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4"/>
  </p:notesMasterIdLst>
  <p:sldIdLst>
    <p:sldId id="256" r:id="rId2"/>
    <p:sldId id="330" r:id="rId3"/>
    <p:sldId id="379" r:id="rId4"/>
    <p:sldId id="265" r:id="rId5"/>
    <p:sldId id="266" r:id="rId6"/>
    <p:sldId id="268" r:id="rId7"/>
    <p:sldId id="285" r:id="rId8"/>
    <p:sldId id="286" r:id="rId9"/>
    <p:sldId id="287" r:id="rId10"/>
    <p:sldId id="294" r:id="rId11"/>
    <p:sldId id="364" r:id="rId12"/>
    <p:sldId id="367" r:id="rId13"/>
    <p:sldId id="305" r:id="rId14"/>
    <p:sldId id="302" r:id="rId15"/>
    <p:sldId id="298" r:id="rId16"/>
    <p:sldId id="373" r:id="rId17"/>
    <p:sldId id="369" r:id="rId18"/>
    <p:sldId id="368" r:id="rId19"/>
    <p:sldId id="370" r:id="rId20"/>
    <p:sldId id="372" r:id="rId21"/>
    <p:sldId id="374" r:id="rId22"/>
    <p:sldId id="348" r:id="rId23"/>
    <p:sldId id="349" r:id="rId24"/>
    <p:sldId id="375" r:id="rId25"/>
    <p:sldId id="350" r:id="rId26"/>
    <p:sldId id="356" r:id="rId27"/>
    <p:sldId id="358" r:id="rId28"/>
    <p:sldId id="359" r:id="rId29"/>
    <p:sldId id="361" r:id="rId30"/>
    <p:sldId id="362" r:id="rId31"/>
    <p:sldId id="376" r:id="rId32"/>
    <p:sldId id="360"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64" autoAdjust="0"/>
  </p:normalViewPr>
  <p:slideViewPr>
    <p:cSldViewPr>
      <p:cViewPr varScale="1">
        <p:scale>
          <a:sx n="94" d="100"/>
          <a:sy n="94" d="100"/>
        </p:scale>
        <p:origin x="156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2EF8C-A7B3-42C8-8658-DFFD403B646E}" type="datetimeFigureOut">
              <a:rPr lang="zh-CN" altLang="en-US" smtClean="0"/>
              <a:pPr/>
              <a:t>2016/11/8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2AD82F-9B2A-438B-8761-7BFA5C6E2DB7}" type="slidenum">
              <a:rPr lang="zh-CN" altLang="en-US" smtClean="0"/>
              <a:pPr/>
              <a:t>‹#›</a:t>
            </a:fld>
            <a:endParaRPr lang="zh-CN" altLang="en-US"/>
          </a:p>
        </p:txBody>
      </p:sp>
    </p:spTree>
    <p:extLst>
      <p:ext uri="{BB962C8B-B14F-4D97-AF65-F5344CB8AC3E}">
        <p14:creationId xmlns:p14="http://schemas.microsoft.com/office/powerpoint/2010/main" val="305285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88327-1DD3-4A64-A79F-70D93D4A25BD}" type="slidenum">
              <a:rPr lang="en-US" smtClean="0"/>
              <a:pPr/>
              <a:t>6</a:t>
            </a:fld>
            <a:endParaRPr lang="en-US"/>
          </a:p>
        </p:txBody>
      </p:sp>
    </p:spTree>
    <p:extLst>
      <p:ext uri="{BB962C8B-B14F-4D97-AF65-F5344CB8AC3E}">
        <p14:creationId xmlns:p14="http://schemas.microsoft.com/office/powerpoint/2010/main" val="159090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88327-1DD3-4A64-A79F-70D93D4A25BD}" type="slidenum">
              <a:rPr lang="en-US" smtClean="0"/>
              <a:pPr/>
              <a:t>16</a:t>
            </a:fld>
            <a:endParaRPr lang="en-US"/>
          </a:p>
        </p:txBody>
      </p:sp>
    </p:spTree>
    <p:extLst>
      <p:ext uri="{BB962C8B-B14F-4D97-AF65-F5344CB8AC3E}">
        <p14:creationId xmlns:p14="http://schemas.microsoft.com/office/powerpoint/2010/main" val="1590908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88327-1DD3-4A64-A79F-70D93D4A25BD}" type="slidenum">
              <a:rPr lang="en-US" smtClean="0"/>
              <a:pPr/>
              <a:t>21</a:t>
            </a:fld>
            <a:endParaRPr lang="en-US"/>
          </a:p>
        </p:txBody>
      </p:sp>
    </p:spTree>
    <p:extLst>
      <p:ext uri="{BB962C8B-B14F-4D97-AF65-F5344CB8AC3E}">
        <p14:creationId xmlns:p14="http://schemas.microsoft.com/office/powerpoint/2010/main" val="1590908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88327-1DD3-4A64-A79F-70D93D4A25BD}" type="slidenum">
              <a:rPr lang="en-US" smtClean="0"/>
              <a:pPr/>
              <a:t>24</a:t>
            </a:fld>
            <a:endParaRPr lang="en-US"/>
          </a:p>
        </p:txBody>
      </p:sp>
    </p:spTree>
    <p:extLst>
      <p:ext uri="{BB962C8B-B14F-4D97-AF65-F5344CB8AC3E}">
        <p14:creationId xmlns:p14="http://schemas.microsoft.com/office/powerpoint/2010/main" val="1590908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F3C2921-CEF4-42FA-9997-1E6E0A66A7EE}" type="slidenum">
              <a:rPr lang="en-US" altLang="zh-CN"/>
              <a:pPr/>
              <a:t>30</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254463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88327-1DD3-4A64-A79F-70D93D4A25BD}" type="slidenum">
              <a:rPr lang="en-US" smtClean="0"/>
              <a:pPr/>
              <a:t>31</a:t>
            </a:fld>
            <a:endParaRPr lang="en-US"/>
          </a:p>
        </p:txBody>
      </p:sp>
    </p:spTree>
    <p:extLst>
      <p:ext uri="{BB962C8B-B14F-4D97-AF65-F5344CB8AC3E}">
        <p14:creationId xmlns:p14="http://schemas.microsoft.com/office/powerpoint/2010/main" val="159090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DFEA964E-F16D-40CA-957D-177987CE3552}" type="datetime1">
              <a:rPr lang="zh-CN" altLang="en-US" smtClean="0"/>
              <a:pPr/>
              <a:t>2016/11/8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D78CA24-0133-4FB0-9939-A58EDEC9DCD3}" type="datetime1">
              <a:rPr lang="zh-CN" altLang="en-US" smtClean="0"/>
              <a:pPr/>
              <a:t>2016/11/8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6BCE9AD-2F0F-4CFB-BE74-19D96F492414}" type="datetime1">
              <a:rPr lang="zh-CN" altLang="en-US" smtClean="0"/>
              <a:pPr/>
              <a:t>2016/11/8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376548-2461-44A1-A937-144DDA7E9015}" type="datetime1">
              <a:rPr lang="zh-CN" altLang="en-US" smtClean="0"/>
              <a:pPr/>
              <a:t>2016/11/8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CB1949-D3FC-4467-AA01-537DA2691542}" type="datetime1">
              <a:rPr lang="zh-CN" altLang="en-US" smtClean="0"/>
              <a:pPr/>
              <a:t>2016/11/8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EC8988C-1371-4522-BC46-538E63F7796C}" type="datetime1">
              <a:rPr lang="zh-CN" altLang="en-US" smtClean="0"/>
              <a:pPr/>
              <a:t>2016/11/8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3104491-B8B9-4DF4-9017-556E0927F5A6}" type="datetime1">
              <a:rPr lang="zh-CN" altLang="en-US" smtClean="0"/>
              <a:pPr/>
              <a:t>2016/11/8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300503E3-7266-4EBF-AF0D-8E725D49D9D9}" type="datetime1">
              <a:rPr lang="zh-CN" altLang="en-US" smtClean="0"/>
              <a:pPr/>
              <a:t>2016/11/8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180235-0C96-476B-BA2E-EB23CDB4E20C}" type="datetime1">
              <a:rPr lang="zh-CN" altLang="en-US" smtClean="0"/>
              <a:pPr/>
              <a:t>2016/11/8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6E9F27E-F9A0-4A63-9854-9FBBD7B74AEF}" type="datetime1">
              <a:rPr lang="zh-CN" altLang="en-US" smtClean="0"/>
              <a:pPr/>
              <a:t>2016/11/8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15D575B-F38E-4502-B1B1-7547949F8ACF}" type="datetime1">
              <a:rPr lang="zh-CN" altLang="en-US" smtClean="0"/>
              <a:pPr/>
              <a:t>2016/11/8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F2B5F88-F2BD-464E-9FCD-17BEBBA1FC8C}" type="datetime1">
              <a:rPr lang="zh-CN" altLang="en-US" smtClean="0"/>
              <a:pPr/>
              <a:t>2016/11/8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25.wmf"/><Relationship Id="rId3" Type="http://schemas.openxmlformats.org/officeDocument/2006/relationships/oleObject" Target="../embeddings/oleObject6.bin"/><Relationship Id="rId7" Type="http://schemas.openxmlformats.org/officeDocument/2006/relationships/image" Target="../media/image28.png"/><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7.png"/><Relationship Id="rId11" Type="http://schemas.openxmlformats.org/officeDocument/2006/relationships/image" Target="../media/image24.wmf"/><Relationship Id="rId5" Type="http://schemas.openxmlformats.org/officeDocument/2006/relationships/image" Target="../media/image26.png"/><Relationship Id="rId10" Type="http://schemas.openxmlformats.org/officeDocument/2006/relationships/oleObject" Target="../embeddings/oleObject8.bin"/><Relationship Id="rId4" Type="http://schemas.openxmlformats.org/officeDocument/2006/relationships/image" Target="../media/image22.wmf"/><Relationship Id="rId9" Type="http://schemas.openxmlformats.org/officeDocument/2006/relationships/image" Target="../media/image2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37.png"/><Relationship Id="rId7" Type="http://schemas.openxmlformats.org/officeDocument/2006/relationships/oleObject" Target="../embeddings/oleObject10.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0.png"/><Relationship Id="rId11" Type="http://schemas.openxmlformats.org/officeDocument/2006/relationships/oleObject" Target="../embeddings/oleObject12.bin"/><Relationship Id="rId5" Type="http://schemas.openxmlformats.org/officeDocument/2006/relationships/image" Target="../media/image39.png"/><Relationship Id="rId10" Type="http://schemas.openxmlformats.org/officeDocument/2006/relationships/image" Target="../media/image35.wmf"/><Relationship Id="rId4" Type="http://schemas.openxmlformats.org/officeDocument/2006/relationships/image" Target="../media/image38.png"/><Relationship Id="rId9"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3.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hyperlink" Target="http://www.steadfastinvestor.co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png"/><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8206680" cy="1470025"/>
          </a:xfrm>
        </p:spPr>
        <p:txBody>
          <a:bodyPr>
            <a:normAutofit fontScale="90000"/>
          </a:bodyPr>
          <a:lstStyle/>
          <a:p>
            <a:pPr algn="ctr"/>
            <a:r>
              <a:rPr lang="en-US" altLang="zh-CN" b="1" dirty="0" smtClean="0"/>
              <a:t>Introduction to Hidden Markov Model</a:t>
            </a:r>
            <a:endParaRPr lang="zh-CN" altLang="en-US" b="1" dirty="0"/>
          </a:p>
        </p:txBody>
      </p:sp>
      <p:pic>
        <p:nvPicPr>
          <p:cNvPr id="4" name="Picture 8" descr="C:\Documents and Settings\Dimitris\My Documents\dmakris\Presentations\HMM tutorial\hmm.gif"/>
          <p:cNvPicPr>
            <a:picLocks noChangeAspect="1" noChangeArrowheads="1"/>
          </p:cNvPicPr>
          <p:nvPr/>
        </p:nvPicPr>
        <p:blipFill>
          <a:blip r:embed="rId2" cstate="print"/>
          <a:srcRect/>
          <a:stretch>
            <a:fillRect/>
          </a:stretch>
        </p:blipFill>
        <p:spPr bwMode="auto">
          <a:xfrm>
            <a:off x="2699792" y="4149080"/>
            <a:ext cx="3744416" cy="2413469"/>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Oval 3"/>
          <p:cNvSpPr>
            <a:spLocks noChangeArrowheads="1"/>
          </p:cNvSpPr>
          <p:nvPr/>
        </p:nvSpPr>
        <p:spPr bwMode="auto">
          <a:xfrm>
            <a:off x="1066800" y="3124200"/>
            <a:ext cx="990600" cy="990600"/>
          </a:xfrm>
          <a:prstGeom prst="ellipse">
            <a:avLst/>
          </a:prstGeom>
          <a:solidFill>
            <a:srgbClr val="FFFFCC"/>
          </a:solidFill>
          <a:ln w="19050">
            <a:solidFill>
              <a:schemeClr val="tx1"/>
            </a:solidFill>
            <a:round/>
            <a:headEnd/>
            <a:tailEnd/>
          </a:ln>
          <a:effectLst/>
        </p:spPr>
        <p:txBody>
          <a:bodyPr wrap="none" anchor="ctr"/>
          <a:lstStyle/>
          <a:p>
            <a:endParaRPr lang="zh-CN" altLang="en-US"/>
          </a:p>
        </p:txBody>
      </p:sp>
      <p:sp>
        <p:nvSpPr>
          <p:cNvPr id="528388" name="Text Box 4"/>
          <p:cNvSpPr txBox="1">
            <a:spLocks noChangeArrowheads="1"/>
          </p:cNvSpPr>
          <p:nvPr/>
        </p:nvSpPr>
        <p:spPr bwMode="auto">
          <a:xfrm>
            <a:off x="1295400" y="32766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1</a:t>
            </a:r>
            <a:endParaRPr lang="en-US" altLang="zh-CN" sz="3200">
              <a:ea typeface="宋体" pitchFamily="2" charset="-122"/>
            </a:endParaRPr>
          </a:p>
        </p:txBody>
      </p:sp>
      <p:sp>
        <p:nvSpPr>
          <p:cNvPr id="528389" name="Oval 5"/>
          <p:cNvSpPr>
            <a:spLocks noChangeArrowheads="1"/>
          </p:cNvSpPr>
          <p:nvPr/>
        </p:nvSpPr>
        <p:spPr bwMode="auto">
          <a:xfrm>
            <a:off x="2743200" y="3200400"/>
            <a:ext cx="990600" cy="990600"/>
          </a:xfrm>
          <a:prstGeom prst="ellipse">
            <a:avLst/>
          </a:prstGeom>
          <a:solidFill>
            <a:srgbClr val="CCECFF"/>
          </a:solidFill>
          <a:ln w="19050">
            <a:solidFill>
              <a:schemeClr val="tx1"/>
            </a:solidFill>
            <a:round/>
            <a:headEnd/>
            <a:tailEnd/>
          </a:ln>
          <a:effectLst/>
        </p:spPr>
        <p:txBody>
          <a:bodyPr wrap="none" anchor="ctr"/>
          <a:lstStyle/>
          <a:p>
            <a:endParaRPr lang="zh-CN" altLang="en-US"/>
          </a:p>
        </p:txBody>
      </p:sp>
      <p:sp>
        <p:nvSpPr>
          <p:cNvPr id="528390" name="Text Box 6"/>
          <p:cNvSpPr txBox="1">
            <a:spLocks noChangeArrowheads="1"/>
          </p:cNvSpPr>
          <p:nvPr/>
        </p:nvSpPr>
        <p:spPr bwMode="auto">
          <a:xfrm>
            <a:off x="2971800" y="33528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3</a:t>
            </a:r>
            <a:endParaRPr lang="en-US" altLang="zh-CN" sz="3200">
              <a:ea typeface="宋体" pitchFamily="2" charset="-122"/>
            </a:endParaRPr>
          </a:p>
        </p:txBody>
      </p:sp>
      <p:sp>
        <p:nvSpPr>
          <p:cNvPr id="528391" name="Oval 7"/>
          <p:cNvSpPr>
            <a:spLocks noChangeArrowheads="1"/>
          </p:cNvSpPr>
          <p:nvPr/>
        </p:nvSpPr>
        <p:spPr bwMode="auto">
          <a:xfrm>
            <a:off x="2743200" y="1371600"/>
            <a:ext cx="990600" cy="990600"/>
          </a:xfrm>
          <a:prstGeom prst="ellipse">
            <a:avLst/>
          </a:prstGeom>
          <a:solidFill>
            <a:srgbClr val="FFCCFF"/>
          </a:solidFill>
          <a:ln w="19050">
            <a:solidFill>
              <a:schemeClr val="tx1"/>
            </a:solidFill>
            <a:round/>
            <a:headEnd/>
            <a:tailEnd/>
          </a:ln>
          <a:effectLst/>
        </p:spPr>
        <p:txBody>
          <a:bodyPr wrap="none" anchor="ctr"/>
          <a:lstStyle/>
          <a:p>
            <a:endParaRPr lang="zh-CN" altLang="en-US"/>
          </a:p>
        </p:txBody>
      </p:sp>
      <p:sp>
        <p:nvSpPr>
          <p:cNvPr id="528392" name="Text Box 8"/>
          <p:cNvSpPr txBox="1">
            <a:spLocks noChangeArrowheads="1"/>
          </p:cNvSpPr>
          <p:nvPr/>
        </p:nvSpPr>
        <p:spPr bwMode="auto">
          <a:xfrm>
            <a:off x="2971800" y="15240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2</a:t>
            </a:r>
            <a:endParaRPr lang="en-US" altLang="zh-CN" sz="3200">
              <a:ea typeface="宋体" pitchFamily="2" charset="-122"/>
            </a:endParaRPr>
          </a:p>
        </p:txBody>
      </p:sp>
      <p:grpSp>
        <p:nvGrpSpPr>
          <p:cNvPr id="3" name="组合 15"/>
          <p:cNvGrpSpPr/>
          <p:nvPr/>
        </p:nvGrpSpPr>
        <p:grpSpPr>
          <a:xfrm>
            <a:off x="4549823" y="3645024"/>
            <a:ext cx="598241" cy="1520879"/>
            <a:chOff x="4693839" y="4428401"/>
            <a:chExt cx="598241" cy="1520879"/>
          </a:xfrm>
        </p:grpSpPr>
        <p:grpSp>
          <p:nvGrpSpPr>
            <p:cNvPr id="4" name="组合 73"/>
            <p:cNvGrpSpPr/>
            <p:nvPr/>
          </p:nvGrpSpPr>
          <p:grpSpPr>
            <a:xfrm>
              <a:off x="4693839" y="4986001"/>
              <a:ext cx="598241" cy="963279"/>
              <a:chOff x="1165447" y="1921595"/>
              <a:chExt cx="598241" cy="963279"/>
            </a:xfrm>
          </p:grpSpPr>
          <p:sp>
            <p:nvSpPr>
              <p:cNvPr id="20" name="Oval 35"/>
              <p:cNvSpPr>
                <a:spLocks noChangeArrowheads="1"/>
              </p:cNvSpPr>
              <p:nvPr/>
            </p:nvSpPr>
            <p:spPr bwMode="auto">
              <a:xfrm>
                <a:off x="1169095" y="192159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1" name="Rectangle 28"/>
              <p:cNvSpPr>
                <a:spLocks noChangeArrowheads="1"/>
              </p:cNvSpPr>
              <p:nvPr/>
            </p:nvSpPr>
            <p:spPr bwMode="auto">
              <a:xfrm>
                <a:off x="1165447" y="2423209"/>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t=0</a:t>
                </a:r>
                <a:endParaRPr lang="en-US" altLang="zh-CN" sz="2400" b="1" dirty="0">
                  <a:latin typeface="Times New Roman" charset="0"/>
                </a:endParaRPr>
              </a:p>
            </p:txBody>
          </p:sp>
        </p:grpSp>
        <p:sp>
          <p:nvSpPr>
            <p:cNvPr id="18" name="矩形 17"/>
            <p:cNvSpPr/>
            <p:nvPr/>
          </p:nvSpPr>
          <p:spPr>
            <a:xfrm>
              <a:off x="4754880" y="4941168"/>
              <a:ext cx="465192" cy="523220"/>
            </a:xfrm>
            <a:prstGeom prst="rect">
              <a:avLst/>
            </a:prstGeom>
          </p:spPr>
          <p:txBody>
            <a:bodyPr wrap="none">
              <a:spAutoFit/>
            </a:bodyPr>
            <a:lstStyle/>
            <a:p>
              <a:r>
                <a:rPr lang="tr-TR" altLang="zh-CN" sz="2800" b="1" i="1" dirty="0" smtClean="0"/>
                <a:t>q</a:t>
              </a:r>
              <a:r>
                <a:rPr lang="en-US" altLang="zh-CN" sz="2800" b="1" baseline="-25000" dirty="0" smtClean="0"/>
                <a:t>0</a:t>
              </a:r>
              <a:endParaRPr lang="zh-CN" altLang="en-US" sz="2800" b="1" dirty="0"/>
            </a:p>
          </p:txBody>
        </p:sp>
        <p:sp>
          <p:nvSpPr>
            <p:cNvPr id="19" name="矩形 18"/>
            <p:cNvSpPr/>
            <p:nvPr/>
          </p:nvSpPr>
          <p:spPr>
            <a:xfrm>
              <a:off x="4788024" y="4428401"/>
              <a:ext cx="450764" cy="584775"/>
            </a:xfrm>
            <a:prstGeom prst="rect">
              <a:avLst/>
            </a:prstGeom>
          </p:spPr>
          <p:txBody>
            <a:bodyPr wrap="none">
              <a:spAutoFit/>
            </a:bodyPr>
            <a:lstStyle/>
            <a:p>
              <a:r>
                <a:rPr lang="en-US" altLang="zh-CN" sz="3200" b="1" i="1" dirty="0" smtClean="0">
                  <a:solidFill>
                    <a:srgbClr val="FF0000"/>
                  </a:solidFill>
                  <a:ea typeface="宋体" pitchFamily="2" charset="-122"/>
                </a:rPr>
                <a:t>s</a:t>
              </a:r>
              <a:r>
                <a:rPr lang="en-US" altLang="zh-CN" sz="3200" b="1" i="1" baseline="-25000" dirty="0" smtClean="0">
                  <a:solidFill>
                    <a:srgbClr val="FF0000"/>
                  </a:solidFill>
                  <a:ea typeface="宋体" pitchFamily="2" charset="-122"/>
                </a:rPr>
                <a:t>3</a:t>
              </a:r>
              <a:endParaRPr lang="zh-CN" altLang="en-US" sz="3200" b="1" dirty="0">
                <a:solidFill>
                  <a:srgbClr val="FF0000"/>
                </a:solidFill>
              </a:endParaRPr>
            </a:p>
          </p:txBody>
        </p:sp>
      </p:grpSp>
      <p:grpSp>
        <p:nvGrpSpPr>
          <p:cNvPr id="5" name="组合 21"/>
          <p:cNvGrpSpPr/>
          <p:nvPr/>
        </p:nvGrpSpPr>
        <p:grpSpPr>
          <a:xfrm>
            <a:off x="5701951" y="3653735"/>
            <a:ext cx="598241" cy="1520879"/>
            <a:chOff x="4693839" y="4428401"/>
            <a:chExt cx="598241" cy="1520879"/>
          </a:xfrm>
        </p:grpSpPr>
        <p:grpSp>
          <p:nvGrpSpPr>
            <p:cNvPr id="6" name="组合 73"/>
            <p:cNvGrpSpPr/>
            <p:nvPr/>
          </p:nvGrpSpPr>
          <p:grpSpPr>
            <a:xfrm>
              <a:off x="4693839" y="4986001"/>
              <a:ext cx="598241" cy="963279"/>
              <a:chOff x="1165447" y="1921595"/>
              <a:chExt cx="598241" cy="963279"/>
            </a:xfrm>
          </p:grpSpPr>
          <p:sp>
            <p:nvSpPr>
              <p:cNvPr id="26" name="Oval 35"/>
              <p:cNvSpPr>
                <a:spLocks noChangeArrowheads="1"/>
              </p:cNvSpPr>
              <p:nvPr/>
            </p:nvSpPr>
            <p:spPr bwMode="auto">
              <a:xfrm>
                <a:off x="1169095" y="192159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7" name="Rectangle 28"/>
              <p:cNvSpPr>
                <a:spLocks noChangeArrowheads="1"/>
              </p:cNvSpPr>
              <p:nvPr/>
            </p:nvSpPr>
            <p:spPr bwMode="auto">
              <a:xfrm>
                <a:off x="1165447" y="2423209"/>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t=1</a:t>
                </a:r>
                <a:endParaRPr lang="en-US" altLang="zh-CN" sz="2400" b="1" dirty="0">
                  <a:latin typeface="Times New Roman" charset="0"/>
                </a:endParaRPr>
              </a:p>
            </p:txBody>
          </p:sp>
        </p:grpSp>
        <p:sp>
          <p:nvSpPr>
            <p:cNvPr id="24" name="矩形 23"/>
            <p:cNvSpPr/>
            <p:nvPr/>
          </p:nvSpPr>
          <p:spPr>
            <a:xfrm>
              <a:off x="4754880" y="4941168"/>
              <a:ext cx="465192" cy="523220"/>
            </a:xfrm>
            <a:prstGeom prst="rect">
              <a:avLst/>
            </a:prstGeom>
          </p:spPr>
          <p:txBody>
            <a:bodyPr wrap="none">
              <a:spAutoFit/>
            </a:bodyPr>
            <a:lstStyle/>
            <a:p>
              <a:r>
                <a:rPr lang="tr-TR" altLang="zh-CN" sz="2800" b="1" i="1" dirty="0" smtClean="0"/>
                <a:t>q</a:t>
              </a:r>
              <a:r>
                <a:rPr lang="en-US" altLang="zh-CN" sz="2800" b="1" baseline="-25000" dirty="0" smtClean="0"/>
                <a:t>1</a:t>
              </a:r>
              <a:endParaRPr lang="zh-CN" altLang="en-US" sz="2800" b="1" dirty="0"/>
            </a:p>
          </p:txBody>
        </p:sp>
        <p:sp>
          <p:nvSpPr>
            <p:cNvPr id="25" name="矩形 24"/>
            <p:cNvSpPr/>
            <p:nvPr/>
          </p:nvSpPr>
          <p:spPr>
            <a:xfrm>
              <a:off x="4788024" y="4428401"/>
              <a:ext cx="450764" cy="584775"/>
            </a:xfrm>
            <a:prstGeom prst="rect">
              <a:avLst/>
            </a:prstGeom>
          </p:spPr>
          <p:txBody>
            <a:bodyPr wrap="none">
              <a:spAutoFit/>
            </a:bodyPr>
            <a:lstStyle/>
            <a:p>
              <a:r>
                <a:rPr lang="en-US" altLang="zh-CN" sz="3200" b="1" i="1" dirty="0" smtClean="0">
                  <a:solidFill>
                    <a:srgbClr val="FF0000"/>
                  </a:solidFill>
                  <a:ea typeface="宋体" pitchFamily="2" charset="-122"/>
                </a:rPr>
                <a:t>s</a:t>
              </a:r>
              <a:r>
                <a:rPr lang="en-US" altLang="zh-CN" sz="3200" b="1" i="1" baseline="-25000" dirty="0" smtClean="0">
                  <a:solidFill>
                    <a:srgbClr val="FF0000"/>
                  </a:solidFill>
                  <a:ea typeface="宋体" pitchFamily="2" charset="-122"/>
                </a:rPr>
                <a:t>2</a:t>
              </a:r>
              <a:endParaRPr lang="zh-CN" altLang="en-US" sz="3200" b="1" dirty="0">
                <a:solidFill>
                  <a:srgbClr val="FF0000"/>
                </a:solidFill>
              </a:endParaRPr>
            </a:p>
          </p:txBody>
        </p:sp>
      </p:grpSp>
      <p:sp>
        <p:nvSpPr>
          <p:cNvPr id="31" name="Rectangle 2"/>
          <p:cNvSpPr>
            <a:spLocks noGrp="1" noChangeArrowheads="1"/>
          </p:cNvSpPr>
          <p:nvPr>
            <p:ph type="title"/>
          </p:nvPr>
        </p:nvSpPr>
        <p:spPr>
          <a:xfrm>
            <a:off x="251520" y="116632"/>
            <a:ext cx="4608512" cy="504056"/>
          </a:xfrm>
        </p:spPr>
        <p:txBody>
          <a:bodyPr>
            <a:noAutofit/>
          </a:bodyPr>
          <a:lstStyle/>
          <a:p>
            <a:pPr algn="l"/>
            <a:r>
              <a:rPr lang="en-US" altLang="zh-CN" sz="2800" b="1" dirty="0" smtClean="0"/>
              <a:t>Markov Chain</a:t>
            </a:r>
          </a:p>
        </p:txBody>
      </p:sp>
      <p:grpSp>
        <p:nvGrpSpPr>
          <p:cNvPr id="36" name="组合 21"/>
          <p:cNvGrpSpPr/>
          <p:nvPr/>
        </p:nvGrpSpPr>
        <p:grpSpPr>
          <a:xfrm>
            <a:off x="6804248" y="4157791"/>
            <a:ext cx="598241" cy="1008112"/>
            <a:chOff x="4693839" y="4941168"/>
            <a:chExt cx="598241" cy="1008112"/>
          </a:xfrm>
        </p:grpSpPr>
        <p:grpSp>
          <p:nvGrpSpPr>
            <p:cNvPr id="37" name="组合 73"/>
            <p:cNvGrpSpPr/>
            <p:nvPr/>
          </p:nvGrpSpPr>
          <p:grpSpPr>
            <a:xfrm>
              <a:off x="4693839" y="4986001"/>
              <a:ext cx="598241" cy="963279"/>
              <a:chOff x="1165447" y="1921595"/>
              <a:chExt cx="598241" cy="963279"/>
            </a:xfrm>
          </p:grpSpPr>
          <p:sp>
            <p:nvSpPr>
              <p:cNvPr id="40" name="Oval 35"/>
              <p:cNvSpPr>
                <a:spLocks noChangeArrowheads="1"/>
              </p:cNvSpPr>
              <p:nvPr/>
            </p:nvSpPr>
            <p:spPr bwMode="auto">
              <a:xfrm>
                <a:off x="1169095" y="192159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41" name="Rectangle 28"/>
              <p:cNvSpPr>
                <a:spLocks noChangeArrowheads="1"/>
              </p:cNvSpPr>
              <p:nvPr/>
            </p:nvSpPr>
            <p:spPr bwMode="auto">
              <a:xfrm>
                <a:off x="1165447" y="2423209"/>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t=2</a:t>
                </a:r>
                <a:endParaRPr lang="en-US" altLang="zh-CN" sz="2400" b="1" dirty="0">
                  <a:latin typeface="Times New Roman" charset="0"/>
                </a:endParaRPr>
              </a:p>
            </p:txBody>
          </p:sp>
        </p:grpSp>
        <p:sp>
          <p:nvSpPr>
            <p:cNvPr id="38" name="矩形 37"/>
            <p:cNvSpPr/>
            <p:nvPr/>
          </p:nvSpPr>
          <p:spPr>
            <a:xfrm>
              <a:off x="4754880" y="4941168"/>
              <a:ext cx="465192" cy="523220"/>
            </a:xfrm>
            <a:prstGeom prst="rect">
              <a:avLst/>
            </a:prstGeom>
          </p:spPr>
          <p:txBody>
            <a:bodyPr wrap="none">
              <a:spAutoFit/>
            </a:bodyPr>
            <a:lstStyle/>
            <a:p>
              <a:r>
                <a:rPr lang="tr-TR" altLang="zh-CN" sz="2800" b="1" i="1" dirty="0" smtClean="0"/>
                <a:t>q</a:t>
              </a:r>
              <a:r>
                <a:rPr lang="en-US" altLang="zh-CN" sz="2800" b="1" baseline="-25000" dirty="0" smtClean="0"/>
                <a:t>2</a:t>
              </a:r>
              <a:endParaRPr lang="zh-CN" altLang="en-US" sz="2800" b="1" dirty="0"/>
            </a:p>
          </p:txBody>
        </p:sp>
      </p:grpSp>
      <p:sp>
        <p:nvSpPr>
          <p:cNvPr id="42" name="矩形 41"/>
          <p:cNvSpPr/>
          <p:nvPr/>
        </p:nvSpPr>
        <p:spPr>
          <a:xfrm>
            <a:off x="4771006" y="5477162"/>
            <a:ext cx="2920800" cy="461665"/>
          </a:xfrm>
          <a:prstGeom prst="rect">
            <a:avLst/>
          </a:prstGeom>
        </p:spPr>
        <p:txBody>
          <a:bodyPr wrap="none">
            <a:spAutoFit/>
          </a:bodyPr>
          <a:lstStyle/>
          <a:p>
            <a:r>
              <a:rPr lang="en-US" altLang="zh-CN" sz="2400" b="1" dirty="0" smtClean="0">
                <a:solidFill>
                  <a:srgbClr val="FF0000"/>
                </a:solidFill>
                <a:ea typeface="宋体" pitchFamily="2" charset="-122"/>
              </a:rPr>
              <a:t>P(q</a:t>
            </a:r>
            <a:r>
              <a:rPr lang="en-US" altLang="zh-CN" sz="2400" b="1" baseline="-25000" dirty="0" smtClean="0">
                <a:solidFill>
                  <a:srgbClr val="FF0000"/>
                </a:solidFill>
                <a:ea typeface="宋体" pitchFamily="2" charset="-122"/>
              </a:rPr>
              <a:t>2</a:t>
            </a:r>
            <a:r>
              <a:rPr lang="en-US" altLang="zh-CN" sz="2400" b="1" dirty="0" smtClean="0">
                <a:solidFill>
                  <a:srgbClr val="FF0000"/>
                </a:solidFill>
                <a:ea typeface="宋体" pitchFamily="2" charset="-122"/>
              </a:rPr>
              <a:t> | q</a:t>
            </a:r>
            <a:r>
              <a:rPr lang="en-US" altLang="zh-CN" sz="2400" b="1" baseline="-25000" dirty="0" smtClean="0">
                <a:solidFill>
                  <a:srgbClr val="FF0000"/>
                </a:solidFill>
                <a:ea typeface="宋体" pitchFamily="2" charset="-122"/>
              </a:rPr>
              <a:t>1</a:t>
            </a:r>
            <a:r>
              <a:rPr lang="en-US" altLang="zh-CN" sz="2400" b="1" dirty="0" smtClean="0">
                <a:solidFill>
                  <a:srgbClr val="FF0000"/>
                </a:solidFill>
                <a:ea typeface="宋体" pitchFamily="2" charset="-122"/>
              </a:rPr>
              <a:t>=s</a:t>
            </a:r>
            <a:r>
              <a:rPr lang="en-US" altLang="zh-CN" sz="2400" b="1" baseline="-25000" dirty="0" smtClean="0">
                <a:solidFill>
                  <a:srgbClr val="FF0000"/>
                </a:solidFill>
                <a:ea typeface="宋体" pitchFamily="2" charset="-122"/>
              </a:rPr>
              <a:t>2, </a:t>
            </a:r>
            <a:r>
              <a:rPr lang="en-US" altLang="zh-CN" sz="2400" b="1" dirty="0" smtClean="0">
                <a:solidFill>
                  <a:srgbClr val="FF0000"/>
                </a:solidFill>
                <a:ea typeface="宋体" pitchFamily="2" charset="-122"/>
              </a:rPr>
              <a:t>q</a:t>
            </a:r>
            <a:r>
              <a:rPr lang="en-US" altLang="zh-CN" sz="2400" b="1" baseline="-25000" dirty="0" smtClean="0">
                <a:solidFill>
                  <a:srgbClr val="FF0000"/>
                </a:solidFill>
                <a:ea typeface="宋体" pitchFamily="2" charset="-122"/>
              </a:rPr>
              <a:t>0</a:t>
            </a:r>
            <a:r>
              <a:rPr lang="en-US" altLang="zh-CN" sz="2400" b="1" dirty="0" smtClean="0">
                <a:solidFill>
                  <a:srgbClr val="FF0000"/>
                </a:solidFill>
                <a:ea typeface="宋体" pitchFamily="2" charset="-122"/>
              </a:rPr>
              <a:t>=s</a:t>
            </a:r>
            <a:r>
              <a:rPr lang="en-US" altLang="zh-CN" sz="2400" b="1" baseline="-25000" dirty="0" smtClean="0">
                <a:solidFill>
                  <a:srgbClr val="FF0000"/>
                </a:solidFill>
                <a:ea typeface="宋体" pitchFamily="2" charset="-122"/>
              </a:rPr>
              <a:t>3</a:t>
            </a:r>
            <a:r>
              <a:rPr lang="en-US" altLang="zh-CN" sz="2400" b="1" dirty="0" smtClean="0">
                <a:solidFill>
                  <a:srgbClr val="FF0000"/>
                </a:solidFill>
                <a:ea typeface="宋体" pitchFamily="2" charset="-122"/>
              </a:rPr>
              <a:t>)=?</a:t>
            </a:r>
            <a:endParaRPr lang="en-US" altLang="zh-CN" sz="2400" b="1" dirty="0">
              <a:solidFill>
                <a:srgbClr val="FF0000"/>
              </a:solidFill>
              <a:ea typeface="宋体" pitchFamily="2" charset="-122"/>
            </a:endParaRPr>
          </a:p>
        </p:txBody>
      </p:sp>
      <p:cxnSp>
        <p:nvCxnSpPr>
          <p:cNvPr id="50" name="直接箭头连接符 49"/>
          <p:cNvCxnSpPr>
            <a:stCxn id="20" idx="6"/>
            <a:endCxn id="26" idx="2"/>
          </p:cNvCxnSpPr>
          <p:nvPr/>
        </p:nvCxnSpPr>
        <p:spPr>
          <a:xfrm>
            <a:off x="5120208" y="4485993"/>
            <a:ext cx="585391" cy="87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6" idx="6"/>
            <a:endCxn id="40" idx="2"/>
          </p:cNvCxnSpPr>
          <p:nvPr/>
        </p:nvCxnSpPr>
        <p:spPr>
          <a:xfrm flipV="1">
            <a:off x="6272336" y="4485993"/>
            <a:ext cx="535560" cy="87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 Box 12"/>
          <p:cNvSpPr txBox="1">
            <a:spLocks noChangeArrowheads="1"/>
          </p:cNvSpPr>
          <p:nvPr/>
        </p:nvSpPr>
        <p:spPr bwMode="auto">
          <a:xfrm>
            <a:off x="4139952" y="914400"/>
            <a:ext cx="4876800" cy="2677656"/>
          </a:xfrm>
          <a:prstGeom prst="rect">
            <a:avLst/>
          </a:prstGeom>
          <a:noFill/>
          <a:ln w="9525">
            <a:noFill/>
            <a:miter lim="800000"/>
            <a:headEnd/>
            <a:tailEnd/>
          </a:ln>
          <a:effectLst/>
        </p:spPr>
        <p:txBody>
          <a:bodyPr wrap="square">
            <a:spAutoFit/>
          </a:bodyPr>
          <a:lstStyle/>
          <a:p>
            <a:r>
              <a:rPr lang="en-US" altLang="zh-CN" sz="2400" i="1" dirty="0" smtClean="0">
                <a:ea typeface="宋体" pitchFamily="2" charset="-122"/>
              </a:rPr>
              <a:t>N</a:t>
            </a:r>
            <a:r>
              <a:rPr lang="en-US" altLang="zh-CN" sz="2400" dirty="0" smtClean="0">
                <a:ea typeface="宋体" pitchFamily="2" charset="-122"/>
              </a:rPr>
              <a:t> states:  {</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a:ea typeface="宋体" pitchFamily="2" charset="-122"/>
              </a:rPr>
              <a:t>, s</a:t>
            </a:r>
            <a:r>
              <a:rPr lang="en-US" altLang="zh-CN" sz="2400" i="1" baseline="-25000" dirty="0">
                <a:ea typeface="宋体" pitchFamily="2" charset="-122"/>
              </a:rPr>
              <a:t>2</a:t>
            </a:r>
            <a:r>
              <a:rPr lang="en-US" altLang="zh-CN" sz="2400" i="1" dirty="0">
                <a:ea typeface="宋体" pitchFamily="2" charset="-122"/>
              </a:rPr>
              <a:t> .. </a:t>
            </a:r>
            <a:r>
              <a:rPr lang="en-US" altLang="zh-CN" sz="2400" i="1" dirty="0" smtClean="0">
                <a:ea typeface="宋体" pitchFamily="2" charset="-122"/>
              </a:rPr>
              <a:t>.,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i="1" baseline="-25000" dirty="0" smtClean="0">
                <a:ea typeface="宋体" pitchFamily="2" charset="-122"/>
              </a:rPr>
              <a:t> </a:t>
            </a:r>
            <a:r>
              <a:rPr lang="en-US" altLang="zh-CN" sz="2400" dirty="0" smtClean="0">
                <a:ea typeface="宋体" pitchFamily="2" charset="-122"/>
              </a:rPr>
              <a:t>}</a:t>
            </a:r>
            <a:endParaRPr lang="en-US" altLang="zh-CN" sz="2400" dirty="0">
              <a:ea typeface="宋体" pitchFamily="2" charset="-122"/>
            </a:endParaRPr>
          </a:p>
          <a:p>
            <a:r>
              <a:rPr lang="en-US" altLang="zh-CN" sz="2400" dirty="0" smtClean="0">
                <a:ea typeface="宋体" pitchFamily="2" charset="-122"/>
              </a:rPr>
              <a:t>Timestamps:  </a:t>
            </a:r>
            <a:r>
              <a:rPr lang="en-US" altLang="zh-CN" sz="2400" i="1" dirty="0">
                <a:ea typeface="宋体" pitchFamily="2" charset="-122"/>
              </a:rPr>
              <a:t>t=0, </a:t>
            </a:r>
            <a:r>
              <a:rPr lang="en-US" altLang="zh-CN" sz="2400" i="1" dirty="0" smtClean="0">
                <a:ea typeface="宋体" pitchFamily="2" charset="-122"/>
              </a:rPr>
              <a:t> t=1</a:t>
            </a:r>
            <a:r>
              <a:rPr lang="en-US" altLang="zh-CN" sz="2400" i="1" dirty="0">
                <a:ea typeface="宋体" pitchFamily="2" charset="-122"/>
              </a:rPr>
              <a:t>, </a:t>
            </a:r>
            <a:r>
              <a:rPr lang="en-US" altLang="zh-CN" sz="2400" i="1" dirty="0" smtClean="0">
                <a:ea typeface="宋体" pitchFamily="2" charset="-122"/>
              </a:rPr>
              <a:t>…</a:t>
            </a:r>
          </a:p>
          <a:p>
            <a:r>
              <a:rPr lang="en-US" altLang="zh-CN" sz="2400" dirty="0" smtClean="0">
                <a:ea typeface="宋体" pitchFamily="2" charset="-122"/>
              </a:rPr>
              <a:t>The state at time</a:t>
            </a:r>
            <a:r>
              <a:rPr lang="en-US" altLang="zh-CN" sz="2400" i="1" dirty="0" smtClean="0">
                <a:ea typeface="宋体" pitchFamily="2" charset="-122"/>
              </a:rPr>
              <a:t> t:  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i="1" dirty="0" smtClean="0">
                <a:ea typeface="宋体" pitchFamily="2" charset="-122"/>
              </a:rPr>
              <a:t>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dirty="0" smtClean="0">
                <a:ea typeface="宋体" pitchFamily="2" charset="-122"/>
                <a:sym typeface="Symbol" pitchFamily="18" charset="2"/>
              </a:rPr>
              <a:t>{</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smtClean="0">
                <a:ea typeface="宋体" pitchFamily="2" charset="-122"/>
              </a:rPr>
              <a:t>, s</a:t>
            </a:r>
            <a:r>
              <a:rPr lang="en-US" altLang="zh-CN" sz="2400" i="1" baseline="-25000" dirty="0" smtClean="0">
                <a:ea typeface="宋体" pitchFamily="2" charset="-122"/>
              </a:rPr>
              <a:t>2</a:t>
            </a:r>
            <a:r>
              <a:rPr lang="en-US" altLang="zh-CN" sz="2400" i="1" dirty="0" smtClean="0">
                <a:ea typeface="宋体" pitchFamily="2" charset="-122"/>
              </a:rPr>
              <a:t> ..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dirty="0" smtClean="0">
                <a:ea typeface="宋体" pitchFamily="2" charset="-122"/>
                <a:sym typeface="Symbol" pitchFamily="18" charset="2"/>
              </a:rPr>
              <a:t> </a:t>
            </a:r>
            <a:r>
              <a:rPr lang="en-US" altLang="zh-CN" sz="2400" dirty="0" smtClean="0">
                <a:ea typeface="宋体" pitchFamily="2" charset="-122"/>
              </a:rPr>
              <a:t>})</a:t>
            </a:r>
          </a:p>
          <a:p>
            <a:r>
              <a:rPr lang="en-US" altLang="zh-CN" sz="2400" dirty="0" smtClean="0">
                <a:solidFill>
                  <a:srgbClr val="FF0000"/>
                </a:solidFill>
                <a:ea typeface="宋体" pitchFamily="2" charset="-122"/>
              </a:rPr>
              <a:t>The next state is only dependent on the current state.</a:t>
            </a:r>
          </a:p>
          <a:p>
            <a:endParaRPr lang="en-US" altLang="zh-CN" sz="2400" i="1" dirty="0" smtClean="0">
              <a:ea typeface="宋体" pitchFamily="2" charset="-122"/>
            </a:endParaRPr>
          </a:p>
          <a:p>
            <a:r>
              <a:rPr lang="en-US" altLang="zh-CN" sz="2400" dirty="0" smtClean="0">
                <a:ea typeface="宋体" pitchFamily="2" charset="-122"/>
              </a:rPr>
              <a:t> </a:t>
            </a:r>
            <a:endParaRPr lang="en-US" altLang="zh-CN" sz="2400" dirty="0">
              <a:ea typeface="宋体" pitchFamily="2" charset="-122"/>
            </a:endParaRPr>
          </a:p>
        </p:txBody>
      </p:sp>
      <p:sp>
        <p:nvSpPr>
          <p:cNvPr id="57" name="TextBox 56"/>
          <p:cNvSpPr txBox="1"/>
          <p:nvPr/>
        </p:nvSpPr>
        <p:spPr>
          <a:xfrm>
            <a:off x="971600" y="2780928"/>
            <a:ext cx="936104" cy="369332"/>
          </a:xfrm>
          <a:prstGeom prst="rect">
            <a:avLst/>
          </a:prstGeom>
          <a:noFill/>
        </p:spPr>
        <p:txBody>
          <a:bodyPr wrap="square" rtlCol="0">
            <a:spAutoFit/>
          </a:bodyPr>
          <a:lstStyle/>
          <a:p>
            <a:r>
              <a:rPr lang="en-US" altLang="zh-CN" dirty="0" smtClean="0"/>
              <a:t>Sunny</a:t>
            </a:r>
            <a:endParaRPr lang="zh-CN" altLang="en-US" dirty="0"/>
          </a:p>
        </p:txBody>
      </p:sp>
      <p:sp>
        <p:nvSpPr>
          <p:cNvPr id="58" name="TextBox 57"/>
          <p:cNvSpPr txBox="1"/>
          <p:nvPr/>
        </p:nvSpPr>
        <p:spPr>
          <a:xfrm>
            <a:off x="2771800" y="2780928"/>
            <a:ext cx="936104" cy="369332"/>
          </a:xfrm>
          <a:prstGeom prst="rect">
            <a:avLst/>
          </a:prstGeom>
          <a:noFill/>
        </p:spPr>
        <p:txBody>
          <a:bodyPr wrap="square" rtlCol="0">
            <a:spAutoFit/>
          </a:bodyPr>
          <a:lstStyle/>
          <a:p>
            <a:r>
              <a:rPr lang="en-US" altLang="zh-CN" dirty="0" smtClean="0"/>
              <a:t>Cloudy</a:t>
            </a:r>
            <a:endParaRPr lang="zh-CN" altLang="en-US" dirty="0"/>
          </a:p>
        </p:txBody>
      </p:sp>
      <p:sp>
        <p:nvSpPr>
          <p:cNvPr id="59" name="TextBox 58"/>
          <p:cNvSpPr txBox="1"/>
          <p:nvPr/>
        </p:nvSpPr>
        <p:spPr>
          <a:xfrm>
            <a:off x="2627784" y="980728"/>
            <a:ext cx="936104" cy="369332"/>
          </a:xfrm>
          <a:prstGeom prst="rect">
            <a:avLst/>
          </a:prstGeom>
          <a:noFill/>
        </p:spPr>
        <p:txBody>
          <a:bodyPr wrap="square" rtlCol="0">
            <a:spAutoFit/>
          </a:bodyPr>
          <a:lstStyle/>
          <a:p>
            <a:r>
              <a:rPr lang="en-US" altLang="zh-CN" dirty="0" smtClean="0"/>
              <a:t>Rainy</a:t>
            </a:r>
            <a:endParaRPr lang="zh-CN" altLang="en-US" dirty="0"/>
          </a:p>
        </p:txBody>
      </p:sp>
      <p:sp>
        <p:nvSpPr>
          <p:cNvPr id="60" name="矩形 59"/>
          <p:cNvSpPr/>
          <p:nvPr/>
        </p:nvSpPr>
        <p:spPr>
          <a:xfrm>
            <a:off x="4499992" y="3501008"/>
            <a:ext cx="698974" cy="369332"/>
          </a:xfrm>
          <a:prstGeom prst="rect">
            <a:avLst/>
          </a:prstGeom>
        </p:spPr>
        <p:txBody>
          <a:bodyPr wrap="none">
            <a:spAutoFit/>
          </a:bodyPr>
          <a:lstStyle/>
          <a:p>
            <a:r>
              <a:rPr lang="en-US" altLang="zh-CN" i="1" dirty="0" smtClean="0">
                <a:ea typeface="宋体" pitchFamily="2" charset="-122"/>
              </a:rPr>
              <a:t>cloudy</a:t>
            </a:r>
            <a:r>
              <a:rPr lang="en-US" altLang="zh-CN" b="1" i="1" baseline="-25000" dirty="0" smtClean="0">
                <a:solidFill>
                  <a:srgbClr val="FF0000"/>
                </a:solidFill>
                <a:ea typeface="宋体" pitchFamily="2" charset="-122"/>
              </a:rPr>
              <a:t> </a:t>
            </a:r>
            <a:endParaRPr lang="zh-CN" altLang="en-US" b="1" dirty="0">
              <a:solidFill>
                <a:srgbClr val="FF0000"/>
              </a:solidFill>
            </a:endParaRPr>
          </a:p>
        </p:txBody>
      </p:sp>
      <p:sp>
        <p:nvSpPr>
          <p:cNvPr id="61" name="Rectangle 28"/>
          <p:cNvSpPr>
            <a:spLocks noChangeArrowheads="1"/>
          </p:cNvSpPr>
          <p:nvPr/>
        </p:nvSpPr>
        <p:spPr bwMode="auto">
          <a:xfrm>
            <a:off x="4279882" y="5013176"/>
            <a:ext cx="1156214" cy="400110"/>
          </a:xfrm>
          <a:prstGeom prst="rect">
            <a:avLst/>
          </a:prstGeom>
          <a:noFill/>
          <a:ln w="9525">
            <a:noFill/>
            <a:miter lim="800000"/>
            <a:headEnd/>
            <a:tailEnd/>
          </a:ln>
        </p:spPr>
        <p:txBody>
          <a:bodyPr wrap="none">
            <a:spAutoFit/>
          </a:bodyPr>
          <a:lstStyle/>
          <a:p>
            <a:pPr eaLnBrk="0" hangingPunct="0"/>
            <a:r>
              <a:rPr lang="en-US" altLang="zh-CN" sz="2000" i="1" dirty="0" smtClean="0">
                <a:latin typeface="Times New Roman" charset="0"/>
              </a:rPr>
              <a:t>yesterday</a:t>
            </a:r>
            <a:endParaRPr lang="en-US" altLang="zh-CN" sz="2000" dirty="0">
              <a:latin typeface="Times New Roman" charset="0"/>
            </a:endParaRPr>
          </a:p>
        </p:txBody>
      </p:sp>
      <p:sp>
        <p:nvSpPr>
          <p:cNvPr id="62" name="矩形 61"/>
          <p:cNvSpPr/>
          <p:nvPr/>
        </p:nvSpPr>
        <p:spPr>
          <a:xfrm>
            <a:off x="5652120" y="3501008"/>
            <a:ext cx="565924" cy="369332"/>
          </a:xfrm>
          <a:prstGeom prst="rect">
            <a:avLst/>
          </a:prstGeom>
        </p:spPr>
        <p:txBody>
          <a:bodyPr wrap="none">
            <a:spAutoFit/>
          </a:bodyPr>
          <a:lstStyle/>
          <a:p>
            <a:r>
              <a:rPr lang="en-US" altLang="zh-CN" i="1" dirty="0" smtClean="0">
                <a:ea typeface="宋体" pitchFamily="2" charset="-122"/>
              </a:rPr>
              <a:t>rainy</a:t>
            </a:r>
            <a:endParaRPr lang="zh-CN" altLang="en-US" b="1" dirty="0">
              <a:solidFill>
                <a:srgbClr val="FF0000"/>
              </a:solidFill>
            </a:endParaRPr>
          </a:p>
        </p:txBody>
      </p:sp>
      <p:sp>
        <p:nvSpPr>
          <p:cNvPr id="63" name="Rectangle 28"/>
          <p:cNvSpPr>
            <a:spLocks noChangeArrowheads="1"/>
          </p:cNvSpPr>
          <p:nvPr/>
        </p:nvSpPr>
        <p:spPr bwMode="auto">
          <a:xfrm>
            <a:off x="5580112" y="5013176"/>
            <a:ext cx="753732" cy="400110"/>
          </a:xfrm>
          <a:prstGeom prst="rect">
            <a:avLst/>
          </a:prstGeom>
          <a:noFill/>
          <a:ln w="9525">
            <a:noFill/>
            <a:miter lim="800000"/>
            <a:headEnd/>
            <a:tailEnd/>
          </a:ln>
        </p:spPr>
        <p:txBody>
          <a:bodyPr wrap="none">
            <a:spAutoFit/>
          </a:bodyPr>
          <a:lstStyle/>
          <a:p>
            <a:pPr eaLnBrk="0" hangingPunct="0"/>
            <a:r>
              <a:rPr lang="en-US" altLang="zh-CN" sz="2000" i="1" dirty="0" smtClean="0">
                <a:latin typeface="Times New Roman" charset="0"/>
              </a:rPr>
              <a:t>today</a:t>
            </a:r>
            <a:endParaRPr lang="en-US" altLang="zh-CN" sz="2000" dirty="0">
              <a:latin typeface="Times New Roman" charset="0"/>
            </a:endParaRPr>
          </a:p>
        </p:txBody>
      </p:sp>
      <p:sp>
        <p:nvSpPr>
          <p:cNvPr id="64" name="Rectangle 28"/>
          <p:cNvSpPr>
            <a:spLocks noChangeArrowheads="1"/>
          </p:cNvSpPr>
          <p:nvPr/>
        </p:nvSpPr>
        <p:spPr bwMode="auto">
          <a:xfrm>
            <a:off x="6588224" y="5013176"/>
            <a:ext cx="1186672" cy="400110"/>
          </a:xfrm>
          <a:prstGeom prst="rect">
            <a:avLst/>
          </a:prstGeom>
          <a:noFill/>
          <a:ln w="9525">
            <a:noFill/>
            <a:miter lim="800000"/>
            <a:headEnd/>
            <a:tailEnd/>
          </a:ln>
        </p:spPr>
        <p:txBody>
          <a:bodyPr wrap="none">
            <a:spAutoFit/>
          </a:bodyPr>
          <a:lstStyle/>
          <a:p>
            <a:pPr eaLnBrk="0" hangingPunct="0"/>
            <a:r>
              <a:rPr lang="en-US" altLang="zh-CN" sz="2000" i="1" dirty="0" smtClean="0">
                <a:latin typeface="Times New Roman" charset="0"/>
              </a:rPr>
              <a:t>tomorrow</a:t>
            </a:r>
            <a:endParaRPr lang="en-US" altLang="zh-CN" sz="2000" dirty="0">
              <a:latin typeface="Times New Roman" charset="0"/>
            </a:endParaRPr>
          </a:p>
        </p:txBody>
      </p:sp>
      <p:sp>
        <p:nvSpPr>
          <p:cNvPr id="65" name="矩形 64"/>
          <p:cNvSpPr/>
          <p:nvPr/>
        </p:nvSpPr>
        <p:spPr>
          <a:xfrm>
            <a:off x="6948264" y="3573016"/>
            <a:ext cx="409086" cy="830997"/>
          </a:xfrm>
          <a:prstGeom prst="rect">
            <a:avLst/>
          </a:prstGeom>
        </p:spPr>
        <p:txBody>
          <a:bodyPr wrap="none">
            <a:spAutoFit/>
          </a:bodyPr>
          <a:lstStyle/>
          <a:p>
            <a:r>
              <a:rPr lang="en-US" altLang="zh-CN" sz="4800" b="1" dirty="0" smtClean="0">
                <a:solidFill>
                  <a:srgbClr val="FF0000"/>
                </a:solidFill>
                <a:ea typeface="宋体" pitchFamily="2" charset="-122"/>
              </a:rPr>
              <a:t>?</a:t>
            </a:r>
            <a:endParaRPr lang="zh-CN" altLang="en-US" sz="4800" b="1" dirty="0">
              <a:solidFill>
                <a:srgbClr val="FF0000"/>
              </a:solidFill>
            </a:endParaRPr>
          </a:p>
        </p:txBody>
      </p:sp>
      <p:sp>
        <p:nvSpPr>
          <p:cNvPr id="66" name="矩形 65"/>
          <p:cNvSpPr/>
          <p:nvPr/>
        </p:nvSpPr>
        <p:spPr>
          <a:xfrm>
            <a:off x="4283968" y="3111351"/>
            <a:ext cx="4522200" cy="461665"/>
          </a:xfrm>
          <a:prstGeom prst="rect">
            <a:avLst/>
          </a:prstGeom>
        </p:spPr>
        <p:txBody>
          <a:bodyPr wrap="none">
            <a:spAutoFit/>
          </a:bodyPr>
          <a:lstStyle/>
          <a:p>
            <a:r>
              <a:rPr lang="en-US" altLang="zh-CN" sz="2400" b="1" dirty="0" smtClean="0">
                <a:solidFill>
                  <a:srgbClr val="FF0000"/>
                </a:solidFill>
                <a:ea typeface="宋体" pitchFamily="2" charset="-122"/>
              </a:rPr>
              <a:t>P(q</a:t>
            </a:r>
            <a:r>
              <a:rPr lang="en-US" altLang="zh-CN" sz="2400" b="1" baseline="-25000" dirty="0" smtClean="0">
                <a:solidFill>
                  <a:srgbClr val="FF0000"/>
                </a:solidFill>
                <a:ea typeface="宋体" pitchFamily="2" charset="-122"/>
              </a:rPr>
              <a:t>2</a:t>
            </a:r>
            <a:r>
              <a:rPr lang="en-US" altLang="zh-CN" sz="2400" b="1" dirty="0" smtClean="0">
                <a:solidFill>
                  <a:srgbClr val="FF0000"/>
                </a:solidFill>
                <a:ea typeface="宋体" pitchFamily="2" charset="-122"/>
              </a:rPr>
              <a:t> | q</a:t>
            </a:r>
            <a:r>
              <a:rPr lang="en-US" altLang="zh-CN" sz="2400" b="1" baseline="-25000" dirty="0" smtClean="0">
                <a:solidFill>
                  <a:srgbClr val="FF0000"/>
                </a:solidFill>
                <a:ea typeface="宋体" pitchFamily="2" charset="-122"/>
              </a:rPr>
              <a:t>1</a:t>
            </a:r>
            <a:r>
              <a:rPr lang="en-US" altLang="zh-CN" sz="2400" b="1" dirty="0" smtClean="0">
                <a:solidFill>
                  <a:srgbClr val="FF0000"/>
                </a:solidFill>
                <a:ea typeface="宋体" pitchFamily="2" charset="-122"/>
              </a:rPr>
              <a:t>=s</a:t>
            </a:r>
            <a:r>
              <a:rPr lang="en-US" altLang="zh-CN" sz="2400" b="1" baseline="-25000" dirty="0" smtClean="0">
                <a:solidFill>
                  <a:srgbClr val="FF0000"/>
                </a:solidFill>
                <a:ea typeface="宋体" pitchFamily="2" charset="-122"/>
              </a:rPr>
              <a:t>2, </a:t>
            </a:r>
            <a:r>
              <a:rPr lang="en-US" altLang="zh-CN" sz="2400" b="1" dirty="0" smtClean="0">
                <a:solidFill>
                  <a:srgbClr val="FF0000"/>
                </a:solidFill>
                <a:ea typeface="宋体" pitchFamily="2" charset="-122"/>
              </a:rPr>
              <a:t>q</a:t>
            </a:r>
            <a:r>
              <a:rPr lang="en-US" altLang="zh-CN" sz="2400" b="1" baseline="-25000" dirty="0" smtClean="0">
                <a:solidFill>
                  <a:srgbClr val="FF0000"/>
                </a:solidFill>
                <a:ea typeface="宋体" pitchFamily="2" charset="-122"/>
              </a:rPr>
              <a:t>0</a:t>
            </a:r>
            <a:r>
              <a:rPr lang="en-US" altLang="zh-CN" sz="2400" b="1" dirty="0" smtClean="0">
                <a:solidFill>
                  <a:srgbClr val="FF0000"/>
                </a:solidFill>
                <a:ea typeface="宋体" pitchFamily="2" charset="-122"/>
              </a:rPr>
              <a:t>=s</a:t>
            </a:r>
            <a:r>
              <a:rPr lang="en-US" altLang="zh-CN" sz="2400" b="1" baseline="-25000" dirty="0" smtClean="0">
                <a:solidFill>
                  <a:srgbClr val="FF0000"/>
                </a:solidFill>
                <a:ea typeface="宋体" pitchFamily="2" charset="-122"/>
              </a:rPr>
              <a:t>3</a:t>
            </a:r>
            <a:r>
              <a:rPr lang="en-US" altLang="zh-CN" sz="2400" b="1" dirty="0" smtClean="0">
                <a:solidFill>
                  <a:srgbClr val="FF0000"/>
                </a:solidFill>
                <a:ea typeface="宋体" pitchFamily="2" charset="-122"/>
              </a:rPr>
              <a:t>)= P(q</a:t>
            </a:r>
            <a:r>
              <a:rPr lang="en-US" altLang="zh-CN" sz="2400" b="1" baseline="-25000" dirty="0" smtClean="0">
                <a:solidFill>
                  <a:srgbClr val="FF0000"/>
                </a:solidFill>
                <a:ea typeface="宋体" pitchFamily="2" charset="-122"/>
              </a:rPr>
              <a:t>2</a:t>
            </a:r>
            <a:r>
              <a:rPr lang="en-US" altLang="zh-CN" sz="2400" b="1" dirty="0" smtClean="0">
                <a:solidFill>
                  <a:srgbClr val="FF0000"/>
                </a:solidFill>
                <a:ea typeface="宋体" pitchFamily="2" charset="-122"/>
              </a:rPr>
              <a:t> | q</a:t>
            </a:r>
            <a:r>
              <a:rPr lang="en-US" altLang="zh-CN" sz="2400" b="1" baseline="-25000" dirty="0" smtClean="0">
                <a:solidFill>
                  <a:srgbClr val="FF0000"/>
                </a:solidFill>
                <a:ea typeface="宋体" pitchFamily="2" charset="-122"/>
              </a:rPr>
              <a:t>1</a:t>
            </a:r>
            <a:r>
              <a:rPr lang="en-US" altLang="zh-CN" sz="2400" b="1" dirty="0" smtClean="0">
                <a:solidFill>
                  <a:srgbClr val="FF0000"/>
                </a:solidFill>
                <a:ea typeface="宋体" pitchFamily="2" charset="-122"/>
              </a:rPr>
              <a:t>=s</a:t>
            </a:r>
            <a:r>
              <a:rPr lang="en-US" altLang="zh-CN" sz="2400" b="1" baseline="-25000" dirty="0" smtClean="0">
                <a:solidFill>
                  <a:srgbClr val="FF0000"/>
                </a:solidFill>
                <a:ea typeface="宋体" pitchFamily="2" charset="-122"/>
              </a:rPr>
              <a:t>2</a:t>
            </a:r>
            <a:r>
              <a:rPr lang="en-US" altLang="zh-CN" sz="2400" b="1" dirty="0" smtClean="0">
                <a:solidFill>
                  <a:srgbClr val="FF0000"/>
                </a:solidFill>
                <a:ea typeface="宋体" pitchFamily="2" charset="-122"/>
              </a:rPr>
              <a:t>)</a:t>
            </a:r>
            <a:endParaRPr lang="en-US" altLang="zh-CN" sz="2400" b="1" dirty="0">
              <a:solidFill>
                <a:srgbClr val="FF0000"/>
              </a:solidFill>
              <a:ea typeface="宋体" pitchFamily="2" charset="-122"/>
            </a:endParaRPr>
          </a:p>
        </p:txBody>
      </p:sp>
      <p:pic>
        <p:nvPicPr>
          <p:cNvPr id="114690" name="Picture 2" descr="http://www.simplecodeworks.com/hypermaze/rat-maze.jpg"/>
          <p:cNvPicPr>
            <a:picLocks noChangeAspect="1" noChangeArrowheads="1"/>
          </p:cNvPicPr>
          <p:nvPr/>
        </p:nvPicPr>
        <p:blipFill>
          <a:blip r:embed="rId2" cstate="print"/>
          <a:srcRect/>
          <a:stretch>
            <a:fillRect/>
          </a:stretch>
        </p:blipFill>
        <p:spPr bwMode="auto">
          <a:xfrm>
            <a:off x="323528" y="4365104"/>
            <a:ext cx="3521968" cy="2368524"/>
          </a:xfrm>
          <a:prstGeom prst="rect">
            <a:avLst/>
          </a:prstGeom>
          <a:noFill/>
        </p:spPr>
      </p:pic>
      <p:sp>
        <p:nvSpPr>
          <p:cNvPr id="43" name="灯片编号占位符 42"/>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 calcmode="lin" valueType="num">
                                      <p:cBhvr>
                                        <p:cTn id="7"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53">
                                            <p:txEl>
                                              <p:pRg st="3" end="3"/>
                                            </p:txEl>
                                          </p:spTgt>
                                        </p:tgtEl>
                                        <p:attrNameLst>
                                          <p:attrName>style.visibility</p:attrName>
                                        </p:attrNameLst>
                                      </p:cBhvr>
                                      <p:to>
                                        <p:strVal val="visible"/>
                                      </p:to>
                                    </p:set>
                                    <p:animEffect transition="in" filter="dissolve">
                                      <p:cBhvr>
                                        <p:cTn id="14" dur="500"/>
                                        <p:tgtEl>
                                          <p:spTgt spid="5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14690"/>
                                        </p:tgtEl>
                                        <p:attrNameLst>
                                          <p:attrName>style.visibility</p:attrName>
                                        </p:attrNameLst>
                                      </p:cBhvr>
                                      <p:to>
                                        <p:strVal val="visible"/>
                                      </p:to>
                                    </p:set>
                                    <p:animEffect transition="in" filter="checkerboard(across)">
                                      <p:cBhvr>
                                        <p:cTn id="19" dur="500"/>
                                        <p:tgtEl>
                                          <p:spTgt spid="11469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66">
                                            <p:txEl>
                                              <p:pRg st="0" end="0"/>
                                            </p:txEl>
                                          </p:spTgt>
                                        </p:tgtEl>
                                        <p:attrNameLst>
                                          <p:attrName>style.visibility</p:attrName>
                                        </p:attrNameLst>
                                      </p:cBhvr>
                                      <p:to>
                                        <p:strVal val="visible"/>
                                      </p:to>
                                    </p:set>
                                    <p:anim calcmode="lin" valueType="num">
                                      <p:cBhvr>
                                        <p:cTn id="24" dur="500" fill="hold"/>
                                        <p:tgtEl>
                                          <p:spTgt spid="66">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66">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txBox="1">
            <a:spLocks noChangeArrowheads="1"/>
          </p:cNvSpPr>
          <p:nvPr/>
        </p:nvSpPr>
        <p:spPr>
          <a:xfrm>
            <a:off x="179512" y="116632"/>
            <a:ext cx="4608512" cy="504056"/>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800" b="1" i="0" u="none" strike="noStrike" kern="1200" cap="none" spc="0" normalizeH="0" baseline="0" noProof="0" dirty="0" smtClean="0">
                <a:ln>
                  <a:noFill/>
                </a:ln>
                <a:solidFill>
                  <a:schemeClr val="tx2"/>
                </a:solidFill>
                <a:effectLst/>
                <a:uLnTx/>
                <a:uFillTx/>
                <a:latin typeface="+mj-lt"/>
                <a:ea typeface="+mj-ea"/>
                <a:cs typeface="+mj-cs"/>
              </a:rPr>
              <a:t>Markov</a:t>
            </a:r>
            <a:r>
              <a:rPr kumimoji="0" lang="en-US" altLang="zh-CN" sz="2800" b="1" i="0" u="none" strike="noStrike" kern="1200" cap="none" spc="0" normalizeH="0" noProof="0" dirty="0" smtClean="0">
                <a:ln>
                  <a:noFill/>
                </a:ln>
                <a:solidFill>
                  <a:schemeClr val="tx2"/>
                </a:solidFill>
                <a:effectLst/>
                <a:uLnTx/>
                <a:uFillTx/>
                <a:latin typeface="+mj-lt"/>
                <a:ea typeface="+mj-ea"/>
                <a:cs typeface="+mj-cs"/>
              </a:rPr>
              <a:t> Chain</a:t>
            </a:r>
            <a:endParaRPr kumimoji="0" lang="en-US" altLang="zh-CN"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3" name="Text Box 12"/>
          <p:cNvSpPr txBox="1">
            <a:spLocks noChangeArrowheads="1"/>
          </p:cNvSpPr>
          <p:nvPr/>
        </p:nvSpPr>
        <p:spPr bwMode="auto">
          <a:xfrm>
            <a:off x="4267200" y="908720"/>
            <a:ext cx="4876800" cy="2677656"/>
          </a:xfrm>
          <a:prstGeom prst="rect">
            <a:avLst/>
          </a:prstGeom>
          <a:noFill/>
          <a:ln w="9525">
            <a:noFill/>
            <a:miter lim="800000"/>
            <a:headEnd/>
            <a:tailEnd/>
          </a:ln>
          <a:effectLst/>
        </p:spPr>
        <p:txBody>
          <a:bodyPr wrap="square">
            <a:spAutoFit/>
          </a:bodyPr>
          <a:lstStyle/>
          <a:p>
            <a:r>
              <a:rPr lang="en-US" altLang="zh-CN" sz="2400" i="1" dirty="0" smtClean="0">
                <a:ea typeface="宋体" pitchFamily="2" charset="-122"/>
              </a:rPr>
              <a:t>N</a:t>
            </a:r>
            <a:r>
              <a:rPr lang="en-US" altLang="zh-CN" sz="2400" dirty="0" smtClean="0">
                <a:ea typeface="宋体" pitchFamily="2" charset="-122"/>
              </a:rPr>
              <a:t> states:  {</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a:ea typeface="宋体" pitchFamily="2" charset="-122"/>
              </a:rPr>
              <a:t>, s</a:t>
            </a:r>
            <a:r>
              <a:rPr lang="en-US" altLang="zh-CN" sz="2400" i="1" baseline="-25000" dirty="0">
                <a:ea typeface="宋体" pitchFamily="2" charset="-122"/>
              </a:rPr>
              <a:t>2</a:t>
            </a:r>
            <a:r>
              <a:rPr lang="en-US" altLang="zh-CN" sz="2400" i="1" dirty="0">
                <a:ea typeface="宋体" pitchFamily="2" charset="-122"/>
              </a:rPr>
              <a:t> .. </a:t>
            </a:r>
            <a:r>
              <a:rPr lang="en-US" altLang="zh-CN" sz="2400" i="1" dirty="0" smtClean="0">
                <a:ea typeface="宋体" pitchFamily="2" charset="-122"/>
              </a:rPr>
              <a:t>.,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i="1" baseline="-25000" dirty="0" smtClean="0">
                <a:ea typeface="宋体" pitchFamily="2" charset="-122"/>
              </a:rPr>
              <a:t> </a:t>
            </a:r>
            <a:r>
              <a:rPr lang="en-US" altLang="zh-CN" sz="2400" dirty="0" smtClean="0">
                <a:ea typeface="宋体" pitchFamily="2" charset="-122"/>
              </a:rPr>
              <a:t>}</a:t>
            </a:r>
            <a:endParaRPr lang="en-US" altLang="zh-CN" sz="2400" dirty="0">
              <a:ea typeface="宋体" pitchFamily="2" charset="-122"/>
            </a:endParaRPr>
          </a:p>
          <a:p>
            <a:r>
              <a:rPr lang="en-US" altLang="zh-CN" sz="2400" dirty="0" smtClean="0">
                <a:ea typeface="宋体" pitchFamily="2" charset="-122"/>
              </a:rPr>
              <a:t>Timestamps:  </a:t>
            </a:r>
            <a:r>
              <a:rPr lang="en-US" altLang="zh-CN" sz="2400" i="1" dirty="0">
                <a:ea typeface="宋体" pitchFamily="2" charset="-122"/>
              </a:rPr>
              <a:t>t=0, </a:t>
            </a:r>
            <a:r>
              <a:rPr lang="en-US" altLang="zh-CN" sz="2400" i="1" dirty="0" smtClean="0">
                <a:ea typeface="宋体" pitchFamily="2" charset="-122"/>
              </a:rPr>
              <a:t> t=1</a:t>
            </a:r>
            <a:r>
              <a:rPr lang="en-US" altLang="zh-CN" sz="2400" i="1" dirty="0">
                <a:ea typeface="宋体" pitchFamily="2" charset="-122"/>
              </a:rPr>
              <a:t>, </a:t>
            </a:r>
            <a:r>
              <a:rPr lang="en-US" altLang="zh-CN" sz="2400" i="1" dirty="0" smtClean="0">
                <a:ea typeface="宋体" pitchFamily="2" charset="-122"/>
              </a:rPr>
              <a:t>…</a:t>
            </a:r>
          </a:p>
          <a:p>
            <a:r>
              <a:rPr lang="en-US" altLang="zh-CN" sz="2400" dirty="0" smtClean="0">
                <a:ea typeface="宋体" pitchFamily="2" charset="-122"/>
              </a:rPr>
              <a:t>The state at time</a:t>
            </a:r>
            <a:r>
              <a:rPr lang="en-US" altLang="zh-CN" sz="2400" i="1" dirty="0" smtClean="0">
                <a:ea typeface="宋体" pitchFamily="2" charset="-122"/>
              </a:rPr>
              <a:t> t:  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i="1" dirty="0" smtClean="0">
                <a:ea typeface="宋体" pitchFamily="2" charset="-122"/>
              </a:rPr>
              <a:t>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dirty="0" smtClean="0">
                <a:ea typeface="宋体" pitchFamily="2" charset="-122"/>
                <a:sym typeface="Symbol" pitchFamily="18" charset="2"/>
              </a:rPr>
              <a:t>{</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smtClean="0">
                <a:ea typeface="宋体" pitchFamily="2" charset="-122"/>
              </a:rPr>
              <a:t>, s</a:t>
            </a:r>
            <a:r>
              <a:rPr lang="en-US" altLang="zh-CN" sz="2400" i="1" baseline="-25000" dirty="0" smtClean="0">
                <a:ea typeface="宋体" pitchFamily="2" charset="-122"/>
              </a:rPr>
              <a:t>2</a:t>
            </a:r>
            <a:r>
              <a:rPr lang="en-US" altLang="zh-CN" sz="2400" i="1" dirty="0" smtClean="0">
                <a:ea typeface="宋体" pitchFamily="2" charset="-122"/>
              </a:rPr>
              <a:t> ..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dirty="0" smtClean="0">
                <a:ea typeface="宋体" pitchFamily="2" charset="-122"/>
                <a:sym typeface="Symbol" pitchFamily="18" charset="2"/>
              </a:rPr>
              <a:t> </a:t>
            </a:r>
            <a:r>
              <a:rPr lang="en-US" altLang="zh-CN" sz="2400" dirty="0" smtClean="0">
                <a:ea typeface="宋体" pitchFamily="2" charset="-122"/>
              </a:rPr>
              <a:t>})</a:t>
            </a:r>
          </a:p>
          <a:p>
            <a:r>
              <a:rPr lang="en-US" altLang="zh-CN" sz="2400" dirty="0" smtClean="0">
                <a:solidFill>
                  <a:srgbClr val="FF0000"/>
                </a:solidFill>
                <a:ea typeface="宋体" pitchFamily="2" charset="-122"/>
              </a:rPr>
              <a:t>The next state is only dependent on the current state.</a:t>
            </a:r>
          </a:p>
          <a:p>
            <a:endParaRPr lang="en-US" altLang="zh-CN" sz="2400" i="1" dirty="0" smtClean="0">
              <a:ea typeface="宋体" pitchFamily="2" charset="-122"/>
            </a:endParaRPr>
          </a:p>
          <a:p>
            <a:r>
              <a:rPr lang="en-US" altLang="zh-CN" sz="2400" dirty="0" smtClean="0">
                <a:ea typeface="宋体" pitchFamily="2" charset="-122"/>
              </a:rPr>
              <a:t> </a:t>
            </a:r>
            <a:endParaRPr lang="en-US" altLang="zh-CN" sz="2400" dirty="0">
              <a:ea typeface="宋体" pitchFamily="2" charset="-122"/>
            </a:endParaRPr>
          </a:p>
        </p:txBody>
      </p:sp>
      <p:sp>
        <p:nvSpPr>
          <p:cNvPr id="14" name="矩形 13"/>
          <p:cNvSpPr/>
          <p:nvPr/>
        </p:nvSpPr>
        <p:spPr>
          <a:xfrm>
            <a:off x="4375720" y="3068960"/>
            <a:ext cx="4522200" cy="461665"/>
          </a:xfrm>
          <a:prstGeom prst="rect">
            <a:avLst/>
          </a:prstGeom>
        </p:spPr>
        <p:txBody>
          <a:bodyPr wrap="none">
            <a:spAutoFit/>
          </a:bodyPr>
          <a:lstStyle/>
          <a:p>
            <a:r>
              <a:rPr lang="en-US" altLang="zh-CN" sz="2400" b="1" dirty="0" smtClean="0">
                <a:solidFill>
                  <a:srgbClr val="FF0000"/>
                </a:solidFill>
                <a:ea typeface="宋体" pitchFamily="2" charset="-122"/>
              </a:rPr>
              <a:t>P(q</a:t>
            </a:r>
            <a:r>
              <a:rPr lang="en-US" altLang="zh-CN" sz="2400" b="1" baseline="-25000" dirty="0" smtClean="0">
                <a:solidFill>
                  <a:srgbClr val="FF0000"/>
                </a:solidFill>
                <a:ea typeface="宋体" pitchFamily="2" charset="-122"/>
              </a:rPr>
              <a:t>2</a:t>
            </a:r>
            <a:r>
              <a:rPr lang="en-US" altLang="zh-CN" sz="2400" b="1" dirty="0" smtClean="0">
                <a:solidFill>
                  <a:srgbClr val="FF0000"/>
                </a:solidFill>
                <a:ea typeface="宋体" pitchFamily="2" charset="-122"/>
              </a:rPr>
              <a:t> | q</a:t>
            </a:r>
            <a:r>
              <a:rPr lang="en-US" altLang="zh-CN" sz="2400" b="1" baseline="-25000" dirty="0" smtClean="0">
                <a:solidFill>
                  <a:srgbClr val="FF0000"/>
                </a:solidFill>
                <a:ea typeface="宋体" pitchFamily="2" charset="-122"/>
              </a:rPr>
              <a:t>1</a:t>
            </a:r>
            <a:r>
              <a:rPr lang="en-US" altLang="zh-CN" sz="2400" b="1" dirty="0" smtClean="0">
                <a:solidFill>
                  <a:srgbClr val="FF0000"/>
                </a:solidFill>
                <a:ea typeface="宋体" pitchFamily="2" charset="-122"/>
              </a:rPr>
              <a:t>=s</a:t>
            </a:r>
            <a:r>
              <a:rPr lang="en-US" altLang="zh-CN" sz="2400" b="1" baseline="-25000" dirty="0" smtClean="0">
                <a:solidFill>
                  <a:srgbClr val="FF0000"/>
                </a:solidFill>
                <a:ea typeface="宋体" pitchFamily="2" charset="-122"/>
              </a:rPr>
              <a:t>2, </a:t>
            </a:r>
            <a:r>
              <a:rPr lang="en-US" altLang="zh-CN" sz="2400" b="1" dirty="0" smtClean="0">
                <a:solidFill>
                  <a:srgbClr val="FF0000"/>
                </a:solidFill>
                <a:ea typeface="宋体" pitchFamily="2" charset="-122"/>
              </a:rPr>
              <a:t>q</a:t>
            </a:r>
            <a:r>
              <a:rPr lang="en-US" altLang="zh-CN" sz="2400" b="1" baseline="-25000" dirty="0" smtClean="0">
                <a:solidFill>
                  <a:srgbClr val="FF0000"/>
                </a:solidFill>
                <a:ea typeface="宋体" pitchFamily="2" charset="-122"/>
              </a:rPr>
              <a:t>0</a:t>
            </a:r>
            <a:r>
              <a:rPr lang="en-US" altLang="zh-CN" sz="2400" b="1" dirty="0" smtClean="0">
                <a:solidFill>
                  <a:srgbClr val="FF0000"/>
                </a:solidFill>
                <a:ea typeface="宋体" pitchFamily="2" charset="-122"/>
              </a:rPr>
              <a:t>=s</a:t>
            </a:r>
            <a:r>
              <a:rPr lang="en-US" altLang="zh-CN" sz="2400" b="1" baseline="-25000" dirty="0" smtClean="0">
                <a:solidFill>
                  <a:srgbClr val="FF0000"/>
                </a:solidFill>
                <a:ea typeface="宋体" pitchFamily="2" charset="-122"/>
              </a:rPr>
              <a:t>3</a:t>
            </a:r>
            <a:r>
              <a:rPr lang="en-US" altLang="zh-CN" sz="2400" b="1" dirty="0" smtClean="0">
                <a:solidFill>
                  <a:srgbClr val="FF0000"/>
                </a:solidFill>
                <a:ea typeface="宋体" pitchFamily="2" charset="-122"/>
              </a:rPr>
              <a:t>)= P(q</a:t>
            </a:r>
            <a:r>
              <a:rPr lang="en-US" altLang="zh-CN" sz="2400" b="1" baseline="-25000" dirty="0" smtClean="0">
                <a:solidFill>
                  <a:srgbClr val="FF0000"/>
                </a:solidFill>
                <a:ea typeface="宋体" pitchFamily="2" charset="-122"/>
              </a:rPr>
              <a:t>2</a:t>
            </a:r>
            <a:r>
              <a:rPr lang="en-US" altLang="zh-CN" sz="2400" b="1" dirty="0" smtClean="0">
                <a:solidFill>
                  <a:srgbClr val="FF0000"/>
                </a:solidFill>
                <a:ea typeface="宋体" pitchFamily="2" charset="-122"/>
              </a:rPr>
              <a:t> | q</a:t>
            </a:r>
            <a:r>
              <a:rPr lang="en-US" altLang="zh-CN" sz="2400" b="1" baseline="-25000" dirty="0" smtClean="0">
                <a:solidFill>
                  <a:srgbClr val="FF0000"/>
                </a:solidFill>
                <a:ea typeface="宋体" pitchFamily="2" charset="-122"/>
              </a:rPr>
              <a:t>1</a:t>
            </a:r>
            <a:r>
              <a:rPr lang="en-US" altLang="zh-CN" sz="2400" b="1" dirty="0" smtClean="0">
                <a:solidFill>
                  <a:srgbClr val="FF0000"/>
                </a:solidFill>
                <a:ea typeface="宋体" pitchFamily="2" charset="-122"/>
              </a:rPr>
              <a:t>=s</a:t>
            </a:r>
            <a:r>
              <a:rPr lang="en-US" altLang="zh-CN" sz="2400" b="1" baseline="-25000" dirty="0" smtClean="0">
                <a:solidFill>
                  <a:srgbClr val="FF0000"/>
                </a:solidFill>
                <a:ea typeface="宋体" pitchFamily="2" charset="-122"/>
              </a:rPr>
              <a:t>2</a:t>
            </a:r>
            <a:r>
              <a:rPr lang="en-US" altLang="zh-CN" sz="2400" b="1" dirty="0" smtClean="0">
                <a:solidFill>
                  <a:srgbClr val="FF0000"/>
                </a:solidFill>
                <a:ea typeface="宋体" pitchFamily="2" charset="-122"/>
              </a:rPr>
              <a:t>)</a:t>
            </a:r>
            <a:endParaRPr lang="en-US" altLang="zh-CN" sz="2400" b="1" dirty="0">
              <a:solidFill>
                <a:srgbClr val="FF0000"/>
              </a:solidFill>
              <a:ea typeface="宋体" pitchFamily="2" charset="-122"/>
            </a:endParaRPr>
          </a:p>
        </p:txBody>
      </p:sp>
      <p:sp>
        <p:nvSpPr>
          <p:cNvPr id="15" name="Oval 3"/>
          <p:cNvSpPr>
            <a:spLocks noChangeArrowheads="1"/>
          </p:cNvSpPr>
          <p:nvPr/>
        </p:nvSpPr>
        <p:spPr bwMode="auto">
          <a:xfrm>
            <a:off x="1066800" y="3875806"/>
            <a:ext cx="990600" cy="990600"/>
          </a:xfrm>
          <a:prstGeom prst="ellipse">
            <a:avLst/>
          </a:prstGeom>
          <a:solidFill>
            <a:srgbClr val="FFFFCC"/>
          </a:solidFill>
          <a:ln w="19050">
            <a:solidFill>
              <a:schemeClr val="tx1"/>
            </a:solidFill>
            <a:round/>
            <a:headEnd/>
            <a:tailEnd/>
          </a:ln>
          <a:effectLst/>
        </p:spPr>
        <p:txBody>
          <a:bodyPr wrap="none" anchor="ctr"/>
          <a:lstStyle/>
          <a:p>
            <a:endParaRPr lang="zh-CN" altLang="en-US"/>
          </a:p>
        </p:txBody>
      </p:sp>
      <p:sp>
        <p:nvSpPr>
          <p:cNvPr id="18" name="Text Box 4"/>
          <p:cNvSpPr txBox="1">
            <a:spLocks noChangeArrowheads="1"/>
          </p:cNvSpPr>
          <p:nvPr/>
        </p:nvSpPr>
        <p:spPr bwMode="auto">
          <a:xfrm>
            <a:off x="1295400" y="4028206"/>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1</a:t>
            </a:r>
            <a:endParaRPr lang="en-US" altLang="zh-CN" sz="3200">
              <a:ea typeface="宋体" pitchFamily="2" charset="-122"/>
            </a:endParaRPr>
          </a:p>
        </p:txBody>
      </p:sp>
      <p:sp>
        <p:nvSpPr>
          <p:cNvPr id="19" name="Oval 5"/>
          <p:cNvSpPr>
            <a:spLocks noChangeArrowheads="1"/>
          </p:cNvSpPr>
          <p:nvPr/>
        </p:nvSpPr>
        <p:spPr bwMode="auto">
          <a:xfrm>
            <a:off x="2743200" y="3952006"/>
            <a:ext cx="990600" cy="990600"/>
          </a:xfrm>
          <a:prstGeom prst="ellipse">
            <a:avLst/>
          </a:prstGeom>
          <a:solidFill>
            <a:srgbClr val="CCECFF"/>
          </a:solidFill>
          <a:ln w="19050">
            <a:solidFill>
              <a:schemeClr val="tx1"/>
            </a:solidFill>
            <a:round/>
            <a:headEnd/>
            <a:tailEnd/>
          </a:ln>
          <a:effectLst/>
        </p:spPr>
        <p:txBody>
          <a:bodyPr wrap="none" anchor="ctr"/>
          <a:lstStyle/>
          <a:p>
            <a:endParaRPr lang="zh-CN" altLang="en-US"/>
          </a:p>
        </p:txBody>
      </p:sp>
      <p:sp>
        <p:nvSpPr>
          <p:cNvPr id="20" name="Text Box 6"/>
          <p:cNvSpPr txBox="1">
            <a:spLocks noChangeArrowheads="1"/>
          </p:cNvSpPr>
          <p:nvPr/>
        </p:nvSpPr>
        <p:spPr bwMode="auto">
          <a:xfrm>
            <a:off x="2971800" y="4104406"/>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3</a:t>
            </a:r>
            <a:endParaRPr lang="en-US" altLang="zh-CN" sz="3200">
              <a:ea typeface="宋体" pitchFamily="2" charset="-122"/>
            </a:endParaRPr>
          </a:p>
        </p:txBody>
      </p:sp>
      <p:sp>
        <p:nvSpPr>
          <p:cNvPr id="21" name="Oval 7"/>
          <p:cNvSpPr>
            <a:spLocks noChangeArrowheads="1"/>
          </p:cNvSpPr>
          <p:nvPr/>
        </p:nvSpPr>
        <p:spPr bwMode="auto">
          <a:xfrm>
            <a:off x="2743200" y="2123206"/>
            <a:ext cx="990600" cy="990600"/>
          </a:xfrm>
          <a:prstGeom prst="ellipse">
            <a:avLst/>
          </a:prstGeom>
          <a:solidFill>
            <a:srgbClr val="FFCCFF"/>
          </a:solidFill>
          <a:ln w="19050">
            <a:solidFill>
              <a:schemeClr val="tx1"/>
            </a:solidFill>
            <a:round/>
            <a:headEnd/>
            <a:tailEnd/>
          </a:ln>
          <a:effectLst/>
        </p:spPr>
        <p:txBody>
          <a:bodyPr wrap="none" anchor="ctr"/>
          <a:lstStyle/>
          <a:p>
            <a:endParaRPr lang="zh-CN" altLang="en-US"/>
          </a:p>
        </p:txBody>
      </p:sp>
      <p:sp>
        <p:nvSpPr>
          <p:cNvPr id="22" name="Text Box 8"/>
          <p:cNvSpPr txBox="1">
            <a:spLocks noChangeArrowheads="1"/>
          </p:cNvSpPr>
          <p:nvPr/>
        </p:nvSpPr>
        <p:spPr bwMode="auto">
          <a:xfrm>
            <a:off x="2971800" y="2275606"/>
            <a:ext cx="685800" cy="579438"/>
          </a:xfrm>
          <a:prstGeom prst="rect">
            <a:avLst/>
          </a:prstGeom>
          <a:noFill/>
          <a:ln w="9525">
            <a:noFill/>
            <a:miter lim="800000"/>
            <a:headEnd/>
            <a:tailEnd/>
          </a:ln>
          <a:effectLst/>
        </p:spPr>
        <p:txBody>
          <a:bodyPr>
            <a:spAutoFit/>
          </a:bodyPr>
          <a:lstStyle/>
          <a:p>
            <a:r>
              <a:rPr lang="en-US" altLang="zh-CN" sz="3200" dirty="0">
                <a:ea typeface="宋体" pitchFamily="2" charset="-122"/>
              </a:rPr>
              <a:t>s</a:t>
            </a:r>
            <a:r>
              <a:rPr lang="en-US" altLang="zh-CN" sz="3200" baseline="-25000" dirty="0">
                <a:ea typeface="宋体" pitchFamily="2" charset="-122"/>
              </a:rPr>
              <a:t>2</a:t>
            </a:r>
            <a:endParaRPr lang="en-US" altLang="zh-CN" sz="3200" dirty="0">
              <a:ea typeface="宋体" pitchFamily="2" charset="-122"/>
            </a:endParaRPr>
          </a:p>
        </p:txBody>
      </p:sp>
      <p:sp>
        <p:nvSpPr>
          <p:cNvPr id="23" name="Text Box 11"/>
          <p:cNvSpPr txBox="1">
            <a:spLocks noChangeArrowheads="1"/>
          </p:cNvSpPr>
          <p:nvPr/>
        </p:nvSpPr>
        <p:spPr bwMode="auto">
          <a:xfrm>
            <a:off x="1981200" y="5323606"/>
            <a:ext cx="2362200" cy="1201738"/>
          </a:xfrm>
          <a:prstGeom prst="rect">
            <a:avLst/>
          </a:prstGeom>
          <a:solidFill>
            <a:srgbClr val="CCECFF"/>
          </a:solidFill>
          <a:ln w="9525">
            <a:solidFill>
              <a:schemeClr val="tx1"/>
            </a:solidFill>
            <a:miter lim="800000"/>
            <a:headEnd/>
            <a:tailEnd/>
          </a:ln>
          <a:effectLst/>
        </p:spPr>
        <p:txBody>
          <a:bodyPr>
            <a:spAutoFit/>
          </a:bodyPr>
          <a:lstStyle/>
          <a:p>
            <a:r>
              <a:rPr lang="en-US" altLang="zh-CN" sz="1800">
                <a:ea typeface="宋体" pitchFamily="2" charset="-122"/>
              </a:rPr>
              <a:t>P(q</a:t>
            </a:r>
            <a:r>
              <a:rPr lang="en-US" altLang="zh-CN" sz="1800" baseline="-25000">
                <a:ea typeface="宋体" pitchFamily="2" charset="-122"/>
              </a:rPr>
              <a:t>t+1</a:t>
            </a:r>
            <a:r>
              <a:rPr lang="en-US" altLang="zh-CN" sz="1800">
                <a:ea typeface="宋体" pitchFamily="2" charset="-122"/>
              </a:rPr>
              <a:t>=s</a:t>
            </a:r>
            <a:r>
              <a:rPr lang="en-US" altLang="zh-CN" sz="1800" baseline="-25000">
                <a:ea typeface="宋体" pitchFamily="2" charset="-122"/>
              </a:rPr>
              <a:t>1</a:t>
            </a:r>
            <a:r>
              <a:rPr lang="en-US" altLang="zh-CN" sz="1800">
                <a:ea typeface="宋体" pitchFamily="2" charset="-122"/>
              </a:rPr>
              <a:t>|q</a:t>
            </a:r>
            <a:r>
              <a:rPr lang="en-US" altLang="zh-CN" sz="1800" baseline="-25000">
                <a:ea typeface="宋体" pitchFamily="2" charset="-122"/>
              </a:rPr>
              <a:t>t</a:t>
            </a:r>
            <a:r>
              <a:rPr lang="en-US" altLang="zh-CN" sz="1800">
                <a:ea typeface="宋体" pitchFamily="2" charset="-122"/>
              </a:rPr>
              <a:t>=s</a:t>
            </a:r>
            <a:r>
              <a:rPr lang="en-US" altLang="zh-CN" sz="1800" baseline="-25000">
                <a:ea typeface="宋体" pitchFamily="2" charset="-122"/>
              </a:rPr>
              <a:t>3</a:t>
            </a:r>
            <a:r>
              <a:rPr lang="en-US" altLang="zh-CN" sz="1800">
                <a:ea typeface="宋体" pitchFamily="2" charset="-122"/>
              </a:rPr>
              <a:t>) = 1/3</a:t>
            </a:r>
          </a:p>
          <a:p>
            <a:r>
              <a:rPr lang="en-US" altLang="zh-CN" sz="1800">
                <a:ea typeface="宋体" pitchFamily="2" charset="-122"/>
              </a:rPr>
              <a:t>P(q</a:t>
            </a:r>
            <a:r>
              <a:rPr lang="en-US" altLang="zh-CN" sz="1800" baseline="-25000">
                <a:ea typeface="宋体" pitchFamily="2" charset="-122"/>
              </a:rPr>
              <a:t>t+1</a:t>
            </a:r>
            <a:r>
              <a:rPr lang="en-US" altLang="zh-CN" sz="1800">
                <a:ea typeface="宋体" pitchFamily="2" charset="-122"/>
              </a:rPr>
              <a:t>=s</a:t>
            </a:r>
            <a:r>
              <a:rPr lang="en-US" altLang="zh-CN" sz="1800" baseline="-25000">
                <a:ea typeface="宋体" pitchFamily="2" charset="-122"/>
              </a:rPr>
              <a:t>2</a:t>
            </a:r>
            <a:r>
              <a:rPr lang="en-US" altLang="zh-CN" sz="1800">
                <a:ea typeface="宋体" pitchFamily="2" charset="-122"/>
              </a:rPr>
              <a:t>|q</a:t>
            </a:r>
            <a:r>
              <a:rPr lang="en-US" altLang="zh-CN" sz="1800" baseline="-25000">
                <a:ea typeface="宋体" pitchFamily="2" charset="-122"/>
              </a:rPr>
              <a:t>t</a:t>
            </a:r>
            <a:r>
              <a:rPr lang="en-US" altLang="zh-CN" sz="1800">
                <a:ea typeface="宋体" pitchFamily="2" charset="-122"/>
              </a:rPr>
              <a:t>=s</a:t>
            </a:r>
            <a:r>
              <a:rPr lang="en-US" altLang="zh-CN" sz="1800" baseline="-25000">
                <a:ea typeface="宋体" pitchFamily="2" charset="-122"/>
              </a:rPr>
              <a:t>3</a:t>
            </a:r>
            <a:r>
              <a:rPr lang="en-US" altLang="zh-CN" sz="1800">
                <a:ea typeface="宋体" pitchFamily="2" charset="-122"/>
              </a:rPr>
              <a:t>) = 2/3</a:t>
            </a:r>
          </a:p>
          <a:p>
            <a:r>
              <a:rPr lang="en-US" altLang="zh-CN" sz="1800">
                <a:ea typeface="宋体" pitchFamily="2" charset="-122"/>
              </a:rPr>
              <a:t>P(q</a:t>
            </a:r>
            <a:r>
              <a:rPr lang="en-US" altLang="zh-CN" sz="1800" baseline="-25000">
                <a:ea typeface="宋体" pitchFamily="2" charset="-122"/>
              </a:rPr>
              <a:t>t+1</a:t>
            </a:r>
            <a:r>
              <a:rPr lang="en-US" altLang="zh-CN" sz="1800">
                <a:ea typeface="宋体" pitchFamily="2" charset="-122"/>
              </a:rPr>
              <a:t>=s</a:t>
            </a:r>
            <a:r>
              <a:rPr lang="en-US" altLang="zh-CN" sz="1800" baseline="-25000">
                <a:ea typeface="宋体" pitchFamily="2" charset="-122"/>
              </a:rPr>
              <a:t>3</a:t>
            </a:r>
            <a:r>
              <a:rPr lang="en-US" altLang="zh-CN" sz="1800">
                <a:ea typeface="宋体" pitchFamily="2" charset="-122"/>
              </a:rPr>
              <a:t>|q</a:t>
            </a:r>
            <a:r>
              <a:rPr lang="en-US" altLang="zh-CN" sz="1800" baseline="-25000">
                <a:ea typeface="宋体" pitchFamily="2" charset="-122"/>
              </a:rPr>
              <a:t>t</a:t>
            </a:r>
            <a:r>
              <a:rPr lang="en-US" altLang="zh-CN" sz="1800">
                <a:ea typeface="宋体" pitchFamily="2" charset="-122"/>
              </a:rPr>
              <a:t>=s</a:t>
            </a:r>
            <a:r>
              <a:rPr lang="en-US" altLang="zh-CN" sz="1800" baseline="-25000">
                <a:ea typeface="宋体" pitchFamily="2" charset="-122"/>
              </a:rPr>
              <a:t>3</a:t>
            </a:r>
            <a:r>
              <a:rPr lang="en-US" altLang="zh-CN" sz="1800">
                <a:ea typeface="宋体" pitchFamily="2" charset="-122"/>
              </a:rPr>
              <a:t>) = 0</a:t>
            </a:r>
          </a:p>
        </p:txBody>
      </p:sp>
      <p:sp>
        <p:nvSpPr>
          <p:cNvPr id="24" name="Text Box 12"/>
          <p:cNvSpPr txBox="1">
            <a:spLocks noChangeArrowheads="1"/>
          </p:cNvSpPr>
          <p:nvPr/>
        </p:nvSpPr>
        <p:spPr bwMode="auto">
          <a:xfrm>
            <a:off x="152400" y="2275606"/>
            <a:ext cx="2362200" cy="1201738"/>
          </a:xfrm>
          <a:prstGeom prst="rect">
            <a:avLst/>
          </a:prstGeom>
          <a:solidFill>
            <a:srgbClr val="FFFFCC"/>
          </a:solidFill>
          <a:ln w="9525">
            <a:solidFill>
              <a:schemeClr val="tx1"/>
            </a:solidFill>
            <a:miter lim="800000"/>
            <a:headEnd/>
            <a:tailEnd/>
          </a:ln>
          <a:effectLst/>
        </p:spPr>
        <p:txBody>
          <a:bodyPr>
            <a:spAutoFit/>
          </a:bodyPr>
          <a:lstStyle/>
          <a:p>
            <a:r>
              <a:rPr lang="en-US" altLang="zh-CN" sz="1800">
                <a:ea typeface="宋体" pitchFamily="2" charset="-122"/>
              </a:rPr>
              <a:t>P(q</a:t>
            </a:r>
            <a:r>
              <a:rPr lang="en-US" altLang="zh-CN" sz="1800" baseline="-25000">
                <a:ea typeface="宋体" pitchFamily="2" charset="-122"/>
              </a:rPr>
              <a:t>t+1</a:t>
            </a:r>
            <a:r>
              <a:rPr lang="en-US" altLang="zh-CN" sz="1800">
                <a:ea typeface="宋体" pitchFamily="2" charset="-122"/>
              </a:rPr>
              <a:t>=s</a:t>
            </a:r>
            <a:r>
              <a:rPr lang="en-US" altLang="zh-CN" sz="1800" baseline="-25000">
                <a:ea typeface="宋体" pitchFamily="2" charset="-122"/>
              </a:rPr>
              <a:t>1</a:t>
            </a:r>
            <a:r>
              <a:rPr lang="en-US" altLang="zh-CN" sz="1800">
                <a:ea typeface="宋体" pitchFamily="2" charset="-122"/>
              </a:rPr>
              <a:t>|q</a:t>
            </a:r>
            <a:r>
              <a:rPr lang="en-US" altLang="zh-CN" sz="1800" baseline="-25000">
                <a:ea typeface="宋体" pitchFamily="2" charset="-122"/>
              </a:rPr>
              <a:t>t</a:t>
            </a:r>
            <a:r>
              <a:rPr lang="en-US" altLang="zh-CN" sz="1800">
                <a:ea typeface="宋体" pitchFamily="2" charset="-122"/>
              </a:rPr>
              <a:t>=s</a:t>
            </a:r>
            <a:r>
              <a:rPr lang="en-US" altLang="zh-CN" sz="1800" baseline="-25000">
                <a:ea typeface="宋体" pitchFamily="2" charset="-122"/>
              </a:rPr>
              <a:t>1</a:t>
            </a:r>
            <a:r>
              <a:rPr lang="en-US" altLang="zh-CN" sz="1800">
                <a:ea typeface="宋体" pitchFamily="2" charset="-122"/>
              </a:rPr>
              <a:t>) = 0</a:t>
            </a:r>
          </a:p>
          <a:p>
            <a:r>
              <a:rPr lang="en-US" altLang="zh-CN" sz="1800">
                <a:ea typeface="宋体" pitchFamily="2" charset="-122"/>
              </a:rPr>
              <a:t>P(q</a:t>
            </a:r>
            <a:r>
              <a:rPr lang="en-US" altLang="zh-CN" sz="1800" baseline="-25000">
                <a:ea typeface="宋体" pitchFamily="2" charset="-122"/>
              </a:rPr>
              <a:t>t+1</a:t>
            </a:r>
            <a:r>
              <a:rPr lang="en-US" altLang="zh-CN" sz="1800">
                <a:ea typeface="宋体" pitchFamily="2" charset="-122"/>
              </a:rPr>
              <a:t>=s</a:t>
            </a:r>
            <a:r>
              <a:rPr lang="en-US" altLang="zh-CN" sz="1800" baseline="-25000">
                <a:ea typeface="宋体" pitchFamily="2" charset="-122"/>
              </a:rPr>
              <a:t>2</a:t>
            </a:r>
            <a:r>
              <a:rPr lang="en-US" altLang="zh-CN" sz="1800">
                <a:ea typeface="宋体" pitchFamily="2" charset="-122"/>
              </a:rPr>
              <a:t>|q</a:t>
            </a:r>
            <a:r>
              <a:rPr lang="en-US" altLang="zh-CN" sz="1800" baseline="-25000">
                <a:ea typeface="宋体" pitchFamily="2" charset="-122"/>
              </a:rPr>
              <a:t>t</a:t>
            </a:r>
            <a:r>
              <a:rPr lang="en-US" altLang="zh-CN" sz="1800">
                <a:ea typeface="宋体" pitchFamily="2" charset="-122"/>
              </a:rPr>
              <a:t>=s</a:t>
            </a:r>
            <a:r>
              <a:rPr lang="en-US" altLang="zh-CN" sz="1800" baseline="-25000">
                <a:ea typeface="宋体" pitchFamily="2" charset="-122"/>
              </a:rPr>
              <a:t>1</a:t>
            </a:r>
            <a:r>
              <a:rPr lang="en-US" altLang="zh-CN" sz="1800">
                <a:ea typeface="宋体" pitchFamily="2" charset="-122"/>
              </a:rPr>
              <a:t>) = 0</a:t>
            </a:r>
          </a:p>
          <a:p>
            <a:r>
              <a:rPr lang="en-US" altLang="zh-CN" sz="1800">
                <a:ea typeface="宋体" pitchFamily="2" charset="-122"/>
              </a:rPr>
              <a:t>P(q</a:t>
            </a:r>
            <a:r>
              <a:rPr lang="en-US" altLang="zh-CN" sz="1800" baseline="-25000">
                <a:ea typeface="宋体" pitchFamily="2" charset="-122"/>
              </a:rPr>
              <a:t>t+1</a:t>
            </a:r>
            <a:r>
              <a:rPr lang="en-US" altLang="zh-CN" sz="1800">
                <a:ea typeface="宋体" pitchFamily="2" charset="-122"/>
              </a:rPr>
              <a:t>=s</a:t>
            </a:r>
            <a:r>
              <a:rPr lang="en-US" altLang="zh-CN" sz="1800" baseline="-25000">
                <a:ea typeface="宋体" pitchFamily="2" charset="-122"/>
              </a:rPr>
              <a:t>3</a:t>
            </a:r>
            <a:r>
              <a:rPr lang="en-US" altLang="zh-CN" sz="1800">
                <a:ea typeface="宋体" pitchFamily="2" charset="-122"/>
              </a:rPr>
              <a:t>|q</a:t>
            </a:r>
            <a:r>
              <a:rPr lang="en-US" altLang="zh-CN" sz="1800" baseline="-25000">
                <a:ea typeface="宋体" pitchFamily="2" charset="-122"/>
              </a:rPr>
              <a:t>t</a:t>
            </a:r>
            <a:r>
              <a:rPr lang="en-US" altLang="zh-CN" sz="1800">
                <a:ea typeface="宋体" pitchFamily="2" charset="-122"/>
              </a:rPr>
              <a:t>=s</a:t>
            </a:r>
            <a:r>
              <a:rPr lang="en-US" altLang="zh-CN" sz="1800" baseline="-25000">
                <a:ea typeface="宋体" pitchFamily="2" charset="-122"/>
              </a:rPr>
              <a:t>1</a:t>
            </a:r>
            <a:r>
              <a:rPr lang="en-US" altLang="zh-CN" sz="1800">
                <a:ea typeface="宋体" pitchFamily="2" charset="-122"/>
              </a:rPr>
              <a:t>) = 1</a:t>
            </a:r>
          </a:p>
        </p:txBody>
      </p:sp>
      <p:sp>
        <p:nvSpPr>
          <p:cNvPr id="25" name="Text Box 13"/>
          <p:cNvSpPr txBox="1">
            <a:spLocks noChangeArrowheads="1"/>
          </p:cNvSpPr>
          <p:nvPr/>
        </p:nvSpPr>
        <p:spPr bwMode="auto">
          <a:xfrm>
            <a:off x="1828800" y="620688"/>
            <a:ext cx="2362200" cy="1201738"/>
          </a:xfrm>
          <a:prstGeom prst="rect">
            <a:avLst/>
          </a:prstGeom>
          <a:solidFill>
            <a:srgbClr val="FFCCFF"/>
          </a:solidFill>
          <a:ln w="9525">
            <a:solidFill>
              <a:schemeClr val="tx1"/>
            </a:solidFill>
            <a:miter lim="800000"/>
            <a:headEnd/>
            <a:tailEnd/>
          </a:ln>
          <a:effectLst/>
        </p:spPr>
        <p:txBody>
          <a:bodyPr>
            <a:spAutoFit/>
          </a:bodyPr>
          <a:lstStyle/>
          <a:p>
            <a:r>
              <a:rPr lang="en-US" altLang="zh-CN" sz="1800" dirty="0">
                <a:ea typeface="宋体" pitchFamily="2" charset="-122"/>
              </a:rPr>
              <a:t>P(q</a:t>
            </a:r>
            <a:r>
              <a:rPr lang="en-US" altLang="zh-CN" sz="1800" baseline="-25000" dirty="0">
                <a:ea typeface="宋体" pitchFamily="2" charset="-122"/>
              </a:rPr>
              <a:t>t+1</a:t>
            </a:r>
            <a:r>
              <a:rPr lang="en-US" altLang="zh-CN" sz="1800" dirty="0">
                <a:ea typeface="宋体" pitchFamily="2" charset="-122"/>
              </a:rPr>
              <a:t>=s</a:t>
            </a:r>
            <a:r>
              <a:rPr lang="en-US" altLang="zh-CN" sz="1800" baseline="-25000" dirty="0">
                <a:ea typeface="宋体" pitchFamily="2" charset="-122"/>
              </a:rPr>
              <a:t>1</a:t>
            </a:r>
            <a:r>
              <a:rPr lang="en-US" altLang="zh-CN" sz="1800" dirty="0">
                <a:ea typeface="宋体" pitchFamily="2" charset="-122"/>
              </a:rPr>
              <a:t>|q</a:t>
            </a:r>
            <a:r>
              <a:rPr lang="en-US" altLang="zh-CN" sz="1800" baseline="-25000" dirty="0">
                <a:ea typeface="宋体" pitchFamily="2" charset="-122"/>
              </a:rPr>
              <a:t>t</a:t>
            </a:r>
            <a:r>
              <a:rPr lang="en-US" altLang="zh-CN" sz="1800" dirty="0">
                <a:ea typeface="宋体" pitchFamily="2" charset="-122"/>
              </a:rPr>
              <a:t>=s</a:t>
            </a:r>
            <a:r>
              <a:rPr lang="en-US" altLang="zh-CN" sz="1800" baseline="-25000" dirty="0">
                <a:ea typeface="宋体" pitchFamily="2" charset="-122"/>
              </a:rPr>
              <a:t>2</a:t>
            </a:r>
            <a:r>
              <a:rPr lang="en-US" altLang="zh-CN" sz="1800" dirty="0">
                <a:ea typeface="宋体" pitchFamily="2" charset="-122"/>
              </a:rPr>
              <a:t>) = 1/2</a:t>
            </a:r>
          </a:p>
          <a:p>
            <a:r>
              <a:rPr lang="en-US" altLang="zh-CN" sz="1800" dirty="0">
                <a:ea typeface="宋体" pitchFamily="2" charset="-122"/>
              </a:rPr>
              <a:t>P(q</a:t>
            </a:r>
            <a:r>
              <a:rPr lang="en-US" altLang="zh-CN" sz="1800" baseline="-25000" dirty="0">
                <a:ea typeface="宋体" pitchFamily="2" charset="-122"/>
              </a:rPr>
              <a:t>t+1</a:t>
            </a:r>
            <a:r>
              <a:rPr lang="en-US" altLang="zh-CN" sz="1800" dirty="0">
                <a:ea typeface="宋体" pitchFamily="2" charset="-122"/>
              </a:rPr>
              <a:t>=s</a:t>
            </a:r>
            <a:r>
              <a:rPr lang="en-US" altLang="zh-CN" sz="1800" baseline="-25000" dirty="0">
                <a:ea typeface="宋体" pitchFamily="2" charset="-122"/>
              </a:rPr>
              <a:t>2</a:t>
            </a:r>
            <a:r>
              <a:rPr lang="en-US" altLang="zh-CN" sz="1800" dirty="0">
                <a:ea typeface="宋体" pitchFamily="2" charset="-122"/>
              </a:rPr>
              <a:t>|q</a:t>
            </a:r>
            <a:r>
              <a:rPr lang="en-US" altLang="zh-CN" sz="1800" baseline="-25000" dirty="0">
                <a:ea typeface="宋体" pitchFamily="2" charset="-122"/>
              </a:rPr>
              <a:t>t</a:t>
            </a:r>
            <a:r>
              <a:rPr lang="en-US" altLang="zh-CN" sz="1800" dirty="0">
                <a:ea typeface="宋体" pitchFamily="2" charset="-122"/>
              </a:rPr>
              <a:t>=s</a:t>
            </a:r>
            <a:r>
              <a:rPr lang="en-US" altLang="zh-CN" sz="1800" baseline="-25000" dirty="0">
                <a:ea typeface="宋体" pitchFamily="2" charset="-122"/>
              </a:rPr>
              <a:t>2</a:t>
            </a:r>
            <a:r>
              <a:rPr lang="en-US" altLang="zh-CN" sz="1800" dirty="0">
                <a:ea typeface="宋体" pitchFamily="2" charset="-122"/>
              </a:rPr>
              <a:t>) = 1/2</a:t>
            </a:r>
          </a:p>
          <a:p>
            <a:r>
              <a:rPr lang="en-US" altLang="zh-CN" sz="1800" dirty="0">
                <a:ea typeface="宋体" pitchFamily="2" charset="-122"/>
              </a:rPr>
              <a:t>P(q</a:t>
            </a:r>
            <a:r>
              <a:rPr lang="en-US" altLang="zh-CN" sz="1800" baseline="-25000" dirty="0">
                <a:ea typeface="宋体" pitchFamily="2" charset="-122"/>
              </a:rPr>
              <a:t>t+1</a:t>
            </a:r>
            <a:r>
              <a:rPr lang="en-US" altLang="zh-CN" sz="1800" dirty="0">
                <a:ea typeface="宋体" pitchFamily="2" charset="-122"/>
              </a:rPr>
              <a:t>=s</a:t>
            </a:r>
            <a:r>
              <a:rPr lang="en-US" altLang="zh-CN" sz="1800" baseline="-25000" dirty="0">
                <a:ea typeface="宋体" pitchFamily="2" charset="-122"/>
              </a:rPr>
              <a:t>3</a:t>
            </a:r>
            <a:r>
              <a:rPr lang="en-US" altLang="zh-CN" sz="1800" dirty="0">
                <a:ea typeface="宋体" pitchFamily="2" charset="-122"/>
              </a:rPr>
              <a:t>|q</a:t>
            </a:r>
            <a:r>
              <a:rPr lang="en-US" altLang="zh-CN" sz="1800" baseline="-25000" dirty="0">
                <a:ea typeface="宋体" pitchFamily="2" charset="-122"/>
              </a:rPr>
              <a:t>t</a:t>
            </a:r>
            <a:r>
              <a:rPr lang="en-US" altLang="zh-CN" sz="1800" dirty="0">
                <a:ea typeface="宋体" pitchFamily="2" charset="-122"/>
              </a:rPr>
              <a:t>=s</a:t>
            </a:r>
            <a:r>
              <a:rPr lang="en-US" altLang="zh-CN" sz="1800" baseline="-25000" dirty="0">
                <a:ea typeface="宋体" pitchFamily="2" charset="-122"/>
              </a:rPr>
              <a:t>2</a:t>
            </a:r>
            <a:r>
              <a:rPr lang="en-US" altLang="zh-CN" sz="1800" dirty="0">
                <a:ea typeface="宋体" pitchFamily="2" charset="-122"/>
              </a:rPr>
              <a:t>) = 0</a:t>
            </a:r>
          </a:p>
        </p:txBody>
      </p:sp>
      <p:sp>
        <p:nvSpPr>
          <p:cNvPr id="26" name="Freeform 14"/>
          <p:cNvSpPr>
            <a:spLocks/>
          </p:cNvSpPr>
          <p:nvPr/>
        </p:nvSpPr>
        <p:spPr bwMode="auto">
          <a:xfrm>
            <a:off x="1905000" y="2880444"/>
            <a:ext cx="904875" cy="1163637"/>
          </a:xfrm>
          <a:custGeom>
            <a:avLst/>
            <a:gdLst/>
            <a:ahLst/>
            <a:cxnLst>
              <a:cxn ang="0">
                <a:pos x="570" y="0"/>
              </a:cxn>
              <a:cxn ang="0">
                <a:pos x="481" y="222"/>
              </a:cxn>
              <a:cxn ang="0">
                <a:pos x="429" y="437"/>
              </a:cxn>
              <a:cxn ang="0">
                <a:pos x="259" y="585"/>
              </a:cxn>
              <a:cxn ang="0">
                <a:pos x="192" y="629"/>
              </a:cxn>
              <a:cxn ang="0">
                <a:pos x="37" y="711"/>
              </a:cxn>
              <a:cxn ang="0">
                <a:pos x="0" y="733"/>
              </a:cxn>
            </a:cxnLst>
            <a:rect l="0" t="0" r="r" b="b"/>
            <a:pathLst>
              <a:path w="570" h="733">
                <a:moveTo>
                  <a:pt x="570" y="0"/>
                </a:moveTo>
                <a:cubicBezTo>
                  <a:pt x="551" y="77"/>
                  <a:pt x="507" y="146"/>
                  <a:pt x="481" y="222"/>
                </a:cubicBezTo>
                <a:cubicBezTo>
                  <a:pt x="457" y="292"/>
                  <a:pt x="463" y="369"/>
                  <a:pt x="429" y="437"/>
                </a:cubicBezTo>
                <a:cubicBezTo>
                  <a:pt x="398" y="500"/>
                  <a:pt x="314" y="547"/>
                  <a:pt x="259" y="585"/>
                </a:cubicBezTo>
                <a:cubicBezTo>
                  <a:pt x="235" y="601"/>
                  <a:pt x="220" y="621"/>
                  <a:pt x="192" y="629"/>
                </a:cubicBezTo>
                <a:cubicBezTo>
                  <a:pt x="145" y="661"/>
                  <a:pt x="91" y="694"/>
                  <a:pt x="37" y="711"/>
                </a:cubicBezTo>
                <a:cubicBezTo>
                  <a:pt x="10" y="729"/>
                  <a:pt x="23" y="722"/>
                  <a:pt x="0" y="733"/>
                </a:cubicBezTo>
              </a:path>
            </a:pathLst>
          </a:custGeom>
          <a:noFill/>
          <a:ln w="19050" cap="flat" cmpd="sng">
            <a:solidFill>
              <a:schemeClr val="tx1"/>
            </a:solidFill>
            <a:prstDash val="solid"/>
            <a:round/>
            <a:headEnd type="none" w="med" len="med"/>
            <a:tailEnd type="triangle" w="med" len="med"/>
          </a:ln>
          <a:effectLst/>
        </p:spPr>
        <p:txBody>
          <a:bodyPr wrap="none" anchor="ctr">
            <a:spAutoFit/>
          </a:bodyPr>
          <a:lstStyle/>
          <a:p>
            <a:endParaRPr lang="zh-CN" altLang="en-US"/>
          </a:p>
        </p:txBody>
      </p:sp>
      <p:sp>
        <p:nvSpPr>
          <p:cNvPr id="27" name="Freeform 15"/>
          <p:cNvSpPr>
            <a:spLocks/>
          </p:cNvSpPr>
          <p:nvPr/>
        </p:nvSpPr>
        <p:spPr bwMode="auto">
          <a:xfrm>
            <a:off x="3609975" y="2267669"/>
            <a:ext cx="638175" cy="1035050"/>
          </a:xfrm>
          <a:custGeom>
            <a:avLst/>
            <a:gdLst/>
            <a:ahLst/>
            <a:cxnLst>
              <a:cxn ang="0">
                <a:pos x="37" y="52"/>
              </a:cxn>
              <a:cxn ang="0">
                <a:pos x="155" y="15"/>
              </a:cxn>
              <a:cxn ang="0">
                <a:pos x="222" y="23"/>
              </a:cxn>
              <a:cxn ang="0">
                <a:pos x="267" y="38"/>
              </a:cxn>
              <a:cxn ang="0">
                <a:pos x="304" y="82"/>
              </a:cxn>
              <a:cxn ang="0">
                <a:pos x="385" y="260"/>
              </a:cxn>
              <a:cxn ang="0">
                <a:pos x="363" y="541"/>
              </a:cxn>
              <a:cxn ang="0">
                <a:pos x="289" y="638"/>
              </a:cxn>
              <a:cxn ang="0">
                <a:pos x="244" y="652"/>
              </a:cxn>
              <a:cxn ang="0">
                <a:pos x="170" y="630"/>
              </a:cxn>
              <a:cxn ang="0">
                <a:pos x="104" y="578"/>
              </a:cxn>
              <a:cxn ang="0">
                <a:pos x="30" y="490"/>
              </a:cxn>
              <a:cxn ang="0">
                <a:pos x="0" y="445"/>
              </a:cxn>
            </a:cxnLst>
            <a:rect l="0" t="0" r="r" b="b"/>
            <a:pathLst>
              <a:path w="402" h="652">
                <a:moveTo>
                  <a:pt x="37" y="52"/>
                </a:moveTo>
                <a:cubicBezTo>
                  <a:pt x="76" y="40"/>
                  <a:pt x="117" y="29"/>
                  <a:pt x="155" y="15"/>
                </a:cubicBezTo>
                <a:cubicBezTo>
                  <a:pt x="177" y="18"/>
                  <a:pt x="200" y="18"/>
                  <a:pt x="222" y="23"/>
                </a:cubicBezTo>
                <a:cubicBezTo>
                  <a:pt x="237" y="26"/>
                  <a:pt x="267" y="38"/>
                  <a:pt x="267" y="38"/>
                </a:cubicBezTo>
                <a:cubicBezTo>
                  <a:pt x="315" y="113"/>
                  <a:pt x="240" y="0"/>
                  <a:pt x="304" y="82"/>
                </a:cubicBezTo>
                <a:cubicBezTo>
                  <a:pt x="343" y="132"/>
                  <a:pt x="373" y="198"/>
                  <a:pt x="385" y="260"/>
                </a:cubicBezTo>
                <a:cubicBezTo>
                  <a:pt x="384" y="310"/>
                  <a:pt x="402" y="461"/>
                  <a:pt x="363" y="541"/>
                </a:cubicBezTo>
                <a:cubicBezTo>
                  <a:pt x="344" y="580"/>
                  <a:pt x="320" y="606"/>
                  <a:pt x="289" y="638"/>
                </a:cubicBezTo>
                <a:cubicBezTo>
                  <a:pt x="278" y="649"/>
                  <a:pt x="244" y="652"/>
                  <a:pt x="244" y="652"/>
                </a:cubicBezTo>
                <a:cubicBezTo>
                  <a:pt x="220" y="646"/>
                  <a:pt x="192" y="642"/>
                  <a:pt x="170" y="630"/>
                </a:cubicBezTo>
                <a:cubicBezTo>
                  <a:pt x="145" y="617"/>
                  <a:pt x="127" y="594"/>
                  <a:pt x="104" y="578"/>
                </a:cubicBezTo>
                <a:cubicBezTo>
                  <a:pt x="82" y="546"/>
                  <a:pt x="54" y="520"/>
                  <a:pt x="30" y="490"/>
                </a:cubicBezTo>
                <a:cubicBezTo>
                  <a:pt x="19" y="476"/>
                  <a:pt x="0" y="445"/>
                  <a:pt x="0" y="445"/>
                </a:cubicBezTo>
              </a:path>
            </a:pathLst>
          </a:custGeom>
          <a:noFill/>
          <a:ln w="19050" cap="flat" cmpd="sng">
            <a:solidFill>
              <a:schemeClr val="tx1"/>
            </a:solidFill>
            <a:prstDash val="solid"/>
            <a:round/>
            <a:headEnd type="none" w="med" len="med"/>
            <a:tailEnd type="triangle" w="med" len="med"/>
          </a:ln>
          <a:effectLst/>
        </p:spPr>
        <p:txBody>
          <a:bodyPr wrap="none" anchor="ctr">
            <a:spAutoFit/>
          </a:bodyPr>
          <a:lstStyle/>
          <a:p>
            <a:endParaRPr lang="zh-CN" altLang="en-US"/>
          </a:p>
        </p:txBody>
      </p:sp>
      <p:sp>
        <p:nvSpPr>
          <p:cNvPr id="28" name="Freeform 16"/>
          <p:cNvSpPr>
            <a:spLocks/>
          </p:cNvSpPr>
          <p:nvPr/>
        </p:nvSpPr>
        <p:spPr bwMode="auto">
          <a:xfrm>
            <a:off x="1528763" y="4867994"/>
            <a:ext cx="1422400" cy="234950"/>
          </a:xfrm>
          <a:custGeom>
            <a:avLst/>
            <a:gdLst/>
            <a:ahLst/>
            <a:cxnLst>
              <a:cxn ang="0">
                <a:pos x="0" y="15"/>
              </a:cxn>
              <a:cxn ang="0">
                <a:pos x="355" y="148"/>
              </a:cxn>
              <a:cxn ang="0">
                <a:pos x="644" y="126"/>
              </a:cxn>
              <a:cxn ang="0">
                <a:pos x="733" y="103"/>
              </a:cxn>
              <a:cxn ang="0">
                <a:pos x="778" y="89"/>
              </a:cxn>
              <a:cxn ang="0">
                <a:pos x="896" y="0"/>
              </a:cxn>
            </a:cxnLst>
            <a:rect l="0" t="0" r="r" b="b"/>
            <a:pathLst>
              <a:path w="896" h="148">
                <a:moveTo>
                  <a:pt x="0" y="15"/>
                </a:moveTo>
                <a:cubicBezTo>
                  <a:pt x="69" y="116"/>
                  <a:pt x="247" y="138"/>
                  <a:pt x="355" y="148"/>
                </a:cubicBezTo>
                <a:cubicBezTo>
                  <a:pt x="451" y="141"/>
                  <a:pt x="550" y="143"/>
                  <a:pt x="644" y="126"/>
                </a:cubicBezTo>
                <a:cubicBezTo>
                  <a:pt x="730" y="110"/>
                  <a:pt x="686" y="119"/>
                  <a:pt x="733" y="103"/>
                </a:cubicBezTo>
                <a:cubicBezTo>
                  <a:pt x="748" y="98"/>
                  <a:pt x="778" y="89"/>
                  <a:pt x="778" y="89"/>
                </a:cubicBezTo>
                <a:cubicBezTo>
                  <a:pt x="808" y="69"/>
                  <a:pt x="880" y="35"/>
                  <a:pt x="896" y="0"/>
                </a:cubicBezTo>
              </a:path>
            </a:pathLst>
          </a:custGeom>
          <a:noFill/>
          <a:ln w="19050" cap="flat" cmpd="sng">
            <a:solidFill>
              <a:schemeClr val="tx1"/>
            </a:solidFill>
            <a:prstDash val="solid"/>
            <a:round/>
            <a:headEnd type="none" w="med" len="med"/>
            <a:tailEnd type="triangle" w="med" len="med"/>
          </a:ln>
          <a:effectLst/>
        </p:spPr>
        <p:txBody>
          <a:bodyPr wrap="none" anchor="ctr">
            <a:spAutoFit/>
          </a:bodyPr>
          <a:lstStyle/>
          <a:p>
            <a:endParaRPr lang="zh-CN" altLang="en-US"/>
          </a:p>
        </p:txBody>
      </p:sp>
      <p:sp>
        <p:nvSpPr>
          <p:cNvPr id="29" name="Freeform 17"/>
          <p:cNvSpPr>
            <a:spLocks/>
          </p:cNvSpPr>
          <p:nvPr/>
        </p:nvSpPr>
        <p:spPr bwMode="auto">
          <a:xfrm>
            <a:off x="2046288" y="4526681"/>
            <a:ext cx="693737" cy="49213"/>
          </a:xfrm>
          <a:custGeom>
            <a:avLst/>
            <a:gdLst/>
            <a:ahLst/>
            <a:cxnLst>
              <a:cxn ang="0">
                <a:pos x="437" y="0"/>
              </a:cxn>
              <a:cxn ang="0">
                <a:pos x="89" y="22"/>
              </a:cxn>
              <a:cxn ang="0">
                <a:pos x="0" y="30"/>
              </a:cxn>
            </a:cxnLst>
            <a:rect l="0" t="0" r="r" b="b"/>
            <a:pathLst>
              <a:path w="437" h="31">
                <a:moveTo>
                  <a:pt x="437" y="0"/>
                </a:moveTo>
                <a:cubicBezTo>
                  <a:pt x="320" y="10"/>
                  <a:pt x="207" y="18"/>
                  <a:pt x="89" y="22"/>
                </a:cubicBezTo>
                <a:cubicBezTo>
                  <a:pt x="10" y="31"/>
                  <a:pt x="40" y="30"/>
                  <a:pt x="0" y="30"/>
                </a:cubicBezTo>
              </a:path>
            </a:pathLst>
          </a:custGeom>
          <a:noFill/>
          <a:ln w="19050" cap="flat" cmpd="sng">
            <a:solidFill>
              <a:schemeClr val="tx1"/>
            </a:solidFill>
            <a:prstDash val="solid"/>
            <a:round/>
            <a:headEnd type="none" w="med" len="med"/>
            <a:tailEnd type="triangle" w="med" len="med"/>
          </a:ln>
          <a:effectLst/>
        </p:spPr>
        <p:txBody>
          <a:bodyPr wrap="none" anchor="ctr">
            <a:spAutoFit/>
          </a:bodyPr>
          <a:lstStyle/>
          <a:p>
            <a:endParaRPr lang="zh-CN" altLang="en-US"/>
          </a:p>
        </p:txBody>
      </p:sp>
      <p:sp>
        <p:nvSpPr>
          <p:cNvPr id="30" name="Freeform 18"/>
          <p:cNvSpPr>
            <a:spLocks/>
          </p:cNvSpPr>
          <p:nvPr/>
        </p:nvSpPr>
        <p:spPr bwMode="auto">
          <a:xfrm>
            <a:off x="3033713" y="3126506"/>
            <a:ext cx="152400" cy="847725"/>
          </a:xfrm>
          <a:custGeom>
            <a:avLst/>
            <a:gdLst/>
            <a:ahLst/>
            <a:cxnLst>
              <a:cxn ang="0">
                <a:pos x="37" y="534"/>
              </a:cxn>
              <a:cxn ang="0">
                <a:pos x="44" y="163"/>
              </a:cxn>
              <a:cxn ang="0">
                <a:pos x="81" y="45"/>
              </a:cxn>
              <a:cxn ang="0">
                <a:pos x="96" y="0"/>
              </a:cxn>
            </a:cxnLst>
            <a:rect l="0" t="0" r="r" b="b"/>
            <a:pathLst>
              <a:path w="96" h="534">
                <a:moveTo>
                  <a:pt x="37" y="534"/>
                </a:moveTo>
                <a:cubicBezTo>
                  <a:pt x="0" y="418"/>
                  <a:pt x="14" y="281"/>
                  <a:pt x="44" y="163"/>
                </a:cubicBezTo>
                <a:cubicBezTo>
                  <a:pt x="54" y="124"/>
                  <a:pt x="67" y="82"/>
                  <a:pt x="81" y="45"/>
                </a:cubicBezTo>
                <a:cubicBezTo>
                  <a:pt x="86" y="30"/>
                  <a:pt x="96" y="0"/>
                  <a:pt x="96" y="0"/>
                </a:cubicBezTo>
              </a:path>
            </a:pathLst>
          </a:custGeom>
          <a:noFill/>
          <a:ln w="19050" cap="flat" cmpd="sng">
            <a:solidFill>
              <a:schemeClr val="tx1"/>
            </a:solidFill>
            <a:prstDash val="solid"/>
            <a:round/>
            <a:headEnd type="none" w="med" len="med"/>
            <a:tailEnd type="triangle" w="med" len="med"/>
          </a:ln>
          <a:effectLst/>
        </p:spPr>
        <p:txBody>
          <a:bodyPr wrap="none" anchor="ctr">
            <a:spAutoFit/>
          </a:bodyPr>
          <a:lstStyle/>
          <a:p>
            <a:endParaRPr lang="zh-CN" altLang="en-US"/>
          </a:p>
        </p:txBody>
      </p:sp>
      <p:sp>
        <p:nvSpPr>
          <p:cNvPr id="31" name="Text Box 19"/>
          <p:cNvSpPr txBox="1">
            <a:spLocks noChangeArrowheads="1"/>
          </p:cNvSpPr>
          <p:nvPr/>
        </p:nvSpPr>
        <p:spPr bwMode="auto">
          <a:xfrm>
            <a:off x="3810000" y="2656606"/>
            <a:ext cx="466725" cy="336550"/>
          </a:xfrm>
          <a:prstGeom prst="rect">
            <a:avLst/>
          </a:prstGeom>
          <a:noFill/>
          <a:ln w="19050">
            <a:noFill/>
            <a:miter lim="800000"/>
            <a:headEnd/>
            <a:tailEnd/>
          </a:ln>
          <a:effectLst/>
        </p:spPr>
        <p:txBody>
          <a:bodyPr wrap="none" anchor="ctr">
            <a:spAutoFit/>
          </a:bodyPr>
          <a:lstStyle/>
          <a:p>
            <a:pPr algn="ctr"/>
            <a:r>
              <a:rPr lang="en-US" altLang="zh-CN" sz="1600">
                <a:ea typeface="宋体" pitchFamily="2" charset="-122"/>
              </a:rPr>
              <a:t>1/2</a:t>
            </a:r>
          </a:p>
        </p:txBody>
      </p:sp>
      <p:sp>
        <p:nvSpPr>
          <p:cNvPr id="32" name="Text Box 20"/>
          <p:cNvSpPr txBox="1">
            <a:spLocks noChangeArrowheads="1"/>
          </p:cNvSpPr>
          <p:nvPr/>
        </p:nvSpPr>
        <p:spPr bwMode="auto">
          <a:xfrm>
            <a:off x="1905000" y="3571006"/>
            <a:ext cx="466725" cy="336550"/>
          </a:xfrm>
          <a:prstGeom prst="rect">
            <a:avLst/>
          </a:prstGeom>
          <a:noFill/>
          <a:ln w="19050">
            <a:noFill/>
            <a:miter lim="800000"/>
            <a:headEnd/>
            <a:tailEnd/>
          </a:ln>
          <a:effectLst/>
        </p:spPr>
        <p:txBody>
          <a:bodyPr wrap="none" anchor="ctr">
            <a:spAutoFit/>
          </a:bodyPr>
          <a:lstStyle/>
          <a:p>
            <a:pPr algn="ctr"/>
            <a:r>
              <a:rPr lang="en-US" altLang="zh-CN" sz="1600">
                <a:ea typeface="宋体" pitchFamily="2" charset="-122"/>
              </a:rPr>
              <a:t>1/2</a:t>
            </a:r>
          </a:p>
        </p:txBody>
      </p:sp>
      <p:sp>
        <p:nvSpPr>
          <p:cNvPr id="33" name="Text Box 21"/>
          <p:cNvSpPr txBox="1">
            <a:spLocks noChangeArrowheads="1"/>
          </p:cNvSpPr>
          <p:nvPr/>
        </p:nvSpPr>
        <p:spPr bwMode="auto">
          <a:xfrm>
            <a:off x="2209800" y="4256806"/>
            <a:ext cx="466725" cy="336550"/>
          </a:xfrm>
          <a:prstGeom prst="rect">
            <a:avLst/>
          </a:prstGeom>
          <a:noFill/>
          <a:ln w="19050">
            <a:noFill/>
            <a:miter lim="800000"/>
            <a:headEnd/>
            <a:tailEnd/>
          </a:ln>
          <a:effectLst/>
        </p:spPr>
        <p:txBody>
          <a:bodyPr wrap="none" anchor="ctr">
            <a:spAutoFit/>
          </a:bodyPr>
          <a:lstStyle/>
          <a:p>
            <a:pPr algn="ctr"/>
            <a:r>
              <a:rPr lang="en-US" altLang="zh-CN" sz="1600">
                <a:ea typeface="宋体" pitchFamily="2" charset="-122"/>
              </a:rPr>
              <a:t>1/3</a:t>
            </a:r>
          </a:p>
        </p:txBody>
      </p:sp>
      <p:sp>
        <p:nvSpPr>
          <p:cNvPr id="34" name="Text Box 22"/>
          <p:cNvSpPr txBox="1">
            <a:spLocks noChangeArrowheads="1"/>
          </p:cNvSpPr>
          <p:nvPr/>
        </p:nvSpPr>
        <p:spPr bwMode="auto">
          <a:xfrm>
            <a:off x="3048000" y="3494806"/>
            <a:ext cx="466725" cy="336550"/>
          </a:xfrm>
          <a:prstGeom prst="rect">
            <a:avLst/>
          </a:prstGeom>
          <a:noFill/>
          <a:ln w="19050">
            <a:noFill/>
            <a:miter lim="800000"/>
            <a:headEnd/>
            <a:tailEnd/>
          </a:ln>
          <a:effectLst/>
        </p:spPr>
        <p:txBody>
          <a:bodyPr wrap="none" anchor="ctr">
            <a:spAutoFit/>
          </a:bodyPr>
          <a:lstStyle/>
          <a:p>
            <a:pPr algn="ctr"/>
            <a:r>
              <a:rPr lang="en-US" altLang="zh-CN" sz="1600">
                <a:ea typeface="宋体" pitchFamily="2" charset="-122"/>
              </a:rPr>
              <a:t>2/3</a:t>
            </a:r>
          </a:p>
        </p:txBody>
      </p:sp>
      <p:sp>
        <p:nvSpPr>
          <p:cNvPr id="35" name="Text Box 23"/>
          <p:cNvSpPr txBox="1">
            <a:spLocks noChangeArrowheads="1"/>
          </p:cNvSpPr>
          <p:nvPr/>
        </p:nvSpPr>
        <p:spPr bwMode="auto">
          <a:xfrm>
            <a:off x="2141538" y="4790206"/>
            <a:ext cx="296862" cy="336550"/>
          </a:xfrm>
          <a:prstGeom prst="rect">
            <a:avLst/>
          </a:prstGeom>
          <a:noFill/>
          <a:ln w="19050">
            <a:noFill/>
            <a:miter lim="800000"/>
            <a:headEnd/>
            <a:tailEnd/>
          </a:ln>
          <a:effectLst/>
        </p:spPr>
        <p:txBody>
          <a:bodyPr wrap="none" anchor="ctr">
            <a:spAutoFit/>
          </a:bodyPr>
          <a:lstStyle/>
          <a:p>
            <a:pPr algn="ctr"/>
            <a:r>
              <a:rPr lang="en-US" altLang="zh-CN" sz="1600">
                <a:ea typeface="宋体" pitchFamily="2" charset="-122"/>
              </a:rPr>
              <a:t>1</a:t>
            </a:r>
          </a:p>
        </p:txBody>
      </p:sp>
      <p:sp>
        <p:nvSpPr>
          <p:cNvPr id="36" name="矩形 35"/>
          <p:cNvSpPr/>
          <p:nvPr/>
        </p:nvSpPr>
        <p:spPr>
          <a:xfrm>
            <a:off x="4283968" y="3501008"/>
            <a:ext cx="4572000" cy="2123658"/>
          </a:xfrm>
          <a:prstGeom prst="rect">
            <a:avLst/>
          </a:prstGeom>
        </p:spPr>
        <p:txBody>
          <a:bodyPr>
            <a:spAutoFit/>
          </a:bodyPr>
          <a:lstStyle/>
          <a:p>
            <a:r>
              <a:rPr lang="tr-TR" altLang="zh-CN" sz="2400" dirty="0" smtClean="0"/>
              <a:t>Transition probabilities</a:t>
            </a:r>
            <a:r>
              <a:rPr lang="en-US" altLang="zh-CN" sz="2400" dirty="0" smtClean="0"/>
              <a:t>:</a:t>
            </a:r>
          </a:p>
          <a:p>
            <a:r>
              <a:rPr lang="en-US" altLang="zh-CN" sz="2400" i="1" dirty="0" smtClean="0"/>
              <a:t>   </a:t>
            </a:r>
            <a:r>
              <a:rPr lang="tr-TR" altLang="zh-CN" sz="2400" i="1" dirty="0" smtClean="0"/>
              <a:t>a</a:t>
            </a:r>
            <a:r>
              <a:rPr lang="tr-TR" altLang="zh-CN" sz="2400" i="1" baseline="-25000" dirty="0" smtClean="0"/>
              <a:t>ij</a:t>
            </a:r>
            <a:r>
              <a:rPr lang="tr-TR" altLang="zh-CN" sz="2400" dirty="0" smtClean="0"/>
              <a:t> ≡ </a:t>
            </a:r>
            <a:r>
              <a:rPr lang="tr-TR" altLang="zh-CN" sz="2400" i="1" dirty="0" smtClean="0"/>
              <a:t>P</a:t>
            </a:r>
            <a:r>
              <a:rPr lang="tr-TR" altLang="zh-CN" sz="2400" dirty="0" smtClean="0"/>
              <a:t>(</a:t>
            </a:r>
            <a:r>
              <a:rPr lang="tr-TR" altLang="zh-CN" sz="2400" i="1" dirty="0" smtClean="0"/>
              <a:t>q</a:t>
            </a:r>
            <a:r>
              <a:rPr lang="tr-TR" altLang="zh-CN" sz="2400" i="1" baseline="-25000" dirty="0" smtClean="0"/>
              <a:t>t</a:t>
            </a:r>
            <a:r>
              <a:rPr lang="tr-TR" altLang="zh-CN" sz="2400" baseline="-25000" dirty="0" smtClean="0"/>
              <a:t>+1</a:t>
            </a:r>
            <a:r>
              <a:rPr lang="tr-TR" altLang="zh-CN" sz="2400" dirty="0" smtClean="0"/>
              <a:t>=</a:t>
            </a:r>
            <a:r>
              <a:rPr lang="tr-TR" altLang="zh-CN" sz="2400" i="1" dirty="0" smtClean="0"/>
              <a:t>S</a:t>
            </a:r>
            <a:r>
              <a:rPr lang="tr-TR" altLang="zh-CN" sz="2400" i="1" baseline="-25000" dirty="0" smtClean="0"/>
              <a:t>j</a:t>
            </a:r>
            <a:r>
              <a:rPr lang="tr-TR" altLang="zh-CN" sz="2400" dirty="0" smtClean="0"/>
              <a:t> | </a:t>
            </a:r>
            <a:r>
              <a:rPr lang="tr-TR" altLang="zh-CN" sz="2400" i="1" dirty="0" smtClean="0"/>
              <a:t>q</a:t>
            </a:r>
            <a:r>
              <a:rPr lang="tr-TR" altLang="zh-CN" sz="2400" i="1" baseline="-25000" dirty="0" smtClean="0"/>
              <a:t>t</a:t>
            </a:r>
            <a:r>
              <a:rPr lang="tr-TR" altLang="zh-CN" sz="2400" dirty="0" smtClean="0"/>
              <a:t>=</a:t>
            </a:r>
            <a:r>
              <a:rPr lang="tr-TR" altLang="zh-CN" sz="2400" i="1" dirty="0" smtClean="0"/>
              <a:t>S</a:t>
            </a:r>
            <a:r>
              <a:rPr lang="tr-TR" altLang="zh-CN" sz="2400" i="1" baseline="-25000" dirty="0" smtClean="0"/>
              <a:t>i</a:t>
            </a:r>
            <a:r>
              <a:rPr lang="tr-TR" altLang="zh-CN" sz="2400" dirty="0" smtClean="0"/>
              <a:t>) </a:t>
            </a:r>
            <a:endParaRPr lang="en-US" altLang="zh-CN" sz="2400" dirty="0" smtClean="0"/>
          </a:p>
          <a:p>
            <a:r>
              <a:rPr lang="en-US" altLang="zh-CN" sz="2400" dirty="0" smtClean="0"/>
              <a:t>    </a:t>
            </a:r>
            <a:r>
              <a:rPr lang="tr-TR" altLang="zh-CN" sz="2400" i="1" dirty="0" smtClean="0"/>
              <a:t>a</a:t>
            </a:r>
            <a:r>
              <a:rPr lang="en-US" altLang="zh-CN" sz="2400" i="1" baseline="-25000" dirty="0" smtClean="0"/>
              <a:t>31 </a:t>
            </a:r>
            <a:r>
              <a:rPr lang="en-US" altLang="zh-CN" sz="2400" dirty="0" smtClean="0"/>
              <a:t>=1/3, </a:t>
            </a:r>
            <a:r>
              <a:rPr lang="tr-TR" altLang="zh-CN" sz="2400" i="1" dirty="0" smtClean="0"/>
              <a:t>a</a:t>
            </a:r>
            <a:r>
              <a:rPr lang="en-US" altLang="zh-CN" sz="2400" i="1" baseline="-25000" dirty="0" smtClean="0"/>
              <a:t>32 </a:t>
            </a:r>
            <a:r>
              <a:rPr lang="en-US" altLang="zh-CN" sz="2400" dirty="0" smtClean="0"/>
              <a:t>=2/3 , </a:t>
            </a:r>
            <a:r>
              <a:rPr lang="tr-TR" altLang="zh-CN" sz="2400" i="1" dirty="0" smtClean="0"/>
              <a:t>a</a:t>
            </a:r>
            <a:r>
              <a:rPr lang="en-US" altLang="zh-CN" sz="2400" i="1" baseline="-25000" dirty="0" smtClean="0"/>
              <a:t>33 </a:t>
            </a:r>
            <a:r>
              <a:rPr lang="en-US" altLang="zh-CN" sz="2400" dirty="0" smtClean="0"/>
              <a:t>=0</a:t>
            </a:r>
          </a:p>
          <a:p>
            <a:r>
              <a:rPr lang="tr-TR" altLang="zh-CN" sz="2400" dirty="0" smtClean="0"/>
              <a:t>Transition </a:t>
            </a:r>
            <a:r>
              <a:rPr lang="en-US" altLang="zh-CN" sz="2400" dirty="0" smtClean="0"/>
              <a:t>Matrix:</a:t>
            </a:r>
          </a:p>
          <a:p>
            <a:pPr>
              <a:buFont typeface="Arial" pitchFamily="34" charset="0"/>
              <a:buChar char="•"/>
            </a:pPr>
            <a:endParaRPr lang="en-US" altLang="zh-CN" dirty="0" smtClean="0"/>
          </a:p>
          <a:p>
            <a:pPr>
              <a:buFont typeface="Arial" pitchFamily="34" charset="0"/>
              <a:buChar char="•"/>
            </a:pPr>
            <a:endParaRPr lang="en-US" altLang="zh-CN" dirty="0" smtClean="0"/>
          </a:p>
        </p:txBody>
      </p:sp>
      <p:graphicFrame>
        <p:nvGraphicFramePr>
          <p:cNvPr id="113666" name="Object 2"/>
          <p:cNvGraphicFramePr>
            <a:graphicFrameLocks noChangeAspect="1"/>
          </p:cNvGraphicFramePr>
          <p:nvPr/>
        </p:nvGraphicFramePr>
        <p:xfrm>
          <a:off x="4841776" y="5081488"/>
          <a:ext cx="2500464" cy="1011808"/>
        </p:xfrm>
        <a:graphic>
          <a:graphicData uri="http://schemas.openxmlformats.org/presentationml/2006/ole">
            <mc:AlternateContent xmlns:mc="http://schemas.openxmlformats.org/markup-compatibility/2006">
              <mc:Choice xmlns:v="urn:schemas-microsoft-com:vml" Requires="v">
                <p:oleObj spid="_x0000_s113675" name="Equation" r:id="rId3" imgW="1701720" imgH="711000" progId="Equation.DSMT4">
                  <p:embed/>
                </p:oleObj>
              </mc:Choice>
              <mc:Fallback>
                <p:oleObj name="Equation" r:id="rId3" imgW="1701720" imgH="711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776" y="5081488"/>
                        <a:ext cx="2500464" cy="1011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TextBox 36"/>
          <p:cNvSpPr txBox="1"/>
          <p:nvPr/>
        </p:nvSpPr>
        <p:spPr>
          <a:xfrm>
            <a:off x="971600" y="3563724"/>
            <a:ext cx="936104" cy="369332"/>
          </a:xfrm>
          <a:prstGeom prst="rect">
            <a:avLst/>
          </a:prstGeom>
          <a:noFill/>
        </p:spPr>
        <p:txBody>
          <a:bodyPr wrap="square" rtlCol="0">
            <a:spAutoFit/>
          </a:bodyPr>
          <a:lstStyle/>
          <a:p>
            <a:r>
              <a:rPr lang="en-US" altLang="zh-CN" dirty="0" smtClean="0"/>
              <a:t>Sunny</a:t>
            </a:r>
            <a:endParaRPr lang="zh-CN" altLang="en-US" dirty="0"/>
          </a:p>
        </p:txBody>
      </p:sp>
      <p:sp>
        <p:nvSpPr>
          <p:cNvPr id="38" name="TextBox 37"/>
          <p:cNvSpPr txBox="1"/>
          <p:nvPr/>
        </p:nvSpPr>
        <p:spPr>
          <a:xfrm>
            <a:off x="3347864" y="3789040"/>
            <a:ext cx="936104" cy="369332"/>
          </a:xfrm>
          <a:prstGeom prst="rect">
            <a:avLst/>
          </a:prstGeom>
          <a:noFill/>
        </p:spPr>
        <p:txBody>
          <a:bodyPr wrap="square" rtlCol="0">
            <a:spAutoFit/>
          </a:bodyPr>
          <a:lstStyle/>
          <a:p>
            <a:r>
              <a:rPr lang="en-US" altLang="zh-CN" dirty="0" smtClean="0"/>
              <a:t>Cloudy</a:t>
            </a:r>
            <a:endParaRPr lang="zh-CN" altLang="en-US" dirty="0"/>
          </a:p>
        </p:txBody>
      </p:sp>
      <p:sp>
        <p:nvSpPr>
          <p:cNvPr id="39" name="TextBox 38"/>
          <p:cNvSpPr txBox="1"/>
          <p:nvPr/>
        </p:nvSpPr>
        <p:spPr>
          <a:xfrm>
            <a:off x="2699792" y="1772816"/>
            <a:ext cx="936104" cy="369332"/>
          </a:xfrm>
          <a:prstGeom prst="rect">
            <a:avLst/>
          </a:prstGeom>
          <a:noFill/>
        </p:spPr>
        <p:txBody>
          <a:bodyPr wrap="square" rtlCol="0">
            <a:spAutoFit/>
          </a:bodyPr>
          <a:lstStyle/>
          <a:p>
            <a:r>
              <a:rPr lang="en-US" altLang="zh-CN" dirty="0" smtClean="0"/>
              <a:t>Rainy</a:t>
            </a:r>
            <a:endParaRPr lang="zh-CN" altLang="en-US" dirty="0"/>
          </a:p>
        </p:txBody>
      </p:sp>
      <p:sp>
        <p:nvSpPr>
          <p:cNvPr id="40" name="灯片编号占位符 39"/>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heckerboard(across)">
                                      <p:cBhvr>
                                        <p:cTn id="7" dur="500"/>
                                        <p:tgtEl>
                                          <p:spTgt spid="36"/>
                                        </p:tgtEl>
                                      </p:cBhvr>
                                    </p:animEffect>
                                  </p:childTnLst>
                                </p:cTn>
                              </p:par>
                              <p:par>
                                <p:cTn id="8" presetID="5" presetClass="entr" presetSubtype="10" fill="hold" nodeType="withEffect">
                                  <p:stCondLst>
                                    <p:cond delay="0"/>
                                  </p:stCondLst>
                                  <p:childTnLst>
                                    <p:set>
                                      <p:cBhvr>
                                        <p:cTn id="9" dur="1" fill="hold">
                                          <p:stCondLst>
                                            <p:cond delay="0"/>
                                          </p:stCondLst>
                                        </p:cTn>
                                        <p:tgtEl>
                                          <p:spTgt spid="113666"/>
                                        </p:tgtEl>
                                        <p:attrNameLst>
                                          <p:attrName>style.visibility</p:attrName>
                                        </p:attrNameLst>
                                      </p:cBhvr>
                                      <p:to>
                                        <p:strVal val="visible"/>
                                      </p:to>
                                    </p:set>
                                    <p:animEffect transition="in" filter="checkerboard(across)">
                                      <p:cBhvr>
                                        <p:cTn id="10" dur="500"/>
                                        <p:tgtEl>
                                          <p:spTgt spid="11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23528" y="44624"/>
            <a:ext cx="7772400" cy="580926"/>
          </a:xfrm>
        </p:spPr>
        <p:txBody>
          <a:bodyPr>
            <a:normAutofit/>
          </a:bodyPr>
          <a:lstStyle/>
          <a:p>
            <a:pPr algn="l"/>
            <a:r>
              <a:rPr lang="tr-TR" altLang="zh-CN" sz="2800" b="1" dirty="0" smtClean="0"/>
              <a:t>Discrete Markov Process</a:t>
            </a:r>
          </a:p>
        </p:txBody>
      </p:sp>
      <p:sp>
        <p:nvSpPr>
          <p:cNvPr id="486403" name="Rectangle 3"/>
          <p:cNvSpPr>
            <a:spLocks noGrp="1" noChangeArrowheads="1"/>
          </p:cNvSpPr>
          <p:nvPr>
            <p:ph idx="1"/>
          </p:nvPr>
        </p:nvSpPr>
        <p:spPr>
          <a:xfrm>
            <a:off x="611560" y="2169368"/>
            <a:ext cx="7772400" cy="4572000"/>
          </a:xfrm>
        </p:spPr>
        <p:txBody>
          <a:bodyPr>
            <a:normAutofit fontScale="85000" lnSpcReduction="10000"/>
          </a:bodyPr>
          <a:lstStyle/>
          <a:p>
            <a:pPr>
              <a:lnSpc>
                <a:spcPct val="90000"/>
              </a:lnSpc>
            </a:pPr>
            <a:r>
              <a:rPr lang="tr-TR" altLang="zh-CN" i="1" dirty="0"/>
              <a:t>N</a:t>
            </a:r>
            <a:r>
              <a:rPr lang="tr-TR" altLang="zh-CN" dirty="0"/>
              <a:t> states: </a:t>
            </a:r>
            <a:r>
              <a:rPr lang="tr-TR" altLang="zh-CN" i="1" dirty="0"/>
              <a:t>S</a:t>
            </a:r>
            <a:r>
              <a:rPr lang="tr-TR" altLang="zh-CN" baseline="-25000" dirty="0"/>
              <a:t>1</a:t>
            </a:r>
            <a:r>
              <a:rPr lang="tr-TR" altLang="zh-CN" dirty="0"/>
              <a:t>, </a:t>
            </a:r>
            <a:r>
              <a:rPr lang="tr-TR" altLang="zh-CN" i="1" dirty="0"/>
              <a:t>S</a:t>
            </a:r>
            <a:r>
              <a:rPr lang="tr-TR" altLang="zh-CN" baseline="-25000" dirty="0"/>
              <a:t>2</a:t>
            </a:r>
            <a:r>
              <a:rPr lang="tr-TR" altLang="zh-CN" dirty="0"/>
              <a:t>, ..., </a:t>
            </a:r>
            <a:r>
              <a:rPr lang="tr-TR" altLang="zh-CN" i="1" dirty="0"/>
              <a:t>S</a:t>
            </a:r>
            <a:r>
              <a:rPr lang="tr-TR" altLang="zh-CN" i="1" baseline="-25000" dirty="0"/>
              <a:t>N</a:t>
            </a:r>
            <a:r>
              <a:rPr lang="tr-TR" altLang="zh-CN" i="1" dirty="0"/>
              <a:t> 	</a:t>
            </a:r>
            <a:r>
              <a:rPr lang="tr-TR" altLang="zh-CN" dirty="0"/>
              <a:t>State at “time” </a:t>
            </a:r>
            <a:r>
              <a:rPr lang="tr-TR" altLang="zh-CN" i="1" dirty="0"/>
              <a:t>t</a:t>
            </a:r>
            <a:r>
              <a:rPr lang="tr-TR" altLang="zh-CN" dirty="0"/>
              <a:t>, </a:t>
            </a:r>
            <a:r>
              <a:rPr lang="tr-TR" altLang="zh-CN" i="1" dirty="0"/>
              <a:t>q</a:t>
            </a:r>
            <a:r>
              <a:rPr lang="tr-TR" altLang="zh-CN" i="1" baseline="-25000" dirty="0"/>
              <a:t>t</a:t>
            </a:r>
            <a:r>
              <a:rPr lang="tr-TR" altLang="zh-CN" i="1" dirty="0"/>
              <a:t> </a:t>
            </a:r>
            <a:r>
              <a:rPr lang="tr-TR" altLang="zh-CN" dirty="0"/>
              <a:t>=</a:t>
            </a:r>
            <a:r>
              <a:rPr lang="tr-TR" altLang="zh-CN" i="1" dirty="0"/>
              <a:t> </a:t>
            </a:r>
            <a:r>
              <a:rPr lang="tr-TR" altLang="zh-CN" i="1" dirty="0" smtClean="0"/>
              <a:t>S</a:t>
            </a:r>
            <a:r>
              <a:rPr lang="tr-TR" altLang="zh-CN" i="1" baseline="-25000" dirty="0" smtClean="0"/>
              <a:t>i</a:t>
            </a:r>
            <a:endParaRPr lang="en-US" altLang="zh-CN" i="1" baseline="-25000" dirty="0" smtClean="0"/>
          </a:p>
          <a:p>
            <a:pPr>
              <a:lnSpc>
                <a:spcPct val="90000"/>
              </a:lnSpc>
            </a:pPr>
            <a:endParaRPr lang="tr-TR" altLang="zh-CN" dirty="0"/>
          </a:p>
          <a:p>
            <a:pPr>
              <a:lnSpc>
                <a:spcPct val="90000"/>
              </a:lnSpc>
            </a:pPr>
            <a:r>
              <a:rPr lang="tr-TR" altLang="zh-CN" dirty="0" smtClean="0">
                <a:solidFill>
                  <a:srgbClr val="FF0000"/>
                </a:solidFill>
              </a:rPr>
              <a:t>Markov</a:t>
            </a:r>
            <a:r>
              <a:rPr lang="en-US" altLang="zh-CN" dirty="0" smtClean="0">
                <a:solidFill>
                  <a:srgbClr val="FF0000"/>
                </a:solidFill>
              </a:rPr>
              <a:t> Property</a:t>
            </a:r>
            <a:endParaRPr lang="tr-TR" altLang="zh-CN" dirty="0">
              <a:solidFill>
                <a:srgbClr val="FF0000"/>
              </a:solidFill>
            </a:endParaRPr>
          </a:p>
          <a:p>
            <a:pPr>
              <a:lnSpc>
                <a:spcPct val="90000"/>
              </a:lnSpc>
              <a:buFont typeface="Wingdings" pitchFamily="2" charset="2"/>
              <a:buNone/>
            </a:pPr>
            <a:r>
              <a:rPr lang="tr-TR" altLang="zh-CN" dirty="0">
                <a:solidFill>
                  <a:srgbClr val="FF0000"/>
                </a:solidFill>
              </a:rPr>
              <a:t>	     </a:t>
            </a:r>
            <a:r>
              <a:rPr lang="tr-TR" altLang="zh-CN" i="1" dirty="0">
                <a:solidFill>
                  <a:srgbClr val="FF0000"/>
                </a:solidFill>
              </a:rPr>
              <a:t>P</a:t>
            </a:r>
            <a:r>
              <a:rPr lang="tr-TR" altLang="zh-CN" dirty="0">
                <a:solidFill>
                  <a:srgbClr val="FF0000"/>
                </a:solidFill>
              </a:rPr>
              <a:t>(</a:t>
            </a:r>
            <a:r>
              <a:rPr lang="tr-TR" altLang="zh-CN" i="1" dirty="0">
                <a:solidFill>
                  <a:srgbClr val="FF0000"/>
                </a:solidFill>
              </a:rPr>
              <a:t>q</a:t>
            </a:r>
            <a:r>
              <a:rPr lang="tr-TR" altLang="zh-CN" i="1" baseline="-25000" dirty="0">
                <a:solidFill>
                  <a:srgbClr val="FF0000"/>
                </a:solidFill>
              </a:rPr>
              <a:t>t</a:t>
            </a:r>
            <a:r>
              <a:rPr lang="tr-TR" altLang="zh-CN" baseline="-25000" dirty="0">
                <a:solidFill>
                  <a:srgbClr val="FF0000"/>
                </a:solidFill>
              </a:rPr>
              <a:t>+1</a:t>
            </a:r>
            <a:r>
              <a:rPr lang="tr-TR" altLang="zh-CN" dirty="0">
                <a:solidFill>
                  <a:srgbClr val="FF0000"/>
                </a:solidFill>
              </a:rPr>
              <a:t>=</a:t>
            </a:r>
            <a:r>
              <a:rPr lang="tr-TR" altLang="zh-CN" i="1" dirty="0">
                <a:solidFill>
                  <a:srgbClr val="FF0000"/>
                </a:solidFill>
              </a:rPr>
              <a:t>S</a:t>
            </a:r>
            <a:r>
              <a:rPr lang="tr-TR" altLang="zh-CN" i="1" baseline="-25000" dirty="0">
                <a:solidFill>
                  <a:srgbClr val="FF0000"/>
                </a:solidFill>
              </a:rPr>
              <a:t>j</a:t>
            </a:r>
            <a:r>
              <a:rPr lang="tr-TR" altLang="zh-CN" dirty="0">
                <a:solidFill>
                  <a:srgbClr val="FF0000"/>
                </a:solidFill>
              </a:rPr>
              <a:t> | </a:t>
            </a:r>
            <a:r>
              <a:rPr lang="tr-TR" altLang="zh-CN" i="1" dirty="0">
                <a:solidFill>
                  <a:srgbClr val="FF0000"/>
                </a:solidFill>
              </a:rPr>
              <a:t>q</a:t>
            </a:r>
            <a:r>
              <a:rPr lang="tr-TR" altLang="zh-CN" i="1" baseline="-25000" dirty="0">
                <a:solidFill>
                  <a:srgbClr val="FF0000"/>
                </a:solidFill>
              </a:rPr>
              <a:t>t</a:t>
            </a:r>
            <a:r>
              <a:rPr lang="tr-TR" altLang="zh-CN" dirty="0">
                <a:solidFill>
                  <a:srgbClr val="FF0000"/>
                </a:solidFill>
              </a:rPr>
              <a:t>=</a:t>
            </a:r>
            <a:r>
              <a:rPr lang="tr-TR" altLang="zh-CN" i="1" dirty="0">
                <a:solidFill>
                  <a:srgbClr val="FF0000"/>
                </a:solidFill>
              </a:rPr>
              <a:t>S</a:t>
            </a:r>
            <a:r>
              <a:rPr lang="tr-TR" altLang="zh-CN" i="1" baseline="-25000" dirty="0">
                <a:solidFill>
                  <a:srgbClr val="FF0000"/>
                </a:solidFill>
              </a:rPr>
              <a:t>i</a:t>
            </a:r>
            <a:r>
              <a:rPr lang="tr-TR" altLang="zh-CN" dirty="0">
                <a:solidFill>
                  <a:srgbClr val="FF0000"/>
                </a:solidFill>
              </a:rPr>
              <a:t>, </a:t>
            </a:r>
            <a:r>
              <a:rPr lang="tr-TR" altLang="zh-CN" i="1" dirty="0">
                <a:solidFill>
                  <a:srgbClr val="FF0000"/>
                </a:solidFill>
              </a:rPr>
              <a:t>q</a:t>
            </a:r>
            <a:r>
              <a:rPr lang="tr-TR" altLang="zh-CN" i="1" baseline="-25000" dirty="0">
                <a:solidFill>
                  <a:srgbClr val="FF0000"/>
                </a:solidFill>
              </a:rPr>
              <a:t>t</a:t>
            </a:r>
            <a:r>
              <a:rPr lang="tr-TR" altLang="zh-CN" baseline="-25000" dirty="0">
                <a:solidFill>
                  <a:srgbClr val="FF0000"/>
                </a:solidFill>
              </a:rPr>
              <a:t>-1</a:t>
            </a:r>
            <a:r>
              <a:rPr lang="tr-TR" altLang="zh-CN" dirty="0">
                <a:solidFill>
                  <a:srgbClr val="FF0000"/>
                </a:solidFill>
              </a:rPr>
              <a:t>=</a:t>
            </a:r>
            <a:r>
              <a:rPr lang="tr-TR" altLang="zh-CN" i="1" dirty="0">
                <a:solidFill>
                  <a:srgbClr val="FF0000"/>
                </a:solidFill>
              </a:rPr>
              <a:t>S</a:t>
            </a:r>
            <a:r>
              <a:rPr lang="tr-TR" altLang="zh-CN" i="1" baseline="-25000" dirty="0">
                <a:solidFill>
                  <a:srgbClr val="FF0000"/>
                </a:solidFill>
              </a:rPr>
              <a:t>k </a:t>
            </a:r>
            <a:r>
              <a:rPr lang="tr-TR" altLang="zh-CN" dirty="0">
                <a:solidFill>
                  <a:srgbClr val="FF0000"/>
                </a:solidFill>
              </a:rPr>
              <a:t>,...) = </a:t>
            </a:r>
            <a:r>
              <a:rPr lang="tr-TR" altLang="zh-CN" i="1" dirty="0">
                <a:solidFill>
                  <a:srgbClr val="FF0000"/>
                </a:solidFill>
              </a:rPr>
              <a:t>P</a:t>
            </a:r>
            <a:r>
              <a:rPr lang="tr-TR" altLang="zh-CN" dirty="0">
                <a:solidFill>
                  <a:srgbClr val="FF0000"/>
                </a:solidFill>
              </a:rPr>
              <a:t>(</a:t>
            </a:r>
            <a:r>
              <a:rPr lang="tr-TR" altLang="zh-CN" i="1" dirty="0">
                <a:solidFill>
                  <a:srgbClr val="FF0000"/>
                </a:solidFill>
              </a:rPr>
              <a:t>q</a:t>
            </a:r>
            <a:r>
              <a:rPr lang="tr-TR" altLang="zh-CN" i="1" baseline="-25000" dirty="0">
                <a:solidFill>
                  <a:srgbClr val="FF0000"/>
                </a:solidFill>
              </a:rPr>
              <a:t>t</a:t>
            </a:r>
            <a:r>
              <a:rPr lang="tr-TR" altLang="zh-CN" baseline="-25000" dirty="0">
                <a:solidFill>
                  <a:srgbClr val="FF0000"/>
                </a:solidFill>
              </a:rPr>
              <a:t>+1</a:t>
            </a:r>
            <a:r>
              <a:rPr lang="tr-TR" altLang="zh-CN" dirty="0">
                <a:solidFill>
                  <a:srgbClr val="FF0000"/>
                </a:solidFill>
              </a:rPr>
              <a:t>=</a:t>
            </a:r>
            <a:r>
              <a:rPr lang="tr-TR" altLang="zh-CN" i="1" dirty="0">
                <a:solidFill>
                  <a:srgbClr val="FF0000"/>
                </a:solidFill>
              </a:rPr>
              <a:t>S</a:t>
            </a:r>
            <a:r>
              <a:rPr lang="tr-TR" altLang="zh-CN" i="1" baseline="-25000" dirty="0">
                <a:solidFill>
                  <a:srgbClr val="FF0000"/>
                </a:solidFill>
              </a:rPr>
              <a:t>j</a:t>
            </a:r>
            <a:r>
              <a:rPr lang="tr-TR" altLang="zh-CN" dirty="0">
                <a:solidFill>
                  <a:srgbClr val="FF0000"/>
                </a:solidFill>
              </a:rPr>
              <a:t> | </a:t>
            </a:r>
            <a:r>
              <a:rPr lang="tr-TR" altLang="zh-CN" i="1" dirty="0">
                <a:solidFill>
                  <a:srgbClr val="FF0000"/>
                </a:solidFill>
              </a:rPr>
              <a:t>q</a:t>
            </a:r>
            <a:r>
              <a:rPr lang="tr-TR" altLang="zh-CN" i="1" baseline="-25000" dirty="0">
                <a:solidFill>
                  <a:srgbClr val="FF0000"/>
                </a:solidFill>
              </a:rPr>
              <a:t>t</a:t>
            </a:r>
            <a:r>
              <a:rPr lang="tr-TR" altLang="zh-CN" dirty="0">
                <a:solidFill>
                  <a:srgbClr val="FF0000"/>
                </a:solidFill>
              </a:rPr>
              <a:t>=</a:t>
            </a:r>
            <a:r>
              <a:rPr lang="tr-TR" altLang="zh-CN" i="1" dirty="0">
                <a:solidFill>
                  <a:srgbClr val="FF0000"/>
                </a:solidFill>
              </a:rPr>
              <a:t>S</a:t>
            </a:r>
            <a:r>
              <a:rPr lang="tr-TR" altLang="zh-CN" i="1" baseline="-25000" dirty="0">
                <a:solidFill>
                  <a:srgbClr val="FF0000"/>
                </a:solidFill>
              </a:rPr>
              <a:t>i</a:t>
            </a:r>
            <a:r>
              <a:rPr lang="tr-TR" altLang="zh-CN" dirty="0">
                <a:solidFill>
                  <a:srgbClr val="FF0000"/>
                </a:solidFill>
              </a:rPr>
              <a:t>) </a:t>
            </a:r>
            <a:endParaRPr lang="en-US" altLang="zh-CN" dirty="0" smtClean="0">
              <a:solidFill>
                <a:srgbClr val="FF0000"/>
              </a:solidFill>
            </a:endParaRPr>
          </a:p>
          <a:p>
            <a:pPr>
              <a:lnSpc>
                <a:spcPct val="90000"/>
              </a:lnSpc>
              <a:buFont typeface="Wingdings" pitchFamily="2" charset="2"/>
              <a:buNone/>
            </a:pPr>
            <a:endParaRPr lang="tr-TR" altLang="zh-CN" dirty="0"/>
          </a:p>
          <a:p>
            <a:pPr>
              <a:lnSpc>
                <a:spcPct val="90000"/>
              </a:lnSpc>
            </a:pPr>
            <a:r>
              <a:rPr lang="tr-TR" altLang="zh-CN" dirty="0"/>
              <a:t>Transition probabilities</a:t>
            </a:r>
          </a:p>
          <a:p>
            <a:pPr>
              <a:lnSpc>
                <a:spcPct val="90000"/>
              </a:lnSpc>
              <a:buFont typeface="Wingdings" pitchFamily="2" charset="2"/>
              <a:buNone/>
            </a:pPr>
            <a:r>
              <a:rPr lang="tr-TR" altLang="zh-CN" dirty="0"/>
              <a:t>	     </a:t>
            </a:r>
            <a:r>
              <a:rPr lang="tr-TR" altLang="zh-CN" i="1" dirty="0"/>
              <a:t>a</a:t>
            </a:r>
            <a:r>
              <a:rPr lang="tr-TR" altLang="zh-CN" i="1" baseline="-25000" dirty="0"/>
              <a:t>ij</a:t>
            </a:r>
            <a:r>
              <a:rPr lang="tr-TR" altLang="zh-CN" dirty="0"/>
              <a:t> ≡ </a:t>
            </a:r>
            <a:r>
              <a:rPr lang="tr-TR" altLang="zh-CN" i="1" dirty="0"/>
              <a:t>P</a:t>
            </a:r>
            <a:r>
              <a:rPr lang="tr-TR" altLang="zh-CN" dirty="0"/>
              <a:t>(</a:t>
            </a:r>
            <a:r>
              <a:rPr lang="tr-TR" altLang="zh-CN" i="1" dirty="0"/>
              <a:t>q</a:t>
            </a:r>
            <a:r>
              <a:rPr lang="tr-TR" altLang="zh-CN" i="1" baseline="-25000" dirty="0"/>
              <a:t>t</a:t>
            </a:r>
            <a:r>
              <a:rPr lang="tr-TR" altLang="zh-CN" baseline="-25000" dirty="0"/>
              <a:t>+1</a:t>
            </a:r>
            <a:r>
              <a:rPr lang="tr-TR" altLang="zh-CN" dirty="0"/>
              <a:t>=</a:t>
            </a:r>
            <a:r>
              <a:rPr lang="tr-TR" altLang="zh-CN" i="1" dirty="0"/>
              <a:t>S</a:t>
            </a:r>
            <a:r>
              <a:rPr lang="tr-TR" altLang="zh-CN" i="1" baseline="-25000" dirty="0"/>
              <a:t>j</a:t>
            </a:r>
            <a:r>
              <a:rPr lang="tr-TR" altLang="zh-CN" dirty="0"/>
              <a:t> | </a:t>
            </a:r>
            <a:r>
              <a:rPr lang="tr-TR" altLang="zh-CN" i="1" dirty="0"/>
              <a:t>q</a:t>
            </a:r>
            <a:r>
              <a:rPr lang="tr-TR" altLang="zh-CN" i="1" baseline="-25000" dirty="0"/>
              <a:t>t</a:t>
            </a:r>
            <a:r>
              <a:rPr lang="tr-TR" altLang="zh-CN" dirty="0"/>
              <a:t>=</a:t>
            </a:r>
            <a:r>
              <a:rPr lang="tr-TR" altLang="zh-CN" i="1" dirty="0"/>
              <a:t>S</a:t>
            </a:r>
            <a:r>
              <a:rPr lang="tr-TR" altLang="zh-CN" i="1" baseline="-25000" dirty="0"/>
              <a:t>i</a:t>
            </a:r>
            <a:r>
              <a:rPr lang="tr-TR" altLang="zh-CN" dirty="0"/>
              <a:t>)       </a:t>
            </a:r>
            <a:r>
              <a:rPr lang="tr-TR" altLang="zh-CN" i="1" dirty="0"/>
              <a:t>a</a:t>
            </a:r>
            <a:r>
              <a:rPr lang="tr-TR" altLang="zh-CN" i="1" baseline="-25000" dirty="0"/>
              <a:t>ij </a:t>
            </a:r>
            <a:r>
              <a:rPr lang="tr-TR" altLang="zh-CN" dirty="0"/>
              <a:t>≥ 0 and Σ</a:t>
            </a:r>
            <a:r>
              <a:rPr lang="tr-TR" altLang="zh-CN" i="1" baseline="-25000" dirty="0"/>
              <a:t>j</a:t>
            </a:r>
            <a:r>
              <a:rPr lang="tr-TR" altLang="zh-CN" baseline="-25000" dirty="0"/>
              <a:t>=1</a:t>
            </a:r>
            <a:r>
              <a:rPr lang="tr-TR" altLang="zh-CN" i="1" baseline="30000" dirty="0"/>
              <a:t>N</a:t>
            </a:r>
            <a:r>
              <a:rPr lang="tr-TR" altLang="zh-CN" dirty="0"/>
              <a:t> </a:t>
            </a:r>
            <a:r>
              <a:rPr lang="tr-TR" altLang="zh-CN" i="1" dirty="0" smtClean="0"/>
              <a:t>a</a:t>
            </a:r>
            <a:r>
              <a:rPr lang="tr-TR" altLang="zh-CN" i="1" baseline="-25000" dirty="0" smtClean="0"/>
              <a:t>ij</a:t>
            </a:r>
            <a:r>
              <a:rPr lang="tr-TR" altLang="zh-CN" dirty="0" smtClean="0"/>
              <a:t>=1</a:t>
            </a:r>
            <a:endParaRPr lang="en-US" altLang="zh-CN" dirty="0" smtClean="0"/>
          </a:p>
          <a:p>
            <a:pPr>
              <a:lnSpc>
                <a:spcPct val="90000"/>
              </a:lnSpc>
              <a:buFont typeface="Wingdings" pitchFamily="2" charset="2"/>
              <a:buNone/>
            </a:pPr>
            <a:endParaRPr lang="tr-TR" altLang="zh-CN" dirty="0"/>
          </a:p>
          <a:p>
            <a:pPr>
              <a:lnSpc>
                <a:spcPct val="90000"/>
              </a:lnSpc>
            </a:pPr>
            <a:r>
              <a:rPr lang="tr-TR" altLang="zh-CN" dirty="0"/>
              <a:t>Initial </a:t>
            </a:r>
            <a:r>
              <a:rPr lang="tr-TR" altLang="zh-CN" dirty="0" smtClean="0"/>
              <a:t>probabilities</a:t>
            </a:r>
            <a:endParaRPr lang="tr-TR" altLang="zh-CN" dirty="0"/>
          </a:p>
          <a:p>
            <a:pPr>
              <a:lnSpc>
                <a:spcPct val="90000"/>
              </a:lnSpc>
              <a:buFont typeface="Wingdings" pitchFamily="2" charset="2"/>
              <a:buNone/>
            </a:pPr>
            <a:r>
              <a:rPr lang="tr-TR" altLang="zh-CN" dirty="0"/>
              <a:t>	     π</a:t>
            </a:r>
            <a:r>
              <a:rPr lang="tr-TR" altLang="zh-CN" i="1" baseline="-25000" dirty="0"/>
              <a:t>i </a:t>
            </a:r>
            <a:r>
              <a:rPr lang="tr-TR" altLang="zh-CN" dirty="0"/>
              <a:t>≡ </a:t>
            </a:r>
            <a:r>
              <a:rPr lang="tr-TR" altLang="zh-CN" i="1" dirty="0" smtClean="0"/>
              <a:t>P</a:t>
            </a:r>
            <a:r>
              <a:rPr lang="tr-TR" altLang="zh-CN" dirty="0" smtClean="0"/>
              <a:t>(</a:t>
            </a:r>
            <a:r>
              <a:rPr lang="tr-TR" altLang="zh-CN" i="1" dirty="0" smtClean="0"/>
              <a:t>q</a:t>
            </a:r>
            <a:r>
              <a:rPr lang="en-US" altLang="zh-CN" baseline="-25000" dirty="0" smtClean="0"/>
              <a:t>0</a:t>
            </a:r>
            <a:r>
              <a:rPr lang="tr-TR" altLang="zh-CN" dirty="0" smtClean="0"/>
              <a:t>=</a:t>
            </a:r>
            <a:r>
              <a:rPr lang="tr-TR" altLang="zh-CN" i="1" dirty="0" smtClean="0"/>
              <a:t>S</a:t>
            </a:r>
            <a:r>
              <a:rPr lang="tr-TR" altLang="zh-CN" i="1" baseline="-25000" dirty="0" smtClean="0"/>
              <a:t>i</a:t>
            </a:r>
            <a:r>
              <a:rPr lang="tr-TR" altLang="zh-CN" dirty="0"/>
              <a:t>)      </a:t>
            </a:r>
            <a:r>
              <a:rPr lang="tr-TR" altLang="zh-CN" dirty="0" smtClean="0"/>
              <a:t>   </a:t>
            </a:r>
            <a:r>
              <a:rPr lang="tr-TR" altLang="zh-CN" dirty="0"/>
              <a:t>Σ</a:t>
            </a:r>
            <a:r>
              <a:rPr lang="tr-TR" altLang="zh-CN" i="1" baseline="-25000" dirty="0"/>
              <a:t>j</a:t>
            </a:r>
            <a:r>
              <a:rPr lang="tr-TR" altLang="zh-CN" baseline="-25000" dirty="0"/>
              <a:t>=1</a:t>
            </a:r>
            <a:r>
              <a:rPr lang="tr-TR" altLang="zh-CN" i="1" baseline="30000" dirty="0"/>
              <a:t>N</a:t>
            </a:r>
            <a:r>
              <a:rPr lang="tr-TR" altLang="zh-CN" dirty="0"/>
              <a:t> </a:t>
            </a:r>
            <a:r>
              <a:rPr lang="tr-TR" altLang="zh-CN" dirty="0" smtClean="0"/>
              <a:t>π</a:t>
            </a:r>
            <a:r>
              <a:rPr lang="tr-TR" altLang="zh-CN" i="1" baseline="-25000" dirty="0" smtClean="0"/>
              <a:t>i</a:t>
            </a:r>
            <a:r>
              <a:rPr lang="tr-TR" altLang="zh-CN" dirty="0" smtClean="0"/>
              <a:t>=1</a:t>
            </a:r>
            <a:endParaRPr lang="en-US" altLang="zh-CN" dirty="0" smtClean="0"/>
          </a:p>
        </p:txBody>
      </p:sp>
      <p:grpSp>
        <p:nvGrpSpPr>
          <p:cNvPr id="2" name="组合 22"/>
          <p:cNvGrpSpPr/>
          <p:nvPr/>
        </p:nvGrpSpPr>
        <p:grpSpPr>
          <a:xfrm>
            <a:off x="2339752" y="548680"/>
            <a:ext cx="4248472" cy="1512168"/>
            <a:chOff x="4644008" y="3140968"/>
            <a:chExt cx="4320480" cy="1613793"/>
          </a:xfrm>
        </p:grpSpPr>
        <p:grpSp>
          <p:nvGrpSpPr>
            <p:cNvPr id="3" name="组合 117"/>
            <p:cNvGrpSpPr/>
            <p:nvPr/>
          </p:nvGrpSpPr>
          <p:grpSpPr>
            <a:xfrm>
              <a:off x="4644008" y="3140968"/>
              <a:ext cx="4320480" cy="1613793"/>
              <a:chOff x="4860032" y="2060848"/>
              <a:chExt cx="4320480" cy="1613793"/>
            </a:xfrm>
          </p:grpSpPr>
          <p:grpSp>
            <p:nvGrpSpPr>
              <p:cNvPr id="4" name="组合 73"/>
              <p:cNvGrpSpPr/>
              <p:nvPr/>
            </p:nvGrpSpPr>
            <p:grpSpPr>
              <a:xfrm>
                <a:off x="4860032" y="2060848"/>
                <a:ext cx="1296144" cy="1584176"/>
                <a:chOff x="827584" y="1300698"/>
                <a:chExt cx="1296144" cy="1584176"/>
              </a:xfrm>
            </p:grpSpPr>
            <p:sp>
              <p:nvSpPr>
                <p:cNvPr id="54" name="Oval 35"/>
                <p:cNvSpPr>
                  <a:spLocks noChangeArrowheads="1"/>
                </p:cNvSpPr>
                <p:nvPr/>
              </p:nvSpPr>
              <p:spPr bwMode="auto">
                <a:xfrm>
                  <a:off x="1169095" y="192159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55" name="Rectangle 28"/>
                <p:cNvSpPr>
                  <a:spLocks noChangeArrowheads="1"/>
                </p:cNvSpPr>
                <p:nvPr/>
              </p:nvSpPr>
              <p:spPr bwMode="auto">
                <a:xfrm>
                  <a:off x="1259632" y="2423209"/>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0</a:t>
                  </a:r>
                  <a:endParaRPr lang="en-US" altLang="zh-CN" sz="2400" b="1" dirty="0">
                    <a:latin typeface="Times New Roman" charset="0"/>
                  </a:endParaRPr>
                </a:p>
              </p:txBody>
            </p:sp>
            <p:grpSp>
              <p:nvGrpSpPr>
                <p:cNvPr id="5" name="组合 30"/>
                <p:cNvGrpSpPr/>
                <p:nvPr/>
              </p:nvGrpSpPr>
              <p:grpSpPr>
                <a:xfrm>
                  <a:off x="827584" y="1300698"/>
                  <a:ext cx="1296144" cy="544126"/>
                  <a:chOff x="827584" y="1300698"/>
                  <a:chExt cx="1296144" cy="544126"/>
                </a:xfrm>
              </p:grpSpPr>
              <p:sp>
                <p:nvSpPr>
                  <p:cNvPr id="57" name="左大括号 56"/>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TextBox 57"/>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grpSp>
            <p:nvGrpSpPr>
              <p:cNvPr id="6" name="组合 80"/>
              <p:cNvGrpSpPr/>
              <p:nvPr/>
            </p:nvGrpSpPr>
            <p:grpSpPr>
              <a:xfrm>
                <a:off x="5868144" y="2060848"/>
                <a:ext cx="1296144" cy="1613793"/>
                <a:chOff x="2411760" y="1300698"/>
                <a:chExt cx="1296144" cy="1613793"/>
              </a:xfrm>
            </p:grpSpPr>
            <p:sp>
              <p:nvSpPr>
                <p:cNvPr id="49" name="Oval 36"/>
                <p:cNvSpPr>
                  <a:spLocks noChangeArrowheads="1"/>
                </p:cNvSpPr>
                <p:nvPr/>
              </p:nvSpPr>
              <p:spPr bwMode="auto">
                <a:xfrm>
                  <a:off x="2771800" y="1921595"/>
                  <a:ext cx="566738"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50" name="Rectangle 28"/>
                <p:cNvSpPr>
                  <a:spLocks noChangeArrowheads="1"/>
                </p:cNvSpPr>
                <p:nvPr/>
              </p:nvSpPr>
              <p:spPr bwMode="auto">
                <a:xfrm>
                  <a:off x="2915816" y="2452826"/>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1</a:t>
                  </a:r>
                  <a:endParaRPr lang="en-US" altLang="zh-CN" sz="2400" b="1" dirty="0">
                    <a:latin typeface="Times New Roman" charset="0"/>
                  </a:endParaRPr>
                </a:p>
              </p:txBody>
            </p:sp>
            <p:grpSp>
              <p:nvGrpSpPr>
                <p:cNvPr id="7" name="组合 31"/>
                <p:cNvGrpSpPr/>
                <p:nvPr/>
              </p:nvGrpSpPr>
              <p:grpSpPr>
                <a:xfrm>
                  <a:off x="2411760" y="1300698"/>
                  <a:ext cx="1296144" cy="544126"/>
                  <a:chOff x="827584" y="1300698"/>
                  <a:chExt cx="1296144" cy="544126"/>
                </a:xfrm>
              </p:grpSpPr>
              <p:sp>
                <p:nvSpPr>
                  <p:cNvPr id="52" name="左大括号 51"/>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grpSp>
            <p:nvGrpSpPr>
              <p:cNvPr id="8" name="组合 87"/>
              <p:cNvGrpSpPr/>
              <p:nvPr/>
            </p:nvGrpSpPr>
            <p:grpSpPr>
              <a:xfrm>
                <a:off x="6876256" y="2060848"/>
                <a:ext cx="1296144" cy="1613793"/>
                <a:chOff x="3995936" y="1300698"/>
                <a:chExt cx="1296144" cy="1613793"/>
              </a:xfrm>
            </p:grpSpPr>
            <p:sp>
              <p:nvSpPr>
                <p:cNvPr id="44" name="Oval 38"/>
                <p:cNvSpPr>
                  <a:spLocks noChangeArrowheads="1"/>
                </p:cNvSpPr>
                <p:nvPr/>
              </p:nvSpPr>
              <p:spPr bwMode="auto">
                <a:xfrm>
                  <a:off x="4307582" y="1935882"/>
                  <a:ext cx="552450" cy="552450"/>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45" name="Rectangle 28"/>
                <p:cNvSpPr>
                  <a:spLocks noChangeArrowheads="1"/>
                </p:cNvSpPr>
                <p:nvPr/>
              </p:nvSpPr>
              <p:spPr bwMode="auto">
                <a:xfrm>
                  <a:off x="4427984" y="2452826"/>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2</a:t>
                  </a:r>
                  <a:endParaRPr lang="en-US" altLang="zh-CN" sz="2400" b="1" dirty="0">
                    <a:latin typeface="Times New Roman" charset="0"/>
                  </a:endParaRPr>
                </a:p>
              </p:txBody>
            </p:sp>
            <p:grpSp>
              <p:nvGrpSpPr>
                <p:cNvPr id="9" name="组合 34"/>
                <p:cNvGrpSpPr/>
                <p:nvPr/>
              </p:nvGrpSpPr>
              <p:grpSpPr>
                <a:xfrm>
                  <a:off x="3995936" y="1300698"/>
                  <a:ext cx="1296144" cy="544126"/>
                  <a:chOff x="827584" y="1300698"/>
                  <a:chExt cx="1296144" cy="544126"/>
                </a:xfrm>
              </p:grpSpPr>
              <p:sp>
                <p:nvSpPr>
                  <p:cNvPr id="47" name="左大括号 46"/>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TextBox 47"/>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grpSp>
            <p:nvGrpSpPr>
              <p:cNvPr id="10" name="组合 94"/>
              <p:cNvGrpSpPr/>
              <p:nvPr/>
            </p:nvGrpSpPr>
            <p:grpSpPr>
              <a:xfrm>
                <a:off x="7884368" y="2060848"/>
                <a:ext cx="1296144" cy="1613793"/>
                <a:chOff x="5364088" y="1300698"/>
                <a:chExt cx="1296144" cy="1613793"/>
              </a:xfrm>
            </p:grpSpPr>
            <p:sp>
              <p:nvSpPr>
                <p:cNvPr id="39" name="Oval 49"/>
                <p:cNvSpPr>
                  <a:spLocks noChangeArrowheads="1"/>
                </p:cNvSpPr>
                <p:nvPr/>
              </p:nvSpPr>
              <p:spPr bwMode="auto">
                <a:xfrm>
                  <a:off x="5675734" y="1916832"/>
                  <a:ext cx="552450" cy="552450"/>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40" name="Rectangle 28"/>
                <p:cNvSpPr>
                  <a:spLocks noChangeArrowheads="1"/>
                </p:cNvSpPr>
                <p:nvPr/>
              </p:nvSpPr>
              <p:spPr bwMode="auto">
                <a:xfrm>
                  <a:off x="5868144" y="2452826"/>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3</a:t>
                  </a:r>
                  <a:endParaRPr lang="en-US" altLang="zh-CN" sz="2400" b="1" dirty="0">
                    <a:latin typeface="Times New Roman" charset="0"/>
                  </a:endParaRPr>
                </a:p>
              </p:txBody>
            </p:sp>
            <p:grpSp>
              <p:nvGrpSpPr>
                <p:cNvPr id="11" name="组合 37"/>
                <p:cNvGrpSpPr/>
                <p:nvPr/>
              </p:nvGrpSpPr>
              <p:grpSpPr>
                <a:xfrm>
                  <a:off x="5364088" y="1300698"/>
                  <a:ext cx="1296144" cy="544126"/>
                  <a:chOff x="827584" y="1300698"/>
                  <a:chExt cx="1296144" cy="544126"/>
                </a:xfrm>
              </p:grpSpPr>
              <p:sp>
                <p:nvSpPr>
                  <p:cNvPr id="42" name="左大括号 41"/>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42"/>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sp>
            <p:nvSpPr>
              <p:cNvPr id="33" name="TextBox 32"/>
              <p:cNvSpPr txBox="1"/>
              <p:nvPr/>
            </p:nvSpPr>
            <p:spPr>
              <a:xfrm>
                <a:off x="8748464" y="2634591"/>
                <a:ext cx="432048" cy="461665"/>
              </a:xfrm>
              <a:prstGeom prst="rect">
                <a:avLst/>
              </a:prstGeom>
              <a:noFill/>
            </p:spPr>
            <p:txBody>
              <a:bodyPr wrap="square" rtlCol="0">
                <a:spAutoFit/>
              </a:bodyPr>
              <a:lstStyle/>
              <a:p>
                <a:r>
                  <a:rPr lang="en-US" altLang="zh-CN" sz="2400" b="1" dirty="0" smtClean="0"/>
                  <a:t>…</a:t>
                </a:r>
                <a:endParaRPr lang="zh-CN" altLang="en-US" sz="2400" b="1" dirty="0"/>
              </a:p>
            </p:txBody>
          </p:sp>
          <p:sp>
            <p:nvSpPr>
              <p:cNvPr id="34" name="TextBox 33"/>
              <p:cNvSpPr txBox="1"/>
              <p:nvPr/>
            </p:nvSpPr>
            <p:spPr>
              <a:xfrm>
                <a:off x="8676456" y="3210655"/>
                <a:ext cx="432048" cy="461665"/>
              </a:xfrm>
              <a:prstGeom prst="rect">
                <a:avLst/>
              </a:prstGeom>
              <a:noFill/>
            </p:spPr>
            <p:txBody>
              <a:bodyPr wrap="square" rtlCol="0">
                <a:spAutoFit/>
              </a:bodyPr>
              <a:lstStyle/>
              <a:p>
                <a:r>
                  <a:rPr lang="en-US" altLang="zh-CN" sz="2400" b="1" dirty="0" smtClean="0"/>
                  <a:t>…</a:t>
                </a:r>
                <a:endParaRPr lang="zh-CN" altLang="en-US" sz="2400" b="1" dirty="0"/>
              </a:p>
            </p:txBody>
          </p:sp>
          <p:cxnSp>
            <p:nvCxnSpPr>
              <p:cNvPr id="36" name="直接箭头连接符 35"/>
              <p:cNvCxnSpPr>
                <a:stCxn id="54" idx="6"/>
                <a:endCxn id="49" idx="2"/>
              </p:cNvCxnSpPr>
              <p:nvPr/>
            </p:nvCxnSpPr>
            <p:spPr>
              <a:xfrm>
                <a:off x="5768280" y="2965114"/>
                <a:ext cx="4599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49" idx="6"/>
                <a:endCxn id="44" idx="2"/>
              </p:cNvCxnSpPr>
              <p:nvPr/>
            </p:nvCxnSpPr>
            <p:spPr>
              <a:xfrm>
                <a:off x="6794922" y="2965114"/>
                <a:ext cx="392980" cy="71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44" idx="6"/>
                <a:endCxn id="39" idx="2"/>
              </p:cNvCxnSpPr>
              <p:nvPr/>
            </p:nvCxnSpPr>
            <p:spPr>
              <a:xfrm flipV="1">
                <a:off x="7740352" y="2953207"/>
                <a:ext cx="455662" cy="19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5042912" y="3717032"/>
              <a:ext cx="465192" cy="523220"/>
            </a:xfrm>
            <a:prstGeom prst="rect">
              <a:avLst/>
            </a:prstGeom>
          </p:spPr>
          <p:txBody>
            <a:bodyPr wrap="none">
              <a:spAutoFit/>
            </a:bodyPr>
            <a:lstStyle/>
            <a:p>
              <a:r>
                <a:rPr lang="tr-TR" altLang="zh-CN" sz="2800" b="1" i="1" dirty="0" smtClean="0"/>
                <a:t>q</a:t>
              </a:r>
              <a:r>
                <a:rPr lang="en-US" altLang="zh-CN" sz="2800" b="1" baseline="-25000" dirty="0" smtClean="0"/>
                <a:t>0</a:t>
              </a:r>
              <a:endParaRPr lang="zh-CN" altLang="en-US" sz="2800" b="1" dirty="0"/>
            </a:p>
          </p:txBody>
        </p:sp>
        <p:sp>
          <p:nvSpPr>
            <p:cNvPr id="26" name="矩形 25"/>
            <p:cNvSpPr/>
            <p:nvPr/>
          </p:nvSpPr>
          <p:spPr>
            <a:xfrm>
              <a:off x="6051024" y="3717032"/>
              <a:ext cx="465192" cy="523220"/>
            </a:xfrm>
            <a:prstGeom prst="rect">
              <a:avLst/>
            </a:prstGeom>
          </p:spPr>
          <p:txBody>
            <a:bodyPr wrap="none">
              <a:spAutoFit/>
            </a:bodyPr>
            <a:lstStyle/>
            <a:p>
              <a:r>
                <a:rPr lang="tr-TR" altLang="zh-CN" sz="2800" b="1" i="1" dirty="0" smtClean="0"/>
                <a:t>q</a:t>
              </a:r>
              <a:r>
                <a:rPr lang="en-US" altLang="zh-CN" sz="2800" b="1" baseline="-25000" dirty="0" smtClean="0"/>
                <a:t>1</a:t>
              </a:r>
              <a:endParaRPr lang="zh-CN" altLang="en-US" sz="2800" b="1" dirty="0"/>
            </a:p>
          </p:txBody>
        </p:sp>
        <p:sp>
          <p:nvSpPr>
            <p:cNvPr id="27" name="矩形 26"/>
            <p:cNvSpPr/>
            <p:nvPr/>
          </p:nvSpPr>
          <p:spPr>
            <a:xfrm>
              <a:off x="6987128" y="3717032"/>
              <a:ext cx="465192" cy="523220"/>
            </a:xfrm>
            <a:prstGeom prst="rect">
              <a:avLst/>
            </a:prstGeom>
          </p:spPr>
          <p:txBody>
            <a:bodyPr wrap="none">
              <a:spAutoFit/>
            </a:bodyPr>
            <a:lstStyle/>
            <a:p>
              <a:r>
                <a:rPr lang="tr-TR" altLang="zh-CN" sz="2800" b="1" i="1" dirty="0" smtClean="0"/>
                <a:t>q</a:t>
              </a:r>
              <a:r>
                <a:rPr lang="en-US" altLang="zh-CN" sz="2800" b="1" baseline="-25000" dirty="0" smtClean="0"/>
                <a:t>2</a:t>
              </a:r>
              <a:endParaRPr lang="zh-CN" altLang="en-US" sz="2800" b="1" dirty="0"/>
            </a:p>
          </p:txBody>
        </p:sp>
        <p:sp>
          <p:nvSpPr>
            <p:cNvPr id="28" name="矩形 27"/>
            <p:cNvSpPr/>
            <p:nvPr/>
          </p:nvSpPr>
          <p:spPr>
            <a:xfrm>
              <a:off x="8067248" y="3717032"/>
              <a:ext cx="465192" cy="523220"/>
            </a:xfrm>
            <a:prstGeom prst="rect">
              <a:avLst/>
            </a:prstGeom>
          </p:spPr>
          <p:txBody>
            <a:bodyPr wrap="none">
              <a:spAutoFit/>
            </a:bodyPr>
            <a:lstStyle/>
            <a:p>
              <a:r>
                <a:rPr lang="tr-TR" altLang="zh-CN" sz="2800" b="1" i="1" dirty="0" smtClean="0"/>
                <a:t>q</a:t>
              </a:r>
              <a:r>
                <a:rPr lang="en-US" altLang="zh-CN" sz="2800" b="1" baseline="-25000" dirty="0" smtClean="0"/>
                <a:t>3</a:t>
              </a:r>
              <a:endParaRPr lang="zh-CN" altLang="en-US" sz="2800" b="1" dirty="0"/>
            </a:p>
          </p:txBody>
        </p:sp>
      </p:grpSp>
      <p:sp>
        <p:nvSpPr>
          <p:cNvPr id="41" name="灯片编号占位符 40"/>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51520" y="116632"/>
            <a:ext cx="7772400" cy="490066"/>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800" b="1" i="0" u="none" strike="noStrike" kern="1200" cap="none" spc="0" normalizeH="0" baseline="0" noProof="0" dirty="0" smtClean="0">
                <a:ln>
                  <a:noFill/>
                </a:ln>
                <a:solidFill>
                  <a:schemeClr val="tx2"/>
                </a:solidFill>
                <a:effectLst/>
                <a:uLnTx/>
                <a:uFillTx/>
                <a:latin typeface="+mj-lt"/>
                <a:ea typeface="+mj-ea"/>
                <a:cs typeface="+mj-cs"/>
              </a:rPr>
              <a:t>Sequential</a:t>
            </a:r>
            <a:r>
              <a:rPr lang="zh-CN" altLang="en-US" sz="2800" b="1" dirty="0" smtClean="0">
                <a:solidFill>
                  <a:schemeClr val="tx2"/>
                </a:solidFill>
                <a:latin typeface="+mj-lt"/>
                <a:ea typeface="+mj-ea"/>
                <a:cs typeface="+mj-cs"/>
              </a:rPr>
              <a:t> </a:t>
            </a:r>
            <a:r>
              <a:rPr lang="en-US" altLang="zh-CN" sz="2800" b="1" dirty="0" smtClean="0">
                <a:solidFill>
                  <a:schemeClr val="tx2"/>
                </a:solidFill>
                <a:latin typeface="+mj-lt"/>
                <a:ea typeface="+mj-ea"/>
                <a:cs typeface="+mj-cs"/>
              </a:rPr>
              <a:t>Process</a:t>
            </a:r>
            <a:r>
              <a:rPr lang="zh-CN" altLang="en-US" sz="2800" b="1" dirty="0" smtClean="0">
                <a:solidFill>
                  <a:schemeClr val="tx2"/>
                </a:solidFill>
                <a:latin typeface="+mj-lt"/>
                <a:ea typeface="+mj-ea"/>
                <a:cs typeface="+mj-cs"/>
              </a:rPr>
              <a:t>  </a:t>
            </a:r>
            <a:r>
              <a:rPr lang="en-US" altLang="zh-CN" sz="2800" b="1" dirty="0" smtClean="0">
                <a:solidFill>
                  <a:schemeClr val="tx2"/>
                </a:solidFill>
                <a:latin typeface="+mj-lt"/>
                <a:ea typeface="+mj-ea"/>
                <a:cs typeface="+mj-cs"/>
              </a:rPr>
              <a:t>VS   Markov Process </a:t>
            </a:r>
            <a:endParaRPr kumimoji="0" lang="zh-CN" altLang="en-US" sz="2800" b="1" i="0" u="none" strike="noStrike" kern="1200" cap="none" spc="0" normalizeH="0" baseline="0" noProof="0" dirty="0">
              <a:ln>
                <a:noFill/>
              </a:ln>
              <a:solidFill>
                <a:schemeClr val="tx2"/>
              </a:solidFill>
              <a:effectLst/>
              <a:uLnTx/>
              <a:uFillTx/>
              <a:latin typeface="+mj-lt"/>
              <a:ea typeface="+mj-ea"/>
              <a:cs typeface="+mj-cs"/>
            </a:endParaRPr>
          </a:p>
        </p:txBody>
      </p:sp>
      <p:sp>
        <p:nvSpPr>
          <p:cNvPr id="71" name="矩形 70"/>
          <p:cNvSpPr/>
          <p:nvPr/>
        </p:nvSpPr>
        <p:spPr>
          <a:xfrm>
            <a:off x="179512" y="4881354"/>
            <a:ext cx="4572000" cy="707886"/>
          </a:xfrm>
          <a:prstGeom prst="rect">
            <a:avLst/>
          </a:prstGeom>
        </p:spPr>
        <p:txBody>
          <a:bodyPr>
            <a:spAutoFit/>
          </a:bodyPr>
          <a:lstStyle/>
          <a:p>
            <a:r>
              <a:rPr lang="en-US" altLang="zh-CN" sz="2000" dirty="0" smtClean="0"/>
              <a:t>Any joint distribution can be factored into a series of conditional distributions:</a:t>
            </a:r>
          </a:p>
        </p:txBody>
      </p:sp>
      <p:sp>
        <p:nvSpPr>
          <p:cNvPr id="51" name="矩形 50"/>
          <p:cNvSpPr/>
          <p:nvPr/>
        </p:nvSpPr>
        <p:spPr>
          <a:xfrm>
            <a:off x="467544" y="620688"/>
            <a:ext cx="8136904" cy="830997"/>
          </a:xfrm>
          <a:prstGeom prst="rect">
            <a:avLst/>
          </a:prstGeom>
        </p:spPr>
        <p:txBody>
          <a:bodyPr wrap="square">
            <a:spAutoFit/>
          </a:bodyPr>
          <a:lstStyle/>
          <a:p>
            <a:r>
              <a:rPr lang="en-US" altLang="zh-CN" sz="2400" dirty="0" smtClean="0"/>
              <a:t>Consider a system which can occupy one of N discrete states or categories      </a:t>
            </a:r>
            <a:r>
              <a:rPr lang="en-US" altLang="zh-CN" sz="2400" i="1" dirty="0" smtClean="0">
                <a:ea typeface="宋体" pitchFamily="2" charset="-122"/>
              </a:rPr>
              <a:t>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dirty="0" smtClean="0">
                <a:ea typeface="宋体" pitchFamily="2" charset="-122"/>
                <a:sym typeface="Symbol" pitchFamily="18" charset="2"/>
              </a:rPr>
              <a:t>{</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smtClean="0">
                <a:ea typeface="宋体" pitchFamily="2" charset="-122"/>
              </a:rPr>
              <a:t>, s</a:t>
            </a:r>
            <a:r>
              <a:rPr lang="en-US" altLang="zh-CN" sz="2400" i="1" baseline="-25000" dirty="0" smtClean="0">
                <a:ea typeface="宋体" pitchFamily="2" charset="-122"/>
              </a:rPr>
              <a:t>2</a:t>
            </a:r>
            <a:r>
              <a:rPr lang="en-US" altLang="zh-CN" sz="2400" i="1" dirty="0" smtClean="0">
                <a:ea typeface="宋体" pitchFamily="2" charset="-122"/>
              </a:rPr>
              <a:t> ..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dirty="0" smtClean="0">
                <a:ea typeface="宋体" pitchFamily="2" charset="-122"/>
                <a:sym typeface="Symbol" pitchFamily="18" charset="2"/>
              </a:rPr>
              <a:t> </a:t>
            </a:r>
            <a:r>
              <a:rPr lang="en-US" altLang="zh-CN" sz="2400" dirty="0" smtClean="0">
                <a:ea typeface="宋体" pitchFamily="2" charset="-122"/>
              </a:rPr>
              <a:t>}</a:t>
            </a:r>
            <a:endParaRPr lang="zh-CN" altLang="en-US" sz="2400" dirty="0" smtClean="0"/>
          </a:p>
        </p:txBody>
      </p:sp>
      <p:sp>
        <p:nvSpPr>
          <p:cNvPr id="120" name="Text Box 5"/>
          <p:cNvSpPr txBox="1">
            <a:spLocks noChangeArrowheads="1"/>
          </p:cNvSpPr>
          <p:nvPr/>
        </p:nvSpPr>
        <p:spPr bwMode="auto">
          <a:xfrm>
            <a:off x="4499992" y="1023119"/>
            <a:ext cx="2088232" cy="461665"/>
          </a:xfrm>
          <a:prstGeom prst="rect">
            <a:avLst/>
          </a:prstGeom>
          <a:noFill/>
          <a:ln w="25400">
            <a:noFill/>
            <a:miter lim="800000"/>
            <a:headEnd/>
            <a:tailEnd/>
          </a:ln>
        </p:spPr>
        <p:txBody>
          <a:bodyPr wrap="square">
            <a:spAutoFit/>
          </a:bodyPr>
          <a:lstStyle/>
          <a:p>
            <a:pPr eaLnBrk="0" hangingPunct="0">
              <a:spcBef>
                <a:spcPct val="50000"/>
              </a:spcBef>
            </a:pPr>
            <a:r>
              <a:rPr lang="en-US" altLang="zh-CN" sz="2400" dirty="0"/>
              <a:t>state at time </a:t>
            </a:r>
            <a:r>
              <a:rPr lang="en-US" altLang="zh-CN" sz="2400" i="1" dirty="0"/>
              <a:t>t</a:t>
            </a:r>
          </a:p>
        </p:txBody>
      </p:sp>
      <p:grpSp>
        <p:nvGrpSpPr>
          <p:cNvPr id="2" name="组合 141"/>
          <p:cNvGrpSpPr/>
          <p:nvPr/>
        </p:nvGrpSpPr>
        <p:grpSpPr>
          <a:xfrm>
            <a:off x="107504" y="1628800"/>
            <a:ext cx="4392488" cy="5040560"/>
            <a:chOff x="107504" y="1628800"/>
            <a:chExt cx="4392488" cy="5040560"/>
          </a:xfrm>
        </p:grpSpPr>
        <p:sp>
          <p:nvSpPr>
            <p:cNvPr id="52" name="矩形 51"/>
            <p:cNvSpPr/>
            <p:nvPr/>
          </p:nvSpPr>
          <p:spPr>
            <a:xfrm>
              <a:off x="179512" y="2073042"/>
              <a:ext cx="4248472" cy="707886"/>
            </a:xfrm>
            <a:prstGeom prst="rect">
              <a:avLst/>
            </a:prstGeom>
          </p:spPr>
          <p:txBody>
            <a:bodyPr wrap="square">
              <a:spAutoFit/>
            </a:bodyPr>
            <a:lstStyle/>
            <a:p>
              <a:r>
                <a:rPr lang="en-US" altLang="zh-CN" sz="2000" dirty="0" smtClean="0"/>
                <a:t>In the stochastic systems, the state evolution is random</a:t>
              </a:r>
              <a:endParaRPr lang="zh-CN" altLang="en-US" sz="2000" dirty="0" smtClean="0"/>
            </a:p>
          </p:txBody>
        </p:sp>
        <p:grpSp>
          <p:nvGrpSpPr>
            <p:cNvPr id="3" name="组合 112"/>
            <p:cNvGrpSpPr/>
            <p:nvPr/>
          </p:nvGrpSpPr>
          <p:grpSpPr>
            <a:xfrm>
              <a:off x="107504" y="2865130"/>
              <a:ext cx="4392488" cy="1872208"/>
              <a:chOff x="179512" y="2865130"/>
              <a:chExt cx="4392488" cy="1872208"/>
            </a:xfrm>
          </p:grpSpPr>
          <p:grpSp>
            <p:nvGrpSpPr>
              <p:cNvPr id="7" name="组合 40"/>
              <p:cNvGrpSpPr/>
              <p:nvPr/>
            </p:nvGrpSpPr>
            <p:grpSpPr>
              <a:xfrm>
                <a:off x="179512" y="2865130"/>
                <a:ext cx="1296144" cy="1817623"/>
                <a:chOff x="827584" y="1300698"/>
                <a:chExt cx="1296144" cy="1817623"/>
              </a:xfrm>
            </p:grpSpPr>
            <p:sp>
              <p:nvSpPr>
                <p:cNvPr id="5" name="Oval 35"/>
                <p:cNvSpPr>
                  <a:spLocks noChangeArrowheads="1"/>
                </p:cNvSpPr>
                <p:nvPr/>
              </p:nvSpPr>
              <p:spPr bwMode="auto">
                <a:xfrm>
                  <a:off x="1169095" y="192159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2" name="Rectangle 28"/>
                <p:cNvSpPr>
                  <a:spLocks noChangeArrowheads="1"/>
                </p:cNvSpPr>
                <p:nvPr/>
              </p:nvSpPr>
              <p:spPr bwMode="auto">
                <a:xfrm>
                  <a:off x="1259632" y="2656656"/>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0</a:t>
                  </a:r>
                  <a:endParaRPr lang="en-US" altLang="zh-CN" sz="2400" b="1" dirty="0">
                    <a:latin typeface="Times New Roman" charset="0"/>
                  </a:endParaRPr>
                </a:p>
              </p:txBody>
            </p:sp>
            <p:grpSp>
              <p:nvGrpSpPr>
                <p:cNvPr id="9" name="组合 30"/>
                <p:cNvGrpSpPr/>
                <p:nvPr/>
              </p:nvGrpSpPr>
              <p:grpSpPr>
                <a:xfrm>
                  <a:off x="827584" y="1300698"/>
                  <a:ext cx="1296144" cy="544126"/>
                  <a:chOff x="827584" y="1300698"/>
                  <a:chExt cx="1296144" cy="544126"/>
                </a:xfrm>
              </p:grpSpPr>
              <p:sp>
                <p:nvSpPr>
                  <p:cNvPr id="29" name="左大括号 28"/>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29"/>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grpSp>
            <p:nvGrpSpPr>
              <p:cNvPr id="10" name="组合 41"/>
              <p:cNvGrpSpPr/>
              <p:nvPr/>
            </p:nvGrpSpPr>
            <p:grpSpPr>
              <a:xfrm>
                <a:off x="1187624" y="2865130"/>
                <a:ext cx="1296144" cy="1817623"/>
                <a:chOff x="2411760" y="1300698"/>
                <a:chExt cx="1296144" cy="1817623"/>
              </a:xfrm>
            </p:grpSpPr>
            <p:sp>
              <p:nvSpPr>
                <p:cNvPr id="6" name="Oval 36"/>
                <p:cNvSpPr>
                  <a:spLocks noChangeArrowheads="1"/>
                </p:cNvSpPr>
                <p:nvPr/>
              </p:nvSpPr>
              <p:spPr bwMode="auto">
                <a:xfrm>
                  <a:off x="2771800" y="1921595"/>
                  <a:ext cx="566738"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3" name="Rectangle 28"/>
                <p:cNvSpPr>
                  <a:spLocks noChangeArrowheads="1"/>
                </p:cNvSpPr>
                <p:nvPr/>
              </p:nvSpPr>
              <p:spPr bwMode="auto">
                <a:xfrm>
                  <a:off x="2915816" y="2656656"/>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1</a:t>
                  </a:r>
                  <a:endParaRPr lang="en-US" altLang="zh-CN" sz="2400" b="1" dirty="0">
                    <a:latin typeface="Times New Roman" charset="0"/>
                  </a:endParaRPr>
                </a:p>
              </p:txBody>
            </p:sp>
            <p:grpSp>
              <p:nvGrpSpPr>
                <p:cNvPr id="12" name="组合 31"/>
                <p:cNvGrpSpPr/>
                <p:nvPr/>
              </p:nvGrpSpPr>
              <p:grpSpPr>
                <a:xfrm>
                  <a:off x="2411760" y="1300698"/>
                  <a:ext cx="1296144" cy="544126"/>
                  <a:chOff x="827584" y="1300698"/>
                  <a:chExt cx="1296144" cy="544126"/>
                </a:xfrm>
              </p:grpSpPr>
              <p:sp>
                <p:nvSpPr>
                  <p:cNvPr id="33" name="左大括号 32"/>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grpSp>
            <p:nvGrpSpPr>
              <p:cNvPr id="13" name="组合 42"/>
              <p:cNvGrpSpPr/>
              <p:nvPr/>
            </p:nvGrpSpPr>
            <p:grpSpPr>
              <a:xfrm>
                <a:off x="2267744" y="2865130"/>
                <a:ext cx="1296144" cy="1817623"/>
                <a:chOff x="3995936" y="1300698"/>
                <a:chExt cx="1296144" cy="1817623"/>
              </a:xfrm>
            </p:grpSpPr>
            <p:sp>
              <p:nvSpPr>
                <p:cNvPr id="8" name="Oval 38"/>
                <p:cNvSpPr>
                  <a:spLocks noChangeArrowheads="1"/>
                </p:cNvSpPr>
                <p:nvPr/>
              </p:nvSpPr>
              <p:spPr bwMode="auto">
                <a:xfrm>
                  <a:off x="4307582" y="1935882"/>
                  <a:ext cx="552450" cy="552450"/>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4" name="Rectangle 28"/>
                <p:cNvSpPr>
                  <a:spLocks noChangeArrowheads="1"/>
                </p:cNvSpPr>
                <p:nvPr/>
              </p:nvSpPr>
              <p:spPr bwMode="auto">
                <a:xfrm>
                  <a:off x="4427984" y="2656656"/>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2</a:t>
                  </a:r>
                  <a:endParaRPr lang="en-US" altLang="zh-CN" sz="2400" b="1" dirty="0">
                    <a:latin typeface="Times New Roman" charset="0"/>
                  </a:endParaRPr>
                </a:p>
              </p:txBody>
            </p:sp>
            <p:grpSp>
              <p:nvGrpSpPr>
                <p:cNvPr id="14" name="组合 34"/>
                <p:cNvGrpSpPr/>
                <p:nvPr/>
              </p:nvGrpSpPr>
              <p:grpSpPr>
                <a:xfrm>
                  <a:off x="3995936" y="1300698"/>
                  <a:ext cx="1296144" cy="544126"/>
                  <a:chOff x="827584" y="1300698"/>
                  <a:chExt cx="1296144" cy="544126"/>
                </a:xfrm>
              </p:grpSpPr>
              <p:sp>
                <p:nvSpPr>
                  <p:cNvPr id="36" name="左大括号 35"/>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grpSp>
            <p:nvGrpSpPr>
              <p:cNvPr id="15" name="组合 43"/>
              <p:cNvGrpSpPr/>
              <p:nvPr/>
            </p:nvGrpSpPr>
            <p:grpSpPr>
              <a:xfrm>
                <a:off x="3275856" y="2865130"/>
                <a:ext cx="1296144" cy="1817623"/>
                <a:chOff x="5364088" y="1300698"/>
                <a:chExt cx="1296144" cy="1817623"/>
              </a:xfrm>
            </p:grpSpPr>
            <p:sp>
              <p:nvSpPr>
                <p:cNvPr id="11" name="Oval 49"/>
                <p:cNvSpPr>
                  <a:spLocks noChangeArrowheads="1"/>
                </p:cNvSpPr>
                <p:nvPr/>
              </p:nvSpPr>
              <p:spPr bwMode="auto">
                <a:xfrm>
                  <a:off x="5675734" y="1916832"/>
                  <a:ext cx="552450" cy="552450"/>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5" name="Rectangle 28"/>
                <p:cNvSpPr>
                  <a:spLocks noChangeArrowheads="1"/>
                </p:cNvSpPr>
                <p:nvPr/>
              </p:nvSpPr>
              <p:spPr bwMode="auto">
                <a:xfrm>
                  <a:off x="5868144" y="2656656"/>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3</a:t>
                  </a:r>
                  <a:endParaRPr lang="en-US" altLang="zh-CN" sz="2400" b="1" dirty="0">
                    <a:latin typeface="Times New Roman" charset="0"/>
                  </a:endParaRPr>
                </a:p>
              </p:txBody>
            </p:sp>
            <p:grpSp>
              <p:nvGrpSpPr>
                <p:cNvPr id="16" name="组合 37"/>
                <p:cNvGrpSpPr/>
                <p:nvPr/>
              </p:nvGrpSpPr>
              <p:grpSpPr>
                <a:xfrm>
                  <a:off x="5364088" y="1300698"/>
                  <a:ext cx="1296144" cy="544126"/>
                  <a:chOff x="827584" y="1300698"/>
                  <a:chExt cx="1296144" cy="544126"/>
                </a:xfrm>
              </p:grpSpPr>
              <p:sp>
                <p:nvSpPr>
                  <p:cNvPr id="39" name="左大括号 38"/>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TextBox 39"/>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sp>
            <p:nvSpPr>
              <p:cNvPr id="45" name="TextBox 44"/>
              <p:cNvSpPr txBox="1"/>
              <p:nvPr/>
            </p:nvSpPr>
            <p:spPr>
              <a:xfrm>
                <a:off x="4139952" y="3501008"/>
                <a:ext cx="432048" cy="461665"/>
              </a:xfrm>
              <a:prstGeom prst="rect">
                <a:avLst/>
              </a:prstGeom>
              <a:noFill/>
            </p:spPr>
            <p:txBody>
              <a:bodyPr wrap="square" rtlCol="0">
                <a:spAutoFit/>
              </a:bodyPr>
              <a:lstStyle/>
              <a:p>
                <a:r>
                  <a:rPr lang="en-US" altLang="zh-CN" sz="2400" b="1" dirty="0" smtClean="0"/>
                  <a:t>…</a:t>
                </a:r>
                <a:endParaRPr lang="zh-CN" altLang="en-US" sz="2400" b="1" dirty="0"/>
              </a:p>
            </p:txBody>
          </p:sp>
          <p:sp>
            <p:nvSpPr>
              <p:cNvPr id="46" name="TextBox 45"/>
              <p:cNvSpPr txBox="1"/>
              <p:nvPr/>
            </p:nvSpPr>
            <p:spPr>
              <a:xfrm>
                <a:off x="4139952" y="4221088"/>
                <a:ext cx="432048" cy="461665"/>
              </a:xfrm>
              <a:prstGeom prst="rect">
                <a:avLst/>
              </a:prstGeom>
              <a:noFill/>
            </p:spPr>
            <p:txBody>
              <a:bodyPr wrap="square" rtlCol="0">
                <a:spAutoFit/>
              </a:bodyPr>
              <a:lstStyle/>
              <a:p>
                <a:r>
                  <a:rPr lang="en-US" altLang="zh-CN" sz="2400" b="1" dirty="0" smtClean="0"/>
                  <a:t>…</a:t>
                </a:r>
                <a:endParaRPr lang="zh-CN" altLang="en-US" sz="2400" b="1" dirty="0"/>
              </a:p>
            </p:txBody>
          </p:sp>
          <p:cxnSp>
            <p:nvCxnSpPr>
              <p:cNvPr id="48" name="直接箭头连接符 47"/>
              <p:cNvCxnSpPr/>
              <p:nvPr/>
            </p:nvCxnSpPr>
            <p:spPr>
              <a:xfrm flipV="1">
                <a:off x="323528" y="4725144"/>
                <a:ext cx="4248472" cy="121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 idx="6"/>
                <a:endCxn id="6" idx="2"/>
              </p:cNvCxnSpPr>
              <p:nvPr/>
            </p:nvCxnSpPr>
            <p:spPr>
              <a:xfrm>
                <a:off x="1087760" y="3769396"/>
                <a:ext cx="4599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6" idx="6"/>
                <a:endCxn id="8" idx="2"/>
              </p:cNvCxnSpPr>
              <p:nvPr/>
            </p:nvCxnSpPr>
            <p:spPr>
              <a:xfrm>
                <a:off x="2114402" y="3769396"/>
                <a:ext cx="464988" cy="71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8" idx="6"/>
                <a:endCxn id="11" idx="2"/>
              </p:cNvCxnSpPr>
              <p:nvPr/>
            </p:nvCxnSpPr>
            <p:spPr>
              <a:xfrm flipV="1">
                <a:off x="3131840" y="3757489"/>
                <a:ext cx="455662" cy="19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 idx="4"/>
                <a:endCxn id="8" idx="4"/>
              </p:cNvCxnSpPr>
              <p:nvPr/>
            </p:nvCxnSpPr>
            <p:spPr>
              <a:xfrm rot="16200000" flipH="1">
                <a:off x="1830003" y="3027152"/>
                <a:ext cx="12700" cy="2051223"/>
              </a:xfrm>
              <a:prstGeom prst="curvedConnector3">
                <a:avLst>
                  <a:gd name="adj1" fmla="val 18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 idx="4"/>
                <a:endCxn id="11" idx="4"/>
              </p:cNvCxnSpPr>
              <p:nvPr/>
            </p:nvCxnSpPr>
            <p:spPr>
              <a:xfrm rot="5400000" flipH="1" flipV="1">
                <a:off x="2324534" y="2513571"/>
                <a:ext cx="19050" cy="3059335"/>
              </a:xfrm>
              <a:prstGeom prst="curvedConnector3">
                <a:avLst>
                  <a:gd name="adj1" fmla="val -1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6" idx="4"/>
                <a:endCxn id="11" idx="4"/>
              </p:cNvCxnSpPr>
              <p:nvPr/>
            </p:nvCxnSpPr>
            <p:spPr>
              <a:xfrm rot="5400000" flipH="1" flipV="1">
                <a:off x="2837855" y="3026892"/>
                <a:ext cx="19050" cy="2032694"/>
              </a:xfrm>
              <a:prstGeom prst="curvedConnector3">
                <a:avLst>
                  <a:gd name="adj1" fmla="val -1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2" name="矩形 121"/>
            <p:cNvSpPr/>
            <p:nvPr/>
          </p:nvSpPr>
          <p:spPr>
            <a:xfrm>
              <a:off x="971600" y="1628800"/>
              <a:ext cx="2053767" cy="369332"/>
            </a:xfrm>
            <a:prstGeom prst="rect">
              <a:avLst/>
            </a:prstGeom>
          </p:spPr>
          <p:txBody>
            <a:bodyPr wrap="none">
              <a:spAutoFit/>
            </a:bodyPr>
            <a:lstStyle/>
            <a:p>
              <a:r>
                <a:rPr lang="en-US" altLang="zh-CN" b="1" dirty="0" smtClean="0">
                  <a:solidFill>
                    <a:srgbClr val="FF0000"/>
                  </a:solidFill>
                </a:rPr>
                <a:t>Sequential</a:t>
              </a:r>
              <a:r>
                <a:rPr lang="zh-CN" altLang="en-US" b="1" dirty="0" smtClean="0">
                  <a:solidFill>
                    <a:srgbClr val="FF0000"/>
                  </a:solidFill>
                </a:rPr>
                <a:t> </a:t>
              </a:r>
              <a:r>
                <a:rPr lang="en-US" altLang="zh-CN" b="1" dirty="0" smtClean="0">
                  <a:solidFill>
                    <a:srgbClr val="FF0000"/>
                  </a:solidFill>
                </a:rPr>
                <a:t>Process</a:t>
              </a:r>
              <a:r>
                <a:rPr lang="zh-CN" altLang="en-US" b="1" dirty="0" smtClean="0">
                  <a:solidFill>
                    <a:srgbClr val="FF0000"/>
                  </a:solidFill>
                </a:rPr>
                <a:t> </a:t>
              </a:r>
              <a:endParaRPr lang="zh-CN" altLang="en-US" dirty="0">
                <a:solidFill>
                  <a:srgbClr val="FF0000"/>
                </a:solidFill>
              </a:endParaRPr>
            </a:p>
          </p:txBody>
        </p:sp>
        <p:sp>
          <p:nvSpPr>
            <p:cNvPr id="125" name="矩形 124"/>
            <p:cNvSpPr/>
            <p:nvPr/>
          </p:nvSpPr>
          <p:spPr>
            <a:xfrm>
              <a:off x="179512" y="1628800"/>
              <a:ext cx="4320480" cy="50405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134" name="矩形 133"/>
            <p:cNvSpPr/>
            <p:nvPr/>
          </p:nvSpPr>
          <p:spPr>
            <a:xfrm>
              <a:off x="3563888" y="3481844"/>
              <a:ext cx="465192" cy="523220"/>
            </a:xfrm>
            <a:prstGeom prst="rect">
              <a:avLst/>
            </a:prstGeom>
          </p:spPr>
          <p:txBody>
            <a:bodyPr wrap="none">
              <a:spAutoFit/>
            </a:bodyPr>
            <a:lstStyle/>
            <a:p>
              <a:r>
                <a:rPr lang="tr-TR" altLang="zh-CN" sz="2800" b="1" i="1" dirty="0" smtClean="0"/>
                <a:t>q</a:t>
              </a:r>
              <a:r>
                <a:rPr lang="en-US" altLang="zh-CN" sz="2800" b="1" baseline="-25000" dirty="0" smtClean="0"/>
                <a:t>3</a:t>
              </a:r>
              <a:endParaRPr lang="zh-CN" altLang="en-US" sz="2800" b="1" dirty="0"/>
            </a:p>
          </p:txBody>
        </p:sp>
        <p:sp>
          <p:nvSpPr>
            <p:cNvPr id="135" name="矩形 134"/>
            <p:cNvSpPr/>
            <p:nvPr/>
          </p:nvSpPr>
          <p:spPr>
            <a:xfrm>
              <a:off x="2594640" y="3481844"/>
              <a:ext cx="465192" cy="523220"/>
            </a:xfrm>
            <a:prstGeom prst="rect">
              <a:avLst/>
            </a:prstGeom>
          </p:spPr>
          <p:txBody>
            <a:bodyPr wrap="none">
              <a:spAutoFit/>
            </a:bodyPr>
            <a:lstStyle/>
            <a:p>
              <a:r>
                <a:rPr lang="tr-TR" altLang="zh-CN" sz="2800" b="1" i="1" dirty="0" smtClean="0"/>
                <a:t>q</a:t>
              </a:r>
              <a:r>
                <a:rPr lang="en-US" altLang="zh-CN" sz="2800" b="1" baseline="-25000" dirty="0" smtClean="0"/>
                <a:t>2</a:t>
              </a:r>
              <a:endParaRPr lang="zh-CN" altLang="en-US" sz="2800" b="1" dirty="0"/>
            </a:p>
          </p:txBody>
        </p:sp>
        <p:sp>
          <p:nvSpPr>
            <p:cNvPr id="136" name="矩形 135"/>
            <p:cNvSpPr/>
            <p:nvPr/>
          </p:nvSpPr>
          <p:spPr>
            <a:xfrm>
              <a:off x="1514520" y="3481844"/>
              <a:ext cx="465192" cy="523220"/>
            </a:xfrm>
            <a:prstGeom prst="rect">
              <a:avLst/>
            </a:prstGeom>
          </p:spPr>
          <p:txBody>
            <a:bodyPr wrap="none">
              <a:spAutoFit/>
            </a:bodyPr>
            <a:lstStyle/>
            <a:p>
              <a:r>
                <a:rPr lang="tr-TR" altLang="zh-CN" sz="2800" b="1" i="1" dirty="0" smtClean="0"/>
                <a:t>q</a:t>
              </a:r>
              <a:r>
                <a:rPr lang="en-US" altLang="zh-CN" sz="2800" b="1" baseline="-25000" dirty="0" smtClean="0"/>
                <a:t>1</a:t>
              </a:r>
              <a:endParaRPr lang="zh-CN" altLang="en-US" sz="2800" b="1" dirty="0"/>
            </a:p>
          </p:txBody>
        </p:sp>
        <p:sp>
          <p:nvSpPr>
            <p:cNvPr id="137" name="矩形 136"/>
            <p:cNvSpPr/>
            <p:nvPr/>
          </p:nvSpPr>
          <p:spPr>
            <a:xfrm>
              <a:off x="467544" y="3481844"/>
              <a:ext cx="465192" cy="523220"/>
            </a:xfrm>
            <a:prstGeom prst="rect">
              <a:avLst/>
            </a:prstGeom>
          </p:spPr>
          <p:txBody>
            <a:bodyPr wrap="none">
              <a:spAutoFit/>
            </a:bodyPr>
            <a:lstStyle/>
            <a:p>
              <a:r>
                <a:rPr lang="tr-TR" altLang="zh-CN" sz="2800" b="1" i="1" dirty="0" smtClean="0"/>
                <a:t>q</a:t>
              </a:r>
              <a:r>
                <a:rPr lang="en-US" altLang="zh-CN" sz="2800" b="1" baseline="-25000" dirty="0" smtClean="0"/>
                <a:t>0</a:t>
              </a:r>
              <a:endParaRPr lang="zh-CN" altLang="en-US" sz="2800" b="1" dirty="0"/>
            </a:p>
          </p:txBody>
        </p:sp>
        <p:graphicFrame>
          <p:nvGraphicFramePr>
            <p:cNvPr id="24578" name="Object 2"/>
            <p:cNvGraphicFramePr>
              <a:graphicFrameLocks noChangeAspect="1"/>
            </p:cNvGraphicFramePr>
            <p:nvPr/>
          </p:nvGraphicFramePr>
          <p:xfrm>
            <a:off x="179512" y="5643463"/>
            <a:ext cx="4292600" cy="377825"/>
          </p:xfrm>
          <a:graphic>
            <a:graphicData uri="http://schemas.openxmlformats.org/presentationml/2006/ole">
              <mc:AlternateContent xmlns:mc="http://schemas.openxmlformats.org/markup-compatibility/2006">
                <mc:Choice xmlns:v="urn:schemas-microsoft-com:vml" Requires="v">
                  <p:oleObj spid="_x0000_s34854" name="Equation" r:id="rId3" imgW="2692080" imgH="228600" progId="Equation.DSMT4">
                    <p:embed/>
                  </p:oleObj>
                </mc:Choice>
                <mc:Fallback>
                  <p:oleObj name="Equation" r:id="rId3" imgW="269208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5643463"/>
                          <a:ext cx="42926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3"/>
            <p:cNvGraphicFramePr>
              <a:graphicFrameLocks noChangeAspect="1"/>
            </p:cNvGraphicFramePr>
            <p:nvPr/>
          </p:nvGraphicFramePr>
          <p:xfrm>
            <a:off x="207963" y="6021388"/>
            <a:ext cx="4262437" cy="646112"/>
          </p:xfrm>
          <a:graphic>
            <a:graphicData uri="http://schemas.openxmlformats.org/presentationml/2006/ole">
              <mc:AlternateContent xmlns:mc="http://schemas.openxmlformats.org/markup-compatibility/2006">
                <mc:Choice xmlns:v="urn:schemas-microsoft-com:vml" Requires="v">
                  <p:oleObj spid="_x0000_s34855" name="Equation" r:id="rId5" imgW="2539800" imgH="431640" progId="Equation.DSMT4">
                    <p:embed/>
                  </p:oleObj>
                </mc:Choice>
                <mc:Fallback>
                  <p:oleObj name="Equation" r:id="rId5" imgW="253980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963" y="6021388"/>
                          <a:ext cx="4262437"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组合 142"/>
          <p:cNvGrpSpPr/>
          <p:nvPr/>
        </p:nvGrpSpPr>
        <p:grpSpPr>
          <a:xfrm>
            <a:off x="4644008" y="1628800"/>
            <a:ext cx="4392488" cy="5040560"/>
            <a:chOff x="4644008" y="1628800"/>
            <a:chExt cx="4392488" cy="5040560"/>
          </a:xfrm>
        </p:grpSpPr>
        <p:grpSp>
          <p:nvGrpSpPr>
            <p:cNvPr id="18" name="组合 127"/>
            <p:cNvGrpSpPr/>
            <p:nvPr/>
          </p:nvGrpSpPr>
          <p:grpSpPr>
            <a:xfrm>
              <a:off x="4644008" y="1628800"/>
              <a:ext cx="4392488" cy="5040560"/>
              <a:chOff x="4644008" y="1628800"/>
              <a:chExt cx="4392488" cy="5040560"/>
            </a:xfrm>
          </p:grpSpPr>
          <p:sp>
            <p:nvSpPr>
              <p:cNvPr id="73" name="矩形 72"/>
              <p:cNvSpPr/>
              <p:nvPr/>
            </p:nvSpPr>
            <p:spPr>
              <a:xfrm>
                <a:off x="4860032" y="2132856"/>
                <a:ext cx="4067944" cy="931024"/>
              </a:xfrm>
              <a:prstGeom prst="rect">
                <a:avLst/>
              </a:prstGeom>
            </p:spPr>
            <p:txBody>
              <a:bodyPr wrap="square">
                <a:spAutoFit/>
              </a:bodyPr>
              <a:lstStyle/>
              <a:p>
                <a:pPr>
                  <a:lnSpc>
                    <a:spcPct val="90000"/>
                  </a:lnSpc>
                </a:pPr>
                <a:r>
                  <a:rPr lang="en-US" altLang="zh-CN" sz="2000" dirty="0" smtClean="0"/>
                  <a:t>For a Markov process, the next state depends only on the current state:</a:t>
                </a:r>
                <a:br>
                  <a:rPr lang="en-US" altLang="zh-CN" sz="2000" dirty="0" smtClean="0"/>
                </a:br>
                <a:endParaRPr lang="en-US" altLang="zh-CN" sz="2000" dirty="0" smtClean="0"/>
              </a:p>
            </p:txBody>
          </p:sp>
          <p:grpSp>
            <p:nvGrpSpPr>
              <p:cNvPr id="19" name="组合 117"/>
              <p:cNvGrpSpPr/>
              <p:nvPr/>
            </p:nvGrpSpPr>
            <p:grpSpPr>
              <a:xfrm>
                <a:off x="4644008" y="3140968"/>
                <a:ext cx="4320480" cy="1656184"/>
                <a:chOff x="4860032" y="2060848"/>
                <a:chExt cx="4320480" cy="1656184"/>
              </a:xfrm>
            </p:grpSpPr>
            <p:grpSp>
              <p:nvGrpSpPr>
                <p:cNvPr id="20" name="组合 73"/>
                <p:cNvGrpSpPr/>
                <p:nvPr/>
              </p:nvGrpSpPr>
              <p:grpSpPr>
                <a:xfrm>
                  <a:off x="4860032" y="2060848"/>
                  <a:ext cx="1296144" cy="1584176"/>
                  <a:chOff x="827584" y="1300698"/>
                  <a:chExt cx="1296144" cy="1584176"/>
                </a:xfrm>
              </p:grpSpPr>
              <p:sp>
                <p:nvSpPr>
                  <p:cNvPr id="75" name="Oval 35"/>
                  <p:cNvSpPr>
                    <a:spLocks noChangeArrowheads="1"/>
                  </p:cNvSpPr>
                  <p:nvPr/>
                </p:nvSpPr>
                <p:spPr bwMode="auto">
                  <a:xfrm>
                    <a:off x="1169095" y="192159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77" name="Rectangle 28"/>
                  <p:cNvSpPr>
                    <a:spLocks noChangeArrowheads="1"/>
                  </p:cNvSpPr>
                  <p:nvPr/>
                </p:nvSpPr>
                <p:spPr bwMode="auto">
                  <a:xfrm>
                    <a:off x="1259632" y="2423209"/>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0</a:t>
                    </a:r>
                    <a:endParaRPr lang="en-US" altLang="zh-CN" sz="2400" b="1" dirty="0">
                      <a:latin typeface="Times New Roman" charset="0"/>
                    </a:endParaRPr>
                  </a:p>
                </p:txBody>
              </p:sp>
              <p:grpSp>
                <p:nvGrpSpPr>
                  <p:cNvPr id="21" name="组合 30"/>
                  <p:cNvGrpSpPr/>
                  <p:nvPr/>
                </p:nvGrpSpPr>
                <p:grpSpPr>
                  <a:xfrm>
                    <a:off x="827584" y="1300698"/>
                    <a:ext cx="1296144" cy="544126"/>
                    <a:chOff x="827584" y="1300698"/>
                    <a:chExt cx="1296144" cy="544126"/>
                  </a:xfrm>
                </p:grpSpPr>
                <p:sp>
                  <p:nvSpPr>
                    <p:cNvPr id="79" name="左大括号 78"/>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TextBox 79"/>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grpSp>
              <p:nvGrpSpPr>
                <p:cNvPr id="26" name="组合 80"/>
                <p:cNvGrpSpPr/>
                <p:nvPr/>
              </p:nvGrpSpPr>
              <p:grpSpPr>
                <a:xfrm>
                  <a:off x="5868144" y="2060848"/>
                  <a:ext cx="1296144" cy="1613793"/>
                  <a:chOff x="2411760" y="1300698"/>
                  <a:chExt cx="1296144" cy="1613793"/>
                </a:xfrm>
              </p:grpSpPr>
              <p:sp>
                <p:nvSpPr>
                  <p:cNvPr id="82" name="Oval 36"/>
                  <p:cNvSpPr>
                    <a:spLocks noChangeArrowheads="1"/>
                  </p:cNvSpPr>
                  <p:nvPr/>
                </p:nvSpPr>
                <p:spPr bwMode="auto">
                  <a:xfrm>
                    <a:off x="2771800" y="1921595"/>
                    <a:ext cx="566738"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84" name="Rectangle 28"/>
                  <p:cNvSpPr>
                    <a:spLocks noChangeArrowheads="1"/>
                  </p:cNvSpPr>
                  <p:nvPr/>
                </p:nvSpPr>
                <p:spPr bwMode="auto">
                  <a:xfrm>
                    <a:off x="2915816" y="2452826"/>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1</a:t>
                    </a:r>
                    <a:endParaRPr lang="en-US" altLang="zh-CN" sz="2400" b="1" dirty="0">
                      <a:latin typeface="Times New Roman" charset="0"/>
                    </a:endParaRPr>
                  </a:p>
                </p:txBody>
              </p:sp>
              <p:grpSp>
                <p:nvGrpSpPr>
                  <p:cNvPr id="27" name="组合 31"/>
                  <p:cNvGrpSpPr/>
                  <p:nvPr/>
                </p:nvGrpSpPr>
                <p:grpSpPr>
                  <a:xfrm>
                    <a:off x="2411760" y="1300698"/>
                    <a:ext cx="1296144" cy="544126"/>
                    <a:chOff x="827584" y="1300698"/>
                    <a:chExt cx="1296144" cy="544126"/>
                  </a:xfrm>
                </p:grpSpPr>
                <p:sp>
                  <p:nvSpPr>
                    <p:cNvPr id="86" name="左大括号 85"/>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TextBox 86"/>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grpSp>
              <p:nvGrpSpPr>
                <p:cNvPr id="28" name="组合 87"/>
                <p:cNvGrpSpPr/>
                <p:nvPr/>
              </p:nvGrpSpPr>
              <p:grpSpPr>
                <a:xfrm>
                  <a:off x="6876256" y="2060848"/>
                  <a:ext cx="1296144" cy="1613793"/>
                  <a:chOff x="3995936" y="1300698"/>
                  <a:chExt cx="1296144" cy="1613793"/>
                </a:xfrm>
              </p:grpSpPr>
              <p:sp>
                <p:nvSpPr>
                  <p:cNvPr id="89" name="Oval 38"/>
                  <p:cNvSpPr>
                    <a:spLocks noChangeArrowheads="1"/>
                  </p:cNvSpPr>
                  <p:nvPr/>
                </p:nvSpPr>
                <p:spPr bwMode="auto">
                  <a:xfrm>
                    <a:off x="4307582" y="1935882"/>
                    <a:ext cx="552450" cy="552450"/>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91" name="Rectangle 28"/>
                  <p:cNvSpPr>
                    <a:spLocks noChangeArrowheads="1"/>
                  </p:cNvSpPr>
                  <p:nvPr/>
                </p:nvSpPr>
                <p:spPr bwMode="auto">
                  <a:xfrm>
                    <a:off x="4427984" y="2452826"/>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2</a:t>
                    </a:r>
                    <a:endParaRPr lang="en-US" altLang="zh-CN" sz="2400" b="1" dirty="0">
                      <a:latin typeface="Times New Roman" charset="0"/>
                    </a:endParaRPr>
                  </a:p>
                </p:txBody>
              </p:sp>
              <p:grpSp>
                <p:nvGrpSpPr>
                  <p:cNvPr id="31" name="组合 34"/>
                  <p:cNvGrpSpPr/>
                  <p:nvPr/>
                </p:nvGrpSpPr>
                <p:grpSpPr>
                  <a:xfrm>
                    <a:off x="3995936" y="1300698"/>
                    <a:ext cx="1296144" cy="544126"/>
                    <a:chOff x="827584" y="1300698"/>
                    <a:chExt cx="1296144" cy="544126"/>
                  </a:xfrm>
                </p:grpSpPr>
                <p:sp>
                  <p:nvSpPr>
                    <p:cNvPr id="93" name="左大括号 92"/>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93"/>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grpSp>
              <p:nvGrpSpPr>
                <p:cNvPr id="32" name="组合 94"/>
                <p:cNvGrpSpPr/>
                <p:nvPr/>
              </p:nvGrpSpPr>
              <p:grpSpPr>
                <a:xfrm>
                  <a:off x="7884368" y="2060848"/>
                  <a:ext cx="1296144" cy="1613793"/>
                  <a:chOff x="5364088" y="1300698"/>
                  <a:chExt cx="1296144" cy="1613793"/>
                </a:xfrm>
              </p:grpSpPr>
              <p:sp>
                <p:nvSpPr>
                  <p:cNvPr id="96" name="Oval 49"/>
                  <p:cNvSpPr>
                    <a:spLocks noChangeArrowheads="1"/>
                  </p:cNvSpPr>
                  <p:nvPr/>
                </p:nvSpPr>
                <p:spPr bwMode="auto">
                  <a:xfrm>
                    <a:off x="5675734" y="1916832"/>
                    <a:ext cx="552450" cy="552450"/>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98" name="Rectangle 28"/>
                  <p:cNvSpPr>
                    <a:spLocks noChangeArrowheads="1"/>
                  </p:cNvSpPr>
                  <p:nvPr/>
                </p:nvSpPr>
                <p:spPr bwMode="auto">
                  <a:xfrm>
                    <a:off x="5868144" y="2452826"/>
                    <a:ext cx="372218"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a:t>
                    </a:r>
                    <a:r>
                      <a:rPr lang="en-US" altLang="zh-CN" sz="2400" b="1" i="1" baseline="-25000" dirty="0" smtClean="0">
                        <a:latin typeface="Times New Roman" charset="0"/>
                      </a:rPr>
                      <a:t>3</a:t>
                    </a:r>
                    <a:endParaRPr lang="en-US" altLang="zh-CN" sz="2400" b="1" dirty="0">
                      <a:latin typeface="Times New Roman" charset="0"/>
                    </a:endParaRPr>
                  </a:p>
                </p:txBody>
              </p:sp>
              <p:grpSp>
                <p:nvGrpSpPr>
                  <p:cNvPr id="35" name="组合 37"/>
                  <p:cNvGrpSpPr/>
                  <p:nvPr/>
                </p:nvGrpSpPr>
                <p:grpSpPr>
                  <a:xfrm>
                    <a:off x="5364088" y="1300698"/>
                    <a:ext cx="1296144" cy="544126"/>
                    <a:chOff x="827584" y="1300698"/>
                    <a:chExt cx="1296144" cy="544126"/>
                  </a:xfrm>
                </p:grpSpPr>
                <p:sp>
                  <p:nvSpPr>
                    <p:cNvPr id="100" name="左大括号 99"/>
                    <p:cNvSpPr/>
                    <p:nvPr/>
                  </p:nvSpPr>
                  <p:spPr>
                    <a:xfrm rot="16200000">
                      <a:off x="1331640" y="1268760"/>
                      <a:ext cx="216024" cy="93610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TextBox 100"/>
                    <p:cNvSpPr txBox="1"/>
                    <p:nvPr/>
                  </p:nvSpPr>
                  <p:spPr>
                    <a:xfrm>
                      <a:off x="827584" y="1300698"/>
                      <a:ext cx="1296144" cy="400110"/>
                    </a:xfrm>
                    <a:prstGeom prst="rect">
                      <a:avLst/>
                    </a:prstGeom>
                    <a:noFill/>
                  </p:spPr>
                  <p:txBody>
                    <a:bodyPr wrap="square" rtlCol="0">
                      <a:spAutoFit/>
                    </a:bodyPr>
                    <a:lstStyle/>
                    <a:p>
                      <a:r>
                        <a:rPr lang="en-US" altLang="zh-CN" sz="2000" b="1" dirty="0" smtClean="0"/>
                        <a:t>1, 2, …, N</a:t>
                      </a:r>
                      <a:endParaRPr lang="zh-CN" altLang="en-US" sz="2000" b="1" dirty="0"/>
                    </a:p>
                  </p:txBody>
                </p:sp>
              </p:grpSp>
            </p:grpSp>
            <p:sp>
              <p:nvSpPr>
                <p:cNvPr id="102" name="TextBox 101"/>
                <p:cNvSpPr txBox="1"/>
                <p:nvPr/>
              </p:nvSpPr>
              <p:spPr>
                <a:xfrm>
                  <a:off x="8748464" y="2634591"/>
                  <a:ext cx="432048" cy="461665"/>
                </a:xfrm>
                <a:prstGeom prst="rect">
                  <a:avLst/>
                </a:prstGeom>
                <a:noFill/>
              </p:spPr>
              <p:txBody>
                <a:bodyPr wrap="square" rtlCol="0">
                  <a:spAutoFit/>
                </a:bodyPr>
                <a:lstStyle/>
                <a:p>
                  <a:r>
                    <a:rPr lang="en-US" altLang="zh-CN" sz="2400" b="1" dirty="0" smtClean="0"/>
                    <a:t>…</a:t>
                  </a:r>
                  <a:endParaRPr lang="zh-CN" altLang="en-US" sz="2400" b="1" dirty="0"/>
                </a:p>
              </p:txBody>
            </p:sp>
            <p:sp>
              <p:nvSpPr>
                <p:cNvPr id="103" name="TextBox 102"/>
                <p:cNvSpPr txBox="1"/>
                <p:nvPr/>
              </p:nvSpPr>
              <p:spPr>
                <a:xfrm>
                  <a:off x="8676456" y="3210655"/>
                  <a:ext cx="432048" cy="461665"/>
                </a:xfrm>
                <a:prstGeom prst="rect">
                  <a:avLst/>
                </a:prstGeom>
                <a:noFill/>
              </p:spPr>
              <p:txBody>
                <a:bodyPr wrap="square" rtlCol="0">
                  <a:spAutoFit/>
                </a:bodyPr>
                <a:lstStyle/>
                <a:p>
                  <a:r>
                    <a:rPr lang="en-US" altLang="zh-CN" sz="2400" b="1" dirty="0" smtClean="0"/>
                    <a:t>…</a:t>
                  </a:r>
                  <a:endParaRPr lang="zh-CN" altLang="en-US" sz="2400" b="1" dirty="0"/>
                </a:p>
              </p:txBody>
            </p:sp>
            <p:cxnSp>
              <p:nvCxnSpPr>
                <p:cNvPr id="104" name="直接箭头连接符 103"/>
                <p:cNvCxnSpPr/>
                <p:nvPr/>
              </p:nvCxnSpPr>
              <p:spPr>
                <a:xfrm>
                  <a:off x="5148064" y="3717032"/>
                  <a:ext cx="399593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75" idx="6"/>
                  <a:endCxn id="82" idx="2"/>
                </p:cNvCxnSpPr>
                <p:nvPr/>
              </p:nvCxnSpPr>
              <p:spPr>
                <a:xfrm>
                  <a:off x="5768280" y="2965114"/>
                  <a:ext cx="4599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82" idx="6"/>
                  <a:endCxn id="89" idx="2"/>
                </p:cNvCxnSpPr>
                <p:nvPr/>
              </p:nvCxnSpPr>
              <p:spPr>
                <a:xfrm>
                  <a:off x="6794922" y="2965114"/>
                  <a:ext cx="392980" cy="71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89" idx="6"/>
                  <a:endCxn id="96" idx="2"/>
                </p:cNvCxnSpPr>
                <p:nvPr/>
              </p:nvCxnSpPr>
              <p:spPr>
                <a:xfrm flipV="1">
                  <a:off x="7740352" y="2953207"/>
                  <a:ext cx="455662" cy="19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5652120" y="1628800"/>
                <a:ext cx="1784206" cy="369332"/>
              </a:xfrm>
              <a:prstGeom prst="rect">
                <a:avLst/>
              </a:prstGeom>
            </p:spPr>
            <p:txBody>
              <a:bodyPr wrap="none">
                <a:spAutoFit/>
              </a:bodyPr>
              <a:lstStyle/>
              <a:p>
                <a:r>
                  <a:rPr lang="en-US" altLang="zh-CN" b="1" dirty="0" smtClean="0">
                    <a:solidFill>
                      <a:srgbClr val="FF0000"/>
                    </a:solidFill>
                  </a:rPr>
                  <a:t>Markov Process </a:t>
                </a:r>
                <a:endParaRPr lang="zh-CN" altLang="en-US" dirty="0">
                  <a:solidFill>
                    <a:srgbClr val="FF0000"/>
                  </a:solidFill>
                </a:endParaRPr>
              </a:p>
            </p:txBody>
          </p:sp>
          <p:sp>
            <p:nvSpPr>
              <p:cNvPr id="126" name="矩形 125"/>
              <p:cNvSpPr/>
              <p:nvPr/>
            </p:nvSpPr>
            <p:spPr>
              <a:xfrm>
                <a:off x="4644008" y="1628800"/>
                <a:ext cx="4392488" cy="50405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sp>
          <p:nvSpPr>
            <p:cNvPr id="130" name="矩形 129"/>
            <p:cNvSpPr/>
            <p:nvPr/>
          </p:nvSpPr>
          <p:spPr>
            <a:xfrm>
              <a:off x="5042912" y="3717032"/>
              <a:ext cx="465192" cy="523220"/>
            </a:xfrm>
            <a:prstGeom prst="rect">
              <a:avLst/>
            </a:prstGeom>
          </p:spPr>
          <p:txBody>
            <a:bodyPr wrap="none">
              <a:spAutoFit/>
            </a:bodyPr>
            <a:lstStyle/>
            <a:p>
              <a:r>
                <a:rPr lang="tr-TR" altLang="zh-CN" sz="2800" b="1" i="1" dirty="0" smtClean="0"/>
                <a:t>q</a:t>
              </a:r>
              <a:r>
                <a:rPr lang="en-US" altLang="zh-CN" sz="2800" b="1" baseline="-25000" dirty="0" smtClean="0"/>
                <a:t>0</a:t>
              </a:r>
              <a:endParaRPr lang="zh-CN" altLang="en-US" sz="2800" b="1" dirty="0"/>
            </a:p>
          </p:txBody>
        </p:sp>
        <p:sp>
          <p:nvSpPr>
            <p:cNvPr id="131" name="矩形 130"/>
            <p:cNvSpPr/>
            <p:nvPr/>
          </p:nvSpPr>
          <p:spPr>
            <a:xfrm>
              <a:off x="6051024" y="3717032"/>
              <a:ext cx="465192" cy="523220"/>
            </a:xfrm>
            <a:prstGeom prst="rect">
              <a:avLst/>
            </a:prstGeom>
          </p:spPr>
          <p:txBody>
            <a:bodyPr wrap="none">
              <a:spAutoFit/>
            </a:bodyPr>
            <a:lstStyle/>
            <a:p>
              <a:r>
                <a:rPr lang="tr-TR" altLang="zh-CN" sz="2800" b="1" i="1" dirty="0" smtClean="0"/>
                <a:t>q</a:t>
              </a:r>
              <a:r>
                <a:rPr lang="en-US" altLang="zh-CN" sz="2800" b="1" baseline="-25000" dirty="0" smtClean="0"/>
                <a:t>1</a:t>
              </a:r>
              <a:endParaRPr lang="zh-CN" altLang="en-US" sz="2800" b="1" dirty="0"/>
            </a:p>
          </p:txBody>
        </p:sp>
        <p:sp>
          <p:nvSpPr>
            <p:cNvPr id="132" name="矩形 131"/>
            <p:cNvSpPr/>
            <p:nvPr/>
          </p:nvSpPr>
          <p:spPr>
            <a:xfrm>
              <a:off x="6987128" y="3717032"/>
              <a:ext cx="465192" cy="523220"/>
            </a:xfrm>
            <a:prstGeom prst="rect">
              <a:avLst/>
            </a:prstGeom>
          </p:spPr>
          <p:txBody>
            <a:bodyPr wrap="none">
              <a:spAutoFit/>
            </a:bodyPr>
            <a:lstStyle/>
            <a:p>
              <a:r>
                <a:rPr lang="tr-TR" altLang="zh-CN" sz="2800" b="1" i="1" dirty="0" smtClean="0"/>
                <a:t>q</a:t>
              </a:r>
              <a:r>
                <a:rPr lang="en-US" altLang="zh-CN" sz="2800" b="1" baseline="-25000" dirty="0" smtClean="0"/>
                <a:t>2</a:t>
              </a:r>
              <a:endParaRPr lang="zh-CN" altLang="en-US" sz="2800" b="1" dirty="0"/>
            </a:p>
          </p:txBody>
        </p:sp>
        <p:sp>
          <p:nvSpPr>
            <p:cNvPr id="133" name="矩形 132"/>
            <p:cNvSpPr/>
            <p:nvPr/>
          </p:nvSpPr>
          <p:spPr>
            <a:xfrm>
              <a:off x="8067248" y="3717032"/>
              <a:ext cx="465192" cy="523220"/>
            </a:xfrm>
            <a:prstGeom prst="rect">
              <a:avLst/>
            </a:prstGeom>
          </p:spPr>
          <p:txBody>
            <a:bodyPr wrap="none">
              <a:spAutoFit/>
            </a:bodyPr>
            <a:lstStyle/>
            <a:p>
              <a:r>
                <a:rPr lang="tr-TR" altLang="zh-CN" sz="2800" b="1" i="1" dirty="0" smtClean="0"/>
                <a:t>q</a:t>
              </a:r>
              <a:r>
                <a:rPr lang="en-US" altLang="zh-CN" sz="2800" b="1" baseline="-25000" dirty="0" smtClean="0"/>
                <a:t>3</a:t>
              </a:r>
              <a:endParaRPr lang="zh-CN" altLang="en-US" sz="2800" b="1" dirty="0"/>
            </a:p>
          </p:txBody>
        </p:sp>
        <p:graphicFrame>
          <p:nvGraphicFramePr>
            <p:cNvPr id="24580" name="Object 4"/>
            <p:cNvGraphicFramePr>
              <a:graphicFrameLocks noChangeAspect="1"/>
            </p:cNvGraphicFramePr>
            <p:nvPr/>
          </p:nvGraphicFramePr>
          <p:xfrm>
            <a:off x="5076056" y="5085184"/>
            <a:ext cx="3468688" cy="400050"/>
          </p:xfrm>
          <a:graphic>
            <a:graphicData uri="http://schemas.openxmlformats.org/presentationml/2006/ole">
              <mc:AlternateContent xmlns:mc="http://schemas.openxmlformats.org/markup-compatibility/2006">
                <mc:Choice xmlns:v="urn:schemas-microsoft-com:vml" Requires="v">
                  <p:oleObj spid="_x0000_s34856" name="Equation" r:id="rId7" imgW="1765080" imgH="228600" progId="Equation.DSMT4">
                    <p:embed/>
                  </p:oleObj>
                </mc:Choice>
                <mc:Fallback>
                  <p:oleObj name="Equation" r:id="rId7" imgW="176508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5085184"/>
                          <a:ext cx="3468688"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5"/>
            <p:cNvGraphicFramePr>
              <a:graphicFrameLocks noChangeAspect="1"/>
            </p:cNvGraphicFramePr>
            <p:nvPr/>
          </p:nvGraphicFramePr>
          <p:xfrm>
            <a:off x="5076056" y="5661248"/>
            <a:ext cx="3528392" cy="680152"/>
          </p:xfrm>
          <a:graphic>
            <a:graphicData uri="http://schemas.openxmlformats.org/presentationml/2006/ole">
              <mc:AlternateContent xmlns:mc="http://schemas.openxmlformats.org/markup-compatibility/2006">
                <mc:Choice xmlns:v="urn:schemas-microsoft-com:vml" Requires="v">
                  <p:oleObj spid="_x0000_s34857" name="Equation" r:id="rId9" imgW="2247840" imgH="431640" progId="Equation.DSMT4">
                    <p:embed/>
                  </p:oleObj>
                </mc:Choice>
                <mc:Fallback>
                  <p:oleObj name="Equation" r:id="rId9" imgW="2247840" imgH="4316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056" y="5661248"/>
                          <a:ext cx="3528392" cy="680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 name="灯片编号占位符 91"/>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23528" y="116632"/>
            <a:ext cx="7772400" cy="580926"/>
          </a:xfrm>
        </p:spPr>
        <p:txBody>
          <a:bodyPr>
            <a:normAutofit/>
          </a:bodyPr>
          <a:lstStyle/>
          <a:p>
            <a:pPr algn="l"/>
            <a:r>
              <a:rPr lang="en-US" altLang="zh-CN" sz="2800" b="1" dirty="0" smtClean="0"/>
              <a:t>Example of Markov Process</a:t>
            </a:r>
            <a:endParaRPr lang="tr-TR" altLang="zh-CN" sz="2800" b="1" dirty="0" smtClean="0"/>
          </a:p>
        </p:txBody>
      </p:sp>
      <p:graphicFrame>
        <p:nvGraphicFramePr>
          <p:cNvPr id="489481" name="Object 9"/>
          <p:cNvGraphicFramePr>
            <a:graphicFrameLocks noGrp="1" noChangeAspect="1"/>
          </p:cNvGraphicFramePr>
          <p:nvPr>
            <p:ph idx="1"/>
          </p:nvPr>
        </p:nvGraphicFramePr>
        <p:xfrm>
          <a:off x="467544" y="4365104"/>
          <a:ext cx="8117882" cy="1800200"/>
        </p:xfrm>
        <a:graphic>
          <a:graphicData uri="http://schemas.openxmlformats.org/presentationml/2006/ole">
            <mc:AlternateContent xmlns:mc="http://schemas.openxmlformats.org/markup-compatibility/2006">
              <mc:Choice xmlns:v="urn:schemas-microsoft-com:vml" Requires="v">
                <p:oleObj spid="_x0000_s30761" name="Equation" r:id="rId3" imgW="3035160" imgH="672840" progId="Equation.DSMT4">
                  <p:embed/>
                </p:oleObj>
              </mc:Choice>
              <mc:Fallback>
                <p:oleObj name="Equation" r:id="rId3" imgW="3035160" imgH="67284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365104"/>
                        <a:ext cx="8117882"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9475" name="Rectangle 3"/>
          <p:cNvSpPr>
            <a:spLocks noGrp="1" noChangeArrowheads="1"/>
          </p:cNvSpPr>
          <p:nvPr>
            <p:ph type="body" idx="4294967295"/>
          </p:nvPr>
        </p:nvSpPr>
        <p:spPr>
          <a:xfrm>
            <a:off x="0" y="981075"/>
            <a:ext cx="7772400" cy="4572000"/>
          </a:xfrm>
        </p:spPr>
        <p:txBody>
          <a:bodyPr/>
          <a:lstStyle/>
          <a:p>
            <a:r>
              <a:rPr lang="en-US" altLang="zh-CN" dirty="0" smtClean="0"/>
              <a:t>Weather Prediction</a:t>
            </a:r>
            <a:endParaRPr lang="tr-TR" altLang="zh-CN" dirty="0"/>
          </a:p>
          <a:p>
            <a:pPr>
              <a:buFont typeface="Wingdings" pitchFamily="2" charset="2"/>
              <a:buNone/>
            </a:pPr>
            <a:r>
              <a:rPr lang="tr-TR" altLang="zh-CN" dirty="0"/>
              <a:t>	</a:t>
            </a:r>
            <a:r>
              <a:rPr lang="tr-TR" altLang="zh-CN" i="1" dirty="0"/>
              <a:t>S</a:t>
            </a:r>
            <a:r>
              <a:rPr lang="tr-TR" altLang="zh-CN" baseline="-25000" dirty="0"/>
              <a:t>1</a:t>
            </a:r>
            <a:r>
              <a:rPr lang="tr-TR" altLang="zh-CN" dirty="0"/>
              <a:t>: </a:t>
            </a:r>
            <a:r>
              <a:rPr lang="en-US" altLang="zh-CN" dirty="0" smtClean="0"/>
              <a:t>Sunny</a:t>
            </a:r>
            <a:r>
              <a:rPr lang="tr-TR" altLang="zh-CN" dirty="0" smtClean="0"/>
              <a:t>, </a:t>
            </a:r>
            <a:r>
              <a:rPr lang="tr-TR" altLang="zh-CN" i="1" dirty="0"/>
              <a:t>S</a:t>
            </a:r>
            <a:r>
              <a:rPr lang="tr-TR" altLang="zh-CN" baseline="-25000" dirty="0"/>
              <a:t>2</a:t>
            </a:r>
            <a:r>
              <a:rPr lang="tr-TR" altLang="zh-CN" dirty="0"/>
              <a:t>: </a:t>
            </a:r>
            <a:r>
              <a:rPr lang="en-US" altLang="zh-CN" dirty="0" smtClean="0"/>
              <a:t>Cloudy</a:t>
            </a:r>
            <a:r>
              <a:rPr lang="tr-TR" altLang="zh-CN" dirty="0" smtClean="0"/>
              <a:t>, </a:t>
            </a:r>
            <a:r>
              <a:rPr lang="tr-TR" altLang="zh-CN" i="1" dirty="0"/>
              <a:t>S</a:t>
            </a:r>
            <a:r>
              <a:rPr lang="tr-TR" altLang="zh-CN" baseline="-25000" dirty="0"/>
              <a:t>3</a:t>
            </a:r>
            <a:r>
              <a:rPr lang="tr-TR" altLang="zh-CN" dirty="0"/>
              <a:t>: </a:t>
            </a:r>
            <a:r>
              <a:rPr lang="en-US" altLang="zh-CN" dirty="0" smtClean="0"/>
              <a:t>Rainy</a:t>
            </a:r>
            <a:endParaRPr lang="tr-TR" altLang="zh-CN" dirty="0"/>
          </a:p>
        </p:txBody>
      </p:sp>
      <p:grpSp>
        <p:nvGrpSpPr>
          <p:cNvPr id="59" name="组合 58"/>
          <p:cNvGrpSpPr/>
          <p:nvPr/>
        </p:nvGrpSpPr>
        <p:grpSpPr>
          <a:xfrm>
            <a:off x="5476872" y="116632"/>
            <a:ext cx="3631632" cy="2385556"/>
            <a:chOff x="5364088" y="116632"/>
            <a:chExt cx="3631632" cy="2385556"/>
          </a:xfrm>
        </p:grpSpPr>
        <p:pic>
          <p:nvPicPr>
            <p:cNvPr id="30724" name="Picture 4"/>
            <p:cNvPicPr>
              <a:picLocks noChangeAspect="1" noChangeArrowheads="1"/>
            </p:cNvPicPr>
            <p:nvPr/>
          </p:nvPicPr>
          <p:blipFill>
            <a:blip r:embed="rId5" cstate="print"/>
            <a:srcRect/>
            <a:stretch>
              <a:fillRect/>
            </a:stretch>
          </p:blipFill>
          <p:spPr bwMode="auto">
            <a:xfrm>
              <a:off x="8316416" y="1124744"/>
              <a:ext cx="679304" cy="648072"/>
            </a:xfrm>
            <a:prstGeom prst="rect">
              <a:avLst/>
            </a:prstGeom>
            <a:noFill/>
            <a:ln w="9525">
              <a:noFill/>
              <a:miter lim="800000"/>
              <a:headEnd/>
              <a:tailEnd/>
            </a:ln>
          </p:spPr>
        </p:pic>
        <p:grpSp>
          <p:nvGrpSpPr>
            <p:cNvPr id="55" name="组合 54"/>
            <p:cNvGrpSpPr/>
            <p:nvPr/>
          </p:nvGrpSpPr>
          <p:grpSpPr>
            <a:xfrm>
              <a:off x="5436096" y="116632"/>
              <a:ext cx="3384376" cy="2385556"/>
              <a:chOff x="5436096" y="116632"/>
              <a:chExt cx="3384376" cy="2385556"/>
            </a:xfrm>
          </p:grpSpPr>
          <p:sp>
            <p:nvSpPr>
              <p:cNvPr id="9" name="Oval 3"/>
              <p:cNvSpPr>
                <a:spLocks noChangeArrowheads="1"/>
              </p:cNvSpPr>
              <p:nvPr/>
            </p:nvSpPr>
            <p:spPr bwMode="auto">
              <a:xfrm>
                <a:off x="6084168" y="1556792"/>
                <a:ext cx="432048" cy="432048"/>
              </a:xfrm>
              <a:prstGeom prst="ellipse">
                <a:avLst/>
              </a:prstGeom>
              <a:solidFill>
                <a:srgbClr val="FFFFCC"/>
              </a:solidFill>
              <a:ln w="19050">
                <a:solidFill>
                  <a:schemeClr val="tx1"/>
                </a:solidFill>
                <a:round/>
                <a:headEnd/>
                <a:tailEnd/>
              </a:ln>
              <a:effectLst/>
            </p:spPr>
            <p:txBody>
              <a:bodyPr wrap="none" anchor="ctr"/>
              <a:lstStyle/>
              <a:p>
                <a:r>
                  <a:rPr lang="tr-TR" altLang="zh-CN" i="1" dirty="0" smtClean="0"/>
                  <a:t>S</a:t>
                </a:r>
                <a:r>
                  <a:rPr lang="tr-TR" altLang="zh-CN" baseline="-25000" dirty="0" smtClean="0"/>
                  <a:t>1</a:t>
                </a:r>
                <a:endParaRPr lang="zh-CN" altLang="en-US" dirty="0"/>
              </a:p>
            </p:txBody>
          </p:sp>
          <p:sp>
            <p:nvSpPr>
              <p:cNvPr id="10" name="Oval 7"/>
              <p:cNvSpPr>
                <a:spLocks noChangeArrowheads="1"/>
              </p:cNvSpPr>
              <p:nvPr/>
            </p:nvSpPr>
            <p:spPr bwMode="auto">
              <a:xfrm>
                <a:off x="7740352" y="1556792"/>
                <a:ext cx="432048" cy="432048"/>
              </a:xfrm>
              <a:prstGeom prst="ellipse">
                <a:avLst/>
              </a:prstGeom>
              <a:solidFill>
                <a:srgbClr val="CCECFF"/>
              </a:solidFill>
              <a:ln w="19050">
                <a:solidFill>
                  <a:schemeClr val="tx1"/>
                </a:solidFill>
                <a:round/>
                <a:headEnd/>
                <a:tailEnd/>
              </a:ln>
              <a:effectLst/>
            </p:spPr>
            <p:txBody>
              <a:bodyPr wrap="none" anchor="ctr"/>
              <a:lstStyle/>
              <a:p>
                <a:r>
                  <a:rPr lang="tr-TR" altLang="zh-CN" i="1" dirty="0" smtClean="0"/>
                  <a:t>S</a:t>
                </a:r>
                <a:r>
                  <a:rPr lang="tr-TR" altLang="zh-CN" baseline="-25000" dirty="0" smtClean="0"/>
                  <a:t>3</a:t>
                </a:r>
                <a:endParaRPr lang="zh-CN" altLang="en-US" dirty="0"/>
              </a:p>
            </p:txBody>
          </p:sp>
          <p:sp>
            <p:nvSpPr>
              <p:cNvPr id="11" name="Oval 10"/>
              <p:cNvSpPr>
                <a:spLocks noChangeArrowheads="1"/>
              </p:cNvSpPr>
              <p:nvPr/>
            </p:nvSpPr>
            <p:spPr bwMode="auto">
              <a:xfrm>
                <a:off x="6876256" y="476672"/>
                <a:ext cx="432048" cy="432048"/>
              </a:xfrm>
              <a:prstGeom prst="ellipse">
                <a:avLst/>
              </a:prstGeom>
              <a:solidFill>
                <a:srgbClr val="FFCCFF"/>
              </a:solidFill>
              <a:ln w="19050">
                <a:solidFill>
                  <a:schemeClr val="tx1"/>
                </a:solidFill>
                <a:round/>
                <a:headEnd/>
                <a:tailEnd/>
              </a:ln>
              <a:effectLst/>
            </p:spPr>
            <p:txBody>
              <a:bodyPr wrap="none" anchor="ctr"/>
              <a:lstStyle/>
              <a:p>
                <a:r>
                  <a:rPr lang="tr-TR" altLang="zh-CN" i="1" dirty="0" smtClean="0"/>
                  <a:t>S</a:t>
                </a:r>
                <a:r>
                  <a:rPr lang="tr-TR" altLang="zh-CN" baseline="-25000" dirty="0" smtClean="0"/>
                  <a:t>2</a:t>
                </a:r>
                <a:endParaRPr lang="zh-CN" altLang="en-US" dirty="0"/>
              </a:p>
            </p:txBody>
          </p:sp>
          <p:cxnSp>
            <p:nvCxnSpPr>
              <p:cNvPr id="13" name="形状 12"/>
              <p:cNvCxnSpPr>
                <a:stCxn id="9" idx="0"/>
                <a:endCxn id="11" idx="2"/>
              </p:cNvCxnSpPr>
              <p:nvPr/>
            </p:nvCxnSpPr>
            <p:spPr>
              <a:xfrm rot="5400000" flipH="1" flipV="1">
                <a:off x="6156176" y="836712"/>
                <a:ext cx="864096" cy="576064"/>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9" idx="5"/>
                <a:endCxn id="10" idx="4"/>
              </p:cNvCxnSpPr>
              <p:nvPr/>
            </p:nvCxnSpPr>
            <p:spPr>
              <a:xfrm rot="16200000" flipH="1">
                <a:off x="7173024" y="1205488"/>
                <a:ext cx="63272" cy="1503432"/>
              </a:xfrm>
              <a:prstGeom prst="curvedConnector3">
                <a:avLst>
                  <a:gd name="adj1" fmla="val 46129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9" idx="4"/>
                <a:endCxn id="9" idx="1"/>
              </p:cNvCxnSpPr>
              <p:nvPr/>
            </p:nvCxnSpPr>
            <p:spPr>
              <a:xfrm rot="5400000" flipH="1">
                <a:off x="6039428" y="1728076"/>
                <a:ext cx="368776" cy="152752"/>
              </a:xfrm>
              <a:prstGeom prst="curvedConnector5">
                <a:avLst>
                  <a:gd name="adj1" fmla="val -61989"/>
                  <a:gd name="adj2" fmla="val 291076"/>
                  <a:gd name="adj3" fmla="val 16198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形状 22"/>
              <p:cNvCxnSpPr>
                <a:stCxn id="11" idx="4"/>
                <a:endCxn id="9" idx="7"/>
              </p:cNvCxnSpPr>
              <p:nvPr/>
            </p:nvCxnSpPr>
            <p:spPr>
              <a:xfrm rot="5400000">
                <a:off x="6416940" y="944724"/>
                <a:ext cx="711344" cy="639336"/>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形状 24"/>
              <p:cNvCxnSpPr>
                <a:stCxn id="11" idx="6"/>
                <a:endCxn id="10" idx="0"/>
              </p:cNvCxnSpPr>
              <p:nvPr/>
            </p:nvCxnSpPr>
            <p:spPr>
              <a:xfrm>
                <a:off x="7308304" y="692696"/>
                <a:ext cx="648072" cy="864096"/>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形状 28"/>
              <p:cNvCxnSpPr>
                <a:stCxn id="10" idx="1"/>
                <a:endCxn id="11" idx="5"/>
              </p:cNvCxnSpPr>
              <p:nvPr/>
            </p:nvCxnSpPr>
            <p:spPr>
              <a:xfrm rot="16200000" flipV="1">
                <a:off x="7137020" y="953460"/>
                <a:ext cx="774616" cy="558592"/>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10" idx="2"/>
                <a:endCxn id="9" idx="6"/>
              </p:cNvCxnSpPr>
              <p:nvPr/>
            </p:nvCxnSpPr>
            <p:spPr>
              <a:xfrm rot="10800000">
                <a:off x="6516216" y="1772816"/>
                <a:ext cx="1224136" cy="12700"/>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11" idx="1"/>
                <a:endCxn id="11" idx="7"/>
              </p:cNvCxnSpPr>
              <p:nvPr/>
            </p:nvCxnSpPr>
            <p:spPr>
              <a:xfrm rot="5400000" flipH="1" flipV="1">
                <a:off x="7092280" y="387192"/>
                <a:ext cx="12700" cy="305504"/>
              </a:xfrm>
              <a:prstGeom prst="curvedConnector3">
                <a:avLst>
                  <a:gd name="adj1" fmla="val 229820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形状 39"/>
              <p:cNvCxnSpPr>
                <a:stCxn id="10" idx="7"/>
                <a:endCxn id="10" idx="5"/>
              </p:cNvCxnSpPr>
              <p:nvPr/>
            </p:nvCxnSpPr>
            <p:spPr>
              <a:xfrm rot="16200000" flipH="1">
                <a:off x="7956376" y="1772816"/>
                <a:ext cx="305504" cy="12700"/>
              </a:xfrm>
              <a:prstGeom prst="curvedConnector5">
                <a:avLst>
                  <a:gd name="adj1" fmla="val -74827"/>
                  <a:gd name="adj2" fmla="val 2208701"/>
                  <a:gd name="adj3" fmla="val 17482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084168" y="764704"/>
                <a:ext cx="504056" cy="369332"/>
              </a:xfrm>
              <a:prstGeom prst="rect">
                <a:avLst/>
              </a:prstGeom>
              <a:noFill/>
            </p:spPr>
            <p:txBody>
              <a:bodyPr wrap="square" rtlCol="0">
                <a:spAutoFit/>
              </a:bodyPr>
              <a:lstStyle/>
              <a:p>
                <a:r>
                  <a:rPr lang="en-US" altLang="zh-CN" dirty="0" smtClean="0"/>
                  <a:t>0.3</a:t>
                </a:r>
                <a:endParaRPr lang="zh-CN" altLang="en-US" dirty="0"/>
              </a:p>
            </p:txBody>
          </p:sp>
          <p:sp>
            <p:nvSpPr>
              <p:cNvPr id="47" name="TextBox 46"/>
              <p:cNvSpPr txBox="1"/>
              <p:nvPr/>
            </p:nvSpPr>
            <p:spPr>
              <a:xfrm>
                <a:off x="6948264" y="2132856"/>
                <a:ext cx="504056" cy="369332"/>
              </a:xfrm>
              <a:prstGeom prst="rect">
                <a:avLst/>
              </a:prstGeom>
              <a:noFill/>
            </p:spPr>
            <p:txBody>
              <a:bodyPr wrap="square" rtlCol="0">
                <a:spAutoFit/>
              </a:bodyPr>
              <a:lstStyle/>
              <a:p>
                <a:r>
                  <a:rPr lang="en-US" altLang="zh-CN" dirty="0" smtClean="0"/>
                  <a:t>0.3</a:t>
                </a:r>
                <a:endParaRPr lang="zh-CN" altLang="en-US" dirty="0"/>
              </a:p>
            </p:txBody>
          </p:sp>
          <p:sp>
            <p:nvSpPr>
              <p:cNvPr id="48" name="TextBox 47"/>
              <p:cNvSpPr txBox="1"/>
              <p:nvPr/>
            </p:nvSpPr>
            <p:spPr>
              <a:xfrm>
                <a:off x="5436096" y="1700808"/>
                <a:ext cx="504056" cy="369332"/>
              </a:xfrm>
              <a:prstGeom prst="rect">
                <a:avLst/>
              </a:prstGeom>
              <a:noFill/>
            </p:spPr>
            <p:txBody>
              <a:bodyPr wrap="square" rtlCol="0">
                <a:spAutoFit/>
              </a:bodyPr>
              <a:lstStyle/>
              <a:p>
                <a:r>
                  <a:rPr lang="en-US" altLang="zh-CN" dirty="0" smtClean="0"/>
                  <a:t>0.4</a:t>
                </a:r>
                <a:endParaRPr lang="zh-CN" altLang="en-US" dirty="0"/>
              </a:p>
            </p:txBody>
          </p:sp>
          <p:sp>
            <p:nvSpPr>
              <p:cNvPr id="49" name="TextBox 48"/>
              <p:cNvSpPr txBox="1"/>
              <p:nvPr/>
            </p:nvSpPr>
            <p:spPr>
              <a:xfrm>
                <a:off x="6660232" y="116632"/>
                <a:ext cx="504056" cy="369332"/>
              </a:xfrm>
              <a:prstGeom prst="rect">
                <a:avLst/>
              </a:prstGeom>
              <a:noFill/>
            </p:spPr>
            <p:txBody>
              <a:bodyPr wrap="square" rtlCol="0">
                <a:spAutoFit/>
              </a:bodyPr>
              <a:lstStyle/>
              <a:p>
                <a:r>
                  <a:rPr lang="en-US" altLang="zh-CN" dirty="0" smtClean="0"/>
                  <a:t>0.6</a:t>
                </a:r>
                <a:endParaRPr lang="zh-CN" altLang="en-US" dirty="0"/>
              </a:p>
            </p:txBody>
          </p:sp>
          <p:sp>
            <p:nvSpPr>
              <p:cNvPr id="50" name="TextBox 49"/>
              <p:cNvSpPr txBox="1"/>
              <p:nvPr/>
            </p:nvSpPr>
            <p:spPr>
              <a:xfrm>
                <a:off x="6588224" y="980728"/>
                <a:ext cx="504056" cy="369332"/>
              </a:xfrm>
              <a:prstGeom prst="rect">
                <a:avLst/>
              </a:prstGeom>
              <a:noFill/>
            </p:spPr>
            <p:txBody>
              <a:bodyPr wrap="square" rtlCol="0">
                <a:spAutoFit/>
              </a:bodyPr>
              <a:lstStyle/>
              <a:p>
                <a:r>
                  <a:rPr lang="en-US" altLang="zh-CN" dirty="0" smtClean="0"/>
                  <a:t>0.2</a:t>
                </a:r>
                <a:endParaRPr lang="zh-CN" altLang="en-US" dirty="0"/>
              </a:p>
            </p:txBody>
          </p:sp>
          <p:sp>
            <p:nvSpPr>
              <p:cNvPr id="51" name="TextBox 50"/>
              <p:cNvSpPr txBox="1"/>
              <p:nvPr/>
            </p:nvSpPr>
            <p:spPr>
              <a:xfrm>
                <a:off x="7596336" y="692696"/>
                <a:ext cx="504056" cy="369332"/>
              </a:xfrm>
              <a:prstGeom prst="rect">
                <a:avLst/>
              </a:prstGeom>
              <a:noFill/>
            </p:spPr>
            <p:txBody>
              <a:bodyPr wrap="square" rtlCol="0">
                <a:spAutoFit/>
              </a:bodyPr>
              <a:lstStyle/>
              <a:p>
                <a:r>
                  <a:rPr lang="en-US" altLang="zh-CN" dirty="0" smtClean="0"/>
                  <a:t>0.2</a:t>
                </a:r>
                <a:endParaRPr lang="zh-CN" altLang="en-US" dirty="0"/>
              </a:p>
            </p:txBody>
          </p:sp>
          <p:sp>
            <p:nvSpPr>
              <p:cNvPr id="52" name="TextBox 51"/>
              <p:cNvSpPr txBox="1"/>
              <p:nvPr/>
            </p:nvSpPr>
            <p:spPr>
              <a:xfrm>
                <a:off x="8316416" y="1556792"/>
                <a:ext cx="504056" cy="369332"/>
              </a:xfrm>
              <a:prstGeom prst="rect">
                <a:avLst/>
              </a:prstGeom>
              <a:noFill/>
            </p:spPr>
            <p:txBody>
              <a:bodyPr wrap="square" rtlCol="0">
                <a:spAutoFit/>
              </a:bodyPr>
              <a:lstStyle/>
              <a:p>
                <a:r>
                  <a:rPr lang="en-US" altLang="zh-CN" dirty="0" smtClean="0"/>
                  <a:t>0.8</a:t>
                </a:r>
                <a:endParaRPr lang="zh-CN" altLang="en-US" dirty="0"/>
              </a:p>
            </p:txBody>
          </p:sp>
          <p:sp>
            <p:nvSpPr>
              <p:cNvPr id="53" name="TextBox 52"/>
              <p:cNvSpPr txBox="1"/>
              <p:nvPr/>
            </p:nvSpPr>
            <p:spPr>
              <a:xfrm>
                <a:off x="6876256" y="1484784"/>
                <a:ext cx="504056" cy="369332"/>
              </a:xfrm>
              <a:prstGeom prst="rect">
                <a:avLst/>
              </a:prstGeom>
              <a:noFill/>
            </p:spPr>
            <p:txBody>
              <a:bodyPr wrap="square" rtlCol="0">
                <a:spAutoFit/>
              </a:bodyPr>
              <a:lstStyle/>
              <a:p>
                <a:r>
                  <a:rPr lang="en-US" altLang="zh-CN" dirty="0" smtClean="0"/>
                  <a:t>0.1</a:t>
                </a:r>
                <a:endParaRPr lang="zh-CN" altLang="en-US" dirty="0"/>
              </a:p>
            </p:txBody>
          </p:sp>
          <p:sp>
            <p:nvSpPr>
              <p:cNvPr id="54" name="TextBox 53"/>
              <p:cNvSpPr txBox="1"/>
              <p:nvPr/>
            </p:nvSpPr>
            <p:spPr>
              <a:xfrm>
                <a:off x="7236296" y="908720"/>
                <a:ext cx="504056" cy="369332"/>
              </a:xfrm>
              <a:prstGeom prst="rect">
                <a:avLst/>
              </a:prstGeom>
              <a:noFill/>
            </p:spPr>
            <p:txBody>
              <a:bodyPr wrap="square" rtlCol="0">
                <a:spAutoFit/>
              </a:bodyPr>
              <a:lstStyle/>
              <a:p>
                <a:r>
                  <a:rPr lang="en-US" altLang="zh-CN" dirty="0" smtClean="0"/>
                  <a:t>0.1</a:t>
                </a:r>
                <a:endParaRPr lang="zh-CN" altLang="en-US" dirty="0"/>
              </a:p>
            </p:txBody>
          </p:sp>
        </p:grpSp>
        <p:pic>
          <p:nvPicPr>
            <p:cNvPr id="30723" name="Picture 3"/>
            <p:cNvPicPr>
              <a:picLocks noChangeAspect="1" noChangeArrowheads="1"/>
            </p:cNvPicPr>
            <p:nvPr/>
          </p:nvPicPr>
          <p:blipFill>
            <a:blip r:embed="rId6" cstate="print"/>
            <a:srcRect/>
            <a:stretch>
              <a:fillRect/>
            </a:stretch>
          </p:blipFill>
          <p:spPr bwMode="auto">
            <a:xfrm>
              <a:off x="5364088" y="1268760"/>
              <a:ext cx="434953" cy="439733"/>
            </a:xfrm>
            <a:prstGeom prst="rect">
              <a:avLst/>
            </a:prstGeom>
            <a:noFill/>
            <a:ln w="9525">
              <a:noFill/>
              <a:miter lim="800000"/>
              <a:headEnd/>
              <a:tailEnd/>
            </a:ln>
          </p:spPr>
        </p:pic>
        <p:pic>
          <p:nvPicPr>
            <p:cNvPr id="30725" name="Picture 5"/>
            <p:cNvPicPr>
              <a:picLocks noChangeAspect="1" noChangeArrowheads="1"/>
            </p:cNvPicPr>
            <p:nvPr/>
          </p:nvPicPr>
          <p:blipFill>
            <a:blip r:embed="rId7" cstate="print"/>
            <a:srcRect/>
            <a:stretch>
              <a:fillRect/>
            </a:stretch>
          </p:blipFill>
          <p:spPr bwMode="auto">
            <a:xfrm>
              <a:off x="7308304" y="188640"/>
              <a:ext cx="578010" cy="432048"/>
            </a:xfrm>
            <a:prstGeom prst="rect">
              <a:avLst/>
            </a:prstGeom>
            <a:noFill/>
            <a:ln w="9525">
              <a:noFill/>
              <a:miter lim="800000"/>
              <a:headEnd/>
              <a:tailEnd/>
            </a:ln>
          </p:spPr>
        </p:pic>
      </p:grpSp>
      <p:graphicFrame>
        <p:nvGraphicFramePr>
          <p:cNvPr id="30726" name="Object 6"/>
          <p:cNvGraphicFramePr>
            <a:graphicFrameLocks noChangeAspect="1"/>
          </p:cNvGraphicFramePr>
          <p:nvPr/>
        </p:nvGraphicFramePr>
        <p:xfrm>
          <a:off x="539552" y="2151026"/>
          <a:ext cx="4608512" cy="1205966"/>
        </p:xfrm>
        <a:graphic>
          <a:graphicData uri="http://schemas.openxmlformats.org/presentationml/2006/ole">
            <mc:AlternateContent xmlns:mc="http://schemas.openxmlformats.org/markup-compatibility/2006">
              <mc:Choice xmlns:v="urn:schemas-microsoft-com:vml" Requires="v">
                <p:oleObj spid="_x0000_s30762" name="Equation" r:id="rId8" imgW="2717640" imgH="711000" progId="Equation.DSMT4">
                  <p:embed/>
                </p:oleObj>
              </mc:Choice>
              <mc:Fallback>
                <p:oleObj name="Equation" r:id="rId8" imgW="2717640" imgH="71100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552" y="2151026"/>
                        <a:ext cx="4608512" cy="1205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9" name="组合 68"/>
          <p:cNvGrpSpPr/>
          <p:nvPr/>
        </p:nvGrpSpPr>
        <p:grpSpPr>
          <a:xfrm>
            <a:off x="539552" y="3176972"/>
            <a:ext cx="4824536" cy="900100"/>
            <a:chOff x="539552" y="3176972"/>
            <a:chExt cx="4824536" cy="900100"/>
          </a:xfrm>
        </p:grpSpPr>
        <p:graphicFrame>
          <p:nvGraphicFramePr>
            <p:cNvPr id="30727" name="Object 7"/>
            <p:cNvGraphicFramePr>
              <a:graphicFrameLocks noChangeAspect="1"/>
            </p:cNvGraphicFramePr>
            <p:nvPr/>
          </p:nvGraphicFramePr>
          <p:xfrm>
            <a:off x="539552" y="3573016"/>
            <a:ext cx="2243050" cy="504056"/>
          </p:xfrm>
          <a:graphic>
            <a:graphicData uri="http://schemas.openxmlformats.org/presentationml/2006/ole">
              <mc:AlternateContent xmlns:mc="http://schemas.openxmlformats.org/markup-compatibility/2006">
                <mc:Choice xmlns:v="urn:schemas-microsoft-com:vml" Requires="v">
                  <p:oleObj spid="_x0000_s30763" name="Equation" r:id="rId10" imgW="1130040" imgH="253800" progId="Equation.DSMT4">
                    <p:embed/>
                  </p:oleObj>
                </mc:Choice>
                <mc:Fallback>
                  <p:oleObj name="Equation" r:id="rId10" imgW="1130040" imgH="25380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552" y="3573016"/>
                          <a:ext cx="224305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8" name="Object 8"/>
            <p:cNvGraphicFramePr>
              <a:graphicFrameLocks noChangeAspect="1"/>
            </p:cNvGraphicFramePr>
            <p:nvPr/>
          </p:nvGraphicFramePr>
          <p:xfrm>
            <a:off x="3491880" y="3483983"/>
            <a:ext cx="1584176" cy="593089"/>
          </p:xfrm>
          <a:graphic>
            <a:graphicData uri="http://schemas.openxmlformats.org/presentationml/2006/ole">
              <mc:AlternateContent xmlns:mc="http://schemas.openxmlformats.org/markup-compatibility/2006">
                <mc:Choice xmlns:v="urn:schemas-microsoft-com:vml" Requires="v">
                  <p:oleObj spid="_x0000_s30764" name="Equation" r:id="rId12" imgW="723600" imgH="253800" progId="Equation.DSMT4">
                    <p:embed/>
                  </p:oleObj>
                </mc:Choice>
                <mc:Fallback>
                  <p:oleObj name="Equation" r:id="rId12" imgW="723600" imgH="25380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1880" y="3483983"/>
                          <a:ext cx="1584176" cy="59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3" name="Picture 3"/>
            <p:cNvPicPr>
              <a:picLocks noChangeAspect="1" noChangeArrowheads="1"/>
            </p:cNvPicPr>
            <p:nvPr/>
          </p:nvPicPr>
          <p:blipFill>
            <a:blip r:embed="rId6" cstate="print"/>
            <a:srcRect/>
            <a:stretch>
              <a:fillRect/>
            </a:stretch>
          </p:blipFill>
          <p:spPr bwMode="auto">
            <a:xfrm>
              <a:off x="1043608" y="3176972"/>
              <a:ext cx="434953" cy="439733"/>
            </a:xfrm>
            <a:prstGeom prst="rect">
              <a:avLst/>
            </a:prstGeom>
            <a:noFill/>
            <a:ln w="9525">
              <a:noFill/>
              <a:miter lim="800000"/>
              <a:headEnd/>
              <a:tailEnd/>
            </a:ln>
          </p:spPr>
        </p:pic>
        <p:pic>
          <p:nvPicPr>
            <p:cNvPr id="65" name="Picture 3"/>
            <p:cNvPicPr>
              <a:picLocks noChangeAspect="1" noChangeArrowheads="1"/>
            </p:cNvPicPr>
            <p:nvPr/>
          </p:nvPicPr>
          <p:blipFill>
            <a:blip r:embed="rId6" cstate="print"/>
            <a:srcRect/>
            <a:stretch>
              <a:fillRect/>
            </a:stretch>
          </p:blipFill>
          <p:spPr bwMode="auto">
            <a:xfrm>
              <a:off x="1475656" y="3176972"/>
              <a:ext cx="434953" cy="439733"/>
            </a:xfrm>
            <a:prstGeom prst="rect">
              <a:avLst/>
            </a:prstGeom>
            <a:noFill/>
            <a:ln w="9525">
              <a:noFill/>
              <a:miter lim="800000"/>
              <a:headEnd/>
              <a:tailEnd/>
            </a:ln>
          </p:spPr>
        </p:pic>
        <p:pic>
          <p:nvPicPr>
            <p:cNvPr id="66" name="Picture 4"/>
            <p:cNvPicPr>
              <a:picLocks noChangeAspect="1" noChangeArrowheads="1"/>
            </p:cNvPicPr>
            <p:nvPr/>
          </p:nvPicPr>
          <p:blipFill>
            <a:blip r:embed="rId5" cstate="print"/>
            <a:srcRect/>
            <a:stretch>
              <a:fillRect/>
            </a:stretch>
          </p:blipFill>
          <p:spPr bwMode="auto">
            <a:xfrm>
              <a:off x="1907704" y="3180814"/>
              <a:ext cx="452869" cy="432048"/>
            </a:xfrm>
            <a:prstGeom prst="rect">
              <a:avLst/>
            </a:prstGeom>
            <a:noFill/>
            <a:ln w="9525">
              <a:noFill/>
              <a:miter lim="800000"/>
              <a:headEnd/>
              <a:tailEnd/>
            </a:ln>
          </p:spPr>
        </p:pic>
        <p:pic>
          <p:nvPicPr>
            <p:cNvPr id="67" name="Picture 4"/>
            <p:cNvPicPr>
              <a:picLocks noChangeAspect="1" noChangeArrowheads="1"/>
            </p:cNvPicPr>
            <p:nvPr/>
          </p:nvPicPr>
          <p:blipFill>
            <a:blip r:embed="rId5" cstate="print"/>
            <a:srcRect/>
            <a:stretch>
              <a:fillRect/>
            </a:stretch>
          </p:blipFill>
          <p:spPr bwMode="auto">
            <a:xfrm>
              <a:off x="2339752" y="3180814"/>
              <a:ext cx="452870" cy="432048"/>
            </a:xfrm>
            <a:prstGeom prst="rect">
              <a:avLst/>
            </a:prstGeom>
            <a:noFill/>
            <a:ln w="9525">
              <a:noFill/>
              <a:miter lim="800000"/>
              <a:headEnd/>
              <a:tailEnd/>
            </a:ln>
          </p:spPr>
        </p:pic>
        <p:sp>
          <p:nvSpPr>
            <p:cNvPr id="68" name="TextBox 67"/>
            <p:cNvSpPr txBox="1"/>
            <p:nvPr/>
          </p:nvSpPr>
          <p:spPr>
            <a:xfrm>
              <a:off x="5076056" y="3429000"/>
              <a:ext cx="288032" cy="584775"/>
            </a:xfrm>
            <a:prstGeom prst="rect">
              <a:avLst/>
            </a:prstGeom>
            <a:noFill/>
          </p:spPr>
          <p:txBody>
            <a:bodyPr wrap="square" rtlCol="0">
              <a:spAutoFit/>
            </a:bodyPr>
            <a:lstStyle/>
            <a:p>
              <a:r>
                <a:rPr lang="en-US" altLang="zh-CN" sz="3200" b="1" dirty="0" smtClean="0">
                  <a:solidFill>
                    <a:srgbClr val="FF0000"/>
                  </a:solidFill>
                </a:rPr>
                <a:t>?</a:t>
              </a:r>
              <a:endParaRPr lang="zh-CN" altLang="en-US" sz="3200" b="1" dirty="0">
                <a:solidFill>
                  <a:srgbClr val="FF0000"/>
                </a:solidFill>
              </a:endParaRPr>
            </a:p>
          </p:txBody>
        </p:sp>
      </p:grpSp>
      <p:sp>
        <p:nvSpPr>
          <p:cNvPr id="41" name="灯片编号占位符 40"/>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489481"/>
                                        </p:tgtEl>
                                        <p:attrNameLst>
                                          <p:attrName>style.visibility</p:attrName>
                                        </p:attrNameLst>
                                      </p:cBhvr>
                                      <p:to>
                                        <p:strVal val="visible"/>
                                      </p:to>
                                    </p:set>
                                    <p:animEffect transition="in" filter="wipe(up)">
                                      <p:cBhvr>
                                        <p:cTn id="14" dur="500"/>
                                        <p:tgtEl>
                                          <p:spTgt spid="489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1520" y="116632"/>
            <a:ext cx="7772400" cy="580926"/>
          </a:xfrm>
          <a:prstGeom prst="rect">
            <a:avLst/>
          </a:prstGeom>
        </p:spPr>
        <p:txBody>
          <a:bodyPr bIns="91440" anchor="b" anchorCtr="0">
            <a:normAutofit/>
          </a:bodyPr>
          <a:lstStyle/>
          <a:p>
            <a:pPr lvl="0">
              <a:spcBef>
                <a:spcPct val="0"/>
              </a:spcBef>
            </a:pPr>
            <a:r>
              <a:rPr lang="en-US" altLang="zh-CN" sz="2800" b="1" dirty="0" smtClean="0">
                <a:solidFill>
                  <a:schemeClr val="tx2"/>
                </a:solidFill>
                <a:latin typeface="+mj-lt"/>
                <a:ea typeface="+mj-ea"/>
                <a:cs typeface="+mj-cs"/>
              </a:rPr>
              <a:t>From Markov  To Hidden Markov</a:t>
            </a:r>
            <a:endParaRPr lang="tr-TR" altLang="zh-CN" sz="2800" b="1" dirty="0" smtClean="0">
              <a:solidFill>
                <a:schemeClr val="tx2"/>
              </a:solidFill>
              <a:latin typeface="+mj-lt"/>
              <a:ea typeface="+mj-ea"/>
              <a:cs typeface="+mj-cs"/>
            </a:endParaRPr>
          </a:p>
        </p:txBody>
      </p:sp>
      <p:sp>
        <p:nvSpPr>
          <p:cNvPr id="6" name="矩形 5"/>
          <p:cNvSpPr/>
          <p:nvPr/>
        </p:nvSpPr>
        <p:spPr>
          <a:xfrm>
            <a:off x="323528" y="764704"/>
            <a:ext cx="7848872" cy="597856"/>
          </a:xfrm>
          <a:prstGeom prst="rect">
            <a:avLst/>
          </a:prstGeom>
        </p:spPr>
        <p:txBody>
          <a:bodyPr wrap="square">
            <a:spAutoFit/>
          </a:bodyPr>
          <a:lstStyle/>
          <a:p>
            <a:pPr>
              <a:lnSpc>
                <a:spcPct val="90000"/>
              </a:lnSpc>
            </a:pPr>
            <a:r>
              <a:rPr lang="en-US" altLang="zh-CN" b="1" dirty="0" smtClean="0">
                <a:solidFill>
                  <a:srgbClr val="111119"/>
                </a:solidFill>
              </a:rPr>
              <a:t>The previous model assumes that each state can be uniquely associated with an observable event.</a:t>
            </a:r>
          </a:p>
        </p:txBody>
      </p:sp>
      <p:grpSp>
        <p:nvGrpSpPr>
          <p:cNvPr id="37" name="组合 36"/>
          <p:cNvGrpSpPr/>
          <p:nvPr/>
        </p:nvGrpSpPr>
        <p:grpSpPr>
          <a:xfrm>
            <a:off x="1475656" y="1268760"/>
            <a:ext cx="4896544" cy="1601598"/>
            <a:chOff x="1475656" y="1268760"/>
            <a:chExt cx="4896544" cy="1601598"/>
          </a:xfrm>
        </p:grpSpPr>
        <p:sp>
          <p:nvSpPr>
            <p:cNvPr id="11" name="Oval 35"/>
            <p:cNvSpPr>
              <a:spLocks noChangeArrowheads="1"/>
            </p:cNvSpPr>
            <p:nvPr/>
          </p:nvSpPr>
          <p:spPr bwMode="auto">
            <a:xfrm>
              <a:off x="1479304" y="1791459"/>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12" name="Rectangle 28"/>
            <p:cNvSpPr>
              <a:spLocks noChangeArrowheads="1"/>
            </p:cNvSpPr>
            <p:nvPr/>
          </p:nvSpPr>
          <p:spPr bwMode="auto">
            <a:xfrm>
              <a:off x="1475656" y="1302440"/>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t=0</a:t>
              </a:r>
              <a:endParaRPr lang="en-US" altLang="zh-CN" sz="2400" b="1" dirty="0">
                <a:latin typeface="Times New Roman" charset="0"/>
              </a:endParaRPr>
            </a:p>
          </p:txBody>
        </p:sp>
        <p:sp>
          <p:nvSpPr>
            <p:cNvPr id="9" name="矩形 8"/>
            <p:cNvSpPr/>
            <p:nvPr/>
          </p:nvSpPr>
          <p:spPr>
            <a:xfrm>
              <a:off x="1536697" y="1813217"/>
              <a:ext cx="465192" cy="523220"/>
            </a:xfrm>
            <a:prstGeom prst="rect">
              <a:avLst/>
            </a:prstGeom>
          </p:spPr>
          <p:txBody>
            <a:bodyPr wrap="none">
              <a:spAutoFit/>
            </a:bodyPr>
            <a:lstStyle/>
            <a:p>
              <a:r>
                <a:rPr lang="tr-TR" altLang="zh-CN" sz="2800" b="1" i="1" dirty="0" smtClean="0"/>
                <a:t>q</a:t>
              </a:r>
              <a:r>
                <a:rPr lang="en-US" altLang="zh-CN" sz="2800" b="1" baseline="-25000" dirty="0" smtClean="0"/>
                <a:t>0</a:t>
              </a:r>
              <a:endParaRPr lang="zh-CN" altLang="en-US" sz="2800" b="1" dirty="0"/>
            </a:p>
          </p:txBody>
        </p:sp>
        <p:sp>
          <p:nvSpPr>
            <p:cNvPr id="10" name="矩形 9"/>
            <p:cNvSpPr/>
            <p:nvPr/>
          </p:nvSpPr>
          <p:spPr>
            <a:xfrm>
              <a:off x="1569841" y="2276872"/>
              <a:ext cx="450764" cy="584775"/>
            </a:xfrm>
            <a:prstGeom prst="rect">
              <a:avLst/>
            </a:prstGeom>
          </p:spPr>
          <p:txBody>
            <a:bodyPr wrap="none">
              <a:spAutoFit/>
            </a:bodyPr>
            <a:lstStyle/>
            <a:p>
              <a:r>
                <a:rPr lang="en-US" altLang="zh-CN" sz="3200" b="1" i="1" dirty="0" smtClean="0">
                  <a:solidFill>
                    <a:srgbClr val="FF0000"/>
                  </a:solidFill>
                  <a:ea typeface="宋体" pitchFamily="2" charset="-122"/>
                </a:rPr>
                <a:t>s</a:t>
              </a:r>
              <a:r>
                <a:rPr lang="en-US" altLang="zh-CN" sz="3200" b="1" i="1" baseline="-25000" dirty="0" smtClean="0">
                  <a:solidFill>
                    <a:srgbClr val="FF0000"/>
                  </a:solidFill>
                  <a:ea typeface="宋体" pitchFamily="2" charset="-122"/>
                </a:rPr>
                <a:t>3</a:t>
              </a:r>
              <a:endParaRPr lang="zh-CN" altLang="en-US" sz="3200" b="1" dirty="0">
                <a:solidFill>
                  <a:srgbClr val="FF0000"/>
                </a:solidFill>
              </a:endParaRPr>
            </a:p>
          </p:txBody>
        </p:sp>
        <p:sp>
          <p:nvSpPr>
            <p:cNvPr id="17" name="Oval 35"/>
            <p:cNvSpPr>
              <a:spLocks noChangeArrowheads="1"/>
            </p:cNvSpPr>
            <p:nvPr/>
          </p:nvSpPr>
          <p:spPr bwMode="auto">
            <a:xfrm>
              <a:off x="2631432" y="1791459"/>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18" name="Rectangle 28"/>
            <p:cNvSpPr>
              <a:spLocks noChangeArrowheads="1"/>
            </p:cNvSpPr>
            <p:nvPr/>
          </p:nvSpPr>
          <p:spPr bwMode="auto">
            <a:xfrm>
              <a:off x="2627784" y="1311151"/>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t=1</a:t>
              </a:r>
              <a:endParaRPr lang="en-US" altLang="zh-CN" sz="2400" b="1" dirty="0">
                <a:latin typeface="Times New Roman" charset="0"/>
              </a:endParaRPr>
            </a:p>
          </p:txBody>
        </p:sp>
        <p:sp>
          <p:nvSpPr>
            <p:cNvPr id="15" name="矩形 14"/>
            <p:cNvSpPr/>
            <p:nvPr/>
          </p:nvSpPr>
          <p:spPr>
            <a:xfrm>
              <a:off x="2688825" y="1813217"/>
              <a:ext cx="465192" cy="523220"/>
            </a:xfrm>
            <a:prstGeom prst="rect">
              <a:avLst/>
            </a:prstGeom>
          </p:spPr>
          <p:txBody>
            <a:bodyPr wrap="none">
              <a:spAutoFit/>
            </a:bodyPr>
            <a:lstStyle/>
            <a:p>
              <a:r>
                <a:rPr lang="tr-TR" altLang="zh-CN" sz="2800" b="1" i="1" dirty="0" smtClean="0"/>
                <a:t>q</a:t>
              </a:r>
              <a:r>
                <a:rPr lang="en-US" altLang="zh-CN" sz="2800" b="1" baseline="-25000" dirty="0" smtClean="0"/>
                <a:t>1</a:t>
              </a:r>
              <a:endParaRPr lang="zh-CN" altLang="en-US" sz="2800" b="1" dirty="0"/>
            </a:p>
          </p:txBody>
        </p:sp>
        <p:sp>
          <p:nvSpPr>
            <p:cNvPr id="16" name="矩形 15"/>
            <p:cNvSpPr/>
            <p:nvPr/>
          </p:nvSpPr>
          <p:spPr>
            <a:xfrm>
              <a:off x="2721969" y="2285583"/>
              <a:ext cx="450764" cy="584775"/>
            </a:xfrm>
            <a:prstGeom prst="rect">
              <a:avLst/>
            </a:prstGeom>
          </p:spPr>
          <p:txBody>
            <a:bodyPr wrap="none">
              <a:spAutoFit/>
            </a:bodyPr>
            <a:lstStyle/>
            <a:p>
              <a:r>
                <a:rPr lang="en-US" altLang="zh-CN" sz="3200" b="1" i="1" dirty="0" smtClean="0">
                  <a:solidFill>
                    <a:srgbClr val="FF0000"/>
                  </a:solidFill>
                  <a:ea typeface="宋体" pitchFamily="2" charset="-122"/>
                </a:rPr>
                <a:t>s</a:t>
              </a:r>
              <a:r>
                <a:rPr lang="en-US" altLang="zh-CN" sz="3200" b="1" i="1" baseline="-25000" dirty="0" smtClean="0">
                  <a:solidFill>
                    <a:srgbClr val="FF0000"/>
                  </a:solidFill>
                  <a:ea typeface="宋体" pitchFamily="2" charset="-122"/>
                </a:rPr>
                <a:t>2</a:t>
              </a:r>
              <a:endParaRPr lang="zh-CN" altLang="en-US" sz="3200" b="1" dirty="0">
                <a:solidFill>
                  <a:srgbClr val="FF0000"/>
                </a:solidFill>
              </a:endParaRPr>
            </a:p>
          </p:txBody>
        </p:sp>
        <p:sp>
          <p:nvSpPr>
            <p:cNvPr id="23" name="Oval 35"/>
            <p:cNvSpPr>
              <a:spLocks noChangeArrowheads="1"/>
            </p:cNvSpPr>
            <p:nvPr/>
          </p:nvSpPr>
          <p:spPr bwMode="auto">
            <a:xfrm>
              <a:off x="3733729" y="1791459"/>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4" name="Rectangle 28"/>
            <p:cNvSpPr>
              <a:spLocks noChangeArrowheads="1"/>
            </p:cNvSpPr>
            <p:nvPr/>
          </p:nvSpPr>
          <p:spPr bwMode="auto">
            <a:xfrm>
              <a:off x="3730081" y="1302440"/>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t=2</a:t>
              </a:r>
              <a:endParaRPr lang="en-US" altLang="zh-CN" sz="2400" b="1" dirty="0">
                <a:latin typeface="Times New Roman" charset="0"/>
              </a:endParaRPr>
            </a:p>
          </p:txBody>
        </p:sp>
        <p:sp>
          <p:nvSpPr>
            <p:cNvPr id="21" name="矩形 20"/>
            <p:cNvSpPr/>
            <p:nvPr/>
          </p:nvSpPr>
          <p:spPr>
            <a:xfrm>
              <a:off x="3791122" y="1813217"/>
              <a:ext cx="465192" cy="523220"/>
            </a:xfrm>
            <a:prstGeom prst="rect">
              <a:avLst/>
            </a:prstGeom>
          </p:spPr>
          <p:txBody>
            <a:bodyPr wrap="none">
              <a:spAutoFit/>
            </a:bodyPr>
            <a:lstStyle/>
            <a:p>
              <a:r>
                <a:rPr lang="tr-TR" altLang="zh-CN" sz="2800" b="1" i="1" dirty="0" smtClean="0"/>
                <a:t>q</a:t>
              </a:r>
              <a:r>
                <a:rPr lang="en-US" altLang="zh-CN" sz="2800" b="1" baseline="-25000" dirty="0" smtClean="0"/>
                <a:t>2</a:t>
              </a:r>
              <a:endParaRPr lang="zh-CN" altLang="en-US" sz="2800" b="1" dirty="0"/>
            </a:p>
          </p:txBody>
        </p:sp>
        <p:sp>
          <p:nvSpPr>
            <p:cNvPr id="22" name="矩形 21"/>
            <p:cNvSpPr/>
            <p:nvPr/>
          </p:nvSpPr>
          <p:spPr>
            <a:xfrm>
              <a:off x="3824266" y="2276872"/>
              <a:ext cx="450764" cy="584775"/>
            </a:xfrm>
            <a:prstGeom prst="rect">
              <a:avLst/>
            </a:prstGeom>
          </p:spPr>
          <p:txBody>
            <a:bodyPr wrap="none">
              <a:spAutoFit/>
            </a:bodyPr>
            <a:lstStyle/>
            <a:p>
              <a:r>
                <a:rPr lang="en-US" altLang="zh-CN" sz="3200" b="1" i="1" dirty="0" smtClean="0">
                  <a:solidFill>
                    <a:srgbClr val="FF0000"/>
                  </a:solidFill>
                  <a:ea typeface="宋体" pitchFamily="2" charset="-122"/>
                </a:rPr>
                <a:t>s</a:t>
              </a:r>
              <a:r>
                <a:rPr lang="en-US" altLang="zh-CN" sz="3200" b="1" i="1" baseline="-25000" dirty="0" smtClean="0">
                  <a:solidFill>
                    <a:srgbClr val="FF0000"/>
                  </a:solidFill>
                  <a:ea typeface="宋体" pitchFamily="2" charset="-122"/>
                </a:rPr>
                <a:t>1</a:t>
              </a:r>
              <a:endParaRPr lang="zh-CN" altLang="en-US" sz="3200" b="1" dirty="0">
                <a:solidFill>
                  <a:srgbClr val="FF0000"/>
                </a:solidFill>
              </a:endParaRPr>
            </a:p>
          </p:txBody>
        </p:sp>
        <p:sp>
          <p:nvSpPr>
            <p:cNvPr id="25" name="Oval 35"/>
            <p:cNvSpPr>
              <a:spLocks noChangeArrowheads="1"/>
            </p:cNvSpPr>
            <p:nvPr/>
          </p:nvSpPr>
          <p:spPr bwMode="auto">
            <a:xfrm>
              <a:off x="4841503" y="1791459"/>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6" name="Rectangle 28"/>
            <p:cNvSpPr>
              <a:spLocks noChangeArrowheads="1"/>
            </p:cNvSpPr>
            <p:nvPr/>
          </p:nvSpPr>
          <p:spPr bwMode="auto">
            <a:xfrm>
              <a:off x="4837855" y="1268760"/>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t=3</a:t>
              </a:r>
              <a:endParaRPr lang="en-US" altLang="zh-CN" sz="2400" b="1" dirty="0">
                <a:latin typeface="Times New Roman" charset="0"/>
              </a:endParaRPr>
            </a:p>
          </p:txBody>
        </p:sp>
        <p:sp>
          <p:nvSpPr>
            <p:cNvPr id="27" name="矩形 26"/>
            <p:cNvSpPr/>
            <p:nvPr/>
          </p:nvSpPr>
          <p:spPr>
            <a:xfrm>
              <a:off x="4898896" y="1813217"/>
              <a:ext cx="465192" cy="523220"/>
            </a:xfrm>
            <a:prstGeom prst="rect">
              <a:avLst/>
            </a:prstGeom>
          </p:spPr>
          <p:txBody>
            <a:bodyPr wrap="none">
              <a:spAutoFit/>
            </a:bodyPr>
            <a:lstStyle/>
            <a:p>
              <a:r>
                <a:rPr lang="tr-TR" altLang="zh-CN" sz="2800" b="1" i="1" dirty="0" smtClean="0"/>
                <a:t>q</a:t>
              </a:r>
              <a:r>
                <a:rPr lang="en-US" altLang="zh-CN" sz="2800" b="1" baseline="-25000" dirty="0" smtClean="0"/>
                <a:t>3</a:t>
              </a:r>
              <a:endParaRPr lang="zh-CN" altLang="en-US" sz="2800" b="1" dirty="0"/>
            </a:p>
          </p:txBody>
        </p:sp>
        <p:sp>
          <p:nvSpPr>
            <p:cNvPr id="28" name="矩形 27"/>
            <p:cNvSpPr/>
            <p:nvPr/>
          </p:nvSpPr>
          <p:spPr>
            <a:xfrm>
              <a:off x="4932040" y="2243192"/>
              <a:ext cx="450764" cy="584775"/>
            </a:xfrm>
            <a:prstGeom prst="rect">
              <a:avLst/>
            </a:prstGeom>
          </p:spPr>
          <p:txBody>
            <a:bodyPr wrap="none">
              <a:spAutoFit/>
            </a:bodyPr>
            <a:lstStyle/>
            <a:p>
              <a:r>
                <a:rPr lang="en-US" altLang="zh-CN" sz="3200" b="1" i="1" dirty="0" smtClean="0">
                  <a:solidFill>
                    <a:srgbClr val="FF0000"/>
                  </a:solidFill>
                  <a:ea typeface="宋体" pitchFamily="2" charset="-122"/>
                </a:rPr>
                <a:t>s</a:t>
              </a:r>
              <a:r>
                <a:rPr lang="en-US" altLang="zh-CN" sz="3200" b="1" i="1" baseline="-25000" dirty="0" smtClean="0">
                  <a:solidFill>
                    <a:srgbClr val="FF0000"/>
                  </a:solidFill>
                  <a:ea typeface="宋体" pitchFamily="2" charset="-122"/>
                </a:rPr>
                <a:t>2</a:t>
              </a:r>
              <a:endParaRPr lang="zh-CN" altLang="en-US" sz="3200" b="1" dirty="0">
                <a:solidFill>
                  <a:srgbClr val="FF0000"/>
                </a:solidFill>
              </a:endParaRPr>
            </a:p>
          </p:txBody>
        </p:sp>
        <p:cxnSp>
          <p:nvCxnSpPr>
            <p:cNvPr id="30" name="直接箭头连接符 29"/>
            <p:cNvCxnSpPr/>
            <p:nvPr/>
          </p:nvCxnSpPr>
          <p:spPr>
            <a:xfrm>
              <a:off x="2046041" y="2074827"/>
              <a:ext cx="58539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3198169" y="2074827"/>
              <a:ext cx="53556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300466" y="2074827"/>
              <a:ext cx="54103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508104" y="1844824"/>
              <a:ext cx="864096" cy="369332"/>
            </a:xfrm>
            <a:prstGeom prst="rect">
              <a:avLst/>
            </a:prstGeom>
            <a:noFill/>
          </p:spPr>
          <p:txBody>
            <a:bodyPr wrap="square" rtlCol="0">
              <a:spAutoFit/>
            </a:bodyPr>
            <a:lstStyle/>
            <a:p>
              <a:r>
                <a:rPr lang="en-US" altLang="zh-CN" b="1" dirty="0" smtClean="0"/>
                <a:t>…</a:t>
              </a:r>
              <a:endParaRPr lang="zh-CN" altLang="en-US" b="1" dirty="0"/>
            </a:p>
          </p:txBody>
        </p:sp>
      </p:grpSp>
      <p:sp>
        <p:nvSpPr>
          <p:cNvPr id="54" name="矩形 53"/>
          <p:cNvSpPr/>
          <p:nvPr/>
        </p:nvSpPr>
        <p:spPr>
          <a:xfrm>
            <a:off x="323528" y="692696"/>
            <a:ext cx="7992888"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nvGrpSpPr>
          <p:cNvPr id="70" name="组合 69"/>
          <p:cNvGrpSpPr/>
          <p:nvPr/>
        </p:nvGrpSpPr>
        <p:grpSpPr>
          <a:xfrm>
            <a:off x="323528" y="2996952"/>
            <a:ext cx="7992888" cy="3096344"/>
            <a:chOff x="323528" y="2996952"/>
            <a:chExt cx="7992888" cy="3096344"/>
          </a:xfrm>
        </p:grpSpPr>
        <p:grpSp>
          <p:nvGrpSpPr>
            <p:cNvPr id="60" name="组合 59"/>
            <p:cNvGrpSpPr/>
            <p:nvPr/>
          </p:nvGrpSpPr>
          <p:grpSpPr>
            <a:xfrm>
              <a:off x="323528" y="2996952"/>
              <a:ext cx="7992888" cy="3096344"/>
              <a:chOff x="323528" y="2996952"/>
              <a:chExt cx="7992888" cy="3096344"/>
            </a:xfrm>
          </p:grpSpPr>
          <p:sp>
            <p:nvSpPr>
              <p:cNvPr id="36" name="矩形 35"/>
              <p:cNvSpPr/>
              <p:nvPr/>
            </p:nvSpPr>
            <p:spPr>
              <a:xfrm>
                <a:off x="323528" y="2996952"/>
                <a:ext cx="7920880" cy="646331"/>
              </a:xfrm>
              <a:prstGeom prst="rect">
                <a:avLst/>
              </a:prstGeom>
            </p:spPr>
            <p:txBody>
              <a:bodyPr wrap="square">
                <a:spAutoFit/>
              </a:bodyPr>
              <a:lstStyle/>
              <a:p>
                <a:r>
                  <a:rPr lang="en-US" altLang="zh-CN" b="1" dirty="0" smtClean="0">
                    <a:solidFill>
                      <a:srgbClr val="111119"/>
                    </a:solidFill>
                  </a:rPr>
                  <a:t>Hidden Markov Model: the state sequence is not directly observable, it can only be approximated from the sequence of observations produced by the system.</a:t>
                </a:r>
                <a:endParaRPr lang="zh-CN" altLang="en-US" b="1" dirty="0" smtClean="0">
                  <a:solidFill>
                    <a:srgbClr val="111119"/>
                  </a:solidFill>
                </a:endParaRPr>
              </a:p>
            </p:txBody>
          </p:sp>
          <p:grpSp>
            <p:nvGrpSpPr>
              <p:cNvPr id="82" name="组合 81"/>
              <p:cNvGrpSpPr/>
              <p:nvPr/>
            </p:nvGrpSpPr>
            <p:grpSpPr>
              <a:xfrm>
                <a:off x="1475656" y="3771618"/>
                <a:ext cx="6552728" cy="2105654"/>
                <a:chOff x="1475656" y="3771618"/>
                <a:chExt cx="6552728" cy="2105654"/>
              </a:xfrm>
            </p:grpSpPr>
            <p:sp>
              <p:nvSpPr>
                <p:cNvPr id="39" name="Oval 35"/>
                <p:cNvSpPr>
                  <a:spLocks noChangeArrowheads="1"/>
                </p:cNvSpPr>
                <p:nvPr/>
              </p:nvSpPr>
              <p:spPr bwMode="auto">
                <a:xfrm>
                  <a:off x="1479304" y="4294317"/>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40" name="Rectangle 28"/>
                <p:cNvSpPr>
                  <a:spLocks noChangeArrowheads="1"/>
                </p:cNvSpPr>
                <p:nvPr/>
              </p:nvSpPr>
              <p:spPr bwMode="auto">
                <a:xfrm>
                  <a:off x="1475656" y="3805298"/>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t=0</a:t>
                  </a:r>
                  <a:endParaRPr lang="en-US" altLang="zh-CN" sz="2400" b="1" dirty="0">
                    <a:latin typeface="Times New Roman" charset="0"/>
                  </a:endParaRPr>
                </a:p>
              </p:txBody>
            </p:sp>
            <p:sp>
              <p:nvSpPr>
                <p:cNvPr id="41" name="矩形 40"/>
                <p:cNvSpPr/>
                <p:nvPr/>
              </p:nvSpPr>
              <p:spPr>
                <a:xfrm>
                  <a:off x="1536697" y="4316075"/>
                  <a:ext cx="465192" cy="523220"/>
                </a:xfrm>
                <a:prstGeom prst="rect">
                  <a:avLst/>
                </a:prstGeom>
              </p:spPr>
              <p:txBody>
                <a:bodyPr wrap="none">
                  <a:spAutoFit/>
                </a:bodyPr>
                <a:lstStyle/>
                <a:p>
                  <a:r>
                    <a:rPr lang="tr-TR" altLang="zh-CN" sz="2800" b="1" i="1" dirty="0" smtClean="0"/>
                    <a:t>q</a:t>
                  </a:r>
                  <a:r>
                    <a:rPr lang="en-US" altLang="zh-CN" sz="2800" b="1" baseline="-25000" dirty="0" smtClean="0"/>
                    <a:t>0</a:t>
                  </a:r>
                  <a:endParaRPr lang="zh-CN" altLang="en-US" sz="2800" b="1" dirty="0"/>
                </a:p>
              </p:txBody>
            </p:sp>
            <p:sp>
              <p:nvSpPr>
                <p:cNvPr id="43" name="Oval 35"/>
                <p:cNvSpPr>
                  <a:spLocks noChangeArrowheads="1"/>
                </p:cNvSpPr>
                <p:nvPr/>
              </p:nvSpPr>
              <p:spPr bwMode="auto">
                <a:xfrm>
                  <a:off x="2631432" y="4294317"/>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44" name="Rectangle 28"/>
                <p:cNvSpPr>
                  <a:spLocks noChangeArrowheads="1"/>
                </p:cNvSpPr>
                <p:nvPr/>
              </p:nvSpPr>
              <p:spPr bwMode="auto">
                <a:xfrm>
                  <a:off x="2627784" y="3814009"/>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t=1</a:t>
                  </a:r>
                  <a:endParaRPr lang="en-US" altLang="zh-CN" sz="2400" b="1" dirty="0">
                    <a:latin typeface="Times New Roman" charset="0"/>
                  </a:endParaRPr>
                </a:p>
              </p:txBody>
            </p:sp>
            <p:sp>
              <p:nvSpPr>
                <p:cNvPr id="45" name="矩形 44"/>
                <p:cNvSpPr/>
                <p:nvPr/>
              </p:nvSpPr>
              <p:spPr>
                <a:xfrm>
                  <a:off x="2688825" y="4316075"/>
                  <a:ext cx="465192" cy="523220"/>
                </a:xfrm>
                <a:prstGeom prst="rect">
                  <a:avLst/>
                </a:prstGeom>
              </p:spPr>
              <p:txBody>
                <a:bodyPr wrap="none">
                  <a:spAutoFit/>
                </a:bodyPr>
                <a:lstStyle/>
                <a:p>
                  <a:r>
                    <a:rPr lang="tr-TR" altLang="zh-CN" sz="2800" b="1" i="1" dirty="0" smtClean="0"/>
                    <a:t>q</a:t>
                  </a:r>
                  <a:r>
                    <a:rPr lang="en-US" altLang="zh-CN" sz="2800" b="1" baseline="-25000" dirty="0" smtClean="0"/>
                    <a:t>1</a:t>
                  </a:r>
                  <a:endParaRPr lang="zh-CN" altLang="en-US" sz="2800" b="1" dirty="0"/>
                </a:p>
              </p:txBody>
            </p:sp>
            <p:sp>
              <p:nvSpPr>
                <p:cNvPr id="47" name="Oval 35"/>
                <p:cNvSpPr>
                  <a:spLocks noChangeArrowheads="1"/>
                </p:cNvSpPr>
                <p:nvPr/>
              </p:nvSpPr>
              <p:spPr bwMode="auto">
                <a:xfrm>
                  <a:off x="3733729" y="4294317"/>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48" name="Rectangle 28"/>
                <p:cNvSpPr>
                  <a:spLocks noChangeArrowheads="1"/>
                </p:cNvSpPr>
                <p:nvPr/>
              </p:nvSpPr>
              <p:spPr bwMode="auto">
                <a:xfrm>
                  <a:off x="3730081" y="3805298"/>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t=2</a:t>
                  </a:r>
                  <a:endParaRPr lang="en-US" altLang="zh-CN" sz="2400" b="1" dirty="0">
                    <a:latin typeface="Times New Roman" charset="0"/>
                  </a:endParaRPr>
                </a:p>
              </p:txBody>
            </p:sp>
            <p:sp>
              <p:nvSpPr>
                <p:cNvPr id="49" name="矩形 48"/>
                <p:cNvSpPr/>
                <p:nvPr/>
              </p:nvSpPr>
              <p:spPr>
                <a:xfrm>
                  <a:off x="3791122" y="4316075"/>
                  <a:ext cx="465192" cy="523220"/>
                </a:xfrm>
                <a:prstGeom prst="rect">
                  <a:avLst/>
                </a:prstGeom>
              </p:spPr>
              <p:txBody>
                <a:bodyPr wrap="none">
                  <a:spAutoFit/>
                </a:bodyPr>
                <a:lstStyle/>
                <a:p>
                  <a:r>
                    <a:rPr lang="tr-TR" altLang="zh-CN" sz="2800" b="1" i="1" dirty="0" smtClean="0"/>
                    <a:t>q</a:t>
                  </a:r>
                  <a:r>
                    <a:rPr lang="en-US" altLang="zh-CN" sz="2800" b="1" baseline="-25000" dirty="0" smtClean="0"/>
                    <a:t>2</a:t>
                  </a:r>
                  <a:endParaRPr lang="zh-CN" altLang="en-US" sz="2800" b="1" dirty="0"/>
                </a:p>
              </p:txBody>
            </p:sp>
            <p:sp>
              <p:nvSpPr>
                <p:cNvPr id="51" name="Oval 35"/>
                <p:cNvSpPr>
                  <a:spLocks noChangeArrowheads="1"/>
                </p:cNvSpPr>
                <p:nvPr/>
              </p:nvSpPr>
              <p:spPr bwMode="auto">
                <a:xfrm>
                  <a:off x="4841503" y="4294317"/>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52" name="Rectangle 28"/>
                <p:cNvSpPr>
                  <a:spLocks noChangeArrowheads="1"/>
                </p:cNvSpPr>
                <p:nvPr/>
              </p:nvSpPr>
              <p:spPr bwMode="auto">
                <a:xfrm>
                  <a:off x="4837855" y="3771618"/>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t=3</a:t>
                  </a:r>
                  <a:endParaRPr lang="en-US" altLang="zh-CN" sz="2400" b="1" dirty="0">
                    <a:latin typeface="Times New Roman" charset="0"/>
                  </a:endParaRPr>
                </a:p>
              </p:txBody>
            </p:sp>
            <p:sp>
              <p:nvSpPr>
                <p:cNvPr id="53" name="矩形 52"/>
                <p:cNvSpPr/>
                <p:nvPr/>
              </p:nvSpPr>
              <p:spPr>
                <a:xfrm>
                  <a:off x="4898896" y="4316075"/>
                  <a:ext cx="465192" cy="523220"/>
                </a:xfrm>
                <a:prstGeom prst="rect">
                  <a:avLst/>
                </a:prstGeom>
              </p:spPr>
              <p:txBody>
                <a:bodyPr wrap="none">
                  <a:spAutoFit/>
                </a:bodyPr>
                <a:lstStyle/>
                <a:p>
                  <a:r>
                    <a:rPr lang="tr-TR" altLang="zh-CN" sz="2800" b="1" i="1" dirty="0" smtClean="0"/>
                    <a:t>q</a:t>
                  </a:r>
                  <a:r>
                    <a:rPr lang="en-US" altLang="zh-CN" sz="2800" b="1" baseline="-25000" dirty="0" smtClean="0"/>
                    <a:t>3</a:t>
                  </a:r>
                  <a:endParaRPr lang="zh-CN" altLang="en-US" sz="2800" b="1" dirty="0"/>
                </a:p>
              </p:txBody>
            </p:sp>
            <p:cxnSp>
              <p:nvCxnSpPr>
                <p:cNvPr id="55" name="直接箭头连接符 54"/>
                <p:cNvCxnSpPr/>
                <p:nvPr/>
              </p:nvCxnSpPr>
              <p:spPr>
                <a:xfrm>
                  <a:off x="2046041" y="4577685"/>
                  <a:ext cx="58539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3198169" y="4577685"/>
                  <a:ext cx="53556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4300466" y="4577685"/>
                  <a:ext cx="54103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508104" y="4347682"/>
                  <a:ext cx="864096" cy="369332"/>
                </a:xfrm>
                <a:prstGeom prst="rect">
                  <a:avLst/>
                </a:prstGeom>
                <a:noFill/>
              </p:spPr>
              <p:txBody>
                <a:bodyPr wrap="square" rtlCol="0">
                  <a:spAutoFit/>
                </a:bodyPr>
                <a:lstStyle/>
                <a:p>
                  <a:r>
                    <a:rPr lang="en-US" altLang="zh-CN" b="1" dirty="0" smtClean="0"/>
                    <a:t>…</a:t>
                  </a:r>
                  <a:endParaRPr lang="zh-CN" altLang="en-US" b="1" dirty="0"/>
                </a:p>
              </p:txBody>
            </p:sp>
            <p:sp>
              <p:nvSpPr>
                <p:cNvPr id="61" name="Oval 35"/>
                <p:cNvSpPr>
                  <a:spLocks noChangeArrowheads="1"/>
                </p:cNvSpPr>
                <p:nvPr/>
              </p:nvSpPr>
              <p:spPr bwMode="auto">
                <a:xfrm>
                  <a:off x="2627784" y="531053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62" name="矩形 61"/>
                <p:cNvSpPr/>
                <p:nvPr/>
              </p:nvSpPr>
              <p:spPr>
                <a:xfrm>
                  <a:off x="2685177" y="5332293"/>
                  <a:ext cx="532518" cy="523220"/>
                </a:xfrm>
                <a:prstGeom prst="rect">
                  <a:avLst/>
                </a:prstGeom>
              </p:spPr>
              <p:txBody>
                <a:bodyPr wrap="none">
                  <a:spAutoFit/>
                </a:bodyPr>
                <a:lstStyle/>
                <a:p>
                  <a:r>
                    <a:rPr lang="en-US" altLang="zh-CN" sz="2800" b="1" i="1" dirty="0" smtClean="0"/>
                    <a:t>O</a:t>
                  </a:r>
                  <a:r>
                    <a:rPr lang="en-US" altLang="zh-CN" sz="2800" b="1" baseline="-25000" dirty="0" smtClean="0"/>
                    <a:t>1</a:t>
                  </a:r>
                  <a:endParaRPr lang="zh-CN" altLang="en-US" sz="2800" b="1" dirty="0"/>
                </a:p>
              </p:txBody>
            </p:sp>
            <p:sp>
              <p:nvSpPr>
                <p:cNvPr id="63" name="Oval 35"/>
                <p:cNvSpPr>
                  <a:spLocks noChangeArrowheads="1"/>
                </p:cNvSpPr>
                <p:nvPr/>
              </p:nvSpPr>
              <p:spPr bwMode="auto">
                <a:xfrm>
                  <a:off x="3730081" y="531053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64" name="矩形 63"/>
                <p:cNvSpPr/>
                <p:nvPr/>
              </p:nvSpPr>
              <p:spPr>
                <a:xfrm>
                  <a:off x="3787474" y="5332293"/>
                  <a:ext cx="532518" cy="523220"/>
                </a:xfrm>
                <a:prstGeom prst="rect">
                  <a:avLst/>
                </a:prstGeom>
              </p:spPr>
              <p:txBody>
                <a:bodyPr wrap="none">
                  <a:spAutoFit/>
                </a:bodyPr>
                <a:lstStyle/>
                <a:p>
                  <a:r>
                    <a:rPr lang="en-US" altLang="zh-CN" sz="2800" b="1" i="1" dirty="0" smtClean="0"/>
                    <a:t>O</a:t>
                  </a:r>
                  <a:r>
                    <a:rPr lang="en-US" altLang="zh-CN" sz="2800" b="1" baseline="-25000" dirty="0" smtClean="0"/>
                    <a:t>2</a:t>
                  </a:r>
                  <a:endParaRPr lang="zh-CN" altLang="en-US" sz="2800" b="1" dirty="0"/>
                </a:p>
              </p:txBody>
            </p:sp>
            <p:sp>
              <p:nvSpPr>
                <p:cNvPr id="65" name="Oval 35"/>
                <p:cNvSpPr>
                  <a:spLocks noChangeArrowheads="1"/>
                </p:cNvSpPr>
                <p:nvPr/>
              </p:nvSpPr>
              <p:spPr bwMode="auto">
                <a:xfrm>
                  <a:off x="4837855" y="531053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66" name="矩形 65"/>
                <p:cNvSpPr/>
                <p:nvPr/>
              </p:nvSpPr>
              <p:spPr>
                <a:xfrm>
                  <a:off x="4895248" y="5332293"/>
                  <a:ext cx="532518" cy="523220"/>
                </a:xfrm>
                <a:prstGeom prst="rect">
                  <a:avLst/>
                </a:prstGeom>
              </p:spPr>
              <p:txBody>
                <a:bodyPr wrap="none">
                  <a:spAutoFit/>
                </a:bodyPr>
                <a:lstStyle/>
                <a:p>
                  <a:r>
                    <a:rPr lang="en-US" altLang="zh-CN" sz="2800" b="1" i="1" dirty="0" smtClean="0"/>
                    <a:t>O</a:t>
                  </a:r>
                  <a:r>
                    <a:rPr lang="en-US" altLang="zh-CN" sz="2800" b="1" baseline="-25000" dirty="0" smtClean="0"/>
                    <a:t>3</a:t>
                  </a:r>
                  <a:endParaRPr lang="zh-CN" altLang="en-US" sz="2800" b="1" dirty="0"/>
                </a:p>
              </p:txBody>
            </p:sp>
            <p:cxnSp>
              <p:nvCxnSpPr>
                <p:cNvPr id="75" name="直接箭头连接符 74"/>
                <p:cNvCxnSpPr>
                  <a:stCxn id="43" idx="4"/>
                  <a:endCxn id="61" idx="0"/>
                </p:cNvCxnSpPr>
                <p:nvPr/>
              </p:nvCxnSpPr>
              <p:spPr>
                <a:xfrm flipH="1">
                  <a:off x="2911153" y="4861054"/>
                  <a:ext cx="3648" cy="4494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7" idx="4"/>
                  <a:endCxn id="63" idx="0"/>
                </p:cNvCxnSpPr>
                <p:nvPr/>
              </p:nvCxnSpPr>
              <p:spPr>
                <a:xfrm flipH="1">
                  <a:off x="4013450" y="4861054"/>
                  <a:ext cx="3648" cy="4494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51" idx="4"/>
                  <a:endCxn id="65" idx="0"/>
                </p:cNvCxnSpPr>
                <p:nvPr/>
              </p:nvCxnSpPr>
              <p:spPr>
                <a:xfrm flipH="1">
                  <a:off x="5121224" y="4861054"/>
                  <a:ext cx="3648" cy="4494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00192" y="4365104"/>
                  <a:ext cx="1440160" cy="369332"/>
                </a:xfrm>
                <a:prstGeom prst="rect">
                  <a:avLst/>
                </a:prstGeom>
                <a:noFill/>
              </p:spPr>
              <p:txBody>
                <a:bodyPr wrap="square" rtlCol="0">
                  <a:spAutoFit/>
                </a:bodyPr>
                <a:lstStyle/>
                <a:p>
                  <a:r>
                    <a:rPr lang="en-US" altLang="zh-CN" dirty="0" smtClean="0"/>
                    <a:t>Hidden States</a:t>
                  </a:r>
                  <a:endParaRPr lang="zh-CN" altLang="en-US" dirty="0"/>
                </a:p>
              </p:txBody>
            </p:sp>
            <p:sp>
              <p:nvSpPr>
                <p:cNvPr id="81" name="TextBox 80"/>
                <p:cNvSpPr txBox="1"/>
                <p:nvPr/>
              </p:nvSpPr>
              <p:spPr>
                <a:xfrm>
                  <a:off x="6300192" y="5363924"/>
                  <a:ext cx="1728192" cy="369332"/>
                </a:xfrm>
                <a:prstGeom prst="rect">
                  <a:avLst/>
                </a:prstGeom>
                <a:noFill/>
              </p:spPr>
              <p:txBody>
                <a:bodyPr wrap="square" rtlCol="0">
                  <a:spAutoFit/>
                </a:bodyPr>
                <a:lstStyle/>
                <a:p>
                  <a:r>
                    <a:rPr lang="en-US" altLang="zh-CN" dirty="0" smtClean="0"/>
                    <a:t>Observed States</a:t>
                  </a:r>
                  <a:endParaRPr lang="zh-CN" altLang="en-US" dirty="0"/>
                </a:p>
              </p:txBody>
            </p:sp>
          </p:grpSp>
          <p:sp>
            <p:nvSpPr>
              <p:cNvPr id="59" name="矩形 58"/>
              <p:cNvSpPr/>
              <p:nvPr/>
            </p:nvSpPr>
            <p:spPr>
              <a:xfrm>
                <a:off x="323528" y="2996952"/>
                <a:ext cx="7992888" cy="3096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sp>
          <p:nvSpPr>
            <p:cNvPr id="67" name="Oval 35"/>
            <p:cNvSpPr>
              <a:spLocks noChangeArrowheads="1"/>
            </p:cNvSpPr>
            <p:nvPr/>
          </p:nvSpPr>
          <p:spPr bwMode="auto">
            <a:xfrm>
              <a:off x="1461809" y="5318641"/>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68" name="矩形 67"/>
            <p:cNvSpPr/>
            <p:nvPr/>
          </p:nvSpPr>
          <p:spPr>
            <a:xfrm>
              <a:off x="1519202" y="5340399"/>
              <a:ext cx="532518" cy="523220"/>
            </a:xfrm>
            <a:prstGeom prst="rect">
              <a:avLst/>
            </a:prstGeom>
          </p:spPr>
          <p:txBody>
            <a:bodyPr wrap="none">
              <a:spAutoFit/>
            </a:bodyPr>
            <a:lstStyle/>
            <a:p>
              <a:r>
                <a:rPr lang="en-US" altLang="zh-CN" sz="2800" b="1" i="1" dirty="0" smtClean="0"/>
                <a:t>O</a:t>
              </a:r>
              <a:r>
                <a:rPr lang="en-US" altLang="zh-CN" sz="2800" b="1" baseline="-25000" dirty="0" smtClean="0"/>
                <a:t>0</a:t>
              </a:r>
              <a:endParaRPr lang="zh-CN" altLang="en-US" sz="2800" b="1" dirty="0"/>
            </a:p>
          </p:txBody>
        </p:sp>
        <p:cxnSp>
          <p:nvCxnSpPr>
            <p:cNvPr id="69" name="直接箭头连接符 68"/>
            <p:cNvCxnSpPr>
              <a:endCxn id="67" idx="0"/>
            </p:cNvCxnSpPr>
            <p:nvPr/>
          </p:nvCxnSpPr>
          <p:spPr>
            <a:xfrm flipH="1">
              <a:off x="1745178" y="4869160"/>
              <a:ext cx="3648" cy="4494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1" name="灯片编号占位符 70"/>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up)">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Arc 3"/>
          <p:cNvSpPr/>
          <p:nvPr/>
        </p:nvSpPr>
        <p:spPr>
          <a:xfrm>
            <a:off x="-4724400" y="-381000"/>
            <a:ext cx="6705600" cy="7543799"/>
          </a:xfrm>
          <a:prstGeom prst="arc">
            <a:avLst>
              <a:gd name="adj1" fmla="val 16200000"/>
              <a:gd name="adj2" fmla="val 5406790"/>
            </a:avLst>
          </a:prstGeom>
          <a:ln>
            <a:solidFill>
              <a:srgbClr val="7D7D7D"/>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TextBox 4"/>
          <p:cNvSpPr txBox="1"/>
          <p:nvPr/>
        </p:nvSpPr>
        <p:spPr>
          <a:xfrm flipH="1">
            <a:off x="1905000" y="1066800"/>
            <a:ext cx="7315200" cy="523220"/>
          </a:xfrm>
          <a:prstGeom prst="rect">
            <a:avLst/>
          </a:prstGeom>
          <a:noFill/>
        </p:spPr>
        <p:txBody>
          <a:bodyPr wrap="square" rtlCol="0" anchor="ctr">
            <a:spAutoFit/>
          </a:bodyPr>
          <a:lstStyle/>
          <a:p>
            <a:r>
              <a:rPr lang="en-US" sz="2800" dirty="0" smtClean="0"/>
              <a:t>Markov Chain</a:t>
            </a:r>
            <a:endParaRPr lang="en-US" sz="2800" dirty="0"/>
          </a:p>
        </p:txBody>
      </p:sp>
      <p:sp>
        <p:nvSpPr>
          <p:cNvPr id="6" name="TextBox 5"/>
          <p:cNvSpPr txBox="1"/>
          <p:nvPr/>
        </p:nvSpPr>
        <p:spPr>
          <a:xfrm flipH="1">
            <a:off x="2438400" y="4419600"/>
            <a:ext cx="7315200" cy="523220"/>
          </a:xfrm>
          <a:prstGeom prst="rect">
            <a:avLst/>
          </a:prstGeom>
          <a:noFill/>
        </p:spPr>
        <p:txBody>
          <a:bodyPr wrap="square" rtlCol="0" anchor="ctr">
            <a:spAutoFit/>
          </a:bodyPr>
          <a:lstStyle/>
          <a:p>
            <a:r>
              <a:rPr lang="en-US" sz="2800" dirty="0" err="1" smtClean="0"/>
              <a:t>Viterbi</a:t>
            </a:r>
            <a:r>
              <a:rPr lang="en-US" sz="2800" dirty="0" smtClean="0"/>
              <a:t> Algorithm</a:t>
            </a:r>
            <a:endParaRPr lang="en-US" sz="2800" dirty="0"/>
          </a:p>
        </p:txBody>
      </p:sp>
      <p:sp>
        <p:nvSpPr>
          <p:cNvPr id="7" name="TextBox 6"/>
          <p:cNvSpPr txBox="1"/>
          <p:nvPr/>
        </p:nvSpPr>
        <p:spPr>
          <a:xfrm flipH="1">
            <a:off x="2590800" y="2133600"/>
            <a:ext cx="7315200" cy="523220"/>
          </a:xfrm>
          <a:prstGeom prst="rect">
            <a:avLst/>
          </a:prstGeom>
          <a:noFill/>
        </p:spPr>
        <p:txBody>
          <a:bodyPr wrap="square" rtlCol="0" anchor="ctr">
            <a:spAutoFit/>
          </a:bodyPr>
          <a:lstStyle/>
          <a:p>
            <a:r>
              <a:rPr lang="en-US" sz="2800" dirty="0" smtClean="0">
                <a:solidFill>
                  <a:srgbClr val="FF0000"/>
                </a:solidFill>
              </a:rPr>
              <a:t>Hidden Markov Model</a:t>
            </a:r>
            <a:endParaRPr lang="en-US" sz="2800" dirty="0">
              <a:solidFill>
                <a:srgbClr val="FF0000"/>
              </a:solidFill>
            </a:endParaRPr>
          </a:p>
        </p:txBody>
      </p:sp>
      <p:sp>
        <p:nvSpPr>
          <p:cNvPr id="8" name="TextBox 7"/>
          <p:cNvSpPr txBox="1"/>
          <p:nvPr/>
        </p:nvSpPr>
        <p:spPr>
          <a:xfrm flipH="1">
            <a:off x="2630418" y="3200400"/>
            <a:ext cx="7315200" cy="523220"/>
          </a:xfrm>
          <a:prstGeom prst="rect">
            <a:avLst/>
          </a:prstGeom>
          <a:noFill/>
        </p:spPr>
        <p:txBody>
          <a:bodyPr wrap="square" rtlCol="0" anchor="ctr">
            <a:spAutoFit/>
          </a:bodyPr>
          <a:lstStyle/>
          <a:p>
            <a:r>
              <a:rPr lang="en-US" sz="2800" dirty="0" smtClean="0"/>
              <a:t>Decoding Problem</a:t>
            </a:r>
            <a:endParaRPr lang="en-US" sz="2800" dirty="0"/>
          </a:p>
        </p:txBody>
      </p:sp>
      <p:sp>
        <p:nvSpPr>
          <p:cNvPr id="9" name="Oval 8"/>
          <p:cNvSpPr/>
          <p:nvPr/>
        </p:nvSpPr>
        <p:spPr>
          <a:xfrm>
            <a:off x="1235000" y="1157597"/>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659541" y="4500996"/>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1735741" y="2205595"/>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Oval 11"/>
          <p:cNvSpPr/>
          <p:nvPr/>
        </p:nvSpPr>
        <p:spPr>
          <a:xfrm>
            <a:off x="1828800" y="3262993"/>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Arc 12"/>
          <p:cNvSpPr/>
          <p:nvPr/>
        </p:nvSpPr>
        <p:spPr>
          <a:xfrm>
            <a:off x="-2286000" y="1735667"/>
            <a:ext cx="2980266" cy="3352799"/>
          </a:xfrm>
          <a:prstGeom prst="arc">
            <a:avLst>
              <a:gd name="adj1" fmla="val 16200000"/>
              <a:gd name="adj2" fmla="val 5359794"/>
            </a:avLst>
          </a:prstGeom>
          <a:solidFill>
            <a:srgbClr val="0000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itle 1"/>
          <p:cNvSpPr>
            <a:spLocks noGrp="1"/>
          </p:cNvSpPr>
          <p:nvPr>
            <p:ph type="title"/>
          </p:nvPr>
        </p:nvSpPr>
        <p:spPr>
          <a:xfrm>
            <a:off x="887288" y="44624"/>
            <a:ext cx="8077200" cy="694753"/>
          </a:xfrm>
        </p:spPr>
        <p:txBody>
          <a:bodyPr>
            <a:normAutofit fontScale="90000"/>
          </a:bodyPr>
          <a:lstStyle/>
          <a:p>
            <a:r>
              <a:rPr lang="en-US" dirty="0" smtClean="0"/>
              <a:t>Outlines</a:t>
            </a:r>
            <a:endParaRPr lang="en-US" dirty="0"/>
          </a:p>
        </p:txBody>
      </p:sp>
      <p:sp>
        <p:nvSpPr>
          <p:cNvPr id="17" name="TextBox 16"/>
          <p:cNvSpPr txBox="1"/>
          <p:nvPr/>
        </p:nvSpPr>
        <p:spPr>
          <a:xfrm flipH="1">
            <a:off x="1944618" y="5496580"/>
            <a:ext cx="7315200" cy="523220"/>
          </a:xfrm>
          <a:prstGeom prst="rect">
            <a:avLst/>
          </a:prstGeom>
          <a:noFill/>
        </p:spPr>
        <p:txBody>
          <a:bodyPr wrap="square" rtlCol="0" anchor="ctr">
            <a:spAutoFit/>
          </a:bodyPr>
          <a:lstStyle/>
          <a:p>
            <a:r>
              <a:rPr lang="en-US" sz="2800" dirty="0" smtClean="0"/>
              <a:t>Conclusion and Future Discussion</a:t>
            </a:r>
            <a:endParaRPr lang="en-US" sz="2800" dirty="0"/>
          </a:p>
        </p:txBody>
      </p:sp>
      <p:sp>
        <p:nvSpPr>
          <p:cNvPr id="18" name="Oval 17"/>
          <p:cNvSpPr/>
          <p:nvPr/>
        </p:nvSpPr>
        <p:spPr>
          <a:xfrm>
            <a:off x="1143000" y="5559173"/>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2825011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1520" y="116632"/>
            <a:ext cx="7772400" cy="580926"/>
          </a:xfrm>
          <a:prstGeom prst="rect">
            <a:avLst/>
          </a:prstGeom>
        </p:spPr>
        <p:txBody>
          <a:bodyPr bIns="91440" anchor="b" anchorCtr="0">
            <a:normAutofit/>
          </a:bodyPr>
          <a:lstStyle/>
          <a:p>
            <a:pPr lvl="0">
              <a:spcBef>
                <a:spcPct val="0"/>
              </a:spcBef>
            </a:pPr>
            <a:r>
              <a:rPr lang="en-US" altLang="zh-CN" sz="2800" b="1" dirty="0" smtClean="0">
                <a:solidFill>
                  <a:schemeClr val="tx2"/>
                </a:solidFill>
                <a:latin typeface="+mj-lt"/>
                <a:ea typeface="+mj-ea"/>
                <a:cs typeface="+mj-cs"/>
              </a:rPr>
              <a:t>Hidden Markov Model</a:t>
            </a:r>
            <a:endParaRPr lang="tr-TR" altLang="zh-CN" sz="2800" b="1" dirty="0" smtClean="0">
              <a:solidFill>
                <a:schemeClr val="tx2"/>
              </a:solidFill>
              <a:latin typeface="+mj-lt"/>
              <a:ea typeface="+mj-ea"/>
              <a:cs typeface="+mj-cs"/>
            </a:endParaRPr>
          </a:p>
        </p:txBody>
      </p:sp>
      <p:grpSp>
        <p:nvGrpSpPr>
          <p:cNvPr id="5" name="组合 4"/>
          <p:cNvGrpSpPr/>
          <p:nvPr/>
        </p:nvGrpSpPr>
        <p:grpSpPr>
          <a:xfrm>
            <a:off x="395536" y="692696"/>
            <a:ext cx="7920880" cy="2888426"/>
            <a:chOff x="323528" y="2996952"/>
            <a:chExt cx="7920880" cy="2888426"/>
          </a:xfrm>
        </p:grpSpPr>
        <p:grpSp>
          <p:nvGrpSpPr>
            <p:cNvPr id="6" name="组合 59"/>
            <p:cNvGrpSpPr/>
            <p:nvPr/>
          </p:nvGrpSpPr>
          <p:grpSpPr>
            <a:xfrm>
              <a:off x="323528" y="2996952"/>
              <a:ext cx="7920880" cy="2880320"/>
              <a:chOff x="323528" y="2996952"/>
              <a:chExt cx="7920880" cy="2880320"/>
            </a:xfrm>
          </p:grpSpPr>
          <p:sp>
            <p:nvSpPr>
              <p:cNvPr id="10" name="矩形 9"/>
              <p:cNvSpPr/>
              <p:nvPr/>
            </p:nvSpPr>
            <p:spPr>
              <a:xfrm>
                <a:off x="323528" y="2996952"/>
                <a:ext cx="7920880" cy="646331"/>
              </a:xfrm>
              <a:prstGeom prst="rect">
                <a:avLst/>
              </a:prstGeom>
            </p:spPr>
            <p:txBody>
              <a:bodyPr wrap="square">
                <a:spAutoFit/>
              </a:bodyPr>
              <a:lstStyle/>
              <a:p>
                <a:r>
                  <a:rPr lang="en-US" altLang="zh-CN" b="1" dirty="0" smtClean="0">
                    <a:solidFill>
                      <a:srgbClr val="111119"/>
                    </a:solidFill>
                  </a:rPr>
                  <a:t>the state sequence is not directly observable, it can only be approximated from the sequence of observations produced by the system.</a:t>
                </a:r>
                <a:endParaRPr lang="zh-CN" altLang="en-US" b="1" dirty="0" smtClean="0">
                  <a:solidFill>
                    <a:srgbClr val="111119"/>
                  </a:solidFill>
                </a:endParaRPr>
              </a:p>
            </p:txBody>
          </p:sp>
          <p:grpSp>
            <p:nvGrpSpPr>
              <p:cNvPr id="11" name="组合 81"/>
              <p:cNvGrpSpPr/>
              <p:nvPr/>
            </p:nvGrpSpPr>
            <p:grpSpPr>
              <a:xfrm>
                <a:off x="1475656" y="3771618"/>
                <a:ext cx="6552728" cy="2105654"/>
                <a:chOff x="1475656" y="3771618"/>
                <a:chExt cx="6552728" cy="2105654"/>
              </a:xfrm>
            </p:grpSpPr>
            <p:sp>
              <p:nvSpPr>
                <p:cNvPr id="13" name="Oval 35"/>
                <p:cNvSpPr>
                  <a:spLocks noChangeArrowheads="1"/>
                </p:cNvSpPr>
                <p:nvPr/>
              </p:nvSpPr>
              <p:spPr bwMode="auto">
                <a:xfrm>
                  <a:off x="1479304" y="4294317"/>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14" name="Rectangle 28"/>
                <p:cNvSpPr>
                  <a:spLocks noChangeArrowheads="1"/>
                </p:cNvSpPr>
                <p:nvPr/>
              </p:nvSpPr>
              <p:spPr bwMode="auto">
                <a:xfrm>
                  <a:off x="1475656" y="3805298"/>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t=0</a:t>
                  </a:r>
                  <a:endParaRPr lang="en-US" altLang="zh-CN" sz="2400" b="1" dirty="0">
                    <a:latin typeface="Times New Roman" charset="0"/>
                  </a:endParaRPr>
                </a:p>
              </p:txBody>
            </p:sp>
            <p:sp>
              <p:nvSpPr>
                <p:cNvPr id="15" name="矩形 14"/>
                <p:cNvSpPr/>
                <p:nvPr/>
              </p:nvSpPr>
              <p:spPr>
                <a:xfrm>
                  <a:off x="1536697" y="4316075"/>
                  <a:ext cx="465192" cy="523220"/>
                </a:xfrm>
                <a:prstGeom prst="rect">
                  <a:avLst/>
                </a:prstGeom>
              </p:spPr>
              <p:txBody>
                <a:bodyPr wrap="none">
                  <a:spAutoFit/>
                </a:bodyPr>
                <a:lstStyle/>
                <a:p>
                  <a:r>
                    <a:rPr lang="tr-TR" altLang="zh-CN" sz="2800" b="1" i="1" dirty="0" smtClean="0"/>
                    <a:t>q</a:t>
                  </a:r>
                  <a:r>
                    <a:rPr lang="en-US" altLang="zh-CN" sz="2800" b="1" baseline="-25000" dirty="0" smtClean="0"/>
                    <a:t>0</a:t>
                  </a:r>
                  <a:endParaRPr lang="zh-CN" altLang="en-US" sz="2800" b="1" dirty="0"/>
                </a:p>
              </p:txBody>
            </p:sp>
            <p:sp>
              <p:nvSpPr>
                <p:cNvPr id="16" name="Oval 35"/>
                <p:cNvSpPr>
                  <a:spLocks noChangeArrowheads="1"/>
                </p:cNvSpPr>
                <p:nvPr/>
              </p:nvSpPr>
              <p:spPr bwMode="auto">
                <a:xfrm>
                  <a:off x="2631432" y="4294317"/>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17" name="Rectangle 28"/>
                <p:cNvSpPr>
                  <a:spLocks noChangeArrowheads="1"/>
                </p:cNvSpPr>
                <p:nvPr/>
              </p:nvSpPr>
              <p:spPr bwMode="auto">
                <a:xfrm>
                  <a:off x="2627784" y="3814009"/>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t=1</a:t>
                  </a:r>
                  <a:endParaRPr lang="en-US" altLang="zh-CN" sz="2400" b="1" dirty="0">
                    <a:latin typeface="Times New Roman" charset="0"/>
                  </a:endParaRPr>
                </a:p>
              </p:txBody>
            </p:sp>
            <p:sp>
              <p:nvSpPr>
                <p:cNvPr id="18" name="矩形 17"/>
                <p:cNvSpPr/>
                <p:nvPr/>
              </p:nvSpPr>
              <p:spPr>
                <a:xfrm>
                  <a:off x="2688825" y="4316075"/>
                  <a:ext cx="465192" cy="523220"/>
                </a:xfrm>
                <a:prstGeom prst="rect">
                  <a:avLst/>
                </a:prstGeom>
              </p:spPr>
              <p:txBody>
                <a:bodyPr wrap="none">
                  <a:spAutoFit/>
                </a:bodyPr>
                <a:lstStyle/>
                <a:p>
                  <a:r>
                    <a:rPr lang="tr-TR" altLang="zh-CN" sz="2800" b="1" i="1" dirty="0" smtClean="0"/>
                    <a:t>q</a:t>
                  </a:r>
                  <a:r>
                    <a:rPr lang="en-US" altLang="zh-CN" sz="2800" b="1" baseline="-25000" dirty="0" smtClean="0"/>
                    <a:t>1</a:t>
                  </a:r>
                  <a:endParaRPr lang="zh-CN" altLang="en-US" sz="2800" b="1" dirty="0"/>
                </a:p>
              </p:txBody>
            </p:sp>
            <p:sp>
              <p:nvSpPr>
                <p:cNvPr id="19" name="Oval 35"/>
                <p:cNvSpPr>
                  <a:spLocks noChangeArrowheads="1"/>
                </p:cNvSpPr>
                <p:nvPr/>
              </p:nvSpPr>
              <p:spPr bwMode="auto">
                <a:xfrm>
                  <a:off x="3733729" y="4294317"/>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0" name="Rectangle 28"/>
                <p:cNvSpPr>
                  <a:spLocks noChangeArrowheads="1"/>
                </p:cNvSpPr>
                <p:nvPr/>
              </p:nvSpPr>
              <p:spPr bwMode="auto">
                <a:xfrm>
                  <a:off x="3730081" y="3805298"/>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t=2</a:t>
                  </a:r>
                  <a:endParaRPr lang="en-US" altLang="zh-CN" sz="2400" b="1" dirty="0">
                    <a:latin typeface="Times New Roman" charset="0"/>
                  </a:endParaRPr>
                </a:p>
              </p:txBody>
            </p:sp>
            <p:sp>
              <p:nvSpPr>
                <p:cNvPr id="21" name="矩形 20"/>
                <p:cNvSpPr/>
                <p:nvPr/>
              </p:nvSpPr>
              <p:spPr>
                <a:xfrm>
                  <a:off x="3791122" y="4316075"/>
                  <a:ext cx="465192" cy="523220"/>
                </a:xfrm>
                <a:prstGeom prst="rect">
                  <a:avLst/>
                </a:prstGeom>
              </p:spPr>
              <p:txBody>
                <a:bodyPr wrap="none">
                  <a:spAutoFit/>
                </a:bodyPr>
                <a:lstStyle/>
                <a:p>
                  <a:r>
                    <a:rPr lang="tr-TR" altLang="zh-CN" sz="2800" b="1" i="1" dirty="0" smtClean="0"/>
                    <a:t>q</a:t>
                  </a:r>
                  <a:r>
                    <a:rPr lang="en-US" altLang="zh-CN" sz="2800" b="1" baseline="-25000" dirty="0" smtClean="0"/>
                    <a:t>2</a:t>
                  </a:r>
                  <a:endParaRPr lang="zh-CN" altLang="en-US" sz="2800" b="1" dirty="0"/>
                </a:p>
              </p:txBody>
            </p:sp>
            <p:sp>
              <p:nvSpPr>
                <p:cNvPr id="22" name="Oval 35"/>
                <p:cNvSpPr>
                  <a:spLocks noChangeArrowheads="1"/>
                </p:cNvSpPr>
                <p:nvPr/>
              </p:nvSpPr>
              <p:spPr bwMode="auto">
                <a:xfrm>
                  <a:off x="4841503" y="4294317"/>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3" name="Rectangle 28"/>
                <p:cNvSpPr>
                  <a:spLocks noChangeArrowheads="1"/>
                </p:cNvSpPr>
                <p:nvPr/>
              </p:nvSpPr>
              <p:spPr bwMode="auto">
                <a:xfrm>
                  <a:off x="4837855" y="3771618"/>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t=3</a:t>
                  </a:r>
                  <a:endParaRPr lang="en-US" altLang="zh-CN" sz="2400" b="1" dirty="0">
                    <a:latin typeface="Times New Roman" charset="0"/>
                  </a:endParaRPr>
                </a:p>
              </p:txBody>
            </p:sp>
            <p:sp>
              <p:nvSpPr>
                <p:cNvPr id="24" name="矩形 23"/>
                <p:cNvSpPr/>
                <p:nvPr/>
              </p:nvSpPr>
              <p:spPr>
                <a:xfrm>
                  <a:off x="4898896" y="4316075"/>
                  <a:ext cx="465192" cy="523220"/>
                </a:xfrm>
                <a:prstGeom prst="rect">
                  <a:avLst/>
                </a:prstGeom>
              </p:spPr>
              <p:txBody>
                <a:bodyPr wrap="none">
                  <a:spAutoFit/>
                </a:bodyPr>
                <a:lstStyle/>
                <a:p>
                  <a:r>
                    <a:rPr lang="tr-TR" altLang="zh-CN" sz="2800" b="1" i="1" dirty="0" smtClean="0"/>
                    <a:t>q</a:t>
                  </a:r>
                  <a:r>
                    <a:rPr lang="en-US" altLang="zh-CN" sz="2800" b="1" baseline="-25000" dirty="0" smtClean="0"/>
                    <a:t>3</a:t>
                  </a:r>
                  <a:endParaRPr lang="zh-CN" altLang="en-US" sz="2800" b="1" dirty="0"/>
                </a:p>
              </p:txBody>
            </p:sp>
            <p:cxnSp>
              <p:nvCxnSpPr>
                <p:cNvPr id="25" name="直接箭头连接符 24"/>
                <p:cNvCxnSpPr/>
                <p:nvPr/>
              </p:nvCxnSpPr>
              <p:spPr>
                <a:xfrm>
                  <a:off x="2046041" y="4577685"/>
                  <a:ext cx="58539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198169" y="4577685"/>
                  <a:ext cx="53556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4300466" y="4577685"/>
                  <a:ext cx="54103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08104" y="4347682"/>
                  <a:ext cx="864096" cy="369332"/>
                </a:xfrm>
                <a:prstGeom prst="rect">
                  <a:avLst/>
                </a:prstGeom>
                <a:noFill/>
              </p:spPr>
              <p:txBody>
                <a:bodyPr wrap="square" rtlCol="0">
                  <a:spAutoFit/>
                </a:bodyPr>
                <a:lstStyle/>
                <a:p>
                  <a:r>
                    <a:rPr lang="en-US" altLang="zh-CN" b="1" dirty="0" smtClean="0"/>
                    <a:t>…</a:t>
                  </a:r>
                  <a:endParaRPr lang="zh-CN" altLang="en-US" b="1" dirty="0"/>
                </a:p>
              </p:txBody>
            </p:sp>
            <p:sp>
              <p:nvSpPr>
                <p:cNvPr id="29" name="Oval 35"/>
                <p:cNvSpPr>
                  <a:spLocks noChangeArrowheads="1"/>
                </p:cNvSpPr>
                <p:nvPr/>
              </p:nvSpPr>
              <p:spPr bwMode="auto">
                <a:xfrm>
                  <a:off x="2627784" y="531053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30" name="矩形 29"/>
                <p:cNvSpPr/>
                <p:nvPr/>
              </p:nvSpPr>
              <p:spPr>
                <a:xfrm>
                  <a:off x="2685177" y="5332293"/>
                  <a:ext cx="532518" cy="523220"/>
                </a:xfrm>
                <a:prstGeom prst="rect">
                  <a:avLst/>
                </a:prstGeom>
              </p:spPr>
              <p:txBody>
                <a:bodyPr wrap="none">
                  <a:spAutoFit/>
                </a:bodyPr>
                <a:lstStyle/>
                <a:p>
                  <a:r>
                    <a:rPr lang="en-US" altLang="zh-CN" sz="2800" b="1" i="1" dirty="0" smtClean="0"/>
                    <a:t>O</a:t>
                  </a:r>
                  <a:r>
                    <a:rPr lang="en-US" altLang="zh-CN" sz="2800" b="1" baseline="-25000" dirty="0" smtClean="0"/>
                    <a:t>1</a:t>
                  </a:r>
                  <a:endParaRPr lang="zh-CN" altLang="en-US" sz="2800" b="1" dirty="0"/>
                </a:p>
              </p:txBody>
            </p:sp>
            <p:sp>
              <p:nvSpPr>
                <p:cNvPr id="31" name="Oval 35"/>
                <p:cNvSpPr>
                  <a:spLocks noChangeArrowheads="1"/>
                </p:cNvSpPr>
                <p:nvPr/>
              </p:nvSpPr>
              <p:spPr bwMode="auto">
                <a:xfrm>
                  <a:off x="3730081" y="531053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32" name="矩形 31"/>
                <p:cNvSpPr/>
                <p:nvPr/>
              </p:nvSpPr>
              <p:spPr>
                <a:xfrm>
                  <a:off x="3787474" y="5332293"/>
                  <a:ext cx="532518" cy="523220"/>
                </a:xfrm>
                <a:prstGeom prst="rect">
                  <a:avLst/>
                </a:prstGeom>
              </p:spPr>
              <p:txBody>
                <a:bodyPr wrap="none">
                  <a:spAutoFit/>
                </a:bodyPr>
                <a:lstStyle/>
                <a:p>
                  <a:r>
                    <a:rPr lang="en-US" altLang="zh-CN" sz="2800" b="1" i="1" dirty="0" smtClean="0"/>
                    <a:t>O</a:t>
                  </a:r>
                  <a:r>
                    <a:rPr lang="en-US" altLang="zh-CN" sz="2800" b="1" baseline="-25000" dirty="0" smtClean="0"/>
                    <a:t>2</a:t>
                  </a:r>
                  <a:endParaRPr lang="zh-CN" altLang="en-US" sz="2800" b="1" dirty="0"/>
                </a:p>
              </p:txBody>
            </p:sp>
            <p:sp>
              <p:nvSpPr>
                <p:cNvPr id="33" name="Oval 35"/>
                <p:cNvSpPr>
                  <a:spLocks noChangeArrowheads="1"/>
                </p:cNvSpPr>
                <p:nvPr/>
              </p:nvSpPr>
              <p:spPr bwMode="auto">
                <a:xfrm>
                  <a:off x="4837855" y="531053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34" name="矩形 33"/>
                <p:cNvSpPr/>
                <p:nvPr/>
              </p:nvSpPr>
              <p:spPr>
                <a:xfrm>
                  <a:off x="4895248" y="5332293"/>
                  <a:ext cx="532518" cy="523220"/>
                </a:xfrm>
                <a:prstGeom prst="rect">
                  <a:avLst/>
                </a:prstGeom>
              </p:spPr>
              <p:txBody>
                <a:bodyPr wrap="none">
                  <a:spAutoFit/>
                </a:bodyPr>
                <a:lstStyle/>
                <a:p>
                  <a:r>
                    <a:rPr lang="en-US" altLang="zh-CN" sz="2800" b="1" i="1" dirty="0" smtClean="0"/>
                    <a:t>O</a:t>
                  </a:r>
                  <a:r>
                    <a:rPr lang="en-US" altLang="zh-CN" sz="2800" b="1" baseline="-25000" dirty="0" smtClean="0"/>
                    <a:t>3</a:t>
                  </a:r>
                  <a:endParaRPr lang="zh-CN" altLang="en-US" sz="2800" b="1" dirty="0"/>
                </a:p>
              </p:txBody>
            </p:sp>
            <p:cxnSp>
              <p:nvCxnSpPr>
                <p:cNvPr id="35" name="直接箭头连接符 34"/>
                <p:cNvCxnSpPr>
                  <a:stCxn id="16" idx="4"/>
                  <a:endCxn id="29" idx="0"/>
                </p:cNvCxnSpPr>
                <p:nvPr/>
              </p:nvCxnSpPr>
              <p:spPr>
                <a:xfrm flipH="1">
                  <a:off x="2911153" y="4861054"/>
                  <a:ext cx="3648" cy="4494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4"/>
                  <a:endCxn id="31" idx="0"/>
                </p:cNvCxnSpPr>
                <p:nvPr/>
              </p:nvCxnSpPr>
              <p:spPr>
                <a:xfrm flipH="1">
                  <a:off x="4013450" y="4861054"/>
                  <a:ext cx="3648" cy="4494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2" idx="4"/>
                  <a:endCxn id="33" idx="0"/>
                </p:cNvCxnSpPr>
                <p:nvPr/>
              </p:nvCxnSpPr>
              <p:spPr>
                <a:xfrm flipH="1">
                  <a:off x="5121224" y="4861054"/>
                  <a:ext cx="3648" cy="4494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300192" y="4365104"/>
                  <a:ext cx="1440160" cy="369332"/>
                </a:xfrm>
                <a:prstGeom prst="rect">
                  <a:avLst/>
                </a:prstGeom>
                <a:noFill/>
              </p:spPr>
              <p:txBody>
                <a:bodyPr wrap="square" rtlCol="0">
                  <a:spAutoFit/>
                </a:bodyPr>
                <a:lstStyle/>
                <a:p>
                  <a:r>
                    <a:rPr lang="en-US" altLang="zh-CN" dirty="0" smtClean="0"/>
                    <a:t>Hidden States</a:t>
                  </a:r>
                  <a:endParaRPr lang="zh-CN" altLang="en-US" dirty="0"/>
                </a:p>
              </p:txBody>
            </p:sp>
            <p:sp>
              <p:nvSpPr>
                <p:cNvPr id="39" name="TextBox 38"/>
                <p:cNvSpPr txBox="1"/>
                <p:nvPr/>
              </p:nvSpPr>
              <p:spPr>
                <a:xfrm>
                  <a:off x="6300192" y="5363924"/>
                  <a:ext cx="1728192" cy="369332"/>
                </a:xfrm>
                <a:prstGeom prst="rect">
                  <a:avLst/>
                </a:prstGeom>
                <a:noFill/>
              </p:spPr>
              <p:txBody>
                <a:bodyPr wrap="square" rtlCol="0">
                  <a:spAutoFit/>
                </a:bodyPr>
                <a:lstStyle/>
                <a:p>
                  <a:r>
                    <a:rPr lang="en-US" altLang="zh-CN" dirty="0" smtClean="0"/>
                    <a:t>Observed States</a:t>
                  </a:r>
                  <a:endParaRPr lang="zh-CN" altLang="en-US" dirty="0"/>
                </a:p>
              </p:txBody>
            </p:sp>
          </p:grpSp>
        </p:grpSp>
        <p:sp>
          <p:nvSpPr>
            <p:cNvPr id="7" name="Oval 35"/>
            <p:cNvSpPr>
              <a:spLocks noChangeArrowheads="1"/>
            </p:cNvSpPr>
            <p:nvPr/>
          </p:nvSpPr>
          <p:spPr bwMode="auto">
            <a:xfrm>
              <a:off x="1461809" y="5318641"/>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8" name="矩形 7"/>
            <p:cNvSpPr/>
            <p:nvPr/>
          </p:nvSpPr>
          <p:spPr>
            <a:xfrm>
              <a:off x="1519202" y="5340399"/>
              <a:ext cx="532518" cy="523220"/>
            </a:xfrm>
            <a:prstGeom prst="rect">
              <a:avLst/>
            </a:prstGeom>
          </p:spPr>
          <p:txBody>
            <a:bodyPr wrap="none">
              <a:spAutoFit/>
            </a:bodyPr>
            <a:lstStyle/>
            <a:p>
              <a:r>
                <a:rPr lang="en-US" altLang="zh-CN" sz="2800" b="1" i="1" dirty="0" smtClean="0"/>
                <a:t>O</a:t>
              </a:r>
              <a:r>
                <a:rPr lang="en-US" altLang="zh-CN" sz="2800" b="1" baseline="-25000" dirty="0" smtClean="0"/>
                <a:t>0</a:t>
              </a:r>
              <a:endParaRPr lang="zh-CN" altLang="en-US" sz="2800" b="1" dirty="0"/>
            </a:p>
          </p:txBody>
        </p:sp>
        <p:cxnSp>
          <p:nvCxnSpPr>
            <p:cNvPr id="9" name="直接箭头连接符 8"/>
            <p:cNvCxnSpPr>
              <a:endCxn id="7" idx="0"/>
            </p:cNvCxnSpPr>
            <p:nvPr/>
          </p:nvCxnSpPr>
          <p:spPr>
            <a:xfrm flipH="1">
              <a:off x="1745178" y="4869160"/>
              <a:ext cx="3648" cy="4494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547664" y="3610020"/>
            <a:ext cx="3960440" cy="611068"/>
            <a:chOff x="1547664" y="3610020"/>
            <a:chExt cx="3960440" cy="611068"/>
          </a:xfrm>
        </p:grpSpPr>
        <p:pic>
          <p:nvPicPr>
            <p:cNvPr id="40" name="Picture 5"/>
            <p:cNvPicPr>
              <a:picLocks noChangeAspect="1" noChangeArrowheads="1"/>
            </p:cNvPicPr>
            <p:nvPr/>
          </p:nvPicPr>
          <p:blipFill>
            <a:blip r:embed="rId2" cstate="print"/>
            <a:srcRect/>
            <a:stretch>
              <a:fillRect/>
            </a:stretch>
          </p:blipFill>
          <p:spPr bwMode="auto">
            <a:xfrm>
              <a:off x="3995936" y="3645024"/>
              <a:ext cx="504056" cy="539060"/>
            </a:xfrm>
            <a:prstGeom prst="rect">
              <a:avLst/>
            </a:prstGeom>
            <a:noFill/>
            <a:ln w="9525">
              <a:noFill/>
              <a:miter lim="800000"/>
              <a:headEnd/>
              <a:tailEnd/>
            </a:ln>
          </p:spPr>
        </p:pic>
        <p:pic>
          <p:nvPicPr>
            <p:cNvPr id="41" name="Picture 4"/>
            <p:cNvPicPr>
              <a:picLocks noChangeAspect="1" noChangeArrowheads="1"/>
            </p:cNvPicPr>
            <p:nvPr/>
          </p:nvPicPr>
          <p:blipFill>
            <a:blip r:embed="rId3" cstate="print"/>
            <a:srcRect/>
            <a:stretch>
              <a:fillRect/>
            </a:stretch>
          </p:blipFill>
          <p:spPr bwMode="auto">
            <a:xfrm>
              <a:off x="1547664" y="3684083"/>
              <a:ext cx="476983" cy="464997"/>
            </a:xfrm>
            <a:prstGeom prst="rect">
              <a:avLst/>
            </a:prstGeom>
            <a:noFill/>
            <a:ln w="9525">
              <a:noFill/>
              <a:miter lim="800000"/>
              <a:headEnd/>
              <a:tailEnd/>
            </a:ln>
          </p:spPr>
        </p:pic>
        <p:pic>
          <p:nvPicPr>
            <p:cNvPr id="117762" name="Picture 2"/>
            <p:cNvPicPr>
              <a:picLocks noChangeAspect="1" noChangeArrowheads="1"/>
            </p:cNvPicPr>
            <p:nvPr/>
          </p:nvPicPr>
          <p:blipFill>
            <a:blip r:embed="rId4" cstate="print"/>
            <a:srcRect/>
            <a:stretch>
              <a:fillRect/>
            </a:stretch>
          </p:blipFill>
          <p:spPr bwMode="auto">
            <a:xfrm>
              <a:off x="2627784" y="3717731"/>
              <a:ext cx="720080" cy="503357"/>
            </a:xfrm>
            <a:prstGeom prst="rect">
              <a:avLst/>
            </a:prstGeom>
            <a:noFill/>
            <a:ln w="9525">
              <a:noFill/>
              <a:miter lim="800000"/>
              <a:headEnd/>
              <a:tailEnd/>
            </a:ln>
          </p:spPr>
        </p:pic>
        <p:pic>
          <p:nvPicPr>
            <p:cNvPr id="43" name="Picture 5"/>
            <p:cNvPicPr>
              <a:picLocks noChangeAspect="1" noChangeArrowheads="1"/>
            </p:cNvPicPr>
            <p:nvPr/>
          </p:nvPicPr>
          <p:blipFill>
            <a:blip r:embed="rId2" cstate="print"/>
            <a:srcRect/>
            <a:stretch>
              <a:fillRect/>
            </a:stretch>
          </p:blipFill>
          <p:spPr bwMode="auto">
            <a:xfrm>
              <a:off x="5004048" y="3610020"/>
              <a:ext cx="504056" cy="539060"/>
            </a:xfrm>
            <a:prstGeom prst="rect">
              <a:avLst/>
            </a:prstGeom>
            <a:noFill/>
            <a:ln w="9525">
              <a:noFill/>
              <a:miter lim="800000"/>
              <a:headEnd/>
              <a:tailEnd/>
            </a:ln>
          </p:spPr>
        </p:pic>
      </p:grpSp>
      <p:grpSp>
        <p:nvGrpSpPr>
          <p:cNvPr id="55" name="组合 54"/>
          <p:cNvGrpSpPr/>
          <p:nvPr/>
        </p:nvGrpSpPr>
        <p:grpSpPr>
          <a:xfrm>
            <a:off x="251520" y="1412776"/>
            <a:ext cx="1368152" cy="1008112"/>
            <a:chOff x="251520" y="1412776"/>
            <a:chExt cx="1368152" cy="1008112"/>
          </a:xfrm>
        </p:grpSpPr>
        <p:pic>
          <p:nvPicPr>
            <p:cNvPr id="44" name="Picture 2"/>
            <p:cNvPicPr>
              <a:picLocks noChangeAspect="1" noChangeArrowheads="1"/>
            </p:cNvPicPr>
            <p:nvPr/>
          </p:nvPicPr>
          <p:blipFill>
            <a:blip r:embed="rId5" cstate="print"/>
            <a:srcRect/>
            <a:stretch>
              <a:fillRect/>
            </a:stretch>
          </p:blipFill>
          <p:spPr bwMode="auto">
            <a:xfrm>
              <a:off x="323528" y="2060848"/>
              <a:ext cx="285315" cy="360040"/>
            </a:xfrm>
            <a:prstGeom prst="rect">
              <a:avLst/>
            </a:prstGeom>
            <a:noFill/>
            <a:ln w="9525">
              <a:noFill/>
              <a:miter lim="800000"/>
              <a:headEnd/>
              <a:tailEnd/>
            </a:ln>
          </p:spPr>
        </p:pic>
        <p:pic>
          <p:nvPicPr>
            <p:cNvPr id="45" name="Picture 3"/>
            <p:cNvPicPr>
              <a:picLocks noChangeAspect="1" noChangeArrowheads="1"/>
            </p:cNvPicPr>
            <p:nvPr/>
          </p:nvPicPr>
          <p:blipFill>
            <a:blip r:embed="rId6" cstate="print"/>
            <a:srcRect/>
            <a:stretch>
              <a:fillRect/>
            </a:stretch>
          </p:blipFill>
          <p:spPr bwMode="auto">
            <a:xfrm>
              <a:off x="744908" y="2060848"/>
              <a:ext cx="226692" cy="360040"/>
            </a:xfrm>
            <a:prstGeom prst="rect">
              <a:avLst/>
            </a:prstGeom>
            <a:noFill/>
            <a:ln w="9525">
              <a:noFill/>
              <a:miter lim="800000"/>
              <a:headEnd/>
              <a:tailEnd/>
            </a:ln>
          </p:spPr>
        </p:pic>
        <p:sp>
          <p:nvSpPr>
            <p:cNvPr id="46" name="矩形 45"/>
            <p:cNvSpPr/>
            <p:nvPr/>
          </p:nvSpPr>
          <p:spPr>
            <a:xfrm>
              <a:off x="251520" y="1412776"/>
              <a:ext cx="1368152" cy="646331"/>
            </a:xfrm>
            <a:prstGeom prst="rect">
              <a:avLst/>
            </a:prstGeom>
          </p:spPr>
          <p:txBody>
            <a:bodyPr wrap="square">
              <a:spAutoFit/>
            </a:bodyPr>
            <a:lstStyle/>
            <a:p>
              <a:r>
                <a:rPr lang="en-US" altLang="zh-CN" dirty="0" smtClean="0"/>
                <a:t>atmosphere </a:t>
              </a:r>
            </a:p>
            <a:p>
              <a:r>
                <a:rPr lang="en-US" altLang="zh-CN" dirty="0" smtClean="0"/>
                <a:t>pressure</a:t>
              </a:r>
              <a:endParaRPr lang="zh-CN" altLang="en-US" dirty="0"/>
            </a:p>
          </p:txBody>
        </p:sp>
      </p:grpSp>
      <p:grpSp>
        <p:nvGrpSpPr>
          <p:cNvPr id="57" name="组合 56"/>
          <p:cNvGrpSpPr/>
          <p:nvPr/>
        </p:nvGrpSpPr>
        <p:grpSpPr>
          <a:xfrm>
            <a:off x="611560" y="4509120"/>
            <a:ext cx="7239000" cy="2066528"/>
            <a:chOff x="611560" y="4509120"/>
            <a:chExt cx="7239000" cy="2066528"/>
          </a:xfrm>
        </p:grpSpPr>
        <p:sp>
          <p:nvSpPr>
            <p:cNvPr id="48" name="Rectangle 3"/>
            <p:cNvSpPr txBox="1">
              <a:spLocks noChangeArrowheads="1"/>
            </p:cNvSpPr>
            <p:nvPr/>
          </p:nvSpPr>
          <p:spPr>
            <a:xfrm>
              <a:off x="611560" y="4509120"/>
              <a:ext cx="7239000" cy="2066528"/>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N “hidden” States, {S</a:t>
              </a:r>
              <a:r>
                <a:rPr kumimoji="0" lang="en-GB" altLang="zh-CN" sz="2600" b="0" i="0" u="none" strike="noStrike" kern="1200" cap="none" spc="0" normalizeH="0" baseline="-25000" noProof="0" dirty="0" smtClean="0">
                  <a:ln>
                    <a:noFill/>
                  </a:ln>
                  <a:solidFill>
                    <a:schemeClr val="tx1"/>
                  </a:solidFill>
                  <a:effectLst/>
                  <a:uLnTx/>
                  <a:uFillTx/>
                  <a:latin typeface="+mn-lt"/>
                  <a:ea typeface="宋体" charset="-122"/>
                  <a:cs typeface="+mn-cs"/>
                </a:rPr>
                <a:t>1</a:t>
              </a: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 S</a:t>
              </a:r>
              <a:r>
                <a:rPr kumimoji="0" lang="en-GB" altLang="zh-CN" sz="2600" b="0" i="0" u="none" strike="noStrike" kern="1200" cap="none" spc="0" normalizeH="0" baseline="-25000" noProof="0" dirty="0" smtClean="0">
                  <a:ln>
                    <a:noFill/>
                  </a:ln>
                  <a:solidFill>
                    <a:schemeClr val="tx1"/>
                  </a:solidFill>
                  <a:effectLst/>
                  <a:uLnTx/>
                  <a:uFillTx/>
                  <a:latin typeface="+mn-lt"/>
                  <a:ea typeface="宋体" charset="-122"/>
                  <a:cs typeface="+mn-cs"/>
                </a:rPr>
                <a:t>2</a:t>
              </a: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 S</a:t>
              </a:r>
              <a:r>
                <a:rPr kumimoji="0" lang="en-GB" altLang="zh-CN" sz="2600" b="0" i="0" u="none" strike="noStrike" kern="1200" cap="none" spc="0" normalizeH="0" baseline="-25000" noProof="0" dirty="0" smtClean="0">
                  <a:ln>
                    <a:noFill/>
                  </a:ln>
                  <a:solidFill>
                    <a:schemeClr val="tx1"/>
                  </a:solidFill>
                  <a:effectLst/>
                  <a:uLnTx/>
                  <a:uFillTx/>
                  <a:latin typeface="+mn-lt"/>
                  <a:ea typeface="宋体" charset="-122"/>
                  <a:cs typeface="+mn-cs"/>
                </a:rPr>
                <a:t>N</a:t>
              </a: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   {         }</a:t>
              </a:r>
            </a:p>
            <a:p>
              <a:pPr marL="274320" lvl="0" indent="-274320">
                <a:spcBef>
                  <a:spcPts val="580"/>
                </a:spcBef>
                <a:buClr>
                  <a:schemeClr val="accent1"/>
                </a:buClr>
                <a:buSzPct val="85000"/>
                <a:buFont typeface="Wingdings 2"/>
                <a:buChar char=""/>
              </a:pPr>
              <a:r>
                <a:rPr lang="en-GB" altLang="zh-CN" sz="2600" dirty="0" smtClean="0">
                  <a:ea typeface="宋体" charset="-122"/>
                </a:rPr>
                <a:t>M “Visible” States, {V</a:t>
              </a:r>
              <a:r>
                <a:rPr lang="en-GB" altLang="zh-CN" sz="2600" baseline="-25000" dirty="0" smtClean="0">
                  <a:ea typeface="宋体" charset="-122"/>
                </a:rPr>
                <a:t>1</a:t>
              </a:r>
              <a:r>
                <a:rPr lang="en-GB" altLang="zh-CN" sz="2600" dirty="0" smtClean="0">
                  <a:ea typeface="宋体" charset="-122"/>
                </a:rPr>
                <a:t>, V</a:t>
              </a:r>
              <a:r>
                <a:rPr lang="en-GB" altLang="zh-CN" sz="2600" baseline="-25000" dirty="0" smtClean="0">
                  <a:ea typeface="宋体" charset="-122"/>
                </a:rPr>
                <a:t>2</a:t>
              </a:r>
              <a:r>
                <a:rPr lang="en-GB" altLang="zh-CN" sz="2600" dirty="0" smtClean="0">
                  <a:ea typeface="宋体" charset="-122"/>
                </a:rPr>
                <a:t>,… V</a:t>
              </a:r>
              <a:r>
                <a:rPr lang="en-GB" altLang="zh-CN" sz="2600" baseline="-25000" dirty="0" smtClean="0">
                  <a:ea typeface="宋体" charset="-122"/>
                </a:rPr>
                <a:t>M</a:t>
              </a:r>
              <a:r>
                <a:rPr lang="en-GB" altLang="zh-CN" sz="2600" dirty="0" smtClean="0">
                  <a:ea typeface="宋体" charset="-122"/>
                </a:rPr>
                <a:t>}  {                         }</a:t>
              </a:r>
              <a:endPar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Sequence of hidden states Q ={q</a:t>
              </a:r>
              <a:r>
                <a:rPr kumimoji="0" lang="en-GB" altLang="zh-CN" sz="2600" b="0" i="0" u="none" strike="noStrike" kern="1200" cap="none" spc="0" normalizeH="0" baseline="-25000" noProof="0" dirty="0" smtClean="0">
                  <a:ln>
                    <a:noFill/>
                  </a:ln>
                  <a:solidFill>
                    <a:schemeClr val="tx1"/>
                  </a:solidFill>
                  <a:effectLst/>
                  <a:uLnTx/>
                  <a:uFillTx/>
                  <a:latin typeface="+mn-lt"/>
                  <a:ea typeface="宋体" charset="-122"/>
                  <a:cs typeface="+mn-cs"/>
                </a:rPr>
                <a:t>1</a:t>
              </a: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 q</a:t>
              </a:r>
              <a:r>
                <a:rPr kumimoji="0" lang="en-GB" altLang="zh-CN" sz="2600" b="0" i="0" u="none" strike="noStrike" kern="1200" cap="none" spc="0" normalizeH="0" baseline="-25000" noProof="0" dirty="0" smtClean="0">
                  <a:ln>
                    <a:noFill/>
                  </a:ln>
                  <a:solidFill>
                    <a:schemeClr val="tx1"/>
                  </a:solidFill>
                  <a:effectLst/>
                  <a:uLnTx/>
                  <a:uFillTx/>
                  <a:latin typeface="+mn-lt"/>
                  <a:ea typeface="宋体" charset="-122"/>
                  <a:cs typeface="+mn-cs"/>
                </a:rPr>
                <a:t>2</a:t>
              </a: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Sequence of observations </a:t>
              </a:r>
              <a:r>
                <a:rPr kumimoji="0" lang="en-GB" altLang="zh-CN" sz="2600" b="1" i="0" u="none" strike="noStrike" kern="1200" cap="none" spc="0" normalizeH="0" baseline="0" noProof="0" dirty="0" smtClean="0">
                  <a:ln>
                    <a:noFill/>
                  </a:ln>
                  <a:solidFill>
                    <a:schemeClr val="tx1"/>
                  </a:solidFill>
                  <a:effectLst/>
                  <a:uLnTx/>
                  <a:uFillTx/>
                  <a:latin typeface="+mn-lt"/>
                  <a:ea typeface="宋体" charset="-122"/>
                  <a:cs typeface="+mn-cs"/>
                </a:rPr>
                <a:t>O</a:t>
              </a: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en-GB" altLang="zh-CN" sz="2600" b="1" i="0" u="none" strike="noStrike" kern="1200" cap="none" spc="0" normalizeH="0" baseline="0" noProof="0" dirty="0" smtClean="0">
                  <a:ln>
                    <a:noFill/>
                  </a:ln>
                  <a:solidFill>
                    <a:schemeClr val="tx1"/>
                  </a:solidFill>
                  <a:effectLst/>
                  <a:uLnTx/>
                  <a:uFillTx/>
                  <a:latin typeface="+mn-lt"/>
                  <a:ea typeface="宋体" charset="-122"/>
                  <a:cs typeface="+mn-cs"/>
                </a:rPr>
                <a:t>O</a:t>
              </a:r>
              <a:r>
                <a:rPr kumimoji="0" lang="en-GB" altLang="zh-CN" sz="2600" b="1" i="0" u="none" strike="noStrike" kern="1200" cap="none" spc="0" normalizeH="0" baseline="-25000" noProof="0" dirty="0" smtClean="0">
                  <a:ln>
                    <a:noFill/>
                  </a:ln>
                  <a:solidFill>
                    <a:schemeClr val="tx1"/>
                  </a:solidFill>
                  <a:effectLst/>
                  <a:uLnTx/>
                  <a:uFillTx/>
                  <a:latin typeface="+mn-lt"/>
                  <a:ea typeface="宋体" charset="-122"/>
                  <a:cs typeface="+mn-cs"/>
                </a:rPr>
                <a:t>1</a:t>
              </a: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en-GB" altLang="zh-CN" sz="2600" b="1" i="0" u="none" strike="noStrike" kern="1200" cap="none" spc="0" normalizeH="0" baseline="0" noProof="0" dirty="0" smtClean="0">
                  <a:ln>
                    <a:noFill/>
                  </a:ln>
                  <a:solidFill>
                    <a:schemeClr val="tx1"/>
                  </a:solidFill>
                  <a:effectLst/>
                  <a:uLnTx/>
                  <a:uFillTx/>
                  <a:latin typeface="+mn-lt"/>
                  <a:ea typeface="宋体" charset="-122"/>
                  <a:cs typeface="+mn-cs"/>
                </a:rPr>
                <a:t>O</a:t>
              </a:r>
              <a:r>
                <a:rPr kumimoji="0" lang="en-GB" altLang="zh-CN" sz="2600" b="1" i="0" u="none" strike="noStrike" kern="1200" cap="none" spc="0" normalizeH="0" baseline="-25000" noProof="0" dirty="0" smtClean="0">
                  <a:ln>
                    <a:noFill/>
                  </a:ln>
                  <a:solidFill>
                    <a:schemeClr val="tx1"/>
                  </a:solidFill>
                  <a:effectLst/>
                  <a:uLnTx/>
                  <a:uFillTx/>
                  <a:latin typeface="+mn-lt"/>
                  <a:ea typeface="宋体" charset="-122"/>
                  <a:cs typeface="+mn-cs"/>
                </a:rPr>
                <a:t>2</a:t>
              </a:r>
              <a:r>
                <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rPr>
                <a:t>, …}</a:t>
              </a:r>
              <a:endParaRPr kumimoji="0" lang="en-GB" altLang="zh-CN" sz="2600" b="1" i="0" u="none" strike="noStrike" kern="1200" cap="none" spc="0" normalizeH="0" baseline="0" noProof="0" dirty="0" smtClean="0">
                <a:ln>
                  <a:noFill/>
                </a:ln>
                <a:solidFill>
                  <a:schemeClr val="tx1"/>
                </a:solidFill>
                <a:effectLst/>
                <a:uLnTx/>
                <a:uFillTx/>
                <a:latin typeface="+mn-lt"/>
                <a:ea typeface="宋体" charset="-122"/>
                <a:cs typeface="+mn-cs"/>
              </a:endParaRPr>
            </a:p>
          </p:txBody>
        </p:sp>
        <p:pic>
          <p:nvPicPr>
            <p:cNvPr id="49" name="Picture 2"/>
            <p:cNvPicPr>
              <a:picLocks noChangeAspect="1" noChangeArrowheads="1"/>
            </p:cNvPicPr>
            <p:nvPr/>
          </p:nvPicPr>
          <p:blipFill>
            <a:blip r:embed="rId5" cstate="print"/>
            <a:srcRect/>
            <a:stretch>
              <a:fillRect/>
            </a:stretch>
          </p:blipFill>
          <p:spPr bwMode="auto">
            <a:xfrm>
              <a:off x="5580112" y="4581128"/>
              <a:ext cx="285315" cy="360040"/>
            </a:xfrm>
            <a:prstGeom prst="rect">
              <a:avLst/>
            </a:prstGeom>
            <a:noFill/>
            <a:ln w="9525">
              <a:noFill/>
              <a:miter lim="800000"/>
              <a:headEnd/>
              <a:tailEnd/>
            </a:ln>
          </p:spPr>
        </p:pic>
        <p:pic>
          <p:nvPicPr>
            <p:cNvPr id="50" name="Picture 3"/>
            <p:cNvPicPr>
              <a:picLocks noChangeAspect="1" noChangeArrowheads="1"/>
            </p:cNvPicPr>
            <p:nvPr/>
          </p:nvPicPr>
          <p:blipFill>
            <a:blip r:embed="rId6" cstate="print"/>
            <a:srcRect/>
            <a:stretch>
              <a:fillRect/>
            </a:stretch>
          </p:blipFill>
          <p:spPr bwMode="auto">
            <a:xfrm>
              <a:off x="6001492" y="4581128"/>
              <a:ext cx="226692" cy="360040"/>
            </a:xfrm>
            <a:prstGeom prst="rect">
              <a:avLst/>
            </a:prstGeom>
            <a:noFill/>
            <a:ln w="9525">
              <a:noFill/>
              <a:miter lim="800000"/>
              <a:headEnd/>
              <a:tailEnd/>
            </a:ln>
          </p:spPr>
        </p:pic>
        <p:grpSp>
          <p:nvGrpSpPr>
            <p:cNvPr id="54" name="组合 53"/>
            <p:cNvGrpSpPr/>
            <p:nvPr/>
          </p:nvGrpSpPr>
          <p:grpSpPr>
            <a:xfrm>
              <a:off x="5652120" y="5013176"/>
              <a:ext cx="1800200" cy="539060"/>
              <a:chOff x="5364088" y="4976144"/>
              <a:chExt cx="1800200" cy="539060"/>
            </a:xfrm>
          </p:grpSpPr>
          <p:pic>
            <p:nvPicPr>
              <p:cNvPr id="51" name="Picture 4"/>
              <p:cNvPicPr>
                <a:picLocks noChangeAspect="1" noChangeArrowheads="1"/>
              </p:cNvPicPr>
              <p:nvPr/>
            </p:nvPicPr>
            <p:blipFill>
              <a:blip r:embed="rId3" cstate="print"/>
              <a:srcRect/>
              <a:stretch>
                <a:fillRect/>
              </a:stretch>
            </p:blipFill>
            <p:spPr bwMode="auto">
              <a:xfrm>
                <a:off x="5364088" y="5013176"/>
                <a:ext cx="476983" cy="464997"/>
              </a:xfrm>
              <a:prstGeom prst="rect">
                <a:avLst/>
              </a:prstGeom>
              <a:noFill/>
              <a:ln w="9525">
                <a:noFill/>
                <a:miter lim="800000"/>
                <a:headEnd/>
                <a:tailEnd/>
              </a:ln>
            </p:spPr>
          </p:pic>
          <p:pic>
            <p:nvPicPr>
              <p:cNvPr id="52" name="Picture 2"/>
              <p:cNvPicPr>
                <a:picLocks noChangeAspect="1" noChangeArrowheads="1"/>
              </p:cNvPicPr>
              <p:nvPr/>
            </p:nvPicPr>
            <p:blipFill>
              <a:blip r:embed="rId4" cstate="print"/>
              <a:srcRect/>
              <a:stretch>
                <a:fillRect/>
              </a:stretch>
            </p:blipFill>
            <p:spPr bwMode="auto">
              <a:xfrm>
                <a:off x="5868144" y="4993996"/>
                <a:ext cx="720080" cy="503357"/>
              </a:xfrm>
              <a:prstGeom prst="rect">
                <a:avLst/>
              </a:prstGeom>
              <a:noFill/>
              <a:ln w="9525">
                <a:noFill/>
                <a:miter lim="800000"/>
                <a:headEnd/>
                <a:tailEnd/>
              </a:ln>
            </p:spPr>
          </p:pic>
          <p:pic>
            <p:nvPicPr>
              <p:cNvPr id="53" name="Picture 5"/>
              <p:cNvPicPr>
                <a:picLocks noChangeAspect="1" noChangeArrowheads="1"/>
              </p:cNvPicPr>
              <p:nvPr/>
            </p:nvPicPr>
            <p:blipFill>
              <a:blip r:embed="rId2" cstate="print"/>
              <a:srcRect/>
              <a:stretch>
                <a:fillRect/>
              </a:stretch>
            </p:blipFill>
            <p:spPr bwMode="auto">
              <a:xfrm>
                <a:off x="6660232" y="4976144"/>
                <a:ext cx="504056" cy="539060"/>
              </a:xfrm>
              <a:prstGeom prst="rect">
                <a:avLst/>
              </a:prstGeom>
              <a:noFill/>
              <a:ln w="9525">
                <a:noFill/>
                <a:miter lim="800000"/>
                <a:headEnd/>
                <a:tailEnd/>
              </a:ln>
            </p:spPr>
          </p:pic>
        </p:grpSp>
      </p:grpSp>
      <p:sp>
        <p:nvSpPr>
          <p:cNvPr id="58" name="灯片编号占位符 57"/>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up)">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dissolve">
                                      <p:cBhvr>
                                        <p:cTn id="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1520" y="116632"/>
            <a:ext cx="7772400" cy="580926"/>
          </a:xfrm>
          <a:prstGeom prst="rect">
            <a:avLst/>
          </a:prstGeom>
        </p:spPr>
        <p:txBody>
          <a:bodyPr bIns="91440" anchor="b" anchorCtr="0">
            <a:normAutofit/>
          </a:bodyPr>
          <a:lstStyle/>
          <a:p>
            <a:pPr lvl="0">
              <a:spcBef>
                <a:spcPct val="0"/>
              </a:spcBef>
            </a:pPr>
            <a:r>
              <a:rPr lang="en-US" altLang="zh-CN" sz="2800" b="1" dirty="0" smtClean="0">
                <a:solidFill>
                  <a:schemeClr val="tx2"/>
                </a:solidFill>
                <a:latin typeface="+mj-lt"/>
                <a:ea typeface="+mj-ea"/>
                <a:cs typeface="+mj-cs"/>
              </a:rPr>
              <a:t>Hidden Markov Model</a:t>
            </a:r>
            <a:endParaRPr lang="tr-TR" altLang="zh-CN" sz="2800" b="1" dirty="0" smtClean="0">
              <a:solidFill>
                <a:schemeClr val="tx2"/>
              </a:solidFill>
              <a:latin typeface="+mj-lt"/>
              <a:ea typeface="+mj-ea"/>
              <a:cs typeface="+mj-cs"/>
            </a:endParaRPr>
          </a:p>
        </p:txBody>
      </p:sp>
      <p:pic>
        <p:nvPicPr>
          <p:cNvPr id="32771" name="Picture 3"/>
          <p:cNvPicPr>
            <a:picLocks noChangeAspect="1" noChangeArrowheads="1"/>
          </p:cNvPicPr>
          <p:nvPr/>
        </p:nvPicPr>
        <p:blipFill>
          <a:blip r:embed="rId3" cstate="print"/>
          <a:srcRect/>
          <a:stretch>
            <a:fillRect/>
          </a:stretch>
        </p:blipFill>
        <p:spPr bwMode="auto">
          <a:xfrm>
            <a:off x="512465" y="2636912"/>
            <a:ext cx="2619375" cy="800100"/>
          </a:xfrm>
          <a:prstGeom prst="rect">
            <a:avLst/>
          </a:prstGeom>
          <a:noFill/>
          <a:ln w="9525">
            <a:noFill/>
            <a:miter lim="800000"/>
            <a:headEnd/>
            <a:tailEnd/>
          </a:ln>
        </p:spPr>
      </p:pic>
      <p:pic>
        <p:nvPicPr>
          <p:cNvPr id="32773" name="Picture 5"/>
          <p:cNvPicPr>
            <a:picLocks noChangeAspect="1" noChangeArrowheads="1"/>
          </p:cNvPicPr>
          <p:nvPr/>
        </p:nvPicPr>
        <p:blipFill>
          <a:blip r:embed="rId4" cstate="print"/>
          <a:srcRect/>
          <a:stretch>
            <a:fillRect/>
          </a:stretch>
        </p:blipFill>
        <p:spPr bwMode="auto">
          <a:xfrm>
            <a:off x="755576" y="908720"/>
            <a:ext cx="1762125" cy="1000125"/>
          </a:xfrm>
          <a:prstGeom prst="rect">
            <a:avLst/>
          </a:prstGeom>
          <a:noFill/>
          <a:ln w="9525">
            <a:noFill/>
            <a:miter lim="800000"/>
            <a:headEnd/>
            <a:tailEnd/>
          </a:ln>
        </p:spPr>
      </p:pic>
      <p:sp>
        <p:nvSpPr>
          <p:cNvPr id="15" name="矩形 14"/>
          <p:cNvSpPr/>
          <p:nvPr/>
        </p:nvSpPr>
        <p:spPr>
          <a:xfrm>
            <a:off x="5076056" y="3573016"/>
            <a:ext cx="3572516" cy="723275"/>
          </a:xfrm>
          <a:prstGeom prst="rect">
            <a:avLst/>
          </a:prstGeom>
        </p:spPr>
        <p:txBody>
          <a:bodyPr wrap="none">
            <a:spAutoFit/>
          </a:bodyPr>
          <a:lstStyle/>
          <a:p>
            <a:pPr marL="457200" lvl="0" indent="-457200">
              <a:spcBef>
                <a:spcPts val="580"/>
              </a:spcBef>
              <a:buClr>
                <a:schemeClr val="accent1"/>
              </a:buClr>
              <a:buSzPct val="85000"/>
              <a:buFont typeface="Wingdings 2"/>
              <a:buChar char=""/>
              <a:defRPr/>
            </a:pPr>
            <a:r>
              <a:rPr lang="tr-TR" altLang="zh-CN" i="1" dirty="0" smtClean="0"/>
              <a:t>M</a:t>
            </a:r>
            <a:r>
              <a:rPr lang="tr-TR" altLang="zh-CN" dirty="0" smtClean="0"/>
              <a:t>: Number of observation symbols</a:t>
            </a:r>
            <a:endParaRPr lang="en-US" altLang="zh-CN" dirty="0" smtClean="0"/>
          </a:p>
          <a:p>
            <a:pPr marL="457200" lvl="0" indent="-457200">
              <a:spcBef>
                <a:spcPts val="580"/>
              </a:spcBef>
              <a:buClr>
                <a:schemeClr val="accent1"/>
              </a:buClr>
              <a:buSzPct val="85000"/>
              <a:defRPr/>
            </a:pPr>
            <a:r>
              <a:rPr lang="en-US" altLang="zh-CN" dirty="0" smtClean="0"/>
              <a:t>         (M=3)</a:t>
            </a:r>
            <a:endParaRPr lang="tr-TR" altLang="zh-CN" dirty="0" smtClean="0"/>
          </a:p>
        </p:txBody>
      </p:sp>
      <p:sp>
        <p:nvSpPr>
          <p:cNvPr id="16" name="矩形 15"/>
          <p:cNvSpPr/>
          <p:nvPr/>
        </p:nvSpPr>
        <p:spPr>
          <a:xfrm>
            <a:off x="5076056" y="1988840"/>
            <a:ext cx="2928750" cy="369332"/>
          </a:xfrm>
          <a:prstGeom prst="rect">
            <a:avLst/>
          </a:prstGeom>
        </p:spPr>
        <p:txBody>
          <a:bodyPr wrap="none">
            <a:spAutoFit/>
          </a:bodyPr>
          <a:lstStyle/>
          <a:p>
            <a:pPr marL="457200" lvl="0" indent="-457200">
              <a:spcBef>
                <a:spcPts val="580"/>
              </a:spcBef>
              <a:buClr>
                <a:schemeClr val="accent1"/>
              </a:buClr>
              <a:buSzPct val="85000"/>
              <a:buFont typeface="Wingdings 2"/>
              <a:buChar char=""/>
              <a:defRPr/>
            </a:pPr>
            <a:r>
              <a:rPr lang="tr-TR" altLang="zh-CN" i="1" dirty="0" smtClean="0"/>
              <a:t>N</a:t>
            </a:r>
            <a:r>
              <a:rPr lang="tr-TR" altLang="zh-CN" dirty="0" smtClean="0"/>
              <a:t>: Number of states</a:t>
            </a:r>
            <a:r>
              <a:rPr lang="en-US" altLang="zh-CN" dirty="0" smtClean="0"/>
              <a:t> (N=2)</a:t>
            </a:r>
            <a:endParaRPr lang="tr-TR" altLang="zh-CN" dirty="0" smtClean="0"/>
          </a:p>
        </p:txBody>
      </p:sp>
      <p:sp>
        <p:nvSpPr>
          <p:cNvPr id="17" name="矩形 16"/>
          <p:cNvSpPr/>
          <p:nvPr/>
        </p:nvSpPr>
        <p:spPr>
          <a:xfrm>
            <a:off x="5076056" y="2276872"/>
            <a:ext cx="3960440" cy="646331"/>
          </a:xfrm>
          <a:prstGeom prst="rect">
            <a:avLst/>
          </a:prstGeom>
        </p:spPr>
        <p:txBody>
          <a:bodyPr wrap="square">
            <a:spAutoFit/>
          </a:bodyPr>
          <a:lstStyle/>
          <a:p>
            <a:pPr marL="457200" lvl="0" indent="-457200">
              <a:spcBef>
                <a:spcPts val="580"/>
              </a:spcBef>
              <a:buClr>
                <a:schemeClr val="accent1"/>
              </a:buClr>
              <a:buSzPct val="85000"/>
              <a:buFont typeface="Wingdings 2"/>
              <a:buChar char=""/>
              <a:defRPr/>
            </a:pPr>
            <a:r>
              <a:rPr lang="tr-TR" altLang="zh-CN" b="1" dirty="0" smtClean="0"/>
              <a:t>A</a:t>
            </a:r>
            <a:r>
              <a:rPr lang="tr-TR" altLang="zh-CN" dirty="0" smtClean="0"/>
              <a:t> = [</a:t>
            </a:r>
            <a:r>
              <a:rPr lang="tr-TR" altLang="zh-CN" i="1" dirty="0" smtClean="0"/>
              <a:t>a</a:t>
            </a:r>
            <a:r>
              <a:rPr lang="tr-TR" altLang="zh-CN" i="1" baseline="-25000" dirty="0" smtClean="0"/>
              <a:t>ij</a:t>
            </a:r>
            <a:r>
              <a:rPr lang="tr-TR" altLang="zh-CN" dirty="0" smtClean="0"/>
              <a:t>]: </a:t>
            </a:r>
            <a:r>
              <a:rPr lang="tr-TR" altLang="zh-CN" i="1" dirty="0" smtClean="0"/>
              <a:t>N</a:t>
            </a:r>
            <a:r>
              <a:rPr lang="tr-TR" altLang="zh-CN" dirty="0" smtClean="0"/>
              <a:t> by </a:t>
            </a:r>
            <a:r>
              <a:rPr lang="tr-TR" altLang="zh-CN" i="1" dirty="0" smtClean="0"/>
              <a:t>N</a:t>
            </a:r>
            <a:r>
              <a:rPr lang="tr-TR" altLang="zh-CN" dirty="0" smtClean="0"/>
              <a:t> state transition probability matrix</a:t>
            </a:r>
          </a:p>
        </p:txBody>
      </p:sp>
      <p:sp>
        <p:nvSpPr>
          <p:cNvPr id="18" name="矩形 17"/>
          <p:cNvSpPr/>
          <p:nvPr/>
        </p:nvSpPr>
        <p:spPr>
          <a:xfrm>
            <a:off x="5076056" y="2924944"/>
            <a:ext cx="3924944" cy="646331"/>
          </a:xfrm>
          <a:prstGeom prst="rect">
            <a:avLst/>
          </a:prstGeom>
        </p:spPr>
        <p:txBody>
          <a:bodyPr wrap="square">
            <a:spAutoFit/>
          </a:bodyPr>
          <a:lstStyle/>
          <a:p>
            <a:pPr marL="457200" lvl="0" indent="-457200">
              <a:spcBef>
                <a:spcPts val="580"/>
              </a:spcBef>
              <a:buClr>
                <a:schemeClr val="accent1"/>
              </a:buClr>
              <a:buSzPct val="85000"/>
              <a:buFont typeface="Wingdings 2"/>
              <a:buChar char=""/>
              <a:defRPr/>
            </a:pPr>
            <a:r>
              <a:rPr lang="tr-TR" altLang="zh-CN" b="1" dirty="0" smtClean="0"/>
              <a:t>B</a:t>
            </a:r>
            <a:r>
              <a:rPr lang="tr-TR" altLang="zh-CN" dirty="0" smtClean="0"/>
              <a:t> = </a:t>
            </a:r>
            <a:r>
              <a:rPr lang="tr-TR" altLang="zh-CN" i="1" dirty="0" smtClean="0"/>
              <a:t>b</a:t>
            </a:r>
            <a:r>
              <a:rPr lang="tr-TR" altLang="zh-CN" i="1" baseline="-25000" dirty="0" smtClean="0"/>
              <a:t>j</a:t>
            </a:r>
            <a:r>
              <a:rPr lang="tr-TR" altLang="zh-CN" i="1" dirty="0" smtClean="0"/>
              <a:t>(</a:t>
            </a:r>
            <a:r>
              <a:rPr lang="en-US" altLang="zh-CN" i="1" dirty="0" smtClean="0"/>
              <a:t>V</a:t>
            </a:r>
            <a:r>
              <a:rPr lang="tr-TR" altLang="zh-CN" i="1" dirty="0" smtClean="0"/>
              <a:t>)</a:t>
            </a:r>
            <a:r>
              <a:rPr lang="tr-TR" altLang="zh-CN" dirty="0" smtClean="0"/>
              <a:t>: </a:t>
            </a:r>
            <a:r>
              <a:rPr lang="tr-TR" altLang="zh-CN" i="1" dirty="0" smtClean="0"/>
              <a:t>N</a:t>
            </a:r>
            <a:r>
              <a:rPr lang="tr-TR" altLang="zh-CN" dirty="0" smtClean="0"/>
              <a:t> by </a:t>
            </a:r>
            <a:r>
              <a:rPr lang="tr-TR" altLang="zh-CN" i="1" dirty="0" smtClean="0"/>
              <a:t>M</a:t>
            </a:r>
            <a:r>
              <a:rPr lang="tr-TR" altLang="zh-CN" dirty="0" smtClean="0"/>
              <a:t> observation probability matrix</a:t>
            </a:r>
          </a:p>
        </p:txBody>
      </p:sp>
      <p:sp>
        <p:nvSpPr>
          <p:cNvPr id="19" name="矩形 18"/>
          <p:cNvSpPr/>
          <p:nvPr/>
        </p:nvSpPr>
        <p:spPr>
          <a:xfrm>
            <a:off x="5076056" y="1196752"/>
            <a:ext cx="3672408" cy="646331"/>
          </a:xfrm>
          <a:prstGeom prst="rect">
            <a:avLst/>
          </a:prstGeom>
        </p:spPr>
        <p:txBody>
          <a:bodyPr wrap="square">
            <a:spAutoFit/>
          </a:bodyPr>
          <a:lstStyle/>
          <a:p>
            <a:pPr marL="457200" lvl="0" indent="-457200">
              <a:spcBef>
                <a:spcPts val="580"/>
              </a:spcBef>
              <a:buClr>
                <a:schemeClr val="accent1"/>
              </a:buClr>
              <a:buSzPct val="85000"/>
              <a:buFont typeface="Wingdings 2"/>
              <a:buChar char=""/>
              <a:defRPr/>
            </a:pPr>
            <a:r>
              <a:rPr lang="tr-TR" altLang="zh-CN" b="1" dirty="0" smtClean="0"/>
              <a:t>Π</a:t>
            </a:r>
            <a:r>
              <a:rPr lang="tr-TR" altLang="zh-CN" dirty="0" smtClean="0"/>
              <a:t> = [</a:t>
            </a:r>
            <a:r>
              <a:rPr lang="tr-TR" altLang="zh-CN" i="1" dirty="0" smtClean="0"/>
              <a:t>π</a:t>
            </a:r>
            <a:r>
              <a:rPr lang="tr-TR" altLang="zh-CN" i="1" baseline="-25000" dirty="0" smtClean="0"/>
              <a:t>i</a:t>
            </a:r>
            <a:r>
              <a:rPr lang="tr-TR" altLang="zh-CN" dirty="0" smtClean="0"/>
              <a:t>]: </a:t>
            </a:r>
            <a:r>
              <a:rPr lang="tr-TR" altLang="zh-CN" i="1" dirty="0" smtClean="0"/>
              <a:t>N</a:t>
            </a:r>
            <a:r>
              <a:rPr lang="tr-TR" altLang="zh-CN" dirty="0" smtClean="0"/>
              <a:t> by 1 initial state probability vector</a:t>
            </a:r>
          </a:p>
        </p:txBody>
      </p:sp>
      <p:grpSp>
        <p:nvGrpSpPr>
          <p:cNvPr id="2" name="组合 30"/>
          <p:cNvGrpSpPr/>
          <p:nvPr/>
        </p:nvGrpSpPr>
        <p:grpSpPr>
          <a:xfrm>
            <a:off x="179512" y="3429000"/>
            <a:ext cx="4824536" cy="1017404"/>
            <a:chOff x="179512" y="3429000"/>
            <a:chExt cx="4824536" cy="1017404"/>
          </a:xfrm>
        </p:grpSpPr>
        <p:pic>
          <p:nvPicPr>
            <p:cNvPr id="32770" name="Picture 2"/>
            <p:cNvPicPr>
              <a:picLocks noChangeAspect="1" noChangeArrowheads="1"/>
            </p:cNvPicPr>
            <p:nvPr/>
          </p:nvPicPr>
          <p:blipFill>
            <a:blip r:embed="rId5" cstate="print"/>
            <a:srcRect/>
            <a:stretch>
              <a:fillRect/>
            </a:stretch>
          </p:blipFill>
          <p:spPr bwMode="auto">
            <a:xfrm>
              <a:off x="179512" y="3429000"/>
              <a:ext cx="3343275" cy="781050"/>
            </a:xfrm>
            <a:prstGeom prst="rect">
              <a:avLst/>
            </a:prstGeom>
            <a:noFill/>
            <a:ln w="9525">
              <a:noFill/>
              <a:miter lim="800000"/>
              <a:headEnd/>
              <a:tailEnd/>
            </a:ln>
          </p:spPr>
        </p:pic>
        <p:sp>
          <p:nvSpPr>
            <p:cNvPr id="12" name="TextBox 11"/>
            <p:cNvSpPr txBox="1"/>
            <p:nvPr/>
          </p:nvSpPr>
          <p:spPr>
            <a:xfrm>
              <a:off x="3419872" y="3429000"/>
              <a:ext cx="1584176" cy="646331"/>
            </a:xfrm>
            <a:prstGeom prst="rect">
              <a:avLst/>
            </a:prstGeom>
            <a:noFill/>
          </p:spPr>
          <p:txBody>
            <a:bodyPr wrap="square" rtlCol="0">
              <a:spAutoFit/>
            </a:bodyPr>
            <a:lstStyle/>
            <a:p>
              <a:r>
                <a:rPr lang="en-US" altLang="zh-CN" dirty="0" smtClean="0"/>
                <a:t>Observed States</a:t>
              </a:r>
            </a:p>
            <a:p>
              <a:r>
                <a:rPr lang="en-US" altLang="zh-CN" dirty="0" smtClean="0"/>
                <a:t>(weather)</a:t>
              </a:r>
              <a:endParaRPr lang="zh-CN" altLang="en-US" dirty="0"/>
            </a:p>
          </p:txBody>
        </p:sp>
        <p:sp>
          <p:nvSpPr>
            <p:cNvPr id="26" name="TextBox 25"/>
            <p:cNvSpPr txBox="1"/>
            <p:nvPr/>
          </p:nvSpPr>
          <p:spPr>
            <a:xfrm>
              <a:off x="899592" y="4077072"/>
              <a:ext cx="432048" cy="369332"/>
            </a:xfrm>
            <a:prstGeom prst="rect">
              <a:avLst/>
            </a:prstGeom>
            <a:noFill/>
          </p:spPr>
          <p:txBody>
            <a:bodyPr wrap="square" rtlCol="0">
              <a:spAutoFit/>
            </a:bodyPr>
            <a:lstStyle/>
            <a:p>
              <a:r>
                <a:rPr lang="en-US" altLang="zh-CN" b="1" i="1" dirty="0" smtClean="0"/>
                <a:t>V</a:t>
              </a:r>
              <a:r>
                <a:rPr lang="en-US" altLang="zh-CN" b="1" i="1" baseline="-25000" dirty="0" smtClean="0"/>
                <a:t>1</a:t>
              </a:r>
              <a:endParaRPr lang="zh-CN" altLang="en-US" b="1" dirty="0"/>
            </a:p>
          </p:txBody>
        </p:sp>
        <p:sp>
          <p:nvSpPr>
            <p:cNvPr id="27" name="TextBox 26"/>
            <p:cNvSpPr txBox="1"/>
            <p:nvPr/>
          </p:nvSpPr>
          <p:spPr>
            <a:xfrm>
              <a:off x="1907704" y="4077072"/>
              <a:ext cx="432048" cy="369332"/>
            </a:xfrm>
            <a:prstGeom prst="rect">
              <a:avLst/>
            </a:prstGeom>
            <a:noFill/>
          </p:spPr>
          <p:txBody>
            <a:bodyPr wrap="square" rtlCol="0">
              <a:spAutoFit/>
            </a:bodyPr>
            <a:lstStyle/>
            <a:p>
              <a:r>
                <a:rPr lang="en-US" altLang="zh-CN" b="1" i="1" dirty="0" smtClean="0"/>
                <a:t>V</a:t>
              </a:r>
              <a:r>
                <a:rPr lang="en-US" altLang="zh-CN" b="1" i="1" baseline="-25000" dirty="0" smtClean="0"/>
                <a:t>2</a:t>
              </a:r>
              <a:endParaRPr lang="zh-CN" altLang="en-US" b="1" dirty="0"/>
            </a:p>
          </p:txBody>
        </p:sp>
        <p:sp>
          <p:nvSpPr>
            <p:cNvPr id="28" name="TextBox 27"/>
            <p:cNvSpPr txBox="1"/>
            <p:nvPr/>
          </p:nvSpPr>
          <p:spPr>
            <a:xfrm>
              <a:off x="2915816" y="4077072"/>
              <a:ext cx="432048" cy="369332"/>
            </a:xfrm>
            <a:prstGeom prst="rect">
              <a:avLst/>
            </a:prstGeom>
            <a:noFill/>
          </p:spPr>
          <p:txBody>
            <a:bodyPr wrap="square" rtlCol="0">
              <a:spAutoFit/>
            </a:bodyPr>
            <a:lstStyle/>
            <a:p>
              <a:r>
                <a:rPr lang="en-US" altLang="zh-CN" b="1" i="1" dirty="0" smtClean="0"/>
                <a:t>V</a:t>
              </a:r>
              <a:r>
                <a:rPr lang="en-US" altLang="zh-CN" b="1" i="1" baseline="-25000" dirty="0" smtClean="0"/>
                <a:t>3</a:t>
              </a:r>
              <a:endParaRPr lang="zh-CN" altLang="en-US" b="1" dirty="0"/>
            </a:p>
          </p:txBody>
        </p:sp>
      </p:grpSp>
      <p:grpSp>
        <p:nvGrpSpPr>
          <p:cNvPr id="3" name="组合 31"/>
          <p:cNvGrpSpPr/>
          <p:nvPr/>
        </p:nvGrpSpPr>
        <p:grpSpPr>
          <a:xfrm>
            <a:off x="251520" y="1916832"/>
            <a:ext cx="5256584" cy="925071"/>
            <a:chOff x="251520" y="1916832"/>
            <a:chExt cx="5256584" cy="925071"/>
          </a:xfrm>
        </p:grpSpPr>
        <p:pic>
          <p:nvPicPr>
            <p:cNvPr id="32772" name="Picture 4"/>
            <p:cNvPicPr>
              <a:picLocks noChangeAspect="1" noChangeArrowheads="1"/>
            </p:cNvPicPr>
            <p:nvPr/>
          </p:nvPicPr>
          <p:blipFill>
            <a:blip r:embed="rId6" cstate="print"/>
            <a:srcRect/>
            <a:stretch>
              <a:fillRect/>
            </a:stretch>
          </p:blipFill>
          <p:spPr bwMode="auto">
            <a:xfrm>
              <a:off x="251520" y="1916832"/>
              <a:ext cx="2752725" cy="695325"/>
            </a:xfrm>
            <a:prstGeom prst="rect">
              <a:avLst/>
            </a:prstGeom>
            <a:noFill/>
            <a:ln w="9525">
              <a:noFill/>
              <a:miter lim="800000"/>
              <a:headEnd/>
              <a:tailEnd/>
            </a:ln>
          </p:spPr>
        </p:pic>
        <p:sp>
          <p:nvSpPr>
            <p:cNvPr id="13" name="TextBox 12"/>
            <p:cNvSpPr txBox="1"/>
            <p:nvPr/>
          </p:nvSpPr>
          <p:spPr>
            <a:xfrm>
              <a:off x="3275856" y="1918573"/>
              <a:ext cx="2232248" cy="923330"/>
            </a:xfrm>
            <a:prstGeom prst="rect">
              <a:avLst/>
            </a:prstGeom>
            <a:noFill/>
          </p:spPr>
          <p:txBody>
            <a:bodyPr wrap="square" rtlCol="0">
              <a:spAutoFit/>
            </a:bodyPr>
            <a:lstStyle/>
            <a:p>
              <a:r>
                <a:rPr lang="en-US" altLang="zh-CN" dirty="0" smtClean="0"/>
                <a:t>Hidden States</a:t>
              </a:r>
            </a:p>
            <a:p>
              <a:r>
                <a:rPr lang="en-US" altLang="zh-CN" dirty="0" smtClean="0"/>
                <a:t>(atmosphere </a:t>
              </a:r>
            </a:p>
            <a:p>
              <a:r>
                <a:rPr lang="en-US" altLang="zh-CN" dirty="0" smtClean="0"/>
                <a:t>pressure)</a:t>
              </a:r>
              <a:endParaRPr lang="zh-CN" altLang="en-US" dirty="0"/>
            </a:p>
          </p:txBody>
        </p:sp>
        <p:sp>
          <p:nvSpPr>
            <p:cNvPr id="29" name="TextBox 28"/>
            <p:cNvSpPr txBox="1"/>
            <p:nvPr/>
          </p:nvSpPr>
          <p:spPr>
            <a:xfrm>
              <a:off x="1051992" y="2411596"/>
              <a:ext cx="432048" cy="369332"/>
            </a:xfrm>
            <a:prstGeom prst="rect">
              <a:avLst/>
            </a:prstGeom>
            <a:noFill/>
          </p:spPr>
          <p:txBody>
            <a:bodyPr wrap="square" rtlCol="0">
              <a:spAutoFit/>
            </a:bodyPr>
            <a:lstStyle/>
            <a:p>
              <a:r>
                <a:rPr lang="en-US" altLang="zh-CN" b="1" i="1" dirty="0" smtClean="0"/>
                <a:t>S</a:t>
              </a:r>
              <a:r>
                <a:rPr lang="en-US" altLang="zh-CN" b="1" i="1" baseline="-25000" dirty="0" smtClean="0"/>
                <a:t>1</a:t>
              </a:r>
              <a:endParaRPr lang="zh-CN" altLang="en-US" b="1" dirty="0"/>
            </a:p>
          </p:txBody>
        </p:sp>
        <p:sp>
          <p:nvSpPr>
            <p:cNvPr id="30" name="TextBox 29"/>
            <p:cNvSpPr txBox="1"/>
            <p:nvPr/>
          </p:nvSpPr>
          <p:spPr>
            <a:xfrm>
              <a:off x="2483768" y="2411596"/>
              <a:ext cx="432048" cy="369332"/>
            </a:xfrm>
            <a:prstGeom prst="rect">
              <a:avLst/>
            </a:prstGeom>
            <a:noFill/>
          </p:spPr>
          <p:txBody>
            <a:bodyPr wrap="square" rtlCol="0">
              <a:spAutoFit/>
            </a:bodyPr>
            <a:lstStyle/>
            <a:p>
              <a:r>
                <a:rPr lang="en-US" altLang="zh-CN" b="1" i="1" dirty="0" smtClean="0"/>
                <a:t>S</a:t>
              </a:r>
              <a:r>
                <a:rPr lang="en-US" altLang="zh-CN" b="1" i="1" baseline="-25000" dirty="0" smtClean="0"/>
                <a:t>2</a:t>
              </a:r>
              <a:endParaRPr lang="zh-CN" altLang="en-US" b="1" dirty="0"/>
            </a:p>
          </p:txBody>
        </p:sp>
      </p:grpSp>
      <p:grpSp>
        <p:nvGrpSpPr>
          <p:cNvPr id="5" name="组合 33"/>
          <p:cNvGrpSpPr/>
          <p:nvPr/>
        </p:nvGrpSpPr>
        <p:grpSpPr>
          <a:xfrm>
            <a:off x="827584" y="4653136"/>
            <a:ext cx="7344816" cy="1872208"/>
            <a:chOff x="827584" y="4653136"/>
            <a:chExt cx="7344816" cy="1872208"/>
          </a:xfrm>
        </p:grpSpPr>
        <p:sp>
          <p:nvSpPr>
            <p:cNvPr id="20" name="矩形 19"/>
            <p:cNvSpPr/>
            <p:nvPr/>
          </p:nvSpPr>
          <p:spPr>
            <a:xfrm>
              <a:off x="2771800" y="4787860"/>
              <a:ext cx="3406253" cy="369332"/>
            </a:xfrm>
            <a:prstGeom prst="rect">
              <a:avLst/>
            </a:prstGeom>
          </p:spPr>
          <p:txBody>
            <a:bodyPr wrap="none">
              <a:spAutoFit/>
            </a:bodyPr>
            <a:lstStyle/>
            <a:p>
              <a:pPr marL="457200" lvl="0" indent="-457200">
                <a:spcBef>
                  <a:spcPts val="580"/>
                </a:spcBef>
                <a:buClr>
                  <a:schemeClr val="accent1"/>
                </a:buClr>
                <a:buSzPct val="85000"/>
                <a:defRPr/>
              </a:pPr>
              <a:r>
                <a:rPr lang="tr-TR" altLang="zh-CN" i="1" dirty="0" smtClean="0"/>
                <a:t>λ</a:t>
              </a:r>
              <a:r>
                <a:rPr lang="tr-TR" altLang="zh-CN" dirty="0" smtClean="0"/>
                <a:t> = (</a:t>
              </a:r>
              <a:r>
                <a:rPr lang="tr-TR" altLang="zh-CN" b="1" dirty="0" smtClean="0"/>
                <a:t>A</a:t>
              </a:r>
              <a:r>
                <a:rPr lang="tr-TR" altLang="zh-CN" dirty="0" smtClean="0"/>
                <a:t>, </a:t>
              </a:r>
              <a:r>
                <a:rPr lang="tr-TR" altLang="zh-CN" b="1" dirty="0" smtClean="0"/>
                <a:t>B</a:t>
              </a:r>
              <a:r>
                <a:rPr lang="tr-TR" altLang="zh-CN" dirty="0" smtClean="0"/>
                <a:t>, </a:t>
              </a:r>
              <a:r>
                <a:rPr lang="tr-TR" altLang="zh-CN" b="1" dirty="0" smtClean="0"/>
                <a:t>Π</a:t>
              </a:r>
              <a:r>
                <a:rPr lang="tr-TR" altLang="zh-CN" dirty="0" smtClean="0"/>
                <a:t>), parameter set of HMM</a:t>
              </a:r>
              <a:endParaRPr lang="tr-TR" altLang="zh-CN" dirty="0"/>
            </a:p>
          </p:txBody>
        </p:sp>
        <p:graphicFrame>
          <p:nvGraphicFramePr>
            <p:cNvPr id="32775" name="Object 7"/>
            <p:cNvGraphicFramePr>
              <a:graphicFrameLocks noChangeAspect="1"/>
            </p:cNvGraphicFramePr>
            <p:nvPr/>
          </p:nvGraphicFramePr>
          <p:xfrm>
            <a:off x="899592" y="5341794"/>
            <a:ext cx="2736304" cy="895518"/>
          </p:xfrm>
          <a:graphic>
            <a:graphicData uri="http://schemas.openxmlformats.org/presentationml/2006/ole">
              <mc:AlternateContent xmlns:mc="http://schemas.openxmlformats.org/markup-compatibility/2006">
                <mc:Choice xmlns:v="urn:schemas-microsoft-com:vml" Requires="v">
                  <p:oleObj spid="_x0000_s116765" name="Equation" r:id="rId7" imgW="1396800" imgH="457200" progId="Equation.DSMT4">
                    <p:embed/>
                  </p:oleObj>
                </mc:Choice>
                <mc:Fallback>
                  <p:oleObj name="Equation" r:id="rId7" imgW="1396800" imgH="457200" progId="Equation.DSMT4">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5341794"/>
                          <a:ext cx="2736304" cy="895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7" name="Object 9"/>
            <p:cNvGraphicFramePr>
              <a:graphicFrameLocks noChangeAspect="1"/>
            </p:cNvGraphicFramePr>
            <p:nvPr/>
          </p:nvGraphicFramePr>
          <p:xfrm>
            <a:off x="3923928" y="5357505"/>
            <a:ext cx="2448274" cy="864097"/>
          </p:xfrm>
          <a:graphic>
            <a:graphicData uri="http://schemas.openxmlformats.org/presentationml/2006/ole">
              <mc:AlternateContent xmlns:mc="http://schemas.openxmlformats.org/markup-compatibility/2006">
                <mc:Choice xmlns:v="urn:schemas-microsoft-com:vml" Requires="v">
                  <p:oleObj spid="_x0000_s116766" name="Equation" r:id="rId9" imgW="1295280" imgH="457200" progId="Equation.DSMT4">
                    <p:embed/>
                  </p:oleObj>
                </mc:Choice>
                <mc:Fallback>
                  <p:oleObj name="Equation" r:id="rId9" imgW="1295280" imgH="457200" progId="Equation.DSMT4">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3928" y="5357505"/>
                          <a:ext cx="2448274" cy="864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8" name="Object 10"/>
            <p:cNvGraphicFramePr>
              <a:graphicFrameLocks noChangeAspect="1"/>
            </p:cNvGraphicFramePr>
            <p:nvPr/>
          </p:nvGraphicFramePr>
          <p:xfrm>
            <a:off x="6732240" y="5357853"/>
            <a:ext cx="1224136" cy="863400"/>
          </p:xfrm>
          <a:graphic>
            <a:graphicData uri="http://schemas.openxmlformats.org/presentationml/2006/ole">
              <mc:AlternateContent xmlns:mc="http://schemas.openxmlformats.org/markup-compatibility/2006">
                <mc:Choice xmlns:v="urn:schemas-microsoft-com:vml" Requires="v">
                  <p:oleObj spid="_x0000_s116767" name="Equation" r:id="rId11" imgW="647640" imgH="457200" progId="Equation.DSMT4">
                    <p:embed/>
                  </p:oleObj>
                </mc:Choice>
                <mc:Fallback>
                  <p:oleObj name="Equation" r:id="rId11" imgW="647640" imgH="457200" progId="Equation.DSMT4">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2240" y="5357853"/>
                          <a:ext cx="1224136" cy="86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矩形 32"/>
            <p:cNvSpPr/>
            <p:nvPr/>
          </p:nvSpPr>
          <p:spPr>
            <a:xfrm>
              <a:off x="827584" y="4653136"/>
              <a:ext cx="7344816" cy="1872208"/>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sp>
        <p:nvSpPr>
          <p:cNvPr id="31" name="灯片编号占位符 30"/>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2771"/>
                                        </p:tgtEl>
                                        <p:attrNameLst>
                                          <p:attrName>style.visibility</p:attrName>
                                        </p:attrNameLst>
                                      </p:cBhvr>
                                      <p:to>
                                        <p:strVal val="visible"/>
                                      </p:to>
                                    </p:set>
                                    <p:animEffect transition="in" filter="wipe(down)">
                                      <p:cBhvr>
                                        <p:cTn id="20" dur="500"/>
                                        <p:tgtEl>
                                          <p:spTgt spid="3277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773"/>
                                        </p:tgtEl>
                                        <p:attrNameLst>
                                          <p:attrName>style.visibility</p:attrName>
                                        </p:attrNameLst>
                                      </p:cBhvr>
                                      <p:to>
                                        <p:strVal val="visible"/>
                                      </p:to>
                                    </p:set>
                                    <p:animEffect transition="in" filter="wipe(up)">
                                      <p:cBhvr>
                                        <p:cTn id="28" dur="500"/>
                                        <p:tgtEl>
                                          <p:spTgt spid="32773"/>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i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1520" y="116632"/>
            <a:ext cx="7772400" cy="580926"/>
          </a:xfrm>
          <a:prstGeom prst="rect">
            <a:avLst/>
          </a:prstGeom>
        </p:spPr>
        <p:txBody>
          <a:bodyPr bIns="91440" anchor="b" anchorCtr="0">
            <a:normAutofit/>
          </a:bodyPr>
          <a:lstStyle/>
          <a:p>
            <a:pPr lvl="0">
              <a:spcBef>
                <a:spcPct val="0"/>
              </a:spcBef>
            </a:pPr>
            <a:r>
              <a:rPr lang="en-US" altLang="zh-CN" sz="2800" b="1" dirty="0" smtClean="0">
                <a:solidFill>
                  <a:schemeClr val="tx2"/>
                </a:solidFill>
                <a:latin typeface="+mj-lt"/>
                <a:ea typeface="+mj-ea"/>
                <a:cs typeface="+mj-cs"/>
              </a:rPr>
              <a:t>Definition of Hidden Markov Model</a:t>
            </a:r>
            <a:endParaRPr lang="tr-TR" altLang="zh-CN" sz="2800" b="1" dirty="0" smtClean="0">
              <a:solidFill>
                <a:schemeClr val="tx2"/>
              </a:solidFill>
              <a:latin typeface="+mj-lt"/>
              <a:ea typeface="+mj-ea"/>
              <a:cs typeface="+mj-cs"/>
            </a:endParaRPr>
          </a:p>
        </p:txBody>
      </p:sp>
      <p:sp>
        <p:nvSpPr>
          <p:cNvPr id="5" name="Rectangle 3"/>
          <p:cNvSpPr txBox="1">
            <a:spLocks noChangeArrowheads="1"/>
          </p:cNvSpPr>
          <p:nvPr/>
        </p:nvSpPr>
        <p:spPr>
          <a:xfrm>
            <a:off x="467544" y="836712"/>
            <a:ext cx="7776864" cy="54006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N “hidden” States, {S</a:t>
            </a:r>
            <a:r>
              <a:rPr kumimoji="0" lang="en-GB" altLang="zh-CN" sz="2800" b="0" i="0" u="none" strike="noStrike" kern="1200" cap="none" spc="0" normalizeH="0" baseline="-25000" noProof="0" dirty="0" smtClean="0">
                <a:ln>
                  <a:noFill/>
                </a:ln>
                <a:solidFill>
                  <a:schemeClr val="tx1"/>
                </a:solidFill>
                <a:effectLst/>
                <a:uLnTx/>
                <a:uFillTx/>
                <a:latin typeface="+mn-lt"/>
                <a:ea typeface="宋体" charset="-122"/>
                <a:cs typeface="+mn-cs"/>
              </a:rPr>
              <a:t>1</a:t>
            </a: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 S</a:t>
            </a:r>
            <a:r>
              <a:rPr kumimoji="0" lang="en-GB" altLang="zh-CN" sz="2800" b="0" i="0" u="none" strike="noStrike" kern="1200" cap="none" spc="0" normalizeH="0" baseline="-25000" noProof="0" dirty="0" smtClean="0">
                <a:ln>
                  <a:noFill/>
                </a:ln>
                <a:solidFill>
                  <a:schemeClr val="tx1"/>
                </a:solidFill>
                <a:effectLst/>
                <a:uLnTx/>
                <a:uFillTx/>
                <a:latin typeface="+mn-lt"/>
                <a:ea typeface="宋体" charset="-122"/>
                <a:cs typeface="+mn-cs"/>
              </a:rPr>
              <a:t>2</a:t>
            </a: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 S</a:t>
            </a:r>
            <a:r>
              <a:rPr kumimoji="0" lang="en-GB" altLang="zh-CN" sz="2800" b="0" i="0" u="none" strike="noStrike" kern="1200" cap="none" spc="0" normalizeH="0" baseline="-25000" noProof="0" dirty="0" smtClean="0">
                <a:ln>
                  <a:noFill/>
                </a:ln>
                <a:solidFill>
                  <a:schemeClr val="tx1"/>
                </a:solidFill>
                <a:effectLst/>
                <a:uLnTx/>
                <a:uFillTx/>
                <a:latin typeface="+mn-lt"/>
                <a:ea typeface="宋体" charset="-122"/>
                <a:cs typeface="+mn-cs"/>
              </a:rPr>
              <a:t>N</a:t>
            </a: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a:t>
            </a:r>
          </a:p>
          <a:p>
            <a:pPr marL="274320" lvl="0" indent="-274320">
              <a:spcBef>
                <a:spcPts val="580"/>
              </a:spcBef>
              <a:buClr>
                <a:schemeClr val="accent1"/>
              </a:buClr>
              <a:buSzPct val="85000"/>
              <a:buFont typeface="Wingdings 2"/>
              <a:buChar char=""/>
            </a:pPr>
            <a:r>
              <a:rPr lang="en-GB" altLang="zh-CN" sz="2800" dirty="0" smtClean="0">
                <a:ea typeface="宋体" charset="-122"/>
              </a:rPr>
              <a:t>M “Visible” States, {V</a:t>
            </a:r>
            <a:r>
              <a:rPr lang="en-GB" altLang="zh-CN" sz="2800" baseline="-25000" dirty="0" smtClean="0">
                <a:ea typeface="宋体" charset="-122"/>
              </a:rPr>
              <a:t>1</a:t>
            </a:r>
            <a:r>
              <a:rPr lang="en-GB" altLang="zh-CN" sz="2800" dirty="0" smtClean="0">
                <a:ea typeface="宋体" charset="-122"/>
              </a:rPr>
              <a:t>, V</a:t>
            </a:r>
            <a:r>
              <a:rPr lang="en-GB" altLang="zh-CN" sz="2800" baseline="-25000" dirty="0" smtClean="0">
                <a:ea typeface="宋体" charset="-122"/>
              </a:rPr>
              <a:t>2</a:t>
            </a:r>
            <a:r>
              <a:rPr lang="en-GB" altLang="zh-CN" sz="2800" dirty="0" smtClean="0">
                <a:ea typeface="宋体" charset="-122"/>
              </a:rPr>
              <a:t>,… V</a:t>
            </a:r>
            <a:r>
              <a:rPr lang="en-GB" altLang="zh-CN" sz="2800" baseline="-25000" dirty="0" smtClean="0">
                <a:ea typeface="宋体" charset="-122"/>
              </a:rPr>
              <a:t>M</a:t>
            </a:r>
            <a:r>
              <a:rPr lang="en-GB" altLang="zh-CN" sz="2800" dirty="0" smtClean="0">
                <a:ea typeface="宋体" charset="-122"/>
              </a:rPr>
              <a:t>}</a:t>
            </a:r>
            <a:endPar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Sequence of hidden states Q ={q</a:t>
            </a:r>
            <a:r>
              <a:rPr kumimoji="0" lang="en-GB" altLang="zh-CN" sz="2800" b="0" i="0" u="none" strike="noStrike" kern="1200" cap="none" spc="0" normalizeH="0" baseline="-25000" noProof="0" dirty="0" smtClean="0">
                <a:ln>
                  <a:noFill/>
                </a:ln>
                <a:solidFill>
                  <a:schemeClr val="tx1"/>
                </a:solidFill>
                <a:effectLst/>
                <a:uLnTx/>
                <a:uFillTx/>
                <a:latin typeface="+mn-lt"/>
                <a:ea typeface="宋体" charset="-122"/>
                <a:cs typeface="+mn-cs"/>
              </a:rPr>
              <a:t>1</a:t>
            </a: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 q</a:t>
            </a:r>
            <a:r>
              <a:rPr kumimoji="0" lang="en-GB" altLang="zh-CN" sz="2800" b="0" i="0" u="none" strike="noStrike" kern="1200" cap="none" spc="0" normalizeH="0" baseline="-25000" noProof="0" dirty="0" smtClean="0">
                <a:ln>
                  <a:noFill/>
                </a:ln>
                <a:solidFill>
                  <a:schemeClr val="tx1"/>
                </a:solidFill>
                <a:effectLst/>
                <a:uLnTx/>
                <a:uFillTx/>
                <a:latin typeface="+mn-lt"/>
                <a:ea typeface="宋体" charset="-122"/>
                <a:cs typeface="+mn-cs"/>
              </a:rPr>
              <a:t>2</a:t>
            </a: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Sequence of observations </a:t>
            </a:r>
            <a:r>
              <a:rPr kumimoji="0" lang="en-GB" altLang="zh-CN" sz="2800" b="1" i="0" u="none" strike="noStrike" kern="1200" cap="none" spc="0" normalizeH="0" baseline="0" noProof="0" dirty="0" smtClean="0">
                <a:ln>
                  <a:noFill/>
                </a:ln>
                <a:solidFill>
                  <a:schemeClr val="tx1"/>
                </a:solidFill>
                <a:effectLst/>
                <a:uLnTx/>
                <a:uFillTx/>
                <a:latin typeface="+mn-lt"/>
                <a:ea typeface="宋体" charset="-122"/>
                <a:cs typeface="+mn-cs"/>
              </a:rPr>
              <a:t>O</a:t>
            </a: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en-GB" altLang="zh-CN" sz="2800" b="1" i="0" u="none" strike="noStrike" kern="1200" cap="none" spc="0" normalizeH="0" baseline="0" noProof="0" dirty="0" smtClean="0">
                <a:ln>
                  <a:noFill/>
                </a:ln>
                <a:solidFill>
                  <a:schemeClr val="tx1"/>
                </a:solidFill>
                <a:effectLst/>
                <a:uLnTx/>
                <a:uFillTx/>
                <a:latin typeface="+mn-lt"/>
                <a:ea typeface="宋体" charset="-122"/>
                <a:cs typeface="+mn-cs"/>
              </a:rPr>
              <a:t>O</a:t>
            </a:r>
            <a:r>
              <a:rPr kumimoji="0" lang="en-GB" altLang="zh-CN" sz="2800" b="1" i="0" u="none" strike="noStrike" kern="1200" cap="none" spc="0" normalizeH="0" baseline="-25000" noProof="0" dirty="0" smtClean="0">
                <a:ln>
                  <a:noFill/>
                </a:ln>
                <a:solidFill>
                  <a:schemeClr val="tx1"/>
                </a:solidFill>
                <a:effectLst/>
                <a:uLnTx/>
                <a:uFillTx/>
                <a:latin typeface="+mn-lt"/>
                <a:ea typeface="宋体" charset="-122"/>
                <a:cs typeface="+mn-cs"/>
              </a:rPr>
              <a:t>1</a:t>
            </a: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en-GB" altLang="zh-CN" sz="2800" b="1" i="0" u="none" strike="noStrike" kern="1200" cap="none" spc="0" normalizeH="0" baseline="0" noProof="0" dirty="0" smtClean="0">
                <a:ln>
                  <a:noFill/>
                </a:ln>
                <a:solidFill>
                  <a:schemeClr val="tx1"/>
                </a:solidFill>
                <a:effectLst/>
                <a:uLnTx/>
                <a:uFillTx/>
                <a:latin typeface="+mn-lt"/>
                <a:ea typeface="宋体" charset="-122"/>
                <a:cs typeface="+mn-cs"/>
              </a:rPr>
              <a:t>O</a:t>
            </a:r>
            <a:r>
              <a:rPr kumimoji="0" lang="en-GB" altLang="zh-CN" sz="2800" b="1" i="0" u="none" strike="noStrike" kern="1200" cap="none" spc="0" normalizeH="0" baseline="-25000" noProof="0" dirty="0" smtClean="0">
                <a:ln>
                  <a:noFill/>
                </a:ln>
                <a:solidFill>
                  <a:schemeClr val="tx1"/>
                </a:solidFill>
                <a:effectLst/>
                <a:uLnTx/>
                <a:uFillTx/>
                <a:latin typeface="+mn-lt"/>
                <a:ea typeface="宋体" charset="-122"/>
                <a:cs typeface="+mn-cs"/>
              </a:rPr>
              <a:t>2</a:t>
            </a:r>
            <a:r>
              <a:rPr kumimoji="0" lang="en-GB" altLang="zh-CN" sz="2800" b="0" i="0" u="none" strike="noStrike" kern="1200" cap="none" spc="0" normalizeH="0" baseline="0" noProof="0" dirty="0" smtClean="0">
                <a:ln>
                  <a:noFill/>
                </a:ln>
                <a:solidFill>
                  <a:schemeClr val="tx1"/>
                </a:solidFill>
                <a:effectLst/>
                <a:uLnTx/>
                <a:uFillTx/>
                <a:latin typeface="+mn-lt"/>
                <a:ea typeface="宋体" charset="-122"/>
                <a:cs typeface="+mn-cs"/>
              </a:rPr>
              <a:t>, …}</a:t>
            </a:r>
          </a:p>
          <a:p>
            <a:pPr marL="274320" indent="-274320">
              <a:spcBef>
                <a:spcPts val="580"/>
              </a:spcBef>
              <a:buClr>
                <a:schemeClr val="accent1"/>
              </a:buClr>
              <a:buSzPct val="85000"/>
              <a:buFont typeface="Wingdings 2"/>
              <a:buChar char=""/>
            </a:pPr>
            <a:r>
              <a:rPr lang="en-US" altLang="zh-CN" sz="3200" dirty="0" smtClean="0"/>
              <a:t>P</a:t>
            </a:r>
            <a:r>
              <a:rPr lang="tr-TR" altLang="zh-CN" sz="3200" dirty="0" smtClean="0"/>
              <a:t>arameter set of HMM</a:t>
            </a:r>
            <a:r>
              <a:rPr lang="en-US" altLang="zh-CN" sz="3200" dirty="0" smtClean="0"/>
              <a:t>: </a:t>
            </a:r>
            <a:r>
              <a:rPr lang="tr-TR" altLang="zh-CN" sz="3200" i="1" dirty="0" smtClean="0"/>
              <a:t>λ</a:t>
            </a:r>
            <a:r>
              <a:rPr lang="tr-TR" altLang="zh-CN" sz="3200" dirty="0" smtClean="0"/>
              <a:t> = (</a:t>
            </a:r>
            <a:r>
              <a:rPr lang="tr-TR" altLang="zh-CN" sz="3200" b="1" dirty="0" smtClean="0"/>
              <a:t>A</a:t>
            </a:r>
            <a:r>
              <a:rPr lang="tr-TR" altLang="zh-CN" sz="3200" dirty="0" smtClean="0"/>
              <a:t>, </a:t>
            </a:r>
            <a:r>
              <a:rPr lang="tr-TR" altLang="zh-CN" sz="3200" b="1" dirty="0" smtClean="0"/>
              <a:t>B</a:t>
            </a:r>
            <a:r>
              <a:rPr lang="tr-TR" altLang="zh-CN" sz="3200" dirty="0" smtClean="0"/>
              <a:t>, </a:t>
            </a:r>
            <a:r>
              <a:rPr lang="tr-TR" altLang="zh-CN" sz="3200" b="1" dirty="0" smtClean="0"/>
              <a:t>Π</a:t>
            </a:r>
            <a:r>
              <a:rPr lang="tr-TR" altLang="zh-CN" sz="3200" dirty="0" smtClean="0"/>
              <a:t>)</a:t>
            </a:r>
            <a:endParaRPr lang="en-US" altLang="zh-CN" sz="3200" dirty="0" smtClean="0"/>
          </a:p>
          <a:p>
            <a:pPr marL="731520" lvl="1" indent="-274320">
              <a:spcBef>
                <a:spcPts val="580"/>
              </a:spcBef>
              <a:buClr>
                <a:schemeClr val="accent1"/>
              </a:buClr>
              <a:buSzPct val="85000"/>
              <a:buFont typeface="Wingdings 2"/>
              <a:buChar char=""/>
            </a:pPr>
            <a:r>
              <a:rPr lang="tr-TR" altLang="zh-CN" sz="3200" b="1" dirty="0" smtClean="0"/>
              <a:t>Π</a:t>
            </a:r>
            <a:r>
              <a:rPr lang="tr-TR" altLang="zh-CN" sz="3200" dirty="0" smtClean="0"/>
              <a:t> = [</a:t>
            </a:r>
            <a:r>
              <a:rPr lang="tr-TR" altLang="zh-CN" sz="3200" i="1" dirty="0" smtClean="0"/>
              <a:t>π</a:t>
            </a:r>
            <a:r>
              <a:rPr lang="tr-TR" altLang="zh-CN" sz="3200" i="1" baseline="-25000" dirty="0" smtClean="0"/>
              <a:t>i</a:t>
            </a:r>
            <a:r>
              <a:rPr lang="tr-TR" altLang="zh-CN" sz="3200" dirty="0" smtClean="0"/>
              <a:t>]: </a:t>
            </a:r>
            <a:r>
              <a:rPr lang="tr-TR" altLang="zh-CN" sz="3200" i="1" dirty="0" smtClean="0"/>
              <a:t>N</a:t>
            </a:r>
            <a:r>
              <a:rPr lang="tr-TR" altLang="zh-CN" sz="3200" dirty="0" smtClean="0"/>
              <a:t> by 1 initial state probability vector</a:t>
            </a:r>
            <a:endParaRPr lang="en-US" altLang="zh-CN" sz="3200" dirty="0" smtClean="0"/>
          </a:p>
          <a:p>
            <a:pPr marL="731520" lvl="1" indent="-274320">
              <a:spcBef>
                <a:spcPts val="580"/>
              </a:spcBef>
              <a:buClr>
                <a:schemeClr val="accent1"/>
              </a:buClr>
              <a:buSzPct val="85000"/>
              <a:buFont typeface="Wingdings 2"/>
              <a:buChar char=""/>
            </a:pPr>
            <a:r>
              <a:rPr lang="tr-TR" altLang="zh-CN" sz="3200" b="1" dirty="0" smtClean="0"/>
              <a:t>A</a:t>
            </a:r>
            <a:r>
              <a:rPr lang="tr-TR" altLang="zh-CN" sz="3200" dirty="0" smtClean="0"/>
              <a:t> = [</a:t>
            </a:r>
            <a:r>
              <a:rPr lang="tr-TR" altLang="zh-CN" sz="3200" i="1" dirty="0" smtClean="0"/>
              <a:t>a</a:t>
            </a:r>
            <a:r>
              <a:rPr lang="tr-TR" altLang="zh-CN" sz="3200" i="1" baseline="-25000" dirty="0" smtClean="0"/>
              <a:t>ij</a:t>
            </a:r>
            <a:r>
              <a:rPr lang="tr-TR" altLang="zh-CN" sz="3200" dirty="0" smtClean="0"/>
              <a:t>]: </a:t>
            </a:r>
            <a:r>
              <a:rPr lang="tr-TR" altLang="zh-CN" sz="3200" i="1" dirty="0" smtClean="0"/>
              <a:t>N</a:t>
            </a:r>
            <a:r>
              <a:rPr lang="tr-TR" altLang="zh-CN" sz="3200" dirty="0" smtClean="0"/>
              <a:t> by </a:t>
            </a:r>
            <a:r>
              <a:rPr lang="tr-TR" altLang="zh-CN" sz="3200" i="1" dirty="0" smtClean="0"/>
              <a:t>N</a:t>
            </a:r>
            <a:r>
              <a:rPr lang="tr-TR" altLang="zh-CN" sz="3200" dirty="0" smtClean="0"/>
              <a:t> state transition probability matrix</a:t>
            </a:r>
            <a:endParaRPr lang="en-US" altLang="zh-CN" sz="3200" dirty="0" smtClean="0"/>
          </a:p>
          <a:p>
            <a:pPr marL="731520" lvl="1" indent="-274320">
              <a:spcBef>
                <a:spcPts val="580"/>
              </a:spcBef>
              <a:buClr>
                <a:schemeClr val="accent1"/>
              </a:buClr>
              <a:buSzPct val="85000"/>
              <a:buFont typeface="Wingdings 2"/>
              <a:buChar char=""/>
            </a:pPr>
            <a:r>
              <a:rPr lang="tr-TR" altLang="zh-CN" sz="3200" b="1" dirty="0" smtClean="0"/>
              <a:t>B</a:t>
            </a:r>
            <a:r>
              <a:rPr lang="tr-TR" altLang="zh-CN" sz="3200" dirty="0" smtClean="0"/>
              <a:t> = </a:t>
            </a:r>
            <a:r>
              <a:rPr lang="tr-TR" altLang="zh-CN" sz="3200" i="1" dirty="0" smtClean="0"/>
              <a:t>b</a:t>
            </a:r>
            <a:r>
              <a:rPr lang="tr-TR" altLang="zh-CN" sz="3200" i="1" baseline="-25000" dirty="0" smtClean="0"/>
              <a:t>j</a:t>
            </a:r>
            <a:r>
              <a:rPr lang="tr-TR" altLang="zh-CN" sz="3200" i="1" dirty="0" smtClean="0"/>
              <a:t>(</a:t>
            </a:r>
            <a:r>
              <a:rPr lang="en-US" altLang="zh-CN" sz="3200" i="1" dirty="0" smtClean="0"/>
              <a:t>V</a:t>
            </a:r>
            <a:r>
              <a:rPr lang="tr-TR" altLang="zh-CN" sz="3200" i="1" dirty="0" smtClean="0"/>
              <a:t>)</a:t>
            </a:r>
            <a:r>
              <a:rPr lang="tr-TR" altLang="zh-CN" sz="3200" dirty="0" smtClean="0"/>
              <a:t>: </a:t>
            </a:r>
            <a:r>
              <a:rPr lang="tr-TR" altLang="zh-CN" sz="3200" i="1" dirty="0" smtClean="0"/>
              <a:t>N</a:t>
            </a:r>
            <a:r>
              <a:rPr lang="tr-TR" altLang="zh-CN" sz="3200" dirty="0" smtClean="0"/>
              <a:t> by </a:t>
            </a:r>
            <a:r>
              <a:rPr lang="tr-TR" altLang="zh-CN" sz="3200" i="1" dirty="0" smtClean="0"/>
              <a:t>M</a:t>
            </a:r>
            <a:r>
              <a:rPr lang="tr-TR" altLang="zh-CN" sz="3200" dirty="0" smtClean="0"/>
              <a:t> observation probability matrix</a:t>
            </a:r>
          </a:p>
          <a:p>
            <a:pPr marL="274320" indent="-274320">
              <a:spcBef>
                <a:spcPts val="580"/>
              </a:spcBef>
              <a:buClr>
                <a:schemeClr val="accent1"/>
              </a:buClr>
              <a:buSzPct val="85000"/>
              <a:buFont typeface="Wingdings 2"/>
              <a:buChar char=""/>
            </a:pPr>
            <a:endParaRPr lang="tr-TR" altLang="zh-CN" sz="2800" dirty="0" smtClean="0"/>
          </a:p>
          <a:p>
            <a:pPr marL="274320" lvl="0" indent="-274320">
              <a:spcBef>
                <a:spcPts val="580"/>
              </a:spcBef>
              <a:buClr>
                <a:schemeClr val="accent1"/>
              </a:buClr>
              <a:buSzPct val="85000"/>
              <a:buFont typeface="Wingdings 2"/>
              <a:buChar char=""/>
            </a:pPr>
            <a:endParaRPr lang="tr-TR" altLang="zh-CN" sz="2800" dirty="0" smtClean="0"/>
          </a:p>
          <a:p>
            <a:pPr marL="274320" indent="-274320">
              <a:spcBef>
                <a:spcPts val="580"/>
              </a:spcBef>
              <a:buClr>
                <a:schemeClr val="accent1"/>
              </a:buClr>
              <a:buSzPct val="85000"/>
              <a:buFont typeface="Wingdings 2"/>
              <a:buChar char=""/>
            </a:pPr>
            <a:endParaRPr lang="en-US" altLang="zh-CN" sz="2800" dirty="0" smtClean="0"/>
          </a:p>
          <a:p>
            <a:pPr marL="274320" indent="-274320">
              <a:spcBef>
                <a:spcPts val="580"/>
              </a:spcBef>
              <a:buClr>
                <a:schemeClr val="accent1"/>
              </a:buClr>
              <a:buSzPct val="85000"/>
              <a:buFont typeface="Wingdings 2"/>
              <a:buChar char=""/>
            </a:pPr>
            <a:endParaRPr lang="tr-TR" altLang="zh-CN" sz="2800" dirty="0" smtClean="0"/>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GB" altLang="zh-CN" sz="2600" b="0" i="0" u="none" strike="noStrike" kern="1200" cap="none" spc="0" normalizeH="0" baseline="0" noProof="0" dirty="0" smtClean="0">
              <a:ln>
                <a:noFill/>
              </a:ln>
              <a:solidFill>
                <a:schemeClr val="tx1"/>
              </a:solidFill>
              <a:effectLst/>
              <a:uLnTx/>
              <a:uFillTx/>
              <a:latin typeface="+mn-lt"/>
              <a:ea typeface="宋体" charset="-122"/>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GB" altLang="zh-CN" sz="2600" b="1"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descr="https://www.oddcast.com/images/technologies/voice-recognition_illustration.jpg"/>
          <p:cNvPicPr>
            <a:picLocks noChangeAspect="1" noChangeArrowheads="1"/>
          </p:cNvPicPr>
          <p:nvPr/>
        </p:nvPicPr>
        <p:blipFill>
          <a:blip r:embed="rId2" cstate="print"/>
          <a:srcRect/>
          <a:stretch>
            <a:fillRect/>
          </a:stretch>
        </p:blipFill>
        <p:spPr bwMode="auto">
          <a:xfrm>
            <a:off x="395536" y="5085184"/>
            <a:ext cx="4536504" cy="1399419"/>
          </a:xfrm>
          <a:prstGeom prst="rect">
            <a:avLst/>
          </a:prstGeom>
          <a:noFill/>
        </p:spPr>
      </p:pic>
      <p:sp>
        <p:nvSpPr>
          <p:cNvPr id="16386" name="Rectangle 2"/>
          <p:cNvSpPr>
            <a:spLocks noGrp="1" noChangeArrowheads="1"/>
          </p:cNvSpPr>
          <p:nvPr>
            <p:ph type="title"/>
          </p:nvPr>
        </p:nvSpPr>
        <p:spPr>
          <a:xfrm>
            <a:off x="179512" y="116632"/>
            <a:ext cx="7772400" cy="508918"/>
          </a:xfrm>
        </p:spPr>
        <p:txBody>
          <a:bodyPr>
            <a:noAutofit/>
          </a:bodyPr>
          <a:lstStyle/>
          <a:p>
            <a:pPr algn="l" eaLnBrk="1" hangingPunct="1"/>
            <a:r>
              <a:rPr lang="en-US" altLang="zh-CN" sz="3200" b="1" dirty="0" smtClean="0"/>
              <a:t>Speech Recognition</a:t>
            </a:r>
          </a:p>
        </p:txBody>
      </p:sp>
      <p:sp>
        <p:nvSpPr>
          <p:cNvPr id="7" name="矩形 6"/>
          <p:cNvSpPr/>
          <p:nvPr/>
        </p:nvSpPr>
        <p:spPr>
          <a:xfrm>
            <a:off x="323528" y="764704"/>
            <a:ext cx="8208912" cy="1008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altLang="zh-CN" sz="3200" b="1" dirty="0" smtClean="0">
                <a:solidFill>
                  <a:schemeClr val="tx1"/>
                </a:solidFill>
                <a:ea typeface="ＭＳ Ｐゴシック" pitchFamily="20" charset="-128"/>
              </a:rPr>
              <a:t>Given an audio waveform, to robustly extract &amp; recognize any spoken word</a:t>
            </a:r>
            <a:r>
              <a:rPr lang="en-US" altLang="zh-CN" sz="3200" dirty="0" smtClean="0">
                <a:solidFill>
                  <a:schemeClr val="tx1"/>
                </a:solidFill>
                <a:ea typeface="ＭＳ Ｐゴシック" pitchFamily="20" charset="-128"/>
              </a:rPr>
              <a:t>s</a:t>
            </a:r>
          </a:p>
        </p:txBody>
      </p:sp>
      <p:pic>
        <p:nvPicPr>
          <p:cNvPr id="101382" name="Picture 6" descr="https://encrypted-tbn1.gstatic.com/images?q=tbn:ANd9GcQt4XykcnneKbhguxOYxDr1-C_9IZCMe0UEmbvFbniedWhbQ3Vsrg"/>
          <p:cNvPicPr>
            <a:picLocks noChangeAspect="1" noChangeArrowheads="1"/>
          </p:cNvPicPr>
          <p:nvPr/>
        </p:nvPicPr>
        <p:blipFill>
          <a:blip r:embed="rId3" cstate="print"/>
          <a:srcRect/>
          <a:stretch>
            <a:fillRect/>
          </a:stretch>
        </p:blipFill>
        <p:spPr bwMode="auto">
          <a:xfrm>
            <a:off x="5868144" y="2564904"/>
            <a:ext cx="2448272" cy="1371033"/>
          </a:xfrm>
          <a:prstGeom prst="rect">
            <a:avLst/>
          </a:prstGeom>
          <a:noFill/>
        </p:spPr>
      </p:pic>
      <p:grpSp>
        <p:nvGrpSpPr>
          <p:cNvPr id="12" name="组合 11"/>
          <p:cNvGrpSpPr/>
          <p:nvPr/>
        </p:nvGrpSpPr>
        <p:grpSpPr>
          <a:xfrm>
            <a:off x="323528" y="1988840"/>
            <a:ext cx="4680520" cy="2736304"/>
            <a:chOff x="323528" y="1124744"/>
            <a:chExt cx="4680520" cy="2736304"/>
          </a:xfrm>
        </p:grpSpPr>
        <p:sp>
          <p:nvSpPr>
            <p:cNvPr id="13" name="圆角矩形 12"/>
            <p:cNvSpPr/>
            <p:nvPr/>
          </p:nvSpPr>
          <p:spPr>
            <a:xfrm>
              <a:off x="1381200" y="3140968"/>
              <a:ext cx="2448272" cy="5760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400" b="1" dirty="0" smtClean="0">
                  <a:solidFill>
                    <a:schemeClr val="tx1"/>
                  </a:solidFill>
                </a:rPr>
                <a:t>Spoken Words</a:t>
              </a:r>
              <a:endParaRPr lang="zh-CN" altLang="en-US" sz="2400" b="1" dirty="0">
                <a:solidFill>
                  <a:schemeClr val="tx1"/>
                </a:solidFill>
              </a:endParaRPr>
            </a:p>
          </p:txBody>
        </p:sp>
        <p:grpSp>
          <p:nvGrpSpPr>
            <p:cNvPr id="14" name="组合 7"/>
            <p:cNvGrpSpPr/>
            <p:nvPr/>
          </p:nvGrpSpPr>
          <p:grpSpPr>
            <a:xfrm>
              <a:off x="395536" y="1196752"/>
              <a:ext cx="4419600" cy="1392932"/>
              <a:chOff x="395536" y="1052736"/>
              <a:chExt cx="4419600" cy="1392932"/>
            </a:xfrm>
          </p:grpSpPr>
          <p:pic>
            <p:nvPicPr>
              <p:cNvPr id="18" name="Picture 2"/>
              <p:cNvPicPr>
                <a:picLocks noChangeAspect="1" noChangeArrowheads="1"/>
              </p:cNvPicPr>
              <p:nvPr/>
            </p:nvPicPr>
            <p:blipFill>
              <a:blip r:embed="rId4" cstate="print"/>
              <a:srcRect/>
              <a:stretch>
                <a:fillRect/>
              </a:stretch>
            </p:blipFill>
            <p:spPr bwMode="auto">
              <a:xfrm>
                <a:off x="395536" y="1340768"/>
                <a:ext cx="4419600" cy="1104900"/>
              </a:xfrm>
              <a:prstGeom prst="rect">
                <a:avLst/>
              </a:prstGeom>
              <a:noFill/>
              <a:ln w="9525">
                <a:noFill/>
                <a:miter lim="800000"/>
                <a:headEnd/>
                <a:tailEnd/>
              </a:ln>
            </p:spPr>
          </p:pic>
          <p:sp>
            <p:nvSpPr>
              <p:cNvPr id="19" name="TextBox 18"/>
              <p:cNvSpPr txBox="1"/>
              <p:nvPr/>
            </p:nvSpPr>
            <p:spPr>
              <a:xfrm>
                <a:off x="1691680" y="1052736"/>
                <a:ext cx="1944216" cy="369332"/>
              </a:xfrm>
              <a:prstGeom prst="rect">
                <a:avLst/>
              </a:prstGeom>
              <a:noFill/>
            </p:spPr>
            <p:txBody>
              <a:bodyPr wrap="square" rtlCol="0">
                <a:spAutoFit/>
              </a:bodyPr>
              <a:lstStyle/>
              <a:p>
                <a:r>
                  <a:rPr lang="en-US" altLang="zh-CN" b="1" dirty="0" smtClean="0"/>
                  <a:t>Audio waveform</a:t>
                </a:r>
                <a:endParaRPr lang="zh-CN" altLang="en-US" b="1" dirty="0"/>
              </a:p>
            </p:txBody>
          </p:sp>
        </p:grpSp>
        <p:sp>
          <p:nvSpPr>
            <p:cNvPr id="15" name="下箭头 14"/>
            <p:cNvSpPr/>
            <p:nvPr/>
          </p:nvSpPr>
          <p:spPr>
            <a:xfrm>
              <a:off x="2461320" y="2708920"/>
              <a:ext cx="288032" cy="36004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17" name="矩形 16"/>
            <p:cNvSpPr/>
            <p:nvPr/>
          </p:nvSpPr>
          <p:spPr>
            <a:xfrm>
              <a:off x="323528" y="1124744"/>
              <a:ext cx="4680520" cy="27363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pic>
        <p:nvPicPr>
          <p:cNvPr id="101384" name="Picture 8" descr="http://ryanmontgomeryphoto.files.wordpress.com/2011/11/waether-siri.jpg"/>
          <p:cNvPicPr>
            <a:picLocks noChangeAspect="1" noChangeArrowheads="1"/>
          </p:cNvPicPr>
          <p:nvPr/>
        </p:nvPicPr>
        <p:blipFill>
          <a:blip r:embed="rId5" cstate="print"/>
          <a:srcRect/>
          <a:stretch>
            <a:fillRect/>
          </a:stretch>
        </p:blipFill>
        <p:spPr bwMode="auto">
          <a:xfrm>
            <a:off x="5436096" y="4077072"/>
            <a:ext cx="3372207" cy="2537402"/>
          </a:xfrm>
          <a:prstGeom prst="rect">
            <a:avLst/>
          </a:prstGeom>
          <a:noFill/>
        </p:spPr>
      </p:pic>
      <p:sp>
        <p:nvSpPr>
          <p:cNvPr id="21" name="TextBox 20"/>
          <p:cNvSpPr txBox="1"/>
          <p:nvPr/>
        </p:nvSpPr>
        <p:spPr>
          <a:xfrm>
            <a:off x="6372200" y="2204864"/>
            <a:ext cx="1368152" cy="369332"/>
          </a:xfrm>
          <a:prstGeom prst="rect">
            <a:avLst/>
          </a:prstGeom>
          <a:noFill/>
        </p:spPr>
        <p:txBody>
          <a:bodyPr wrap="square" rtlCol="0">
            <a:spAutoFit/>
          </a:bodyPr>
          <a:lstStyle/>
          <a:p>
            <a:r>
              <a:rPr lang="en-US" altLang="zh-CN" dirty="0" err="1" smtClean="0"/>
              <a:t>Iphone</a:t>
            </a:r>
            <a:r>
              <a:rPr lang="en-US" altLang="zh-CN" dirty="0" smtClean="0"/>
              <a:t> </a:t>
            </a:r>
            <a:r>
              <a:rPr lang="en-US" altLang="zh-CN" dirty="0" err="1" smtClean="0"/>
              <a:t>Siri</a:t>
            </a:r>
            <a:endParaRPr lang="zh-CN" altLang="en-US" dirty="0"/>
          </a:p>
        </p:txBody>
      </p:sp>
      <p:sp>
        <p:nvSpPr>
          <p:cNvPr id="16" name="灯片编号占位符 1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1520" y="116632"/>
            <a:ext cx="7772400" cy="580926"/>
          </a:xfrm>
          <a:prstGeom prst="rect">
            <a:avLst/>
          </a:prstGeom>
        </p:spPr>
        <p:txBody>
          <a:bodyPr bIns="91440" anchor="b" anchorCtr="0">
            <a:normAutofit/>
          </a:bodyPr>
          <a:lstStyle/>
          <a:p>
            <a:pPr lvl="0">
              <a:spcBef>
                <a:spcPct val="0"/>
              </a:spcBef>
            </a:pPr>
            <a:r>
              <a:rPr lang="en-US" altLang="zh-CN" sz="2800" b="1" dirty="0" smtClean="0">
                <a:solidFill>
                  <a:schemeClr val="tx2"/>
                </a:solidFill>
                <a:latin typeface="+mj-lt"/>
                <a:ea typeface="+mj-ea"/>
                <a:cs typeface="+mj-cs"/>
              </a:rPr>
              <a:t>What can we do with HMM?</a:t>
            </a:r>
            <a:endParaRPr lang="tr-TR" altLang="zh-CN" sz="2800" b="1" dirty="0" smtClean="0">
              <a:solidFill>
                <a:schemeClr val="tx2"/>
              </a:solidFill>
              <a:latin typeface="+mj-lt"/>
              <a:ea typeface="+mj-ea"/>
              <a:cs typeface="+mj-cs"/>
            </a:endParaRPr>
          </a:p>
        </p:txBody>
      </p:sp>
      <p:pic>
        <p:nvPicPr>
          <p:cNvPr id="6" name="Picture 2" descr="http://guizzetti.ca/blog/wp-content/uploads/2012/04/hmm_weather_model.jpg"/>
          <p:cNvPicPr>
            <a:picLocks noChangeAspect="1" noChangeArrowheads="1"/>
          </p:cNvPicPr>
          <p:nvPr/>
        </p:nvPicPr>
        <p:blipFill>
          <a:blip r:embed="rId2" cstate="print"/>
          <a:srcRect/>
          <a:stretch>
            <a:fillRect/>
          </a:stretch>
        </p:blipFill>
        <p:spPr bwMode="auto">
          <a:xfrm>
            <a:off x="323528" y="3019035"/>
            <a:ext cx="3528392" cy="3434301"/>
          </a:xfrm>
          <a:prstGeom prst="rect">
            <a:avLst/>
          </a:prstGeom>
          <a:noFill/>
        </p:spPr>
      </p:pic>
      <p:sp>
        <p:nvSpPr>
          <p:cNvPr id="8" name="矩形 7"/>
          <p:cNvSpPr/>
          <p:nvPr/>
        </p:nvSpPr>
        <p:spPr>
          <a:xfrm>
            <a:off x="4355976" y="4903420"/>
            <a:ext cx="4248472" cy="1261884"/>
          </a:xfrm>
          <a:prstGeom prst="rect">
            <a:avLst/>
          </a:prstGeom>
        </p:spPr>
        <p:txBody>
          <a:bodyPr wrap="square">
            <a:spAutoFit/>
          </a:bodyPr>
          <a:lstStyle/>
          <a:p>
            <a:pPr marL="457200" indent="-457200"/>
            <a:r>
              <a:rPr lang="tr-TR" altLang="zh-CN" sz="2800" dirty="0" smtClean="0">
                <a:solidFill>
                  <a:srgbClr val="FF0000"/>
                </a:solidFill>
              </a:rPr>
              <a:t>Learning: </a:t>
            </a:r>
            <a:endParaRPr lang="en-US" altLang="zh-CN" sz="2800" dirty="0" smtClean="0">
              <a:solidFill>
                <a:srgbClr val="FF0000"/>
              </a:solidFill>
            </a:endParaRPr>
          </a:p>
          <a:p>
            <a:pPr marL="457200" indent="-457200"/>
            <a:r>
              <a:rPr lang="tr-TR" altLang="zh-CN" sz="2400" dirty="0" smtClean="0"/>
              <a:t>Given</a:t>
            </a:r>
            <a:r>
              <a:rPr lang="tr-TR" altLang="zh-CN" sz="2400" dirty="0" smtClean="0">
                <a:solidFill>
                  <a:srgbClr val="FF0000"/>
                </a:solidFill>
              </a:rPr>
              <a:t> </a:t>
            </a:r>
            <a:r>
              <a:rPr lang="tr-TR" altLang="zh-CN" sz="2400" dirty="0" smtClean="0">
                <a:latin typeface="Lucida Calligraphy" pitchFamily="66" charset="0"/>
              </a:rPr>
              <a:t>X</a:t>
            </a:r>
            <a:r>
              <a:rPr lang="tr-TR" altLang="zh-CN" sz="2400" dirty="0" smtClean="0"/>
              <a:t>={</a:t>
            </a:r>
            <a:r>
              <a:rPr lang="tr-TR" altLang="zh-CN" sz="2400" i="1" dirty="0" smtClean="0"/>
              <a:t>O</a:t>
            </a:r>
            <a:r>
              <a:rPr lang="tr-TR" altLang="zh-CN" sz="2400" i="1" baseline="30000" dirty="0" smtClean="0"/>
              <a:t>k</a:t>
            </a:r>
            <a:r>
              <a:rPr lang="tr-TR" altLang="zh-CN" sz="2400" dirty="0" smtClean="0"/>
              <a:t>}</a:t>
            </a:r>
            <a:r>
              <a:rPr lang="tr-TR" altLang="zh-CN" sz="2400" i="1" baseline="-25000" dirty="0" smtClean="0"/>
              <a:t>k</a:t>
            </a:r>
            <a:r>
              <a:rPr lang="tr-TR" altLang="zh-CN" sz="2400" dirty="0" smtClean="0"/>
              <a:t>, find </a:t>
            </a:r>
            <a:r>
              <a:rPr lang="tr-TR" altLang="zh-CN" sz="2400" i="1" dirty="0" smtClean="0"/>
              <a:t>λ</a:t>
            </a:r>
            <a:r>
              <a:rPr lang="tr-TR" altLang="zh-CN" sz="2400" i="1" baseline="30000" dirty="0" smtClean="0"/>
              <a:t>*</a:t>
            </a:r>
            <a:r>
              <a:rPr lang="tr-TR" altLang="zh-CN" sz="2400" dirty="0" smtClean="0"/>
              <a:t> such that </a:t>
            </a:r>
          </a:p>
          <a:p>
            <a:pPr marL="457200" indent="-457200">
              <a:buFont typeface="Wingdings" pitchFamily="2" charset="2"/>
              <a:buNone/>
            </a:pPr>
            <a:r>
              <a:rPr lang="tr-TR" altLang="zh-CN" sz="2400" i="1" dirty="0" smtClean="0"/>
              <a:t>P </a:t>
            </a:r>
            <a:r>
              <a:rPr lang="tr-TR" altLang="zh-CN" sz="2400" dirty="0" smtClean="0"/>
              <a:t>( </a:t>
            </a:r>
            <a:r>
              <a:rPr lang="tr-TR" altLang="zh-CN" sz="2400" dirty="0" smtClean="0">
                <a:latin typeface="Lucida Calligraphy" pitchFamily="66" charset="0"/>
              </a:rPr>
              <a:t>X </a:t>
            </a:r>
            <a:r>
              <a:rPr lang="tr-TR" altLang="zh-CN" sz="2400" dirty="0" smtClean="0"/>
              <a:t>| </a:t>
            </a:r>
            <a:r>
              <a:rPr lang="tr-TR" altLang="zh-CN" sz="2400" i="1" dirty="0" smtClean="0"/>
              <a:t>λ</a:t>
            </a:r>
            <a:r>
              <a:rPr lang="tr-TR" altLang="zh-CN" sz="2400" i="1" baseline="30000" dirty="0" smtClean="0"/>
              <a:t>* </a:t>
            </a:r>
            <a:r>
              <a:rPr lang="tr-TR" altLang="zh-CN" sz="2400" dirty="0" smtClean="0"/>
              <a:t>)=max</a:t>
            </a:r>
            <a:r>
              <a:rPr lang="tr-TR" altLang="zh-CN" sz="2400" i="1" baseline="-25000" dirty="0" smtClean="0"/>
              <a:t>λ</a:t>
            </a:r>
            <a:r>
              <a:rPr lang="tr-TR" altLang="zh-CN" sz="2400" dirty="0" smtClean="0"/>
              <a:t> </a:t>
            </a:r>
            <a:r>
              <a:rPr lang="tr-TR" altLang="zh-CN" sz="2400" i="1" dirty="0" smtClean="0"/>
              <a:t>P </a:t>
            </a:r>
            <a:r>
              <a:rPr lang="tr-TR" altLang="zh-CN" sz="2400" dirty="0" smtClean="0"/>
              <a:t>( </a:t>
            </a:r>
            <a:r>
              <a:rPr lang="tr-TR" altLang="zh-CN" sz="2400" dirty="0" smtClean="0">
                <a:latin typeface="Lucida Calligraphy" pitchFamily="66" charset="0"/>
              </a:rPr>
              <a:t>X </a:t>
            </a:r>
            <a:r>
              <a:rPr lang="tr-TR" altLang="zh-CN" sz="2400" dirty="0" smtClean="0"/>
              <a:t>| </a:t>
            </a:r>
            <a:r>
              <a:rPr lang="tr-TR" altLang="zh-CN" sz="2400" i="1" dirty="0" smtClean="0"/>
              <a:t>λ </a:t>
            </a:r>
            <a:r>
              <a:rPr lang="tr-TR" altLang="zh-CN" sz="2400" dirty="0" smtClean="0"/>
              <a:t>)</a:t>
            </a:r>
            <a:endParaRPr lang="en-US" altLang="zh-CN" sz="2400" dirty="0"/>
          </a:p>
        </p:txBody>
      </p:sp>
      <p:sp>
        <p:nvSpPr>
          <p:cNvPr id="9" name="矩形 8"/>
          <p:cNvSpPr/>
          <p:nvPr/>
        </p:nvSpPr>
        <p:spPr>
          <a:xfrm>
            <a:off x="161382" y="764704"/>
            <a:ext cx="4759252" cy="2693045"/>
          </a:xfrm>
          <a:prstGeom prst="rect">
            <a:avLst/>
          </a:prstGeom>
        </p:spPr>
        <p:txBody>
          <a:bodyPr wrap="none">
            <a:spAutoFit/>
          </a:bodyPr>
          <a:lstStyle/>
          <a:p>
            <a:pPr marL="274320" indent="-274320">
              <a:spcBef>
                <a:spcPts val="580"/>
              </a:spcBef>
              <a:buClr>
                <a:schemeClr val="accent1"/>
              </a:buClr>
              <a:buSzPct val="85000"/>
              <a:buFont typeface="Wingdings 2"/>
              <a:buChar char=""/>
              <a:defRPr/>
            </a:pPr>
            <a:r>
              <a:rPr lang="tr-TR" altLang="zh-CN" sz="2400" i="1" dirty="0" smtClean="0"/>
              <a:t>λ</a:t>
            </a:r>
            <a:r>
              <a:rPr lang="tr-TR" altLang="zh-CN" sz="2400" dirty="0" smtClean="0"/>
              <a:t> = (</a:t>
            </a:r>
            <a:r>
              <a:rPr lang="tr-TR" altLang="zh-CN" sz="2400" b="1" dirty="0" smtClean="0"/>
              <a:t>A</a:t>
            </a:r>
            <a:r>
              <a:rPr lang="tr-TR" altLang="zh-CN" sz="2400" dirty="0" smtClean="0"/>
              <a:t>, </a:t>
            </a:r>
            <a:r>
              <a:rPr lang="tr-TR" altLang="zh-CN" sz="2400" b="1" dirty="0" smtClean="0"/>
              <a:t>B</a:t>
            </a:r>
            <a:r>
              <a:rPr lang="tr-TR" altLang="zh-CN" sz="2400" dirty="0" smtClean="0"/>
              <a:t>, </a:t>
            </a:r>
            <a:r>
              <a:rPr lang="tr-TR" altLang="zh-CN" sz="2400" b="1" dirty="0" smtClean="0"/>
              <a:t>Π</a:t>
            </a:r>
            <a:r>
              <a:rPr lang="tr-TR" altLang="zh-CN" sz="2400" dirty="0" smtClean="0"/>
              <a:t>), parameter set of HMM</a:t>
            </a:r>
            <a:endParaRPr lang="en-GB" altLang="zh-CN" sz="2400" dirty="0" smtClean="0">
              <a:ea typeface="宋体" charset="-122"/>
            </a:endParaRPr>
          </a:p>
          <a:p>
            <a:pPr marL="274320" lvl="0" indent="-274320">
              <a:spcBef>
                <a:spcPts val="580"/>
              </a:spcBef>
              <a:buClr>
                <a:schemeClr val="accent1"/>
              </a:buClr>
              <a:buSzPct val="85000"/>
              <a:buFont typeface="Wingdings 2"/>
              <a:buChar char=""/>
              <a:defRPr/>
            </a:pPr>
            <a:r>
              <a:rPr lang="en-GB" altLang="zh-CN" sz="2400" dirty="0" smtClean="0">
                <a:ea typeface="宋体" charset="-122"/>
              </a:rPr>
              <a:t>Sequence of  hidden states </a:t>
            </a:r>
          </a:p>
          <a:p>
            <a:pPr marL="274320" lvl="0" indent="-274320">
              <a:spcBef>
                <a:spcPts val="580"/>
              </a:spcBef>
              <a:buClr>
                <a:schemeClr val="accent1"/>
              </a:buClr>
              <a:buSzPct val="85000"/>
              <a:defRPr/>
            </a:pPr>
            <a:r>
              <a:rPr lang="en-GB" altLang="zh-CN" sz="2400" dirty="0" smtClean="0">
                <a:ea typeface="宋体" charset="-122"/>
              </a:rPr>
              <a:t>     Q ={q</a:t>
            </a:r>
            <a:r>
              <a:rPr lang="en-GB" altLang="zh-CN" sz="2400" baseline="-25000" dirty="0" smtClean="0">
                <a:ea typeface="宋体" charset="-122"/>
              </a:rPr>
              <a:t>1</a:t>
            </a:r>
            <a:r>
              <a:rPr lang="en-GB" altLang="zh-CN" sz="2400" dirty="0" smtClean="0">
                <a:ea typeface="宋体" charset="-122"/>
              </a:rPr>
              <a:t>, q</a:t>
            </a:r>
            <a:r>
              <a:rPr lang="en-GB" altLang="zh-CN" sz="2400" baseline="-25000" dirty="0" smtClean="0">
                <a:ea typeface="宋体" charset="-122"/>
              </a:rPr>
              <a:t>2</a:t>
            </a:r>
            <a:r>
              <a:rPr lang="en-GB" altLang="zh-CN" sz="2400" dirty="0" smtClean="0">
                <a:ea typeface="宋体" charset="-122"/>
              </a:rPr>
              <a:t>,…} </a:t>
            </a:r>
          </a:p>
          <a:p>
            <a:pPr marL="274320" lvl="0" indent="-274320">
              <a:spcBef>
                <a:spcPts val="580"/>
              </a:spcBef>
              <a:buClr>
                <a:schemeClr val="accent1"/>
              </a:buClr>
              <a:buSzPct val="85000"/>
              <a:buFont typeface="Wingdings 2"/>
              <a:buChar char=""/>
              <a:defRPr/>
            </a:pPr>
            <a:r>
              <a:rPr lang="en-GB" altLang="zh-CN" sz="2400" dirty="0" smtClean="0">
                <a:ea typeface="宋体" charset="-122"/>
              </a:rPr>
              <a:t>Sequence of observations </a:t>
            </a:r>
          </a:p>
          <a:p>
            <a:pPr marL="274320" lvl="0" indent="-274320">
              <a:spcBef>
                <a:spcPts val="580"/>
              </a:spcBef>
              <a:buClr>
                <a:schemeClr val="accent1"/>
              </a:buClr>
              <a:buSzPct val="85000"/>
              <a:defRPr/>
            </a:pPr>
            <a:r>
              <a:rPr lang="en-GB" altLang="zh-CN" sz="2400" b="1" dirty="0" smtClean="0">
                <a:ea typeface="宋体" charset="-122"/>
              </a:rPr>
              <a:t>     O</a:t>
            </a:r>
            <a:r>
              <a:rPr lang="en-GB" altLang="zh-CN" sz="2400" dirty="0" smtClean="0">
                <a:ea typeface="宋体" charset="-122"/>
              </a:rPr>
              <a:t>={</a:t>
            </a:r>
            <a:r>
              <a:rPr lang="en-GB" altLang="zh-CN" sz="2400" b="1" dirty="0" smtClean="0">
                <a:ea typeface="宋体" charset="-122"/>
              </a:rPr>
              <a:t>O</a:t>
            </a:r>
            <a:r>
              <a:rPr lang="en-GB" altLang="zh-CN" sz="2400" b="1" baseline="-25000" dirty="0" smtClean="0">
                <a:ea typeface="宋体" charset="-122"/>
              </a:rPr>
              <a:t>1</a:t>
            </a:r>
            <a:r>
              <a:rPr lang="en-GB" altLang="zh-CN" sz="2400" dirty="0" smtClean="0">
                <a:ea typeface="宋体" charset="-122"/>
              </a:rPr>
              <a:t>, </a:t>
            </a:r>
            <a:r>
              <a:rPr lang="en-GB" altLang="zh-CN" sz="2400" b="1" dirty="0" smtClean="0">
                <a:ea typeface="宋体" charset="-122"/>
              </a:rPr>
              <a:t>O</a:t>
            </a:r>
            <a:r>
              <a:rPr lang="en-GB" altLang="zh-CN" sz="2400" b="1" baseline="-25000" dirty="0" smtClean="0">
                <a:ea typeface="宋体" charset="-122"/>
              </a:rPr>
              <a:t>2</a:t>
            </a:r>
            <a:r>
              <a:rPr lang="en-GB" altLang="zh-CN" sz="2400" dirty="0" smtClean="0">
                <a:ea typeface="宋体" charset="-122"/>
              </a:rPr>
              <a:t>, …}</a:t>
            </a:r>
            <a:endParaRPr lang="en-GB" altLang="zh-CN" sz="2400" b="1" dirty="0" smtClean="0">
              <a:ea typeface="宋体" charset="-122"/>
            </a:endParaRPr>
          </a:p>
          <a:p>
            <a:pPr marL="457200" lvl="0" indent="-457200">
              <a:spcBef>
                <a:spcPts val="580"/>
              </a:spcBef>
              <a:buClr>
                <a:schemeClr val="accent1"/>
              </a:buClr>
              <a:buSzPct val="85000"/>
              <a:defRPr/>
            </a:pPr>
            <a:endParaRPr lang="tr-TR" altLang="zh-CN" sz="2400" dirty="0"/>
          </a:p>
        </p:txBody>
      </p:sp>
      <p:sp>
        <p:nvSpPr>
          <p:cNvPr id="10" name="矩形 9"/>
          <p:cNvSpPr/>
          <p:nvPr/>
        </p:nvSpPr>
        <p:spPr>
          <a:xfrm>
            <a:off x="4355976" y="3340149"/>
            <a:ext cx="4680520" cy="1384995"/>
          </a:xfrm>
          <a:prstGeom prst="rect">
            <a:avLst/>
          </a:prstGeom>
        </p:spPr>
        <p:txBody>
          <a:bodyPr wrap="square">
            <a:spAutoFit/>
          </a:bodyPr>
          <a:lstStyle/>
          <a:p>
            <a:pPr marL="342900" indent="-342900"/>
            <a:r>
              <a:rPr lang="tr-TR" altLang="zh-CN" sz="2800" dirty="0" smtClean="0">
                <a:solidFill>
                  <a:srgbClr val="FF0000"/>
                </a:solidFill>
              </a:rPr>
              <a:t>Evaluation</a:t>
            </a:r>
            <a:r>
              <a:rPr lang="en-US" altLang="zh-CN" sz="2800" dirty="0" smtClean="0">
                <a:solidFill>
                  <a:srgbClr val="FF0000"/>
                </a:solidFill>
              </a:rPr>
              <a:t>:</a:t>
            </a:r>
          </a:p>
          <a:p>
            <a:pPr marL="457200" indent="-457200"/>
            <a:r>
              <a:rPr lang="tr-TR" altLang="zh-CN" sz="2800" dirty="0" smtClean="0"/>
              <a:t>Given </a:t>
            </a:r>
            <a:r>
              <a:rPr lang="tr-TR" altLang="zh-CN" sz="2800" i="1" dirty="0" smtClean="0"/>
              <a:t>λ</a:t>
            </a:r>
            <a:r>
              <a:rPr lang="tr-TR" altLang="zh-CN" sz="2800" dirty="0" smtClean="0"/>
              <a:t>, and </a:t>
            </a:r>
            <a:r>
              <a:rPr lang="tr-TR" altLang="zh-CN" sz="2800" i="1" dirty="0" smtClean="0"/>
              <a:t>O</a:t>
            </a:r>
            <a:r>
              <a:rPr lang="tr-TR" altLang="zh-CN" sz="2800" dirty="0" smtClean="0"/>
              <a:t>, </a:t>
            </a:r>
            <a:endParaRPr lang="en-US" altLang="zh-CN" sz="2800" dirty="0" smtClean="0"/>
          </a:p>
          <a:p>
            <a:pPr marL="342900" indent="-342900"/>
            <a:r>
              <a:rPr lang="tr-TR" altLang="zh-CN" sz="2800" dirty="0" smtClean="0"/>
              <a:t>calculate </a:t>
            </a:r>
            <a:r>
              <a:rPr lang="tr-TR" altLang="zh-CN" sz="2800" i="1" dirty="0" smtClean="0"/>
              <a:t>P </a:t>
            </a:r>
            <a:r>
              <a:rPr lang="tr-TR" altLang="zh-CN" sz="2800" dirty="0" smtClean="0"/>
              <a:t>(</a:t>
            </a:r>
            <a:r>
              <a:rPr lang="tr-TR" altLang="zh-CN" sz="2800" i="1" dirty="0" smtClean="0"/>
              <a:t>O </a:t>
            </a:r>
            <a:r>
              <a:rPr lang="tr-TR" altLang="zh-CN" sz="2800" dirty="0" smtClean="0"/>
              <a:t>| </a:t>
            </a:r>
            <a:r>
              <a:rPr lang="tr-TR" altLang="zh-CN" sz="2800" i="1" dirty="0" smtClean="0"/>
              <a:t>λ</a:t>
            </a:r>
            <a:r>
              <a:rPr lang="tr-TR" altLang="zh-CN" sz="2800" dirty="0" smtClean="0"/>
              <a:t>)</a:t>
            </a:r>
            <a:r>
              <a:rPr lang="en-US" altLang="zh-CN" sz="2800" dirty="0" smtClean="0"/>
              <a:t>?</a:t>
            </a:r>
            <a:endParaRPr lang="en-US" altLang="zh-CN" sz="2800" i="1" dirty="0" smtClean="0"/>
          </a:p>
        </p:txBody>
      </p:sp>
      <p:sp>
        <p:nvSpPr>
          <p:cNvPr id="11" name="矩形 10"/>
          <p:cNvSpPr/>
          <p:nvPr/>
        </p:nvSpPr>
        <p:spPr>
          <a:xfrm>
            <a:off x="4355976" y="1253078"/>
            <a:ext cx="4752528" cy="1815882"/>
          </a:xfrm>
          <a:prstGeom prst="rect">
            <a:avLst/>
          </a:prstGeom>
        </p:spPr>
        <p:txBody>
          <a:bodyPr wrap="square">
            <a:spAutoFit/>
          </a:bodyPr>
          <a:lstStyle/>
          <a:p>
            <a:pPr marL="457200" indent="-457200"/>
            <a:r>
              <a:rPr lang="en-US" altLang="zh-CN" sz="2800" dirty="0" smtClean="0">
                <a:solidFill>
                  <a:srgbClr val="FF0000"/>
                </a:solidFill>
              </a:rPr>
              <a:t>Decoding:</a:t>
            </a:r>
          </a:p>
          <a:p>
            <a:pPr marL="457200" indent="-457200"/>
            <a:r>
              <a:rPr lang="tr-TR" altLang="zh-CN" sz="2800" dirty="0" smtClean="0"/>
              <a:t>Given </a:t>
            </a:r>
            <a:r>
              <a:rPr lang="tr-TR" altLang="zh-CN" sz="2800" i="1" dirty="0" smtClean="0"/>
              <a:t>λ</a:t>
            </a:r>
            <a:r>
              <a:rPr lang="tr-TR" altLang="zh-CN" sz="2800" dirty="0" smtClean="0"/>
              <a:t>, and </a:t>
            </a:r>
            <a:r>
              <a:rPr lang="tr-TR" altLang="zh-CN" sz="2800" i="1" dirty="0" smtClean="0"/>
              <a:t>O</a:t>
            </a:r>
            <a:r>
              <a:rPr lang="tr-TR" altLang="zh-CN" sz="2800" dirty="0" smtClean="0"/>
              <a:t>, </a:t>
            </a:r>
            <a:endParaRPr lang="en-US" altLang="zh-CN" sz="2800" dirty="0" smtClean="0"/>
          </a:p>
          <a:p>
            <a:pPr marL="457200" indent="-457200"/>
            <a:r>
              <a:rPr lang="tr-TR" altLang="zh-CN" sz="2800" dirty="0" smtClean="0"/>
              <a:t>find </a:t>
            </a:r>
            <a:r>
              <a:rPr lang="tr-TR" altLang="zh-CN" sz="2800" i="1" dirty="0" smtClean="0"/>
              <a:t>Q</a:t>
            </a:r>
            <a:r>
              <a:rPr lang="tr-TR" altLang="zh-CN" sz="2800" i="1" baseline="30000" dirty="0" smtClean="0"/>
              <a:t>*</a:t>
            </a:r>
            <a:r>
              <a:rPr lang="tr-TR" altLang="zh-CN" sz="2800" dirty="0" smtClean="0"/>
              <a:t> such that </a:t>
            </a:r>
            <a:endParaRPr lang="en-US" altLang="zh-CN" sz="2800" dirty="0" smtClean="0"/>
          </a:p>
          <a:p>
            <a:pPr marL="457200" indent="-457200"/>
            <a:r>
              <a:rPr lang="tr-TR" altLang="zh-CN" sz="2800" i="1" dirty="0" smtClean="0"/>
              <a:t>P </a:t>
            </a:r>
            <a:r>
              <a:rPr lang="tr-TR" altLang="zh-CN" sz="2800" dirty="0" smtClean="0"/>
              <a:t>(</a:t>
            </a:r>
            <a:r>
              <a:rPr lang="tr-TR" altLang="zh-CN" sz="2800" i="1" dirty="0" smtClean="0"/>
              <a:t>Q</a:t>
            </a:r>
            <a:r>
              <a:rPr lang="tr-TR" altLang="zh-CN" sz="2800" i="1" baseline="30000" dirty="0" smtClean="0"/>
              <a:t>* </a:t>
            </a:r>
            <a:r>
              <a:rPr lang="tr-TR" altLang="zh-CN" sz="2800" dirty="0" smtClean="0"/>
              <a:t>| </a:t>
            </a:r>
            <a:r>
              <a:rPr lang="tr-TR" altLang="zh-CN" sz="2800" i="1" dirty="0" smtClean="0"/>
              <a:t>O</a:t>
            </a:r>
            <a:r>
              <a:rPr lang="tr-TR" altLang="zh-CN" sz="2800" dirty="0" smtClean="0"/>
              <a:t>, </a:t>
            </a:r>
            <a:r>
              <a:rPr lang="tr-TR" altLang="zh-CN" sz="2800" i="1" dirty="0" smtClean="0"/>
              <a:t>λ </a:t>
            </a:r>
            <a:r>
              <a:rPr lang="tr-TR" altLang="zh-CN" sz="2800" dirty="0" smtClean="0"/>
              <a:t>) = max</a:t>
            </a:r>
            <a:r>
              <a:rPr lang="tr-TR" altLang="zh-CN" sz="2800" i="1" baseline="-25000" dirty="0" smtClean="0"/>
              <a:t>Q</a:t>
            </a:r>
            <a:r>
              <a:rPr lang="tr-TR" altLang="zh-CN" sz="2800" dirty="0" smtClean="0"/>
              <a:t> </a:t>
            </a:r>
            <a:r>
              <a:rPr lang="tr-TR" altLang="zh-CN" sz="2800" i="1" dirty="0" smtClean="0"/>
              <a:t>P </a:t>
            </a:r>
            <a:r>
              <a:rPr lang="tr-TR" altLang="zh-CN" sz="2800" dirty="0" smtClean="0"/>
              <a:t>(</a:t>
            </a:r>
            <a:r>
              <a:rPr lang="tr-TR" altLang="zh-CN" sz="2800" i="1" dirty="0" smtClean="0"/>
              <a:t>Q </a:t>
            </a:r>
            <a:r>
              <a:rPr lang="tr-TR" altLang="zh-CN" sz="2800" dirty="0" smtClean="0"/>
              <a:t>| </a:t>
            </a:r>
            <a:r>
              <a:rPr lang="tr-TR" altLang="zh-CN" sz="2800" i="1" dirty="0" smtClean="0"/>
              <a:t>O </a:t>
            </a:r>
            <a:r>
              <a:rPr lang="tr-TR" altLang="zh-CN" sz="2800" dirty="0" smtClean="0"/>
              <a:t>, </a:t>
            </a:r>
            <a:r>
              <a:rPr lang="tr-TR" altLang="zh-CN" sz="2800" i="1" dirty="0" smtClean="0"/>
              <a:t>λ </a:t>
            </a:r>
            <a:r>
              <a:rPr lang="tr-TR" altLang="zh-CN" sz="2800" dirty="0" smtClean="0"/>
              <a:t>) </a:t>
            </a:r>
          </a:p>
        </p:txBody>
      </p:sp>
      <p:sp>
        <p:nvSpPr>
          <p:cNvPr id="12" name="椭圆 11"/>
          <p:cNvSpPr/>
          <p:nvPr/>
        </p:nvSpPr>
        <p:spPr>
          <a:xfrm>
            <a:off x="3923928" y="980728"/>
            <a:ext cx="5040560" cy="2304256"/>
          </a:xfrm>
          <a:prstGeom prst="ellipse">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edg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Arc 3"/>
          <p:cNvSpPr/>
          <p:nvPr/>
        </p:nvSpPr>
        <p:spPr>
          <a:xfrm>
            <a:off x="-4717032" y="-315416"/>
            <a:ext cx="6705600" cy="7543799"/>
          </a:xfrm>
          <a:prstGeom prst="arc">
            <a:avLst>
              <a:gd name="adj1" fmla="val 16200000"/>
              <a:gd name="adj2" fmla="val 5406790"/>
            </a:avLst>
          </a:prstGeom>
          <a:ln>
            <a:solidFill>
              <a:srgbClr val="7D7D7D"/>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TextBox 4"/>
          <p:cNvSpPr txBox="1"/>
          <p:nvPr/>
        </p:nvSpPr>
        <p:spPr>
          <a:xfrm flipH="1">
            <a:off x="1905000" y="1066800"/>
            <a:ext cx="7315200" cy="523220"/>
          </a:xfrm>
          <a:prstGeom prst="rect">
            <a:avLst/>
          </a:prstGeom>
          <a:noFill/>
        </p:spPr>
        <p:txBody>
          <a:bodyPr wrap="square" rtlCol="0" anchor="ctr">
            <a:spAutoFit/>
          </a:bodyPr>
          <a:lstStyle/>
          <a:p>
            <a:r>
              <a:rPr lang="en-US" sz="2800" dirty="0" smtClean="0"/>
              <a:t>Markov Chain</a:t>
            </a:r>
            <a:endParaRPr lang="en-US" sz="2800" dirty="0"/>
          </a:p>
        </p:txBody>
      </p:sp>
      <p:sp>
        <p:nvSpPr>
          <p:cNvPr id="6" name="TextBox 5"/>
          <p:cNvSpPr txBox="1"/>
          <p:nvPr/>
        </p:nvSpPr>
        <p:spPr>
          <a:xfrm flipH="1">
            <a:off x="2438400" y="4419600"/>
            <a:ext cx="7315200" cy="523220"/>
          </a:xfrm>
          <a:prstGeom prst="rect">
            <a:avLst/>
          </a:prstGeom>
          <a:noFill/>
        </p:spPr>
        <p:txBody>
          <a:bodyPr wrap="square" rtlCol="0" anchor="ctr">
            <a:spAutoFit/>
          </a:bodyPr>
          <a:lstStyle/>
          <a:p>
            <a:r>
              <a:rPr lang="en-US" sz="2800" dirty="0" err="1" smtClean="0"/>
              <a:t>Viterbi</a:t>
            </a:r>
            <a:r>
              <a:rPr lang="en-US" sz="2800" dirty="0" smtClean="0"/>
              <a:t> Algorithm</a:t>
            </a:r>
            <a:endParaRPr lang="en-US" sz="2800" dirty="0"/>
          </a:p>
        </p:txBody>
      </p:sp>
      <p:sp>
        <p:nvSpPr>
          <p:cNvPr id="7" name="TextBox 6"/>
          <p:cNvSpPr txBox="1"/>
          <p:nvPr/>
        </p:nvSpPr>
        <p:spPr>
          <a:xfrm flipH="1">
            <a:off x="2590800" y="2133600"/>
            <a:ext cx="7315200" cy="523220"/>
          </a:xfrm>
          <a:prstGeom prst="rect">
            <a:avLst/>
          </a:prstGeom>
          <a:noFill/>
        </p:spPr>
        <p:txBody>
          <a:bodyPr wrap="square" rtlCol="0" anchor="ctr">
            <a:spAutoFit/>
          </a:bodyPr>
          <a:lstStyle/>
          <a:p>
            <a:r>
              <a:rPr lang="en-US" sz="2800" dirty="0" smtClean="0"/>
              <a:t>Hidden Markov Model</a:t>
            </a:r>
            <a:endParaRPr lang="en-US" sz="2800" dirty="0"/>
          </a:p>
        </p:txBody>
      </p:sp>
      <p:sp>
        <p:nvSpPr>
          <p:cNvPr id="8" name="TextBox 7"/>
          <p:cNvSpPr txBox="1"/>
          <p:nvPr/>
        </p:nvSpPr>
        <p:spPr>
          <a:xfrm flipH="1">
            <a:off x="2630418" y="3200400"/>
            <a:ext cx="7315200" cy="523220"/>
          </a:xfrm>
          <a:prstGeom prst="rect">
            <a:avLst/>
          </a:prstGeom>
          <a:noFill/>
        </p:spPr>
        <p:txBody>
          <a:bodyPr wrap="square" rtlCol="0" anchor="ctr">
            <a:spAutoFit/>
          </a:bodyPr>
          <a:lstStyle/>
          <a:p>
            <a:r>
              <a:rPr lang="en-US" sz="2800" dirty="0" smtClean="0">
                <a:solidFill>
                  <a:srgbClr val="FF0000"/>
                </a:solidFill>
              </a:rPr>
              <a:t>Decoding Problem</a:t>
            </a:r>
            <a:endParaRPr lang="en-US" sz="2800" dirty="0">
              <a:solidFill>
                <a:srgbClr val="FF0000"/>
              </a:solidFill>
            </a:endParaRPr>
          </a:p>
        </p:txBody>
      </p:sp>
      <p:sp>
        <p:nvSpPr>
          <p:cNvPr id="9" name="Oval 8"/>
          <p:cNvSpPr/>
          <p:nvPr/>
        </p:nvSpPr>
        <p:spPr>
          <a:xfrm>
            <a:off x="1235000" y="1157597"/>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659541" y="4500996"/>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1735741" y="2205595"/>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Oval 11"/>
          <p:cNvSpPr/>
          <p:nvPr/>
        </p:nvSpPr>
        <p:spPr>
          <a:xfrm>
            <a:off x="1828800" y="3262993"/>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Arc 12"/>
          <p:cNvSpPr/>
          <p:nvPr/>
        </p:nvSpPr>
        <p:spPr>
          <a:xfrm>
            <a:off x="-2286000" y="1735667"/>
            <a:ext cx="2980266" cy="3352799"/>
          </a:xfrm>
          <a:prstGeom prst="arc">
            <a:avLst>
              <a:gd name="adj1" fmla="val 16200000"/>
              <a:gd name="adj2" fmla="val 5359794"/>
            </a:avLst>
          </a:prstGeom>
          <a:solidFill>
            <a:srgbClr val="0000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itle 1"/>
          <p:cNvSpPr>
            <a:spLocks noGrp="1"/>
          </p:cNvSpPr>
          <p:nvPr>
            <p:ph type="title"/>
          </p:nvPr>
        </p:nvSpPr>
        <p:spPr>
          <a:xfrm>
            <a:off x="887288" y="44624"/>
            <a:ext cx="8077200" cy="694753"/>
          </a:xfrm>
        </p:spPr>
        <p:txBody>
          <a:bodyPr>
            <a:normAutofit fontScale="90000"/>
          </a:bodyPr>
          <a:lstStyle/>
          <a:p>
            <a:r>
              <a:rPr lang="en-US" dirty="0" smtClean="0"/>
              <a:t>Outlines</a:t>
            </a:r>
            <a:endParaRPr lang="en-US" dirty="0"/>
          </a:p>
        </p:txBody>
      </p:sp>
      <p:sp>
        <p:nvSpPr>
          <p:cNvPr id="17" name="TextBox 16"/>
          <p:cNvSpPr txBox="1"/>
          <p:nvPr/>
        </p:nvSpPr>
        <p:spPr>
          <a:xfrm flipH="1">
            <a:off x="1944618" y="5496580"/>
            <a:ext cx="7315200" cy="523220"/>
          </a:xfrm>
          <a:prstGeom prst="rect">
            <a:avLst/>
          </a:prstGeom>
          <a:noFill/>
        </p:spPr>
        <p:txBody>
          <a:bodyPr wrap="square" rtlCol="0" anchor="ctr">
            <a:spAutoFit/>
          </a:bodyPr>
          <a:lstStyle/>
          <a:p>
            <a:r>
              <a:rPr lang="en-US" sz="2800" dirty="0" smtClean="0"/>
              <a:t>Conclusion and Future Discussion</a:t>
            </a:r>
            <a:endParaRPr lang="en-US" sz="2800" dirty="0"/>
          </a:p>
        </p:txBody>
      </p:sp>
      <p:sp>
        <p:nvSpPr>
          <p:cNvPr id="18" name="Oval 17"/>
          <p:cNvSpPr/>
          <p:nvPr/>
        </p:nvSpPr>
        <p:spPr>
          <a:xfrm>
            <a:off x="1143000" y="5559173"/>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2825011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9512" y="44624"/>
            <a:ext cx="7772400" cy="580926"/>
          </a:xfrm>
          <a:prstGeom prst="rect">
            <a:avLst/>
          </a:prstGeom>
        </p:spPr>
        <p:txBody>
          <a:bodyPr bIns="91440" anchor="b" anchorCtr="0">
            <a:normAutofit/>
          </a:bodyPr>
          <a:lstStyle/>
          <a:p>
            <a:pPr lvl="0">
              <a:spcBef>
                <a:spcPct val="0"/>
              </a:spcBef>
            </a:pPr>
            <a:r>
              <a:rPr lang="en-US" altLang="zh-CN" sz="2800" b="1" dirty="0" smtClean="0">
                <a:solidFill>
                  <a:schemeClr val="tx2"/>
                </a:solidFill>
                <a:latin typeface="+mj-lt"/>
                <a:ea typeface="+mj-ea"/>
                <a:cs typeface="+mj-cs"/>
              </a:rPr>
              <a:t>Decoding Problem</a:t>
            </a:r>
            <a:endParaRPr lang="tr-TR" altLang="zh-CN" sz="2800" b="1" dirty="0" smtClean="0">
              <a:solidFill>
                <a:schemeClr val="tx2"/>
              </a:solidFill>
              <a:latin typeface="+mj-lt"/>
              <a:ea typeface="+mj-ea"/>
              <a:cs typeface="+mj-cs"/>
            </a:endParaRPr>
          </a:p>
        </p:txBody>
      </p:sp>
      <p:grpSp>
        <p:nvGrpSpPr>
          <p:cNvPr id="2" name="组合 164"/>
          <p:cNvGrpSpPr/>
          <p:nvPr/>
        </p:nvGrpSpPr>
        <p:grpSpPr>
          <a:xfrm>
            <a:off x="251520" y="2996952"/>
            <a:ext cx="3612370" cy="3347372"/>
            <a:chOff x="323528" y="2636912"/>
            <a:chExt cx="3612370" cy="3347372"/>
          </a:xfrm>
        </p:grpSpPr>
        <p:pic>
          <p:nvPicPr>
            <p:cNvPr id="36867" name="Picture 3"/>
            <p:cNvPicPr>
              <a:picLocks noChangeAspect="1" noChangeArrowheads="1"/>
            </p:cNvPicPr>
            <p:nvPr/>
          </p:nvPicPr>
          <p:blipFill>
            <a:blip r:embed="rId2" cstate="print"/>
            <a:srcRect/>
            <a:stretch>
              <a:fillRect/>
            </a:stretch>
          </p:blipFill>
          <p:spPr bwMode="auto">
            <a:xfrm>
              <a:off x="3612048" y="4077072"/>
              <a:ext cx="323850" cy="514350"/>
            </a:xfrm>
            <a:prstGeom prst="rect">
              <a:avLst/>
            </a:prstGeom>
            <a:noFill/>
            <a:ln w="9525">
              <a:noFill/>
              <a:miter lim="800000"/>
              <a:headEnd/>
              <a:tailEnd/>
            </a:ln>
          </p:spPr>
        </p:pic>
        <p:pic>
          <p:nvPicPr>
            <p:cNvPr id="36866" name="Picture 2"/>
            <p:cNvPicPr>
              <a:picLocks noChangeAspect="1" noChangeArrowheads="1"/>
            </p:cNvPicPr>
            <p:nvPr/>
          </p:nvPicPr>
          <p:blipFill>
            <a:blip r:embed="rId3" cstate="print"/>
            <a:srcRect/>
            <a:stretch>
              <a:fillRect/>
            </a:stretch>
          </p:blipFill>
          <p:spPr bwMode="auto">
            <a:xfrm>
              <a:off x="367496" y="4148311"/>
              <a:ext cx="400050" cy="504825"/>
            </a:xfrm>
            <a:prstGeom prst="rect">
              <a:avLst/>
            </a:prstGeom>
            <a:noFill/>
            <a:ln w="9525">
              <a:noFill/>
              <a:miter lim="800000"/>
              <a:headEnd/>
              <a:tailEnd/>
            </a:ln>
          </p:spPr>
        </p:pic>
        <p:pic>
          <p:nvPicPr>
            <p:cNvPr id="36869" name="Picture 5"/>
            <p:cNvPicPr>
              <a:picLocks noChangeAspect="1" noChangeArrowheads="1"/>
            </p:cNvPicPr>
            <p:nvPr/>
          </p:nvPicPr>
          <p:blipFill>
            <a:blip r:embed="rId4" cstate="print"/>
            <a:srcRect/>
            <a:stretch>
              <a:fillRect/>
            </a:stretch>
          </p:blipFill>
          <p:spPr bwMode="auto">
            <a:xfrm>
              <a:off x="3287826" y="5445224"/>
              <a:ext cx="504056" cy="539060"/>
            </a:xfrm>
            <a:prstGeom prst="rect">
              <a:avLst/>
            </a:prstGeom>
            <a:noFill/>
            <a:ln w="9525">
              <a:noFill/>
              <a:miter lim="800000"/>
              <a:headEnd/>
              <a:tailEnd/>
            </a:ln>
          </p:spPr>
        </p:pic>
        <p:grpSp>
          <p:nvGrpSpPr>
            <p:cNvPr id="3" name="组合 116"/>
            <p:cNvGrpSpPr/>
            <p:nvPr/>
          </p:nvGrpSpPr>
          <p:grpSpPr>
            <a:xfrm>
              <a:off x="839554" y="5445224"/>
              <a:ext cx="504056" cy="504056"/>
              <a:chOff x="4355976" y="5013176"/>
              <a:chExt cx="936104" cy="929258"/>
            </a:xfrm>
          </p:grpSpPr>
          <p:pic>
            <p:nvPicPr>
              <p:cNvPr id="36868" name="Picture 4"/>
              <p:cNvPicPr>
                <a:picLocks noChangeAspect="1" noChangeArrowheads="1"/>
              </p:cNvPicPr>
              <p:nvPr/>
            </p:nvPicPr>
            <p:blipFill>
              <a:blip r:embed="rId5" cstate="print"/>
              <a:srcRect/>
              <a:stretch>
                <a:fillRect/>
              </a:stretch>
            </p:blipFill>
            <p:spPr bwMode="auto">
              <a:xfrm>
                <a:off x="4355976" y="5085184"/>
                <a:ext cx="885825" cy="857250"/>
              </a:xfrm>
              <a:prstGeom prst="rect">
                <a:avLst/>
              </a:prstGeom>
              <a:noFill/>
              <a:ln w="9525">
                <a:noFill/>
                <a:miter lim="800000"/>
                <a:headEnd/>
                <a:tailEnd/>
              </a:ln>
            </p:spPr>
          </p:pic>
          <p:sp>
            <p:nvSpPr>
              <p:cNvPr id="116" name="矩形 115"/>
              <p:cNvSpPr/>
              <p:nvPr/>
            </p:nvSpPr>
            <p:spPr>
              <a:xfrm>
                <a:off x="5076056" y="501317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nvGrpSpPr>
            <p:cNvPr id="6" name="组合 109"/>
            <p:cNvGrpSpPr/>
            <p:nvPr/>
          </p:nvGrpSpPr>
          <p:grpSpPr>
            <a:xfrm>
              <a:off x="323528" y="2636912"/>
              <a:ext cx="3540362" cy="3168352"/>
              <a:chOff x="3851920" y="2420888"/>
              <a:chExt cx="3540362" cy="3168352"/>
            </a:xfrm>
          </p:grpSpPr>
          <p:sp>
            <p:nvSpPr>
              <p:cNvPr id="35" name="Text Box 12"/>
              <p:cNvSpPr txBox="1">
                <a:spLocks noChangeArrowheads="1"/>
              </p:cNvSpPr>
              <p:nvPr/>
            </p:nvSpPr>
            <p:spPr bwMode="auto">
              <a:xfrm>
                <a:off x="5500170" y="3284984"/>
                <a:ext cx="583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0.7</a:t>
                </a:r>
              </a:p>
            </p:txBody>
          </p:sp>
          <p:sp>
            <p:nvSpPr>
              <p:cNvPr id="36" name="Text Box 13"/>
              <p:cNvSpPr txBox="1">
                <a:spLocks noChangeArrowheads="1"/>
              </p:cNvSpPr>
              <p:nvPr/>
            </p:nvSpPr>
            <p:spPr bwMode="auto">
              <a:xfrm>
                <a:off x="3851920" y="3635732"/>
                <a:ext cx="504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0.3</a:t>
                </a:r>
              </a:p>
            </p:txBody>
          </p:sp>
          <p:sp>
            <p:nvSpPr>
              <p:cNvPr id="37" name="Text Box 14"/>
              <p:cNvSpPr txBox="1">
                <a:spLocks noChangeArrowheads="1"/>
              </p:cNvSpPr>
              <p:nvPr/>
            </p:nvSpPr>
            <p:spPr bwMode="auto">
              <a:xfrm>
                <a:off x="5508104" y="4005064"/>
                <a:ext cx="227994" cy="20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0.2</a:t>
                </a:r>
              </a:p>
            </p:txBody>
          </p:sp>
          <p:sp>
            <p:nvSpPr>
              <p:cNvPr id="38" name="Text Box 15"/>
              <p:cNvSpPr txBox="1">
                <a:spLocks noChangeArrowheads="1"/>
              </p:cNvSpPr>
              <p:nvPr/>
            </p:nvSpPr>
            <p:spPr bwMode="auto">
              <a:xfrm>
                <a:off x="7164288" y="3645024"/>
                <a:ext cx="227994" cy="20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0.8</a:t>
                </a:r>
              </a:p>
            </p:txBody>
          </p:sp>
          <p:sp>
            <p:nvSpPr>
              <p:cNvPr id="21" name="Text Box 31"/>
              <p:cNvSpPr txBox="1">
                <a:spLocks noChangeArrowheads="1"/>
              </p:cNvSpPr>
              <p:nvPr/>
            </p:nvSpPr>
            <p:spPr bwMode="auto">
              <a:xfrm>
                <a:off x="4572000" y="4365104"/>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0.6</a:t>
                </a:r>
              </a:p>
            </p:txBody>
          </p:sp>
          <p:sp>
            <p:nvSpPr>
              <p:cNvPr id="22" name="Text Box 32"/>
              <p:cNvSpPr txBox="1">
                <a:spLocks noChangeArrowheads="1"/>
              </p:cNvSpPr>
              <p:nvPr/>
            </p:nvSpPr>
            <p:spPr bwMode="auto">
              <a:xfrm>
                <a:off x="6444208" y="4365104"/>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0.6</a:t>
                </a:r>
              </a:p>
            </p:txBody>
          </p:sp>
          <p:sp>
            <p:nvSpPr>
              <p:cNvPr id="23" name="Text Box 33"/>
              <p:cNvSpPr txBox="1">
                <a:spLocks noChangeArrowheads="1"/>
              </p:cNvSpPr>
              <p:nvPr/>
            </p:nvSpPr>
            <p:spPr bwMode="auto">
              <a:xfrm>
                <a:off x="5148064" y="4581128"/>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0.4</a:t>
                </a:r>
              </a:p>
            </p:txBody>
          </p:sp>
          <p:sp>
            <p:nvSpPr>
              <p:cNvPr id="24" name="Text Box 34"/>
              <p:cNvSpPr txBox="1">
                <a:spLocks noChangeArrowheads="1"/>
              </p:cNvSpPr>
              <p:nvPr/>
            </p:nvSpPr>
            <p:spPr bwMode="auto">
              <a:xfrm>
                <a:off x="5868144" y="4653136"/>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0.4</a:t>
                </a:r>
              </a:p>
            </p:txBody>
          </p:sp>
          <p:grpSp>
            <p:nvGrpSpPr>
              <p:cNvPr id="7" name="组合 70"/>
              <p:cNvGrpSpPr/>
              <p:nvPr/>
            </p:nvGrpSpPr>
            <p:grpSpPr>
              <a:xfrm>
                <a:off x="4499992" y="3582343"/>
                <a:ext cx="566737" cy="566737"/>
                <a:chOff x="3495528" y="3807683"/>
                <a:chExt cx="566737" cy="566737"/>
              </a:xfrm>
            </p:grpSpPr>
            <p:sp>
              <p:nvSpPr>
                <p:cNvPr id="44" name="Oval 35"/>
                <p:cNvSpPr>
                  <a:spLocks noChangeArrowheads="1"/>
                </p:cNvSpPr>
                <p:nvPr/>
              </p:nvSpPr>
              <p:spPr bwMode="auto">
                <a:xfrm>
                  <a:off x="3495528" y="3807683"/>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46" name="矩形 45"/>
                <p:cNvSpPr/>
                <p:nvPr/>
              </p:nvSpPr>
              <p:spPr>
                <a:xfrm>
                  <a:off x="3552921" y="3829441"/>
                  <a:ext cx="450764" cy="523220"/>
                </a:xfrm>
                <a:prstGeom prst="rect">
                  <a:avLst/>
                </a:prstGeom>
              </p:spPr>
              <p:txBody>
                <a:bodyPr wrap="none">
                  <a:spAutoFit/>
                </a:bodyPr>
                <a:lstStyle/>
                <a:p>
                  <a:r>
                    <a:rPr lang="en-US" altLang="zh-CN" sz="2800" b="1" i="1" dirty="0" smtClean="0"/>
                    <a:t>S</a:t>
                  </a:r>
                  <a:r>
                    <a:rPr lang="en-US" altLang="zh-CN" sz="2800" b="1" baseline="-25000" dirty="0" smtClean="0"/>
                    <a:t>1</a:t>
                  </a:r>
                  <a:endParaRPr lang="zh-CN" altLang="en-US" sz="2800" b="1" dirty="0"/>
                </a:p>
              </p:txBody>
            </p:sp>
          </p:grpSp>
          <p:grpSp>
            <p:nvGrpSpPr>
              <p:cNvPr id="8" name="组合 71"/>
              <p:cNvGrpSpPr/>
              <p:nvPr/>
            </p:nvGrpSpPr>
            <p:grpSpPr>
              <a:xfrm>
                <a:off x="4846185" y="5022503"/>
                <a:ext cx="566737" cy="566737"/>
                <a:chOff x="4644008" y="4823901"/>
                <a:chExt cx="566737" cy="566737"/>
              </a:xfrm>
            </p:grpSpPr>
            <p:sp>
              <p:nvSpPr>
                <p:cNvPr id="60" name="Oval 35"/>
                <p:cNvSpPr>
                  <a:spLocks noChangeArrowheads="1"/>
                </p:cNvSpPr>
                <p:nvPr/>
              </p:nvSpPr>
              <p:spPr bwMode="auto">
                <a:xfrm>
                  <a:off x="4644008" y="4823901"/>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61" name="矩形 60"/>
                <p:cNvSpPr/>
                <p:nvPr/>
              </p:nvSpPr>
              <p:spPr>
                <a:xfrm>
                  <a:off x="4701401" y="4845659"/>
                  <a:ext cx="503664" cy="523220"/>
                </a:xfrm>
                <a:prstGeom prst="rect">
                  <a:avLst/>
                </a:prstGeom>
              </p:spPr>
              <p:txBody>
                <a:bodyPr wrap="none">
                  <a:spAutoFit/>
                </a:bodyPr>
                <a:lstStyle/>
                <a:p>
                  <a:r>
                    <a:rPr lang="en-US" altLang="zh-CN" sz="2800" b="1" i="1" dirty="0" smtClean="0"/>
                    <a:t>V</a:t>
                  </a:r>
                  <a:r>
                    <a:rPr lang="en-US" altLang="zh-CN" sz="2800" b="1" baseline="-25000" dirty="0" smtClean="0"/>
                    <a:t>1</a:t>
                  </a:r>
                  <a:endParaRPr lang="zh-CN" altLang="en-US" sz="2800" b="1" dirty="0"/>
                </a:p>
              </p:txBody>
            </p:sp>
          </p:grpSp>
          <p:grpSp>
            <p:nvGrpSpPr>
              <p:cNvPr id="9" name="组合 72"/>
              <p:cNvGrpSpPr/>
              <p:nvPr/>
            </p:nvGrpSpPr>
            <p:grpSpPr>
              <a:xfrm>
                <a:off x="6381527" y="3573016"/>
                <a:ext cx="566737" cy="566737"/>
                <a:chOff x="3495528" y="3807683"/>
                <a:chExt cx="566737" cy="566737"/>
              </a:xfrm>
            </p:grpSpPr>
            <p:sp>
              <p:nvSpPr>
                <p:cNvPr id="74" name="Oval 35"/>
                <p:cNvSpPr>
                  <a:spLocks noChangeArrowheads="1"/>
                </p:cNvSpPr>
                <p:nvPr/>
              </p:nvSpPr>
              <p:spPr bwMode="auto">
                <a:xfrm>
                  <a:off x="3495528" y="3807683"/>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75" name="矩形 74"/>
                <p:cNvSpPr/>
                <p:nvPr/>
              </p:nvSpPr>
              <p:spPr>
                <a:xfrm>
                  <a:off x="3552921" y="3829441"/>
                  <a:ext cx="450764" cy="523220"/>
                </a:xfrm>
                <a:prstGeom prst="rect">
                  <a:avLst/>
                </a:prstGeom>
              </p:spPr>
              <p:txBody>
                <a:bodyPr wrap="none">
                  <a:spAutoFit/>
                </a:bodyPr>
                <a:lstStyle/>
                <a:p>
                  <a:r>
                    <a:rPr lang="en-US" altLang="zh-CN" sz="2800" b="1" i="1" dirty="0" smtClean="0"/>
                    <a:t>S</a:t>
                  </a:r>
                  <a:r>
                    <a:rPr lang="en-US" altLang="zh-CN" sz="2800" b="1" baseline="-25000" dirty="0" smtClean="0"/>
                    <a:t>2</a:t>
                  </a:r>
                  <a:endParaRPr lang="zh-CN" altLang="en-US" sz="2800" b="1" dirty="0"/>
                </a:p>
              </p:txBody>
            </p:sp>
          </p:grpSp>
          <p:grpSp>
            <p:nvGrpSpPr>
              <p:cNvPr id="10" name="组合 75"/>
              <p:cNvGrpSpPr/>
              <p:nvPr/>
            </p:nvGrpSpPr>
            <p:grpSpPr>
              <a:xfrm>
                <a:off x="6214337" y="5022503"/>
                <a:ext cx="566737" cy="566737"/>
                <a:chOff x="4644008" y="4823901"/>
                <a:chExt cx="566737" cy="566737"/>
              </a:xfrm>
            </p:grpSpPr>
            <p:sp>
              <p:nvSpPr>
                <p:cNvPr id="77" name="Oval 35"/>
                <p:cNvSpPr>
                  <a:spLocks noChangeArrowheads="1"/>
                </p:cNvSpPr>
                <p:nvPr/>
              </p:nvSpPr>
              <p:spPr bwMode="auto">
                <a:xfrm>
                  <a:off x="4644008" y="4823901"/>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78" name="矩形 77"/>
                <p:cNvSpPr/>
                <p:nvPr/>
              </p:nvSpPr>
              <p:spPr>
                <a:xfrm>
                  <a:off x="4701401" y="4845659"/>
                  <a:ext cx="503664" cy="523220"/>
                </a:xfrm>
                <a:prstGeom prst="rect">
                  <a:avLst/>
                </a:prstGeom>
              </p:spPr>
              <p:txBody>
                <a:bodyPr wrap="none">
                  <a:spAutoFit/>
                </a:bodyPr>
                <a:lstStyle/>
                <a:p>
                  <a:r>
                    <a:rPr lang="en-US" altLang="zh-CN" sz="2800" b="1" i="1" dirty="0" smtClean="0"/>
                    <a:t>V</a:t>
                  </a:r>
                  <a:r>
                    <a:rPr lang="en-US" altLang="zh-CN" sz="2800" b="1" baseline="-25000" dirty="0" smtClean="0"/>
                    <a:t>2</a:t>
                  </a:r>
                  <a:endParaRPr lang="zh-CN" altLang="en-US" sz="2800" b="1" dirty="0"/>
                </a:p>
              </p:txBody>
            </p:sp>
          </p:grpSp>
          <p:cxnSp>
            <p:nvCxnSpPr>
              <p:cNvPr id="80" name="曲线连接符 79"/>
              <p:cNvCxnSpPr>
                <a:stCxn id="44" idx="7"/>
                <a:endCxn id="74" idx="1"/>
              </p:cNvCxnSpPr>
              <p:nvPr/>
            </p:nvCxnSpPr>
            <p:spPr>
              <a:xfrm rot="5400000" flipH="1" flipV="1">
                <a:off x="5719465" y="2920281"/>
                <a:ext cx="9327" cy="1480792"/>
              </a:xfrm>
              <a:prstGeom prst="curvedConnector3">
                <a:avLst>
                  <a:gd name="adj1" fmla="val 34408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曲线连接符 81"/>
              <p:cNvCxnSpPr>
                <a:stCxn id="74" idx="3"/>
                <a:endCxn id="44" idx="5"/>
              </p:cNvCxnSpPr>
              <p:nvPr/>
            </p:nvCxnSpPr>
            <p:spPr>
              <a:xfrm rot="5400000">
                <a:off x="5719465" y="3321023"/>
                <a:ext cx="9327" cy="1480792"/>
              </a:xfrm>
              <a:prstGeom prst="curvedConnector3">
                <a:avLst>
                  <a:gd name="adj1" fmla="val 34408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形状 83"/>
              <p:cNvCxnSpPr>
                <a:stCxn id="44" idx="0"/>
                <a:endCxn id="44" idx="3"/>
              </p:cNvCxnSpPr>
              <p:nvPr/>
            </p:nvCxnSpPr>
            <p:spPr>
              <a:xfrm rot="16200000" flipH="1" flipV="1">
                <a:off x="4441305" y="3724027"/>
                <a:ext cx="483740" cy="200372"/>
              </a:xfrm>
              <a:prstGeom prst="curvedConnector5">
                <a:avLst>
                  <a:gd name="adj1" fmla="val -47257"/>
                  <a:gd name="adj2" fmla="val 255509"/>
                  <a:gd name="adj3" fmla="val 14725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形状 85"/>
              <p:cNvCxnSpPr>
                <a:stCxn id="74" idx="0"/>
                <a:endCxn id="74" idx="5"/>
              </p:cNvCxnSpPr>
              <p:nvPr/>
            </p:nvCxnSpPr>
            <p:spPr>
              <a:xfrm rot="16200000" flipH="1">
                <a:off x="6523211" y="3714701"/>
                <a:ext cx="483740" cy="200371"/>
              </a:xfrm>
              <a:prstGeom prst="curvedConnector5">
                <a:avLst>
                  <a:gd name="adj1" fmla="val -47257"/>
                  <a:gd name="adj2" fmla="val 255510"/>
                  <a:gd name="adj3" fmla="val 14725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44" idx="4"/>
                <a:endCxn id="60" idx="0"/>
              </p:cNvCxnSpPr>
              <p:nvPr/>
            </p:nvCxnSpPr>
            <p:spPr>
              <a:xfrm>
                <a:off x="4783361" y="4149080"/>
                <a:ext cx="346193" cy="873423"/>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44" idx="4"/>
                <a:endCxn id="77" idx="1"/>
              </p:cNvCxnSpPr>
              <p:nvPr/>
            </p:nvCxnSpPr>
            <p:spPr>
              <a:xfrm>
                <a:off x="4783361" y="4149080"/>
                <a:ext cx="1513973" cy="956420"/>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74" idx="4"/>
                <a:endCxn id="60" idx="0"/>
              </p:cNvCxnSpPr>
              <p:nvPr/>
            </p:nvCxnSpPr>
            <p:spPr>
              <a:xfrm flipH="1">
                <a:off x="5129554" y="4139753"/>
                <a:ext cx="1535342" cy="882750"/>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74" idx="4"/>
                <a:endCxn id="77" idx="1"/>
              </p:cNvCxnSpPr>
              <p:nvPr/>
            </p:nvCxnSpPr>
            <p:spPr>
              <a:xfrm flipH="1">
                <a:off x="6297334" y="4139753"/>
                <a:ext cx="367562" cy="965747"/>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932040" y="2420888"/>
                <a:ext cx="1440160" cy="36004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2400" b="1" dirty="0" smtClean="0">
                    <a:solidFill>
                      <a:schemeClr val="tx1"/>
                    </a:solidFill>
                  </a:rPr>
                  <a:t>Start</a:t>
                </a:r>
                <a:endParaRPr lang="zh-CN" altLang="en-US" sz="2400" b="1" dirty="0" smtClean="0">
                  <a:solidFill>
                    <a:schemeClr val="tx1"/>
                  </a:solidFill>
                </a:endParaRPr>
              </a:p>
            </p:txBody>
          </p:sp>
          <p:sp>
            <p:nvSpPr>
              <p:cNvPr id="106" name="下箭头 105"/>
              <p:cNvSpPr/>
              <p:nvPr/>
            </p:nvSpPr>
            <p:spPr>
              <a:xfrm rot="2039411">
                <a:off x="4987558" y="2864966"/>
                <a:ext cx="201280" cy="51774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107" name="下箭头 106"/>
              <p:cNvSpPr/>
              <p:nvPr/>
            </p:nvSpPr>
            <p:spPr>
              <a:xfrm rot="18662268">
                <a:off x="6108479" y="2844705"/>
                <a:ext cx="228850" cy="55053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108" name="Text Box 12"/>
              <p:cNvSpPr txBox="1">
                <a:spLocks noChangeArrowheads="1"/>
              </p:cNvSpPr>
              <p:nvPr/>
            </p:nvSpPr>
            <p:spPr bwMode="auto">
              <a:xfrm>
                <a:off x="4572000" y="2852936"/>
                <a:ext cx="583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smtClean="0"/>
                  <a:t>0.6</a:t>
                </a:r>
                <a:endParaRPr lang="en-US" sz="1800" dirty="0"/>
              </a:p>
            </p:txBody>
          </p:sp>
          <p:sp>
            <p:nvSpPr>
              <p:cNvPr id="109" name="Text Box 12"/>
              <p:cNvSpPr txBox="1">
                <a:spLocks noChangeArrowheads="1"/>
              </p:cNvSpPr>
              <p:nvPr/>
            </p:nvSpPr>
            <p:spPr bwMode="auto">
              <a:xfrm>
                <a:off x="6228184" y="2780928"/>
                <a:ext cx="583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smtClean="0"/>
                  <a:t>0.4</a:t>
                </a:r>
                <a:endParaRPr lang="en-US" sz="1800" dirty="0"/>
              </a:p>
            </p:txBody>
          </p:sp>
        </p:grpSp>
      </p:grpSp>
      <p:grpSp>
        <p:nvGrpSpPr>
          <p:cNvPr id="11" name="组合 111"/>
          <p:cNvGrpSpPr/>
          <p:nvPr/>
        </p:nvGrpSpPr>
        <p:grpSpPr>
          <a:xfrm>
            <a:off x="323528" y="553323"/>
            <a:ext cx="8640960" cy="2215991"/>
            <a:chOff x="323528" y="548680"/>
            <a:chExt cx="8640960" cy="2215991"/>
          </a:xfrm>
        </p:grpSpPr>
        <p:sp>
          <p:nvSpPr>
            <p:cNvPr id="5" name="矩形 4"/>
            <p:cNvSpPr/>
            <p:nvPr/>
          </p:nvSpPr>
          <p:spPr>
            <a:xfrm>
              <a:off x="323528" y="548680"/>
              <a:ext cx="8640960" cy="2215991"/>
            </a:xfrm>
            <a:prstGeom prst="rect">
              <a:avLst/>
            </a:prstGeom>
          </p:spPr>
          <p:txBody>
            <a:bodyPr wrap="square">
              <a:spAutoFit/>
            </a:bodyPr>
            <a:lstStyle/>
            <a:p>
              <a:r>
                <a:rPr lang="en-US" altLang="zh-CN" b="1" dirty="0" smtClean="0">
                  <a:ea typeface="宋体" pitchFamily="2" charset="-122"/>
                </a:rPr>
                <a:t>Given the HMM  </a:t>
              </a:r>
              <a:r>
                <a:rPr lang="tr-TR" altLang="zh-CN" sz="2800" b="1" i="1" dirty="0" smtClean="0"/>
                <a:t>λ</a:t>
              </a:r>
              <a:r>
                <a:rPr lang="tr-TR" altLang="zh-CN" b="1" i="1" dirty="0" smtClean="0"/>
                <a:t> </a:t>
              </a:r>
              <a:r>
                <a:rPr lang="en-US" altLang="zh-CN" sz="3200" b="1" dirty="0" smtClean="0">
                  <a:ea typeface="宋体" pitchFamily="2" charset="-122"/>
                </a:rPr>
                <a:t>=(A, B, </a:t>
              </a:r>
              <a:r>
                <a:rPr lang="en-US" altLang="zh-CN" sz="3200" b="1" dirty="0" smtClean="0">
                  <a:ea typeface="宋体" pitchFamily="2" charset="-122"/>
                  <a:sym typeface="Symbol" pitchFamily="18" charset="2"/>
                </a:rPr>
                <a:t>) </a:t>
              </a:r>
              <a:r>
                <a:rPr lang="en-US" altLang="zh-CN" b="1" dirty="0" smtClean="0">
                  <a:ea typeface="宋体" pitchFamily="2" charset="-122"/>
                  <a:sym typeface="Symbol" pitchFamily="18" charset="2"/>
                </a:rPr>
                <a:t> </a:t>
              </a:r>
              <a:r>
                <a:rPr lang="en-US" altLang="zh-CN" b="1" dirty="0" smtClean="0">
                  <a:ea typeface="宋体" pitchFamily="2" charset="-122"/>
                </a:rPr>
                <a:t>and  the observation sequence  </a:t>
              </a:r>
              <a:r>
                <a:rPr lang="en-US" altLang="zh-CN" sz="3200" b="1" dirty="0" smtClean="0">
                  <a:ea typeface="宋体" pitchFamily="2" charset="-122"/>
                </a:rPr>
                <a:t>O=o</a:t>
              </a:r>
              <a:r>
                <a:rPr lang="en-US" altLang="zh-CN" b="1" baseline="-16000" dirty="0" smtClean="0">
                  <a:ea typeface="宋体" pitchFamily="2" charset="-122"/>
                </a:rPr>
                <a:t>1 </a:t>
              </a:r>
              <a:r>
                <a:rPr lang="en-US" altLang="zh-CN" sz="3200" b="1" dirty="0" smtClean="0">
                  <a:ea typeface="宋体" pitchFamily="2" charset="-122"/>
                </a:rPr>
                <a:t>o</a:t>
              </a:r>
              <a:r>
                <a:rPr lang="en-US" altLang="zh-CN" b="1" baseline="-16000" dirty="0" smtClean="0">
                  <a:ea typeface="宋体" pitchFamily="2" charset="-122"/>
                </a:rPr>
                <a:t>2 </a:t>
              </a:r>
              <a:r>
                <a:rPr lang="en-US" altLang="zh-CN" sz="3200" b="1" dirty="0" smtClean="0">
                  <a:ea typeface="宋体" pitchFamily="2" charset="-122"/>
                </a:rPr>
                <a:t>... </a:t>
              </a:r>
              <a:r>
                <a:rPr lang="en-US" altLang="zh-CN" sz="3200" b="1" dirty="0" err="1" smtClean="0">
                  <a:ea typeface="宋体" pitchFamily="2" charset="-122"/>
                </a:rPr>
                <a:t>o</a:t>
              </a:r>
              <a:r>
                <a:rPr lang="en-US" altLang="zh-CN" b="1" baseline="-16000" dirty="0" err="1" smtClean="0">
                  <a:ea typeface="宋体" pitchFamily="2" charset="-122"/>
                </a:rPr>
                <a:t>K</a:t>
              </a:r>
              <a:r>
                <a:rPr lang="en-US" altLang="zh-CN" b="1" baseline="-16000" dirty="0" smtClean="0">
                  <a:ea typeface="宋体" pitchFamily="2" charset="-122"/>
                </a:rPr>
                <a:t> </a:t>
              </a:r>
              <a:r>
                <a:rPr lang="en-US" altLang="zh-CN" b="1" dirty="0" smtClean="0">
                  <a:ea typeface="宋体" pitchFamily="2" charset="-122"/>
                </a:rPr>
                <a:t>, calculate the most likely sequence </a:t>
              </a:r>
              <a:r>
                <a:rPr lang="tr-TR" altLang="zh-CN" sz="2400" b="1" i="1" dirty="0" smtClean="0"/>
                <a:t>Q</a:t>
              </a:r>
              <a:r>
                <a:rPr lang="tr-TR" altLang="zh-CN" sz="2400" b="1" i="1" baseline="30000" dirty="0" smtClean="0"/>
                <a:t>* </a:t>
              </a:r>
              <a:r>
                <a:rPr lang="en-US" altLang="zh-CN" b="1" dirty="0" smtClean="0">
                  <a:ea typeface="宋体" pitchFamily="2" charset="-122"/>
                </a:rPr>
                <a:t>of hidden states </a:t>
              </a:r>
              <a:r>
                <a:rPr lang="en-US" altLang="zh-CN" sz="3200" b="1" dirty="0" err="1" smtClean="0">
                  <a:ea typeface="宋体" pitchFamily="2" charset="-122"/>
                </a:rPr>
                <a:t>s</a:t>
              </a:r>
              <a:r>
                <a:rPr lang="en-US" altLang="zh-CN" b="1" baseline="-16000" dirty="0" err="1" smtClean="0">
                  <a:ea typeface="宋体" pitchFamily="2" charset="-122"/>
                </a:rPr>
                <a:t>i</a:t>
              </a:r>
              <a:r>
                <a:rPr lang="en-US" altLang="zh-CN" b="1" dirty="0" smtClean="0">
                  <a:ea typeface="宋体" pitchFamily="2" charset="-122"/>
                </a:rPr>
                <a:t> that produced this observation sequence </a:t>
              </a:r>
              <a:r>
                <a:rPr lang="en-US" altLang="zh-CN" sz="3200" b="1" dirty="0" smtClean="0">
                  <a:ea typeface="宋体" pitchFamily="2" charset="-122"/>
                </a:rPr>
                <a:t>O</a:t>
              </a:r>
              <a:r>
                <a:rPr lang="en-US" altLang="zh-CN" b="1" dirty="0" smtClean="0">
                  <a:ea typeface="宋体" pitchFamily="2" charset="-122"/>
                </a:rPr>
                <a:t>. </a:t>
              </a:r>
            </a:p>
            <a:p>
              <a:r>
                <a:rPr lang="en-US" altLang="zh-CN" sz="2400" b="1" i="1" dirty="0" smtClean="0"/>
                <a:t>           </a:t>
              </a:r>
              <a:r>
                <a:rPr lang="tr-TR" altLang="zh-CN" sz="2400" b="1" i="1" dirty="0" smtClean="0"/>
                <a:t>P </a:t>
              </a:r>
              <a:r>
                <a:rPr lang="tr-TR" altLang="zh-CN" sz="2400" b="1" dirty="0" smtClean="0"/>
                <a:t>(</a:t>
              </a:r>
              <a:r>
                <a:rPr lang="tr-TR" altLang="zh-CN" sz="2400" b="1" i="1" dirty="0" smtClean="0"/>
                <a:t>Q</a:t>
              </a:r>
              <a:r>
                <a:rPr lang="tr-TR" altLang="zh-CN" sz="2400" b="1" i="1" baseline="30000" dirty="0" smtClean="0"/>
                <a:t>* </a:t>
              </a:r>
              <a:r>
                <a:rPr lang="tr-TR" altLang="zh-CN" sz="2400" b="1" dirty="0" smtClean="0"/>
                <a:t>| </a:t>
              </a:r>
              <a:r>
                <a:rPr lang="tr-TR" altLang="zh-CN" sz="2400" b="1" i="1" dirty="0" smtClean="0"/>
                <a:t>O</a:t>
              </a:r>
              <a:r>
                <a:rPr lang="tr-TR" altLang="zh-CN" sz="2400" b="1" dirty="0" smtClean="0"/>
                <a:t>, </a:t>
              </a:r>
              <a:r>
                <a:rPr lang="tr-TR" altLang="zh-CN" sz="2400" b="1" i="1" dirty="0" smtClean="0"/>
                <a:t>λ </a:t>
              </a:r>
              <a:r>
                <a:rPr lang="tr-TR" altLang="zh-CN" sz="2400" b="1" dirty="0" smtClean="0"/>
                <a:t>) = max</a:t>
              </a:r>
              <a:r>
                <a:rPr lang="tr-TR" altLang="zh-CN" sz="2400" b="1" i="1" baseline="-25000" dirty="0" smtClean="0"/>
                <a:t>Q</a:t>
              </a:r>
              <a:r>
                <a:rPr lang="tr-TR" altLang="zh-CN" sz="2400" b="1" dirty="0" smtClean="0"/>
                <a:t> </a:t>
              </a:r>
              <a:r>
                <a:rPr lang="tr-TR" altLang="zh-CN" sz="2400" b="1" i="1" dirty="0" smtClean="0"/>
                <a:t>P </a:t>
              </a:r>
              <a:r>
                <a:rPr lang="tr-TR" altLang="zh-CN" sz="2400" b="1" dirty="0" smtClean="0"/>
                <a:t>(</a:t>
              </a:r>
              <a:r>
                <a:rPr lang="tr-TR" altLang="zh-CN" sz="2400" b="1" i="1" dirty="0" smtClean="0"/>
                <a:t>Q </a:t>
              </a:r>
              <a:r>
                <a:rPr lang="tr-TR" altLang="zh-CN" sz="2400" b="1" dirty="0" smtClean="0"/>
                <a:t>| </a:t>
              </a:r>
              <a:r>
                <a:rPr lang="tr-TR" altLang="zh-CN" sz="2400" b="1" i="1" dirty="0" smtClean="0"/>
                <a:t>O </a:t>
              </a:r>
              <a:r>
                <a:rPr lang="tr-TR" altLang="zh-CN" sz="2400" b="1" dirty="0" smtClean="0"/>
                <a:t>, </a:t>
              </a:r>
              <a:r>
                <a:rPr lang="tr-TR" altLang="zh-CN" sz="2400" b="1" i="1" dirty="0" smtClean="0"/>
                <a:t>λ </a:t>
              </a:r>
              <a:r>
                <a:rPr lang="tr-TR" altLang="zh-CN" sz="2400" b="1" dirty="0" smtClean="0"/>
                <a:t>) </a:t>
              </a:r>
            </a:p>
            <a:p>
              <a:endParaRPr lang="zh-CN" altLang="en-US" dirty="0"/>
            </a:p>
          </p:txBody>
        </p:sp>
        <p:sp>
          <p:nvSpPr>
            <p:cNvPr id="111" name="矩形 110"/>
            <p:cNvSpPr/>
            <p:nvPr/>
          </p:nvSpPr>
          <p:spPr>
            <a:xfrm>
              <a:off x="323528" y="620687"/>
              <a:ext cx="8496944" cy="1939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nvGrpSpPr>
          <p:cNvPr id="12" name="组合 131"/>
          <p:cNvGrpSpPr/>
          <p:nvPr/>
        </p:nvGrpSpPr>
        <p:grpSpPr>
          <a:xfrm>
            <a:off x="3995936" y="2852936"/>
            <a:ext cx="5040560" cy="1296144"/>
            <a:chOff x="3779912" y="2204864"/>
            <a:chExt cx="5040560" cy="1296144"/>
          </a:xfrm>
        </p:grpSpPr>
        <p:sp>
          <p:nvSpPr>
            <p:cNvPr id="119" name="TextBox 118"/>
            <p:cNvSpPr txBox="1"/>
            <p:nvPr/>
          </p:nvSpPr>
          <p:spPr>
            <a:xfrm>
              <a:off x="3779912" y="2276872"/>
              <a:ext cx="5040560" cy="923330"/>
            </a:xfrm>
            <a:prstGeom prst="rect">
              <a:avLst/>
            </a:prstGeom>
            <a:noFill/>
          </p:spPr>
          <p:txBody>
            <a:bodyPr wrap="square" rtlCol="0">
              <a:spAutoFit/>
            </a:bodyPr>
            <a:lstStyle/>
            <a:p>
              <a:r>
                <a:rPr lang="en-US" altLang="zh-CN" b="1" dirty="0" smtClean="0"/>
                <a:t>Given observation sequence </a:t>
              </a:r>
              <a:r>
                <a:rPr lang="en-US" altLang="zh-CN" b="1" dirty="0" smtClean="0">
                  <a:ea typeface="宋体" pitchFamily="2" charset="-122"/>
                </a:rPr>
                <a:t>O={                              }</a:t>
              </a:r>
            </a:p>
            <a:p>
              <a:endParaRPr lang="en-US" altLang="zh-CN" b="1" dirty="0" smtClean="0">
                <a:ea typeface="宋体" pitchFamily="2" charset="-122"/>
              </a:endParaRPr>
            </a:p>
            <a:p>
              <a:r>
                <a:rPr lang="en-US" altLang="zh-CN" b="1" dirty="0" smtClean="0">
                  <a:ea typeface="宋体" pitchFamily="2" charset="-122"/>
                </a:rPr>
                <a:t>What is the most likely sequence of        and      ?  </a:t>
              </a:r>
              <a:r>
                <a:rPr lang="en-US" altLang="zh-CN" b="1" dirty="0" smtClean="0"/>
                <a:t> </a:t>
              </a:r>
              <a:endParaRPr lang="zh-CN" altLang="en-US" b="1" dirty="0"/>
            </a:p>
          </p:txBody>
        </p:sp>
        <p:grpSp>
          <p:nvGrpSpPr>
            <p:cNvPr id="13" name="组合 127"/>
            <p:cNvGrpSpPr/>
            <p:nvPr/>
          </p:nvGrpSpPr>
          <p:grpSpPr>
            <a:xfrm>
              <a:off x="4283968" y="2204864"/>
              <a:ext cx="3888431" cy="864096"/>
              <a:chOff x="3131840" y="2204864"/>
              <a:chExt cx="3888431" cy="864096"/>
            </a:xfrm>
          </p:grpSpPr>
          <p:grpSp>
            <p:nvGrpSpPr>
              <p:cNvPr id="14" name="组合 120"/>
              <p:cNvGrpSpPr/>
              <p:nvPr/>
            </p:nvGrpSpPr>
            <p:grpSpPr>
              <a:xfrm>
                <a:off x="3131840" y="2204864"/>
                <a:ext cx="2880319" cy="864096"/>
                <a:chOff x="-57080" y="5013176"/>
                <a:chExt cx="5349160" cy="1593013"/>
              </a:xfrm>
            </p:grpSpPr>
            <p:pic>
              <p:nvPicPr>
                <p:cNvPr id="122" name="Picture 4"/>
                <p:cNvPicPr>
                  <a:picLocks noChangeAspect="1" noChangeArrowheads="1"/>
                </p:cNvPicPr>
                <p:nvPr/>
              </p:nvPicPr>
              <p:blipFill>
                <a:blip r:embed="rId5" cstate="print"/>
                <a:srcRect/>
                <a:stretch>
                  <a:fillRect/>
                </a:stretch>
              </p:blipFill>
              <p:spPr bwMode="auto">
                <a:xfrm>
                  <a:off x="-57080" y="5748939"/>
                  <a:ext cx="885825" cy="857250"/>
                </a:xfrm>
                <a:prstGeom prst="rect">
                  <a:avLst/>
                </a:prstGeom>
                <a:noFill/>
                <a:ln w="9525">
                  <a:noFill/>
                  <a:miter lim="800000"/>
                  <a:headEnd/>
                  <a:tailEnd/>
                </a:ln>
              </p:spPr>
            </p:pic>
            <p:sp>
              <p:nvSpPr>
                <p:cNvPr id="123" name="矩形 122"/>
                <p:cNvSpPr/>
                <p:nvPr/>
              </p:nvSpPr>
              <p:spPr>
                <a:xfrm>
                  <a:off x="5076056" y="501317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pic>
            <p:nvPicPr>
              <p:cNvPr id="124" name="Picture 5"/>
              <p:cNvPicPr>
                <a:picLocks noChangeAspect="1" noChangeArrowheads="1"/>
              </p:cNvPicPr>
              <p:nvPr/>
            </p:nvPicPr>
            <p:blipFill>
              <a:blip r:embed="rId4" cstate="print"/>
              <a:srcRect/>
              <a:stretch>
                <a:fillRect/>
              </a:stretch>
            </p:blipFill>
            <p:spPr bwMode="auto">
              <a:xfrm>
                <a:off x="3680832" y="2564904"/>
                <a:ext cx="432048" cy="462051"/>
              </a:xfrm>
              <a:prstGeom prst="rect">
                <a:avLst/>
              </a:prstGeom>
              <a:noFill/>
              <a:ln w="9525">
                <a:noFill/>
                <a:miter lim="800000"/>
                <a:headEnd/>
                <a:tailEnd/>
              </a:ln>
            </p:spPr>
          </p:pic>
          <p:grpSp>
            <p:nvGrpSpPr>
              <p:cNvPr id="15" name="组合 124"/>
              <p:cNvGrpSpPr/>
              <p:nvPr/>
            </p:nvGrpSpPr>
            <p:grpSpPr>
              <a:xfrm>
                <a:off x="4139952" y="2204864"/>
                <a:ext cx="2880319" cy="864096"/>
                <a:chOff x="-57080" y="5013176"/>
                <a:chExt cx="5349160" cy="1593013"/>
              </a:xfrm>
            </p:grpSpPr>
            <p:pic>
              <p:nvPicPr>
                <p:cNvPr id="126" name="Picture 4"/>
                <p:cNvPicPr>
                  <a:picLocks noChangeAspect="1" noChangeArrowheads="1"/>
                </p:cNvPicPr>
                <p:nvPr/>
              </p:nvPicPr>
              <p:blipFill>
                <a:blip r:embed="rId5" cstate="print"/>
                <a:srcRect/>
                <a:stretch>
                  <a:fillRect/>
                </a:stretch>
              </p:blipFill>
              <p:spPr bwMode="auto">
                <a:xfrm>
                  <a:off x="-57080" y="5748939"/>
                  <a:ext cx="885825" cy="857250"/>
                </a:xfrm>
                <a:prstGeom prst="rect">
                  <a:avLst/>
                </a:prstGeom>
                <a:noFill/>
                <a:ln w="9525">
                  <a:noFill/>
                  <a:miter lim="800000"/>
                  <a:headEnd/>
                  <a:tailEnd/>
                </a:ln>
              </p:spPr>
            </p:pic>
            <p:sp>
              <p:nvSpPr>
                <p:cNvPr id="127" name="矩形 126"/>
                <p:cNvSpPr/>
                <p:nvPr/>
              </p:nvSpPr>
              <p:spPr>
                <a:xfrm>
                  <a:off x="5076056" y="501317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pic>
          <p:nvPicPr>
            <p:cNvPr id="129" name="Picture 2"/>
            <p:cNvPicPr>
              <a:picLocks noChangeAspect="1" noChangeArrowheads="1"/>
            </p:cNvPicPr>
            <p:nvPr/>
          </p:nvPicPr>
          <p:blipFill>
            <a:blip r:embed="rId3" cstate="print"/>
            <a:srcRect/>
            <a:stretch>
              <a:fillRect/>
            </a:stretch>
          </p:blipFill>
          <p:spPr bwMode="auto">
            <a:xfrm>
              <a:off x="7668344" y="3140968"/>
              <a:ext cx="285315" cy="360040"/>
            </a:xfrm>
            <a:prstGeom prst="rect">
              <a:avLst/>
            </a:prstGeom>
            <a:noFill/>
            <a:ln w="9525">
              <a:noFill/>
              <a:miter lim="800000"/>
              <a:headEnd/>
              <a:tailEnd/>
            </a:ln>
          </p:spPr>
        </p:pic>
        <p:pic>
          <p:nvPicPr>
            <p:cNvPr id="130" name="Picture 3"/>
            <p:cNvPicPr>
              <a:picLocks noChangeAspect="1" noChangeArrowheads="1"/>
            </p:cNvPicPr>
            <p:nvPr/>
          </p:nvPicPr>
          <p:blipFill>
            <a:blip r:embed="rId2" cstate="print"/>
            <a:srcRect/>
            <a:stretch>
              <a:fillRect/>
            </a:stretch>
          </p:blipFill>
          <p:spPr bwMode="auto">
            <a:xfrm>
              <a:off x="8388424" y="3140968"/>
              <a:ext cx="226692" cy="360040"/>
            </a:xfrm>
            <a:prstGeom prst="rect">
              <a:avLst/>
            </a:prstGeom>
            <a:noFill/>
            <a:ln w="9525">
              <a:noFill/>
              <a:miter lim="800000"/>
              <a:headEnd/>
              <a:tailEnd/>
            </a:ln>
          </p:spPr>
        </p:pic>
      </p:grpSp>
      <p:grpSp>
        <p:nvGrpSpPr>
          <p:cNvPr id="79" name="组合 78"/>
          <p:cNvGrpSpPr/>
          <p:nvPr/>
        </p:nvGrpSpPr>
        <p:grpSpPr>
          <a:xfrm>
            <a:off x="4211960" y="4067780"/>
            <a:ext cx="2952328" cy="2457564"/>
            <a:chOff x="4211960" y="4067780"/>
            <a:chExt cx="2952328" cy="2457564"/>
          </a:xfrm>
        </p:grpSpPr>
        <p:grpSp>
          <p:nvGrpSpPr>
            <p:cNvPr id="135" name="组合 134"/>
            <p:cNvGrpSpPr/>
            <p:nvPr/>
          </p:nvGrpSpPr>
          <p:grpSpPr>
            <a:xfrm>
              <a:off x="5514797" y="4408656"/>
              <a:ext cx="1649491" cy="1747356"/>
              <a:chOff x="5082749" y="3337828"/>
              <a:chExt cx="1649491" cy="1747356"/>
            </a:xfrm>
          </p:grpSpPr>
          <p:grpSp>
            <p:nvGrpSpPr>
              <p:cNvPr id="117" name="组合 116"/>
              <p:cNvGrpSpPr/>
              <p:nvPr/>
            </p:nvGrpSpPr>
            <p:grpSpPr>
              <a:xfrm>
                <a:off x="5082749" y="3409836"/>
                <a:ext cx="1214726" cy="1584176"/>
                <a:chOff x="5082749" y="3284984"/>
                <a:chExt cx="1214726" cy="1584176"/>
              </a:xfrm>
            </p:grpSpPr>
            <p:pic>
              <p:nvPicPr>
                <p:cNvPr id="92" name="Picture 2"/>
                <p:cNvPicPr>
                  <a:picLocks noChangeAspect="1" noChangeArrowheads="1"/>
                </p:cNvPicPr>
                <p:nvPr/>
              </p:nvPicPr>
              <p:blipFill>
                <a:blip r:embed="rId3" cstate="print"/>
                <a:srcRect/>
                <a:stretch>
                  <a:fillRect/>
                </a:stretch>
              </p:blipFill>
              <p:spPr bwMode="auto">
                <a:xfrm>
                  <a:off x="5082749" y="3284984"/>
                  <a:ext cx="285315" cy="360040"/>
                </a:xfrm>
                <a:prstGeom prst="rect">
                  <a:avLst/>
                </a:prstGeom>
                <a:noFill/>
                <a:ln w="9525">
                  <a:noFill/>
                  <a:miter lim="800000"/>
                  <a:headEnd/>
                  <a:tailEnd/>
                </a:ln>
              </p:spPr>
            </p:pic>
            <p:pic>
              <p:nvPicPr>
                <p:cNvPr id="93" name="Picture 3"/>
                <p:cNvPicPr>
                  <a:picLocks noChangeAspect="1" noChangeArrowheads="1"/>
                </p:cNvPicPr>
                <p:nvPr/>
              </p:nvPicPr>
              <p:blipFill>
                <a:blip r:embed="rId2" cstate="print"/>
                <a:srcRect/>
                <a:stretch>
                  <a:fillRect/>
                </a:stretch>
              </p:blipFill>
              <p:spPr bwMode="auto">
                <a:xfrm>
                  <a:off x="6041471" y="4149080"/>
                  <a:ext cx="226692" cy="360040"/>
                </a:xfrm>
                <a:prstGeom prst="rect">
                  <a:avLst/>
                </a:prstGeom>
                <a:noFill/>
                <a:ln w="9525">
                  <a:noFill/>
                  <a:miter lim="800000"/>
                  <a:headEnd/>
                  <a:tailEnd/>
                </a:ln>
              </p:spPr>
            </p:pic>
            <p:pic>
              <p:nvPicPr>
                <p:cNvPr id="95" name="Picture 3"/>
                <p:cNvPicPr>
                  <a:picLocks noChangeAspect="1" noChangeArrowheads="1"/>
                </p:cNvPicPr>
                <p:nvPr/>
              </p:nvPicPr>
              <p:blipFill>
                <a:blip r:embed="rId2" cstate="print"/>
                <a:srcRect/>
                <a:stretch>
                  <a:fillRect/>
                </a:stretch>
              </p:blipFill>
              <p:spPr bwMode="auto">
                <a:xfrm>
                  <a:off x="6041471" y="3717032"/>
                  <a:ext cx="226692" cy="360040"/>
                </a:xfrm>
                <a:prstGeom prst="rect">
                  <a:avLst/>
                </a:prstGeom>
                <a:noFill/>
                <a:ln w="9525">
                  <a:noFill/>
                  <a:miter lim="800000"/>
                  <a:headEnd/>
                  <a:tailEnd/>
                </a:ln>
              </p:spPr>
            </p:pic>
            <p:pic>
              <p:nvPicPr>
                <p:cNvPr id="96" name="Picture 2"/>
                <p:cNvPicPr>
                  <a:picLocks noChangeAspect="1" noChangeArrowheads="1"/>
                </p:cNvPicPr>
                <p:nvPr/>
              </p:nvPicPr>
              <p:blipFill>
                <a:blip r:embed="rId3" cstate="print"/>
                <a:srcRect/>
                <a:stretch>
                  <a:fillRect/>
                </a:stretch>
              </p:blipFill>
              <p:spPr bwMode="auto">
                <a:xfrm>
                  <a:off x="5514797" y="3284984"/>
                  <a:ext cx="285315" cy="360040"/>
                </a:xfrm>
                <a:prstGeom prst="rect">
                  <a:avLst/>
                </a:prstGeom>
                <a:noFill/>
                <a:ln w="9525">
                  <a:noFill/>
                  <a:miter lim="800000"/>
                  <a:headEnd/>
                  <a:tailEnd/>
                </a:ln>
              </p:spPr>
            </p:pic>
            <p:pic>
              <p:nvPicPr>
                <p:cNvPr id="98" name="Picture 2"/>
                <p:cNvPicPr>
                  <a:picLocks noChangeAspect="1" noChangeArrowheads="1"/>
                </p:cNvPicPr>
                <p:nvPr/>
              </p:nvPicPr>
              <p:blipFill>
                <a:blip r:embed="rId3" cstate="print"/>
                <a:srcRect/>
                <a:stretch>
                  <a:fillRect/>
                </a:stretch>
              </p:blipFill>
              <p:spPr bwMode="auto">
                <a:xfrm>
                  <a:off x="6012160" y="3284984"/>
                  <a:ext cx="285315" cy="360040"/>
                </a:xfrm>
                <a:prstGeom prst="rect">
                  <a:avLst/>
                </a:prstGeom>
                <a:noFill/>
                <a:ln w="9525">
                  <a:noFill/>
                  <a:miter lim="800000"/>
                  <a:headEnd/>
                  <a:tailEnd/>
                </a:ln>
              </p:spPr>
            </p:pic>
            <p:pic>
              <p:nvPicPr>
                <p:cNvPr id="99" name="Picture 2"/>
                <p:cNvPicPr>
                  <a:picLocks noChangeAspect="1" noChangeArrowheads="1"/>
                </p:cNvPicPr>
                <p:nvPr/>
              </p:nvPicPr>
              <p:blipFill>
                <a:blip r:embed="rId3" cstate="print"/>
                <a:srcRect/>
                <a:stretch>
                  <a:fillRect/>
                </a:stretch>
              </p:blipFill>
              <p:spPr bwMode="auto">
                <a:xfrm>
                  <a:off x="5082749" y="3717032"/>
                  <a:ext cx="285315" cy="360040"/>
                </a:xfrm>
                <a:prstGeom prst="rect">
                  <a:avLst/>
                </a:prstGeom>
                <a:noFill/>
                <a:ln w="9525">
                  <a:noFill/>
                  <a:miter lim="800000"/>
                  <a:headEnd/>
                  <a:tailEnd/>
                </a:ln>
              </p:spPr>
            </p:pic>
            <p:pic>
              <p:nvPicPr>
                <p:cNvPr id="101" name="Picture 2"/>
                <p:cNvPicPr>
                  <a:picLocks noChangeAspect="1" noChangeArrowheads="1"/>
                </p:cNvPicPr>
                <p:nvPr/>
              </p:nvPicPr>
              <p:blipFill>
                <a:blip r:embed="rId3" cstate="print"/>
                <a:srcRect/>
                <a:stretch>
                  <a:fillRect/>
                </a:stretch>
              </p:blipFill>
              <p:spPr bwMode="auto">
                <a:xfrm>
                  <a:off x="5514797" y="3717032"/>
                  <a:ext cx="285315" cy="360040"/>
                </a:xfrm>
                <a:prstGeom prst="rect">
                  <a:avLst/>
                </a:prstGeom>
                <a:noFill/>
                <a:ln w="9525">
                  <a:noFill/>
                  <a:miter lim="800000"/>
                  <a:headEnd/>
                  <a:tailEnd/>
                </a:ln>
              </p:spPr>
            </p:pic>
            <p:pic>
              <p:nvPicPr>
                <p:cNvPr id="102" name="Picture 2"/>
                <p:cNvPicPr>
                  <a:picLocks noChangeAspect="1" noChangeArrowheads="1"/>
                </p:cNvPicPr>
                <p:nvPr/>
              </p:nvPicPr>
              <p:blipFill>
                <a:blip r:embed="rId3" cstate="print"/>
                <a:srcRect/>
                <a:stretch>
                  <a:fillRect/>
                </a:stretch>
              </p:blipFill>
              <p:spPr bwMode="auto">
                <a:xfrm>
                  <a:off x="5082749" y="4149080"/>
                  <a:ext cx="285315" cy="360040"/>
                </a:xfrm>
                <a:prstGeom prst="rect">
                  <a:avLst/>
                </a:prstGeom>
                <a:noFill/>
                <a:ln w="9525">
                  <a:noFill/>
                  <a:miter lim="800000"/>
                  <a:headEnd/>
                  <a:tailEnd/>
                </a:ln>
              </p:spPr>
            </p:pic>
            <p:pic>
              <p:nvPicPr>
                <p:cNvPr id="113" name="Picture 3"/>
                <p:cNvPicPr>
                  <a:picLocks noChangeAspect="1" noChangeArrowheads="1"/>
                </p:cNvPicPr>
                <p:nvPr/>
              </p:nvPicPr>
              <p:blipFill>
                <a:blip r:embed="rId2" cstate="print"/>
                <a:srcRect/>
                <a:stretch>
                  <a:fillRect/>
                </a:stretch>
              </p:blipFill>
              <p:spPr bwMode="auto">
                <a:xfrm>
                  <a:off x="5544108" y="4149080"/>
                  <a:ext cx="226692" cy="360040"/>
                </a:xfrm>
                <a:prstGeom prst="rect">
                  <a:avLst/>
                </a:prstGeom>
                <a:noFill/>
                <a:ln w="9525">
                  <a:noFill/>
                  <a:miter lim="800000"/>
                  <a:headEnd/>
                  <a:tailEnd/>
                </a:ln>
              </p:spPr>
            </p:pic>
            <p:pic>
              <p:nvPicPr>
                <p:cNvPr id="70" name="Picture 2"/>
                <p:cNvPicPr>
                  <a:picLocks noChangeAspect="1" noChangeArrowheads="1"/>
                </p:cNvPicPr>
                <p:nvPr/>
              </p:nvPicPr>
              <p:blipFill>
                <a:blip r:embed="rId3" cstate="print"/>
                <a:srcRect/>
                <a:stretch>
                  <a:fillRect/>
                </a:stretch>
              </p:blipFill>
              <p:spPr bwMode="auto">
                <a:xfrm>
                  <a:off x="5082749" y="4509120"/>
                  <a:ext cx="285315" cy="360040"/>
                </a:xfrm>
                <a:prstGeom prst="rect">
                  <a:avLst/>
                </a:prstGeom>
                <a:noFill/>
                <a:ln w="9525">
                  <a:noFill/>
                  <a:miter lim="800000"/>
                  <a:headEnd/>
                  <a:tailEnd/>
                </a:ln>
              </p:spPr>
            </p:pic>
            <p:pic>
              <p:nvPicPr>
                <p:cNvPr id="71" name="Picture 3"/>
                <p:cNvPicPr>
                  <a:picLocks noChangeAspect="1" noChangeArrowheads="1"/>
                </p:cNvPicPr>
                <p:nvPr/>
              </p:nvPicPr>
              <p:blipFill>
                <a:blip r:embed="rId2" cstate="print"/>
                <a:srcRect/>
                <a:stretch>
                  <a:fillRect/>
                </a:stretch>
              </p:blipFill>
              <p:spPr bwMode="auto">
                <a:xfrm>
                  <a:off x="5544108" y="4509120"/>
                  <a:ext cx="226692" cy="360040"/>
                </a:xfrm>
                <a:prstGeom prst="rect">
                  <a:avLst/>
                </a:prstGeom>
                <a:noFill/>
                <a:ln w="9525">
                  <a:noFill/>
                  <a:miter lim="800000"/>
                  <a:headEnd/>
                  <a:tailEnd/>
                </a:ln>
              </p:spPr>
            </p:pic>
            <p:pic>
              <p:nvPicPr>
                <p:cNvPr id="72" name="Picture 2"/>
                <p:cNvPicPr>
                  <a:picLocks noChangeAspect="1" noChangeArrowheads="1"/>
                </p:cNvPicPr>
                <p:nvPr/>
              </p:nvPicPr>
              <p:blipFill>
                <a:blip r:embed="rId3" cstate="print"/>
                <a:srcRect/>
                <a:stretch>
                  <a:fillRect/>
                </a:stretch>
              </p:blipFill>
              <p:spPr bwMode="auto">
                <a:xfrm>
                  <a:off x="6012160" y="4509120"/>
                  <a:ext cx="285315" cy="360040"/>
                </a:xfrm>
                <a:prstGeom prst="rect">
                  <a:avLst/>
                </a:prstGeom>
                <a:noFill/>
                <a:ln w="9525">
                  <a:noFill/>
                  <a:miter lim="800000"/>
                  <a:headEnd/>
                  <a:tailEnd/>
                </a:ln>
              </p:spPr>
            </p:pic>
          </p:grpSp>
          <p:sp>
            <p:nvSpPr>
              <p:cNvPr id="118" name="TextBox 117"/>
              <p:cNvSpPr txBox="1"/>
              <p:nvPr/>
            </p:nvSpPr>
            <p:spPr>
              <a:xfrm>
                <a:off x="6372200" y="3337828"/>
                <a:ext cx="360040" cy="523220"/>
              </a:xfrm>
              <a:prstGeom prst="rect">
                <a:avLst/>
              </a:prstGeom>
              <a:noFill/>
            </p:spPr>
            <p:txBody>
              <a:bodyPr wrap="square" rtlCol="0">
                <a:spAutoFit/>
              </a:bodyPr>
              <a:lstStyle/>
              <a:p>
                <a:r>
                  <a:rPr lang="en-US" altLang="zh-CN" sz="2800" b="1" dirty="0" smtClean="0"/>
                  <a:t>?</a:t>
                </a:r>
                <a:endParaRPr lang="zh-CN" altLang="en-US" sz="2800" b="1" dirty="0"/>
              </a:p>
            </p:txBody>
          </p:sp>
          <p:sp>
            <p:nvSpPr>
              <p:cNvPr id="120" name="TextBox 119"/>
              <p:cNvSpPr txBox="1"/>
              <p:nvPr/>
            </p:nvSpPr>
            <p:spPr>
              <a:xfrm>
                <a:off x="6372200" y="3750712"/>
                <a:ext cx="360040" cy="523220"/>
              </a:xfrm>
              <a:prstGeom prst="rect">
                <a:avLst/>
              </a:prstGeom>
              <a:noFill/>
            </p:spPr>
            <p:txBody>
              <a:bodyPr wrap="square" rtlCol="0">
                <a:spAutoFit/>
              </a:bodyPr>
              <a:lstStyle/>
              <a:p>
                <a:r>
                  <a:rPr lang="en-US" altLang="zh-CN" sz="2800" b="1" dirty="0" smtClean="0"/>
                  <a:t>?</a:t>
                </a:r>
                <a:endParaRPr lang="zh-CN" altLang="en-US" sz="2800" b="1" dirty="0"/>
              </a:p>
            </p:txBody>
          </p:sp>
          <p:sp>
            <p:nvSpPr>
              <p:cNvPr id="121" name="TextBox 120"/>
              <p:cNvSpPr txBox="1"/>
              <p:nvPr/>
            </p:nvSpPr>
            <p:spPr>
              <a:xfrm>
                <a:off x="6372200" y="4201924"/>
                <a:ext cx="360040" cy="523220"/>
              </a:xfrm>
              <a:prstGeom prst="rect">
                <a:avLst/>
              </a:prstGeom>
              <a:noFill/>
            </p:spPr>
            <p:txBody>
              <a:bodyPr wrap="square" rtlCol="0">
                <a:spAutoFit/>
              </a:bodyPr>
              <a:lstStyle/>
              <a:p>
                <a:r>
                  <a:rPr lang="en-US" altLang="zh-CN" sz="2800" b="1" dirty="0" smtClean="0"/>
                  <a:t>?</a:t>
                </a:r>
                <a:endParaRPr lang="zh-CN" altLang="en-US" sz="2800" b="1" dirty="0"/>
              </a:p>
            </p:txBody>
          </p:sp>
          <p:sp>
            <p:nvSpPr>
              <p:cNvPr id="125" name="TextBox 124"/>
              <p:cNvSpPr txBox="1"/>
              <p:nvPr/>
            </p:nvSpPr>
            <p:spPr>
              <a:xfrm>
                <a:off x="6372200" y="4561964"/>
                <a:ext cx="360040" cy="523220"/>
              </a:xfrm>
              <a:prstGeom prst="rect">
                <a:avLst/>
              </a:prstGeom>
              <a:noFill/>
            </p:spPr>
            <p:txBody>
              <a:bodyPr wrap="square" rtlCol="0">
                <a:spAutoFit/>
              </a:bodyPr>
              <a:lstStyle/>
              <a:p>
                <a:r>
                  <a:rPr lang="en-US" altLang="zh-CN" sz="2800" b="1" dirty="0" smtClean="0"/>
                  <a:t>?</a:t>
                </a:r>
                <a:endParaRPr lang="zh-CN" altLang="en-US" sz="2800" b="1" dirty="0"/>
              </a:p>
            </p:txBody>
          </p:sp>
        </p:grpSp>
        <p:sp>
          <p:nvSpPr>
            <p:cNvPr id="136" name="TextBox 135"/>
            <p:cNvSpPr txBox="1"/>
            <p:nvPr/>
          </p:nvSpPr>
          <p:spPr>
            <a:xfrm>
              <a:off x="4211960" y="4067780"/>
              <a:ext cx="2664296" cy="369332"/>
            </a:xfrm>
            <a:prstGeom prst="rect">
              <a:avLst/>
            </a:prstGeom>
            <a:noFill/>
          </p:spPr>
          <p:txBody>
            <a:bodyPr wrap="square" rtlCol="0">
              <a:spAutoFit/>
            </a:bodyPr>
            <a:lstStyle/>
            <a:p>
              <a:r>
                <a:rPr lang="en-US" altLang="zh-CN" b="1" dirty="0" smtClean="0"/>
                <a:t>Possible paths: </a:t>
              </a:r>
              <a:endParaRPr lang="zh-CN" altLang="en-US" b="1" dirty="0"/>
            </a:p>
          </p:txBody>
        </p:sp>
        <p:sp>
          <p:nvSpPr>
            <p:cNvPr id="137" name="TextBox 136"/>
            <p:cNvSpPr txBox="1"/>
            <p:nvPr/>
          </p:nvSpPr>
          <p:spPr>
            <a:xfrm>
              <a:off x="5508104" y="6156012"/>
              <a:ext cx="1152128" cy="369332"/>
            </a:xfrm>
            <a:prstGeom prst="rect">
              <a:avLst/>
            </a:prstGeom>
            <a:noFill/>
          </p:spPr>
          <p:txBody>
            <a:bodyPr wrap="square" rtlCol="0">
              <a:spAutoFit/>
            </a:bodyPr>
            <a:lstStyle/>
            <a:p>
              <a:r>
                <a:rPr lang="en-US" altLang="zh-CN" b="1" dirty="0" smtClean="0"/>
                <a:t>…</a:t>
              </a:r>
              <a:endParaRPr lang="zh-CN" altLang="en-US" b="1" dirty="0"/>
            </a:p>
          </p:txBody>
        </p:sp>
      </p:grpSp>
      <p:sp>
        <p:nvSpPr>
          <p:cNvPr id="81" name="灯片编号占位符 80"/>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ox(in)">
                                      <p:cBhvr>
                                        <p:cTn id="1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9512" y="44624"/>
            <a:ext cx="7772400" cy="580926"/>
          </a:xfrm>
          <a:prstGeom prst="rect">
            <a:avLst/>
          </a:prstGeom>
        </p:spPr>
        <p:txBody>
          <a:bodyPr bIns="91440" anchor="b" anchorCtr="0">
            <a:normAutofit/>
          </a:bodyPr>
          <a:lstStyle/>
          <a:p>
            <a:pPr lvl="0">
              <a:spcBef>
                <a:spcPct val="0"/>
              </a:spcBef>
            </a:pPr>
            <a:r>
              <a:rPr lang="en-US" altLang="zh-CN" sz="2800" b="1" dirty="0" smtClean="0">
                <a:solidFill>
                  <a:schemeClr val="tx2"/>
                </a:solidFill>
                <a:latin typeface="+mj-lt"/>
                <a:ea typeface="+mj-ea"/>
                <a:cs typeface="+mj-cs"/>
              </a:rPr>
              <a:t>Brute-force Algorithm (Enumerate Sequences)</a:t>
            </a:r>
            <a:endParaRPr lang="tr-TR" altLang="zh-CN" sz="2800" b="1" dirty="0" smtClean="0">
              <a:solidFill>
                <a:schemeClr val="tx2"/>
              </a:solidFill>
              <a:latin typeface="+mj-lt"/>
              <a:ea typeface="+mj-ea"/>
              <a:cs typeface="+mj-cs"/>
            </a:endParaRPr>
          </a:p>
        </p:txBody>
      </p:sp>
      <p:grpSp>
        <p:nvGrpSpPr>
          <p:cNvPr id="5" name="组合 164"/>
          <p:cNvGrpSpPr/>
          <p:nvPr/>
        </p:nvGrpSpPr>
        <p:grpSpPr>
          <a:xfrm>
            <a:off x="5280110" y="620688"/>
            <a:ext cx="3468354" cy="3168352"/>
            <a:chOff x="323528" y="2636912"/>
            <a:chExt cx="3612370" cy="3347372"/>
          </a:xfrm>
        </p:grpSpPr>
        <p:pic>
          <p:nvPicPr>
            <p:cNvPr id="6" name="Picture 3"/>
            <p:cNvPicPr>
              <a:picLocks noChangeAspect="1" noChangeArrowheads="1"/>
            </p:cNvPicPr>
            <p:nvPr/>
          </p:nvPicPr>
          <p:blipFill>
            <a:blip r:embed="rId2" cstate="print"/>
            <a:srcRect/>
            <a:stretch>
              <a:fillRect/>
            </a:stretch>
          </p:blipFill>
          <p:spPr bwMode="auto">
            <a:xfrm>
              <a:off x="3612048" y="4077072"/>
              <a:ext cx="323850" cy="51435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367496" y="4148311"/>
              <a:ext cx="400050" cy="504825"/>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bwMode="auto">
            <a:xfrm>
              <a:off x="3287826" y="5445224"/>
              <a:ext cx="504056" cy="539060"/>
            </a:xfrm>
            <a:prstGeom prst="rect">
              <a:avLst/>
            </a:prstGeom>
            <a:noFill/>
            <a:ln w="9525">
              <a:noFill/>
              <a:miter lim="800000"/>
              <a:headEnd/>
              <a:tailEnd/>
            </a:ln>
          </p:spPr>
        </p:pic>
        <p:grpSp>
          <p:nvGrpSpPr>
            <p:cNvPr id="9" name="组合 116"/>
            <p:cNvGrpSpPr/>
            <p:nvPr/>
          </p:nvGrpSpPr>
          <p:grpSpPr>
            <a:xfrm>
              <a:off x="839554" y="5445224"/>
              <a:ext cx="504056" cy="504056"/>
              <a:chOff x="4355976" y="5013176"/>
              <a:chExt cx="936104" cy="929258"/>
            </a:xfrm>
          </p:grpSpPr>
          <p:pic>
            <p:nvPicPr>
              <p:cNvPr id="44" name="Picture 4"/>
              <p:cNvPicPr>
                <a:picLocks noChangeAspect="1" noChangeArrowheads="1"/>
              </p:cNvPicPr>
              <p:nvPr/>
            </p:nvPicPr>
            <p:blipFill>
              <a:blip r:embed="rId5" cstate="print"/>
              <a:srcRect/>
              <a:stretch>
                <a:fillRect/>
              </a:stretch>
            </p:blipFill>
            <p:spPr bwMode="auto">
              <a:xfrm>
                <a:off x="4355976" y="5085184"/>
                <a:ext cx="885825" cy="857250"/>
              </a:xfrm>
              <a:prstGeom prst="rect">
                <a:avLst/>
              </a:prstGeom>
              <a:noFill/>
              <a:ln w="9525">
                <a:noFill/>
                <a:miter lim="800000"/>
                <a:headEnd/>
                <a:tailEnd/>
              </a:ln>
            </p:spPr>
          </p:pic>
          <p:sp>
            <p:nvSpPr>
              <p:cNvPr id="45" name="矩形 44"/>
              <p:cNvSpPr/>
              <p:nvPr/>
            </p:nvSpPr>
            <p:spPr>
              <a:xfrm>
                <a:off x="5076056" y="501317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nvGrpSpPr>
            <p:cNvPr id="10" name="组合 109"/>
            <p:cNvGrpSpPr/>
            <p:nvPr/>
          </p:nvGrpSpPr>
          <p:grpSpPr>
            <a:xfrm>
              <a:off x="323528" y="2636912"/>
              <a:ext cx="3540362" cy="3168352"/>
              <a:chOff x="3851920" y="2420888"/>
              <a:chExt cx="3540362" cy="3168352"/>
            </a:xfrm>
          </p:grpSpPr>
          <p:sp>
            <p:nvSpPr>
              <p:cNvPr id="11" name="Text Box 12"/>
              <p:cNvSpPr txBox="1">
                <a:spLocks noChangeArrowheads="1"/>
              </p:cNvSpPr>
              <p:nvPr/>
            </p:nvSpPr>
            <p:spPr bwMode="auto">
              <a:xfrm>
                <a:off x="5500170" y="3284984"/>
                <a:ext cx="583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0.7</a:t>
                </a:r>
              </a:p>
            </p:txBody>
          </p:sp>
          <p:sp>
            <p:nvSpPr>
              <p:cNvPr id="12" name="Text Box 13"/>
              <p:cNvSpPr txBox="1">
                <a:spLocks noChangeArrowheads="1"/>
              </p:cNvSpPr>
              <p:nvPr/>
            </p:nvSpPr>
            <p:spPr bwMode="auto">
              <a:xfrm>
                <a:off x="3851920" y="3635732"/>
                <a:ext cx="504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0.3</a:t>
                </a:r>
              </a:p>
            </p:txBody>
          </p:sp>
          <p:sp>
            <p:nvSpPr>
              <p:cNvPr id="13" name="Text Box 14"/>
              <p:cNvSpPr txBox="1">
                <a:spLocks noChangeArrowheads="1"/>
              </p:cNvSpPr>
              <p:nvPr/>
            </p:nvSpPr>
            <p:spPr bwMode="auto">
              <a:xfrm>
                <a:off x="5508104" y="4005064"/>
                <a:ext cx="227994" cy="20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0.2</a:t>
                </a:r>
              </a:p>
            </p:txBody>
          </p:sp>
          <p:sp>
            <p:nvSpPr>
              <p:cNvPr id="14" name="Text Box 15"/>
              <p:cNvSpPr txBox="1">
                <a:spLocks noChangeArrowheads="1"/>
              </p:cNvSpPr>
              <p:nvPr/>
            </p:nvSpPr>
            <p:spPr bwMode="auto">
              <a:xfrm>
                <a:off x="7164288" y="3645024"/>
                <a:ext cx="227994" cy="20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0.8</a:t>
                </a:r>
              </a:p>
            </p:txBody>
          </p:sp>
          <p:sp>
            <p:nvSpPr>
              <p:cNvPr id="15" name="Text Box 31"/>
              <p:cNvSpPr txBox="1">
                <a:spLocks noChangeArrowheads="1"/>
              </p:cNvSpPr>
              <p:nvPr/>
            </p:nvSpPr>
            <p:spPr bwMode="auto">
              <a:xfrm>
                <a:off x="4572000" y="4365104"/>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0.6</a:t>
                </a:r>
              </a:p>
            </p:txBody>
          </p:sp>
          <p:sp>
            <p:nvSpPr>
              <p:cNvPr id="16" name="Text Box 32"/>
              <p:cNvSpPr txBox="1">
                <a:spLocks noChangeArrowheads="1"/>
              </p:cNvSpPr>
              <p:nvPr/>
            </p:nvSpPr>
            <p:spPr bwMode="auto">
              <a:xfrm>
                <a:off x="6444208" y="4365104"/>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0.6</a:t>
                </a:r>
              </a:p>
            </p:txBody>
          </p:sp>
          <p:sp>
            <p:nvSpPr>
              <p:cNvPr id="17" name="Text Box 33"/>
              <p:cNvSpPr txBox="1">
                <a:spLocks noChangeArrowheads="1"/>
              </p:cNvSpPr>
              <p:nvPr/>
            </p:nvSpPr>
            <p:spPr bwMode="auto">
              <a:xfrm>
                <a:off x="5148064" y="4581128"/>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0.4</a:t>
                </a:r>
              </a:p>
            </p:txBody>
          </p:sp>
          <p:sp>
            <p:nvSpPr>
              <p:cNvPr id="18" name="Text Box 34"/>
              <p:cNvSpPr txBox="1">
                <a:spLocks noChangeArrowheads="1"/>
              </p:cNvSpPr>
              <p:nvPr/>
            </p:nvSpPr>
            <p:spPr bwMode="auto">
              <a:xfrm>
                <a:off x="5868144" y="4653136"/>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0.4</a:t>
                </a:r>
              </a:p>
            </p:txBody>
          </p:sp>
          <p:grpSp>
            <p:nvGrpSpPr>
              <p:cNvPr id="19" name="组合 70"/>
              <p:cNvGrpSpPr/>
              <p:nvPr/>
            </p:nvGrpSpPr>
            <p:grpSpPr>
              <a:xfrm>
                <a:off x="4499992" y="3582343"/>
                <a:ext cx="566737" cy="566737"/>
                <a:chOff x="3495528" y="3807683"/>
                <a:chExt cx="566737" cy="566737"/>
              </a:xfrm>
            </p:grpSpPr>
            <p:sp>
              <p:nvSpPr>
                <p:cNvPr id="42" name="Oval 35"/>
                <p:cNvSpPr>
                  <a:spLocks noChangeArrowheads="1"/>
                </p:cNvSpPr>
                <p:nvPr/>
              </p:nvSpPr>
              <p:spPr bwMode="auto">
                <a:xfrm>
                  <a:off x="3495528" y="3807683"/>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43" name="矩形 42"/>
                <p:cNvSpPr/>
                <p:nvPr/>
              </p:nvSpPr>
              <p:spPr>
                <a:xfrm>
                  <a:off x="3552921" y="3829441"/>
                  <a:ext cx="450764" cy="523220"/>
                </a:xfrm>
                <a:prstGeom prst="rect">
                  <a:avLst/>
                </a:prstGeom>
              </p:spPr>
              <p:txBody>
                <a:bodyPr wrap="none">
                  <a:spAutoFit/>
                </a:bodyPr>
                <a:lstStyle/>
                <a:p>
                  <a:r>
                    <a:rPr lang="en-US" altLang="zh-CN" sz="2800" b="1" i="1" dirty="0" smtClean="0"/>
                    <a:t>S</a:t>
                  </a:r>
                  <a:r>
                    <a:rPr lang="en-US" altLang="zh-CN" sz="2800" b="1" baseline="-25000" dirty="0" smtClean="0"/>
                    <a:t>1</a:t>
                  </a:r>
                  <a:endParaRPr lang="zh-CN" altLang="en-US" sz="2800" b="1" dirty="0"/>
                </a:p>
              </p:txBody>
            </p:sp>
          </p:grpSp>
          <p:grpSp>
            <p:nvGrpSpPr>
              <p:cNvPr id="20" name="组合 71"/>
              <p:cNvGrpSpPr/>
              <p:nvPr/>
            </p:nvGrpSpPr>
            <p:grpSpPr>
              <a:xfrm>
                <a:off x="4846185" y="5022503"/>
                <a:ext cx="566737" cy="566737"/>
                <a:chOff x="4644008" y="4823901"/>
                <a:chExt cx="566737" cy="566737"/>
              </a:xfrm>
            </p:grpSpPr>
            <p:sp>
              <p:nvSpPr>
                <p:cNvPr id="40" name="Oval 35"/>
                <p:cNvSpPr>
                  <a:spLocks noChangeArrowheads="1"/>
                </p:cNvSpPr>
                <p:nvPr/>
              </p:nvSpPr>
              <p:spPr bwMode="auto">
                <a:xfrm>
                  <a:off x="4644008" y="4823901"/>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41" name="矩形 40"/>
                <p:cNvSpPr/>
                <p:nvPr/>
              </p:nvSpPr>
              <p:spPr>
                <a:xfrm>
                  <a:off x="4701401" y="4845659"/>
                  <a:ext cx="503664" cy="523220"/>
                </a:xfrm>
                <a:prstGeom prst="rect">
                  <a:avLst/>
                </a:prstGeom>
              </p:spPr>
              <p:txBody>
                <a:bodyPr wrap="none">
                  <a:spAutoFit/>
                </a:bodyPr>
                <a:lstStyle/>
                <a:p>
                  <a:r>
                    <a:rPr lang="en-US" altLang="zh-CN" sz="2800" b="1" i="1" dirty="0" smtClean="0"/>
                    <a:t>V</a:t>
                  </a:r>
                  <a:r>
                    <a:rPr lang="en-US" altLang="zh-CN" sz="2800" b="1" baseline="-25000" dirty="0" smtClean="0"/>
                    <a:t>1</a:t>
                  </a:r>
                  <a:endParaRPr lang="zh-CN" altLang="en-US" sz="2800" b="1" dirty="0"/>
                </a:p>
              </p:txBody>
            </p:sp>
          </p:grpSp>
          <p:grpSp>
            <p:nvGrpSpPr>
              <p:cNvPr id="21" name="组合 72"/>
              <p:cNvGrpSpPr/>
              <p:nvPr/>
            </p:nvGrpSpPr>
            <p:grpSpPr>
              <a:xfrm>
                <a:off x="6381527" y="3573016"/>
                <a:ext cx="566737" cy="566737"/>
                <a:chOff x="3495528" y="3807683"/>
                <a:chExt cx="566737" cy="566737"/>
              </a:xfrm>
            </p:grpSpPr>
            <p:sp>
              <p:nvSpPr>
                <p:cNvPr id="38" name="Oval 35"/>
                <p:cNvSpPr>
                  <a:spLocks noChangeArrowheads="1"/>
                </p:cNvSpPr>
                <p:nvPr/>
              </p:nvSpPr>
              <p:spPr bwMode="auto">
                <a:xfrm>
                  <a:off x="3495528" y="3807683"/>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39" name="矩形 38"/>
                <p:cNvSpPr/>
                <p:nvPr/>
              </p:nvSpPr>
              <p:spPr>
                <a:xfrm>
                  <a:off x="3552921" y="3829441"/>
                  <a:ext cx="450764" cy="523220"/>
                </a:xfrm>
                <a:prstGeom prst="rect">
                  <a:avLst/>
                </a:prstGeom>
              </p:spPr>
              <p:txBody>
                <a:bodyPr wrap="none">
                  <a:spAutoFit/>
                </a:bodyPr>
                <a:lstStyle/>
                <a:p>
                  <a:r>
                    <a:rPr lang="en-US" altLang="zh-CN" sz="2800" b="1" i="1" dirty="0" smtClean="0"/>
                    <a:t>S</a:t>
                  </a:r>
                  <a:r>
                    <a:rPr lang="en-US" altLang="zh-CN" sz="2800" b="1" baseline="-25000" dirty="0" smtClean="0"/>
                    <a:t>2</a:t>
                  </a:r>
                  <a:endParaRPr lang="zh-CN" altLang="en-US" sz="2800" b="1" dirty="0"/>
                </a:p>
              </p:txBody>
            </p:sp>
          </p:grpSp>
          <p:grpSp>
            <p:nvGrpSpPr>
              <p:cNvPr id="22" name="组合 75"/>
              <p:cNvGrpSpPr/>
              <p:nvPr/>
            </p:nvGrpSpPr>
            <p:grpSpPr>
              <a:xfrm>
                <a:off x="6214337" y="5022503"/>
                <a:ext cx="566737" cy="566737"/>
                <a:chOff x="4644008" y="4823901"/>
                <a:chExt cx="566737" cy="566737"/>
              </a:xfrm>
            </p:grpSpPr>
            <p:sp>
              <p:nvSpPr>
                <p:cNvPr id="36" name="Oval 35"/>
                <p:cNvSpPr>
                  <a:spLocks noChangeArrowheads="1"/>
                </p:cNvSpPr>
                <p:nvPr/>
              </p:nvSpPr>
              <p:spPr bwMode="auto">
                <a:xfrm>
                  <a:off x="4644008" y="4823901"/>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37" name="矩形 36"/>
                <p:cNvSpPr/>
                <p:nvPr/>
              </p:nvSpPr>
              <p:spPr>
                <a:xfrm>
                  <a:off x="4701401" y="4845659"/>
                  <a:ext cx="503664" cy="523220"/>
                </a:xfrm>
                <a:prstGeom prst="rect">
                  <a:avLst/>
                </a:prstGeom>
              </p:spPr>
              <p:txBody>
                <a:bodyPr wrap="none">
                  <a:spAutoFit/>
                </a:bodyPr>
                <a:lstStyle/>
                <a:p>
                  <a:r>
                    <a:rPr lang="en-US" altLang="zh-CN" sz="2800" b="1" i="1" dirty="0" smtClean="0"/>
                    <a:t>V</a:t>
                  </a:r>
                  <a:r>
                    <a:rPr lang="en-US" altLang="zh-CN" sz="2800" b="1" baseline="-25000" dirty="0" smtClean="0"/>
                    <a:t>2</a:t>
                  </a:r>
                  <a:endParaRPr lang="zh-CN" altLang="en-US" sz="2800" b="1" dirty="0"/>
                </a:p>
              </p:txBody>
            </p:sp>
          </p:grpSp>
          <p:cxnSp>
            <p:nvCxnSpPr>
              <p:cNvPr id="23" name="曲线连接符 22"/>
              <p:cNvCxnSpPr>
                <a:stCxn id="42" idx="7"/>
                <a:endCxn id="38" idx="1"/>
              </p:cNvCxnSpPr>
              <p:nvPr/>
            </p:nvCxnSpPr>
            <p:spPr>
              <a:xfrm rot="5400000" flipH="1" flipV="1">
                <a:off x="5719465" y="2920281"/>
                <a:ext cx="9327" cy="1480792"/>
              </a:xfrm>
              <a:prstGeom prst="curvedConnector3">
                <a:avLst>
                  <a:gd name="adj1" fmla="val 34408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38" idx="3"/>
                <a:endCxn id="42" idx="5"/>
              </p:cNvCxnSpPr>
              <p:nvPr/>
            </p:nvCxnSpPr>
            <p:spPr>
              <a:xfrm rot="5400000">
                <a:off x="5719465" y="3321023"/>
                <a:ext cx="9327" cy="1480792"/>
              </a:xfrm>
              <a:prstGeom prst="curvedConnector3">
                <a:avLst>
                  <a:gd name="adj1" fmla="val 34408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形状 24"/>
              <p:cNvCxnSpPr>
                <a:stCxn id="42" idx="0"/>
                <a:endCxn id="42" idx="3"/>
              </p:cNvCxnSpPr>
              <p:nvPr/>
            </p:nvCxnSpPr>
            <p:spPr>
              <a:xfrm rot="16200000" flipH="1" flipV="1">
                <a:off x="4441305" y="3724027"/>
                <a:ext cx="483740" cy="200372"/>
              </a:xfrm>
              <a:prstGeom prst="curvedConnector5">
                <a:avLst>
                  <a:gd name="adj1" fmla="val -47257"/>
                  <a:gd name="adj2" fmla="val 255509"/>
                  <a:gd name="adj3" fmla="val 14725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形状 25"/>
              <p:cNvCxnSpPr>
                <a:stCxn id="38" idx="0"/>
                <a:endCxn id="38" idx="5"/>
              </p:cNvCxnSpPr>
              <p:nvPr/>
            </p:nvCxnSpPr>
            <p:spPr>
              <a:xfrm rot="16200000" flipH="1">
                <a:off x="6523211" y="3714701"/>
                <a:ext cx="483740" cy="200371"/>
              </a:xfrm>
              <a:prstGeom prst="curvedConnector5">
                <a:avLst>
                  <a:gd name="adj1" fmla="val -47257"/>
                  <a:gd name="adj2" fmla="val 255510"/>
                  <a:gd name="adj3" fmla="val 14725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2" idx="4"/>
                <a:endCxn id="40" idx="0"/>
              </p:cNvCxnSpPr>
              <p:nvPr/>
            </p:nvCxnSpPr>
            <p:spPr>
              <a:xfrm>
                <a:off x="4783361" y="4149080"/>
                <a:ext cx="346193" cy="873423"/>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2" idx="4"/>
                <a:endCxn id="36" idx="1"/>
              </p:cNvCxnSpPr>
              <p:nvPr/>
            </p:nvCxnSpPr>
            <p:spPr>
              <a:xfrm>
                <a:off x="4783361" y="4149080"/>
                <a:ext cx="1513973" cy="956420"/>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8" idx="4"/>
                <a:endCxn id="40" idx="0"/>
              </p:cNvCxnSpPr>
              <p:nvPr/>
            </p:nvCxnSpPr>
            <p:spPr>
              <a:xfrm flipH="1">
                <a:off x="5129554" y="4139753"/>
                <a:ext cx="1535342" cy="882750"/>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8" idx="4"/>
                <a:endCxn id="36" idx="1"/>
              </p:cNvCxnSpPr>
              <p:nvPr/>
            </p:nvCxnSpPr>
            <p:spPr>
              <a:xfrm flipH="1">
                <a:off x="6297334" y="4139753"/>
                <a:ext cx="367562" cy="965747"/>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932040" y="2420888"/>
                <a:ext cx="1440160" cy="36004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2400" b="1" dirty="0" smtClean="0">
                    <a:solidFill>
                      <a:schemeClr val="tx1"/>
                    </a:solidFill>
                  </a:rPr>
                  <a:t>Start</a:t>
                </a:r>
                <a:endParaRPr lang="zh-CN" altLang="en-US" sz="2400" b="1" dirty="0" smtClean="0">
                  <a:solidFill>
                    <a:schemeClr val="tx1"/>
                  </a:solidFill>
                </a:endParaRPr>
              </a:p>
            </p:txBody>
          </p:sp>
          <p:sp>
            <p:nvSpPr>
              <p:cNvPr id="32" name="下箭头 31"/>
              <p:cNvSpPr/>
              <p:nvPr/>
            </p:nvSpPr>
            <p:spPr>
              <a:xfrm rot="2039411">
                <a:off x="4987558" y="2864966"/>
                <a:ext cx="201280" cy="51774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33" name="下箭头 32"/>
              <p:cNvSpPr/>
              <p:nvPr/>
            </p:nvSpPr>
            <p:spPr>
              <a:xfrm rot="18662268">
                <a:off x="6108479" y="2844705"/>
                <a:ext cx="228850" cy="55053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34" name="Text Box 12"/>
              <p:cNvSpPr txBox="1">
                <a:spLocks noChangeArrowheads="1"/>
              </p:cNvSpPr>
              <p:nvPr/>
            </p:nvSpPr>
            <p:spPr bwMode="auto">
              <a:xfrm>
                <a:off x="4572000" y="2852936"/>
                <a:ext cx="583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smtClean="0"/>
                  <a:t>0.6</a:t>
                </a:r>
                <a:endParaRPr lang="en-US" sz="1800" dirty="0"/>
              </a:p>
            </p:txBody>
          </p:sp>
          <p:sp>
            <p:nvSpPr>
              <p:cNvPr id="35" name="Text Box 12"/>
              <p:cNvSpPr txBox="1">
                <a:spLocks noChangeArrowheads="1"/>
              </p:cNvSpPr>
              <p:nvPr/>
            </p:nvSpPr>
            <p:spPr bwMode="auto">
              <a:xfrm>
                <a:off x="6228184" y="2780928"/>
                <a:ext cx="583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smtClean="0"/>
                  <a:t>0.4</a:t>
                </a:r>
                <a:endParaRPr lang="en-US" sz="1800" dirty="0"/>
              </a:p>
            </p:txBody>
          </p:sp>
        </p:grpSp>
      </p:grpSp>
      <p:grpSp>
        <p:nvGrpSpPr>
          <p:cNvPr id="46" name="组合 131"/>
          <p:cNvGrpSpPr/>
          <p:nvPr/>
        </p:nvGrpSpPr>
        <p:grpSpPr>
          <a:xfrm>
            <a:off x="251520" y="601524"/>
            <a:ext cx="5040560" cy="1008112"/>
            <a:chOff x="3779912" y="2204864"/>
            <a:chExt cx="5040560" cy="1008112"/>
          </a:xfrm>
        </p:grpSpPr>
        <p:sp>
          <p:nvSpPr>
            <p:cNvPr id="47" name="TextBox 46"/>
            <p:cNvSpPr txBox="1"/>
            <p:nvPr/>
          </p:nvSpPr>
          <p:spPr>
            <a:xfrm>
              <a:off x="3779912" y="2276872"/>
              <a:ext cx="5040560" cy="923330"/>
            </a:xfrm>
            <a:prstGeom prst="rect">
              <a:avLst/>
            </a:prstGeom>
            <a:noFill/>
          </p:spPr>
          <p:txBody>
            <a:bodyPr wrap="square" rtlCol="0">
              <a:spAutoFit/>
            </a:bodyPr>
            <a:lstStyle/>
            <a:p>
              <a:r>
                <a:rPr lang="en-US" altLang="zh-CN" dirty="0" smtClean="0"/>
                <a:t>Given observation sequence </a:t>
              </a:r>
              <a:r>
                <a:rPr lang="en-US" altLang="zh-CN" dirty="0" smtClean="0">
                  <a:ea typeface="宋体" pitchFamily="2" charset="-122"/>
                </a:rPr>
                <a:t>O={                              }</a:t>
              </a:r>
            </a:p>
            <a:p>
              <a:endParaRPr lang="en-US" altLang="zh-CN" dirty="0" smtClean="0">
                <a:ea typeface="宋体" pitchFamily="2" charset="-122"/>
              </a:endParaRPr>
            </a:p>
            <a:p>
              <a:r>
                <a:rPr lang="en-US" altLang="zh-CN" dirty="0" smtClean="0">
                  <a:ea typeface="宋体" pitchFamily="2" charset="-122"/>
                </a:rPr>
                <a:t>What is the most likely sequence of        and      ?  </a:t>
              </a:r>
              <a:r>
                <a:rPr lang="en-US" altLang="zh-CN" dirty="0" smtClean="0"/>
                <a:t> </a:t>
              </a:r>
              <a:endParaRPr lang="zh-CN" altLang="en-US" dirty="0"/>
            </a:p>
          </p:txBody>
        </p:sp>
        <p:grpSp>
          <p:nvGrpSpPr>
            <p:cNvPr id="48" name="组合 127"/>
            <p:cNvGrpSpPr/>
            <p:nvPr/>
          </p:nvGrpSpPr>
          <p:grpSpPr>
            <a:xfrm>
              <a:off x="7020272" y="2204864"/>
              <a:ext cx="1485095" cy="504056"/>
              <a:chOff x="5868144" y="2204864"/>
              <a:chExt cx="1485095" cy="504056"/>
            </a:xfrm>
          </p:grpSpPr>
          <p:grpSp>
            <p:nvGrpSpPr>
              <p:cNvPr id="51" name="组合 120"/>
              <p:cNvGrpSpPr/>
              <p:nvPr/>
            </p:nvGrpSpPr>
            <p:grpSpPr>
              <a:xfrm>
                <a:off x="5868144" y="2204864"/>
                <a:ext cx="476983" cy="504056"/>
                <a:chOff x="5024623" y="5013176"/>
                <a:chExt cx="885826" cy="929258"/>
              </a:xfrm>
            </p:grpSpPr>
            <p:pic>
              <p:nvPicPr>
                <p:cNvPr id="56" name="Picture 4"/>
                <p:cNvPicPr>
                  <a:picLocks noChangeAspect="1" noChangeArrowheads="1"/>
                </p:cNvPicPr>
                <p:nvPr/>
              </p:nvPicPr>
              <p:blipFill>
                <a:blip r:embed="rId5" cstate="print"/>
                <a:srcRect/>
                <a:stretch>
                  <a:fillRect/>
                </a:stretch>
              </p:blipFill>
              <p:spPr bwMode="auto">
                <a:xfrm>
                  <a:off x="5024623" y="5085184"/>
                  <a:ext cx="885826" cy="857250"/>
                </a:xfrm>
                <a:prstGeom prst="rect">
                  <a:avLst/>
                </a:prstGeom>
                <a:noFill/>
                <a:ln w="9525">
                  <a:noFill/>
                  <a:miter lim="800000"/>
                  <a:headEnd/>
                  <a:tailEnd/>
                </a:ln>
              </p:spPr>
            </p:pic>
            <p:sp>
              <p:nvSpPr>
                <p:cNvPr id="57" name="矩形 56"/>
                <p:cNvSpPr/>
                <p:nvPr/>
              </p:nvSpPr>
              <p:spPr>
                <a:xfrm>
                  <a:off x="5076056" y="501317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pic>
            <p:nvPicPr>
              <p:cNvPr id="52" name="Picture 5"/>
              <p:cNvPicPr>
                <a:picLocks noChangeAspect="1" noChangeArrowheads="1"/>
              </p:cNvPicPr>
              <p:nvPr/>
            </p:nvPicPr>
            <p:blipFill>
              <a:blip r:embed="rId4" cstate="print"/>
              <a:srcRect/>
              <a:stretch>
                <a:fillRect/>
              </a:stretch>
            </p:blipFill>
            <p:spPr bwMode="auto">
              <a:xfrm>
                <a:off x="6417136" y="2204864"/>
                <a:ext cx="432048" cy="462051"/>
              </a:xfrm>
              <a:prstGeom prst="rect">
                <a:avLst/>
              </a:prstGeom>
              <a:noFill/>
              <a:ln w="9525">
                <a:noFill/>
                <a:miter lim="800000"/>
                <a:headEnd/>
                <a:tailEnd/>
              </a:ln>
            </p:spPr>
          </p:pic>
          <p:grpSp>
            <p:nvGrpSpPr>
              <p:cNvPr id="53" name="组合 124"/>
              <p:cNvGrpSpPr/>
              <p:nvPr/>
            </p:nvGrpSpPr>
            <p:grpSpPr>
              <a:xfrm>
                <a:off x="6876256" y="2204864"/>
                <a:ext cx="476983" cy="504056"/>
                <a:chOff x="5024623" y="5013176"/>
                <a:chExt cx="885826" cy="929258"/>
              </a:xfrm>
            </p:grpSpPr>
            <p:pic>
              <p:nvPicPr>
                <p:cNvPr id="54" name="Picture 4"/>
                <p:cNvPicPr>
                  <a:picLocks noChangeAspect="1" noChangeArrowheads="1"/>
                </p:cNvPicPr>
                <p:nvPr/>
              </p:nvPicPr>
              <p:blipFill>
                <a:blip r:embed="rId5" cstate="print"/>
                <a:srcRect/>
                <a:stretch>
                  <a:fillRect/>
                </a:stretch>
              </p:blipFill>
              <p:spPr bwMode="auto">
                <a:xfrm>
                  <a:off x="5024623" y="5085184"/>
                  <a:ext cx="885826" cy="857250"/>
                </a:xfrm>
                <a:prstGeom prst="rect">
                  <a:avLst/>
                </a:prstGeom>
                <a:noFill/>
                <a:ln w="9525">
                  <a:noFill/>
                  <a:miter lim="800000"/>
                  <a:headEnd/>
                  <a:tailEnd/>
                </a:ln>
              </p:spPr>
            </p:pic>
            <p:sp>
              <p:nvSpPr>
                <p:cNvPr id="55" name="矩形 54"/>
                <p:cNvSpPr/>
                <p:nvPr/>
              </p:nvSpPr>
              <p:spPr>
                <a:xfrm>
                  <a:off x="5076056" y="501317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pic>
          <p:nvPicPr>
            <p:cNvPr id="49" name="Picture 2"/>
            <p:cNvPicPr>
              <a:picLocks noChangeAspect="1" noChangeArrowheads="1"/>
            </p:cNvPicPr>
            <p:nvPr/>
          </p:nvPicPr>
          <p:blipFill>
            <a:blip r:embed="rId3" cstate="print"/>
            <a:srcRect/>
            <a:stretch>
              <a:fillRect/>
            </a:stretch>
          </p:blipFill>
          <p:spPr bwMode="auto">
            <a:xfrm>
              <a:off x="7383029" y="2852936"/>
              <a:ext cx="285315" cy="360040"/>
            </a:xfrm>
            <a:prstGeom prst="rect">
              <a:avLst/>
            </a:prstGeom>
            <a:noFill/>
            <a:ln w="9525">
              <a:noFill/>
              <a:miter lim="800000"/>
              <a:headEnd/>
              <a:tailEnd/>
            </a:ln>
          </p:spPr>
        </p:pic>
        <p:pic>
          <p:nvPicPr>
            <p:cNvPr id="50" name="Picture 3"/>
            <p:cNvPicPr>
              <a:picLocks noChangeAspect="1" noChangeArrowheads="1"/>
            </p:cNvPicPr>
            <p:nvPr/>
          </p:nvPicPr>
          <p:blipFill>
            <a:blip r:embed="rId2" cstate="print"/>
            <a:srcRect/>
            <a:stretch>
              <a:fillRect/>
            </a:stretch>
          </p:blipFill>
          <p:spPr bwMode="auto">
            <a:xfrm>
              <a:off x="8089724" y="2852936"/>
              <a:ext cx="226692" cy="360040"/>
            </a:xfrm>
            <a:prstGeom prst="rect">
              <a:avLst/>
            </a:prstGeom>
            <a:noFill/>
            <a:ln w="9525">
              <a:noFill/>
              <a:miter lim="800000"/>
              <a:headEnd/>
              <a:tailEnd/>
            </a:ln>
          </p:spPr>
        </p:pic>
      </p:grpSp>
      <p:grpSp>
        <p:nvGrpSpPr>
          <p:cNvPr id="127" name="组合 126"/>
          <p:cNvGrpSpPr/>
          <p:nvPr/>
        </p:nvGrpSpPr>
        <p:grpSpPr>
          <a:xfrm>
            <a:off x="107504" y="1628800"/>
            <a:ext cx="2304256" cy="3600400"/>
            <a:chOff x="107504" y="1628800"/>
            <a:chExt cx="2304256" cy="3600400"/>
          </a:xfrm>
        </p:grpSpPr>
        <p:grpSp>
          <p:nvGrpSpPr>
            <p:cNvPr id="59" name="组合 116"/>
            <p:cNvGrpSpPr/>
            <p:nvPr/>
          </p:nvGrpSpPr>
          <p:grpSpPr>
            <a:xfrm>
              <a:off x="260930" y="1988840"/>
              <a:ext cx="1214726" cy="3240360"/>
              <a:chOff x="5082749" y="3284984"/>
              <a:chExt cx="1214726" cy="3240360"/>
            </a:xfrm>
          </p:grpSpPr>
          <p:pic>
            <p:nvPicPr>
              <p:cNvPr id="68" name="Picture 2"/>
              <p:cNvPicPr>
                <a:picLocks noChangeAspect="1" noChangeArrowheads="1"/>
              </p:cNvPicPr>
              <p:nvPr/>
            </p:nvPicPr>
            <p:blipFill>
              <a:blip r:embed="rId3" cstate="print"/>
              <a:srcRect/>
              <a:stretch>
                <a:fillRect/>
              </a:stretch>
            </p:blipFill>
            <p:spPr bwMode="auto">
              <a:xfrm>
                <a:off x="5082749" y="3284984"/>
                <a:ext cx="285315" cy="360040"/>
              </a:xfrm>
              <a:prstGeom prst="rect">
                <a:avLst/>
              </a:prstGeom>
              <a:noFill/>
              <a:ln w="9525">
                <a:noFill/>
                <a:miter lim="800000"/>
                <a:headEnd/>
                <a:tailEnd/>
              </a:ln>
            </p:spPr>
          </p:pic>
          <p:pic>
            <p:nvPicPr>
              <p:cNvPr id="69" name="Picture 3"/>
              <p:cNvPicPr>
                <a:picLocks noChangeAspect="1" noChangeArrowheads="1"/>
              </p:cNvPicPr>
              <p:nvPr/>
            </p:nvPicPr>
            <p:blipFill>
              <a:blip r:embed="rId2" cstate="print"/>
              <a:srcRect/>
              <a:stretch>
                <a:fillRect/>
              </a:stretch>
            </p:blipFill>
            <p:spPr bwMode="auto">
              <a:xfrm>
                <a:off x="6041471" y="4149080"/>
                <a:ext cx="226692" cy="360040"/>
              </a:xfrm>
              <a:prstGeom prst="rect">
                <a:avLst/>
              </a:prstGeom>
              <a:noFill/>
              <a:ln w="9525">
                <a:noFill/>
                <a:miter lim="800000"/>
                <a:headEnd/>
                <a:tailEnd/>
              </a:ln>
            </p:spPr>
          </p:pic>
          <p:pic>
            <p:nvPicPr>
              <p:cNvPr id="70" name="Picture 3"/>
              <p:cNvPicPr>
                <a:picLocks noChangeAspect="1" noChangeArrowheads="1"/>
              </p:cNvPicPr>
              <p:nvPr/>
            </p:nvPicPr>
            <p:blipFill>
              <a:blip r:embed="rId2" cstate="print"/>
              <a:srcRect/>
              <a:stretch>
                <a:fillRect/>
              </a:stretch>
            </p:blipFill>
            <p:spPr bwMode="auto">
              <a:xfrm>
                <a:off x="6041471" y="3284984"/>
                <a:ext cx="226692" cy="360040"/>
              </a:xfrm>
              <a:prstGeom prst="rect">
                <a:avLst/>
              </a:prstGeom>
              <a:noFill/>
              <a:ln w="9525">
                <a:noFill/>
                <a:miter lim="800000"/>
                <a:headEnd/>
                <a:tailEnd/>
              </a:ln>
            </p:spPr>
          </p:pic>
          <p:pic>
            <p:nvPicPr>
              <p:cNvPr id="71" name="Picture 2"/>
              <p:cNvPicPr>
                <a:picLocks noChangeAspect="1" noChangeArrowheads="1"/>
              </p:cNvPicPr>
              <p:nvPr/>
            </p:nvPicPr>
            <p:blipFill>
              <a:blip r:embed="rId3" cstate="print"/>
              <a:srcRect/>
              <a:stretch>
                <a:fillRect/>
              </a:stretch>
            </p:blipFill>
            <p:spPr bwMode="auto">
              <a:xfrm>
                <a:off x="5514797" y="3284984"/>
                <a:ext cx="285315" cy="360040"/>
              </a:xfrm>
              <a:prstGeom prst="rect">
                <a:avLst/>
              </a:prstGeom>
              <a:noFill/>
              <a:ln w="9525">
                <a:noFill/>
                <a:miter lim="800000"/>
                <a:headEnd/>
                <a:tailEnd/>
              </a:ln>
            </p:spPr>
          </p:pic>
          <p:pic>
            <p:nvPicPr>
              <p:cNvPr id="72" name="Picture 2"/>
              <p:cNvPicPr>
                <a:picLocks noChangeAspect="1" noChangeArrowheads="1"/>
              </p:cNvPicPr>
              <p:nvPr/>
            </p:nvPicPr>
            <p:blipFill>
              <a:blip r:embed="rId3" cstate="print"/>
              <a:srcRect/>
              <a:stretch>
                <a:fillRect/>
              </a:stretch>
            </p:blipFill>
            <p:spPr bwMode="auto">
              <a:xfrm>
                <a:off x="6012160" y="3717032"/>
                <a:ext cx="285315" cy="360040"/>
              </a:xfrm>
              <a:prstGeom prst="rect">
                <a:avLst/>
              </a:prstGeom>
              <a:noFill/>
              <a:ln w="9525">
                <a:noFill/>
                <a:miter lim="800000"/>
                <a:headEnd/>
                <a:tailEnd/>
              </a:ln>
            </p:spPr>
          </p:pic>
          <p:pic>
            <p:nvPicPr>
              <p:cNvPr id="73" name="Picture 2"/>
              <p:cNvPicPr>
                <a:picLocks noChangeAspect="1" noChangeArrowheads="1"/>
              </p:cNvPicPr>
              <p:nvPr/>
            </p:nvPicPr>
            <p:blipFill>
              <a:blip r:embed="rId3" cstate="print"/>
              <a:srcRect/>
              <a:stretch>
                <a:fillRect/>
              </a:stretch>
            </p:blipFill>
            <p:spPr bwMode="auto">
              <a:xfrm>
                <a:off x="5082749" y="3717032"/>
                <a:ext cx="285315" cy="360040"/>
              </a:xfrm>
              <a:prstGeom prst="rect">
                <a:avLst/>
              </a:prstGeom>
              <a:noFill/>
              <a:ln w="9525">
                <a:noFill/>
                <a:miter lim="800000"/>
                <a:headEnd/>
                <a:tailEnd/>
              </a:ln>
            </p:spPr>
          </p:pic>
          <p:pic>
            <p:nvPicPr>
              <p:cNvPr id="74" name="Picture 2"/>
              <p:cNvPicPr>
                <a:picLocks noChangeAspect="1" noChangeArrowheads="1"/>
              </p:cNvPicPr>
              <p:nvPr/>
            </p:nvPicPr>
            <p:blipFill>
              <a:blip r:embed="rId3" cstate="print"/>
              <a:srcRect/>
              <a:stretch>
                <a:fillRect/>
              </a:stretch>
            </p:blipFill>
            <p:spPr bwMode="auto">
              <a:xfrm>
                <a:off x="5514797" y="3717032"/>
                <a:ext cx="285315" cy="360040"/>
              </a:xfrm>
              <a:prstGeom prst="rect">
                <a:avLst/>
              </a:prstGeom>
              <a:noFill/>
              <a:ln w="9525">
                <a:noFill/>
                <a:miter lim="800000"/>
                <a:headEnd/>
                <a:tailEnd/>
              </a:ln>
            </p:spPr>
          </p:pic>
          <p:pic>
            <p:nvPicPr>
              <p:cNvPr id="75" name="Picture 2"/>
              <p:cNvPicPr>
                <a:picLocks noChangeAspect="1" noChangeArrowheads="1"/>
              </p:cNvPicPr>
              <p:nvPr/>
            </p:nvPicPr>
            <p:blipFill>
              <a:blip r:embed="rId3" cstate="print"/>
              <a:srcRect/>
              <a:stretch>
                <a:fillRect/>
              </a:stretch>
            </p:blipFill>
            <p:spPr bwMode="auto">
              <a:xfrm>
                <a:off x="5082749" y="4149080"/>
                <a:ext cx="285315" cy="360040"/>
              </a:xfrm>
              <a:prstGeom prst="rect">
                <a:avLst/>
              </a:prstGeom>
              <a:noFill/>
              <a:ln w="9525">
                <a:noFill/>
                <a:miter lim="800000"/>
                <a:headEnd/>
                <a:tailEnd/>
              </a:ln>
            </p:spPr>
          </p:pic>
          <p:pic>
            <p:nvPicPr>
              <p:cNvPr id="76" name="Picture 3"/>
              <p:cNvPicPr>
                <a:picLocks noChangeAspect="1" noChangeArrowheads="1"/>
              </p:cNvPicPr>
              <p:nvPr/>
            </p:nvPicPr>
            <p:blipFill>
              <a:blip r:embed="rId2" cstate="print"/>
              <a:srcRect/>
              <a:stretch>
                <a:fillRect/>
              </a:stretch>
            </p:blipFill>
            <p:spPr bwMode="auto">
              <a:xfrm>
                <a:off x="5544108" y="4149080"/>
                <a:ext cx="226692" cy="360040"/>
              </a:xfrm>
              <a:prstGeom prst="rect">
                <a:avLst/>
              </a:prstGeom>
              <a:noFill/>
              <a:ln w="9525">
                <a:noFill/>
                <a:miter lim="800000"/>
                <a:headEnd/>
                <a:tailEnd/>
              </a:ln>
            </p:spPr>
          </p:pic>
          <p:pic>
            <p:nvPicPr>
              <p:cNvPr id="77" name="Picture 2"/>
              <p:cNvPicPr>
                <a:picLocks noChangeAspect="1" noChangeArrowheads="1"/>
              </p:cNvPicPr>
              <p:nvPr/>
            </p:nvPicPr>
            <p:blipFill>
              <a:blip r:embed="rId3" cstate="print"/>
              <a:srcRect/>
              <a:stretch>
                <a:fillRect/>
              </a:stretch>
            </p:blipFill>
            <p:spPr bwMode="auto">
              <a:xfrm>
                <a:off x="5082749" y="4509120"/>
                <a:ext cx="285315" cy="360040"/>
              </a:xfrm>
              <a:prstGeom prst="rect">
                <a:avLst/>
              </a:prstGeom>
              <a:noFill/>
              <a:ln w="9525">
                <a:noFill/>
                <a:miter lim="800000"/>
                <a:headEnd/>
                <a:tailEnd/>
              </a:ln>
            </p:spPr>
          </p:pic>
          <p:pic>
            <p:nvPicPr>
              <p:cNvPr id="78" name="Picture 3"/>
              <p:cNvPicPr>
                <a:picLocks noChangeAspect="1" noChangeArrowheads="1"/>
              </p:cNvPicPr>
              <p:nvPr/>
            </p:nvPicPr>
            <p:blipFill>
              <a:blip r:embed="rId2" cstate="print"/>
              <a:srcRect/>
              <a:stretch>
                <a:fillRect/>
              </a:stretch>
            </p:blipFill>
            <p:spPr bwMode="auto">
              <a:xfrm>
                <a:off x="5544108" y="4509120"/>
                <a:ext cx="226692" cy="360040"/>
              </a:xfrm>
              <a:prstGeom prst="rect">
                <a:avLst/>
              </a:prstGeom>
              <a:noFill/>
              <a:ln w="9525">
                <a:noFill/>
                <a:miter lim="800000"/>
                <a:headEnd/>
                <a:tailEnd/>
              </a:ln>
            </p:spPr>
          </p:pic>
          <p:pic>
            <p:nvPicPr>
              <p:cNvPr id="79" name="Picture 2"/>
              <p:cNvPicPr>
                <a:picLocks noChangeAspect="1" noChangeArrowheads="1"/>
              </p:cNvPicPr>
              <p:nvPr/>
            </p:nvPicPr>
            <p:blipFill>
              <a:blip r:embed="rId3" cstate="print"/>
              <a:srcRect/>
              <a:stretch>
                <a:fillRect/>
              </a:stretch>
            </p:blipFill>
            <p:spPr bwMode="auto">
              <a:xfrm>
                <a:off x="6012160" y="4509120"/>
                <a:ext cx="285315" cy="360040"/>
              </a:xfrm>
              <a:prstGeom prst="rect">
                <a:avLst/>
              </a:prstGeom>
              <a:noFill/>
              <a:ln w="9525">
                <a:noFill/>
                <a:miter lim="800000"/>
                <a:headEnd/>
                <a:tailEnd/>
              </a:ln>
            </p:spPr>
          </p:pic>
          <p:pic>
            <p:nvPicPr>
              <p:cNvPr id="80" name="Picture 3"/>
              <p:cNvPicPr>
                <a:picLocks noChangeAspect="1" noChangeArrowheads="1"/>
              </p:cNvPicPr>
              <p:nvPr/>
            </p:nvPicPr>
            <p:blipFill>
              <a:blip r:embed="rId2" cstate="print"/>
              <a:srcRect/>
              <a:stretch>
                <a:fillRect/>
              </a:stretch>
            </p:blipFill>
            <p:spPr bwMode="auto">
              <a:xfrm>
                <a:off x="6041471" y="5805264"/>
                <a:ext cx="226692" cy="360040"/>
              </a:xfrm>
              <a:prstGeom prst="rect">
                <a:avLst/>
              </a:prstGeom>
              <a:noFill/>
              <a:ln w="9525">
                <a:noFill/>
                <a:miter lim="800000"/>
                <a:headEnd/>
                <a:tailEnd/>
              </a:ln>
            </p:spPr>
          </p:pic>
          <p:pic>
            <p:nvPicPr>
              <p:cNvPr id="81" name="Picture 3"/>
              <p:cNvPicPr>
                <a:picLocks noChangeAspect="1" noChangeArrowheads="1"/>
              </p:cNvPicPr>
              <p:nvPr/>
            </p:nvPicPr>
            <p:blipFill>
              <a:blip r:embed="rId2" cstate="print"/>
              <a:srcRect/>
              <a:stretch>
                <a:fillRect/>
              </a:stretch>
            </p:blipFill>
            <p:spPr bwMode="auto">
              <a:xfrm>
                <a:off x="6041471" y="5373216"/>
                <a:ext cx="226692" cy="360040"/>
              </a:xfrm>
              <a:prstGeom prst="rect">
                <a:avLst/>
              </a:prstGeom>
              <a:noFill/>
              <a:ln w="9525">
                <a:noFill/>
                <a:miter lim="800000"/>
                <a:headEnd/>
                <a:tailEnd/>
              </a:ln>
            </p:spPr>
          </p:pic>
          <p:pic>
            <p:nvPicPr>
              <p:cNvPr id="82" name="Picture 2"/>
              <p:cNvPicPr>
                <a:picLocks noChangeAspect="1" noChangeArrowheads="1"/>
              </p:cNvPicPr>
              <p:nvPr/>
            </p:nvPicPr>
            <p:blipFill>
              <a:blip r:embed="rId3" cstate="print"/>
              <a:srcRect/>
              <a:stretch>
                <a:fillRect/>
              </a:stretch>
            </p:blipFill>
            <p:spPr bwMode="auto">
              <a:xfrm>
                <a:off x="5514797" y="4941168"/>
                <a:ext cx="285315" cy="360040"/>
              </a:xfrm>
              <a:prstGeom prst="rect">
                <a:avLst/>
              </a:prstGeom>
              <a:noFill/>
              <a:ln w="9525">
                <a:noFill/>
                <a:miter lim="800000"/>
                <a:headEnd/>
                <a:tailEnd/>
              </a:ln>
            </p:spPr>
          </p:pic>
          <p:pic>
            <p:nvPicPr>
              <p:cNvPr id="83" name="Picture 2"/>
              <p:cNvPicPr>
                <a:picLocks noChangeAspect="1" noChangeArrowheads="1"/>
              </p:cNvPicPr>
              <p:nvPr/>
            </p:nvPicPr>
            <p:blipFill>
              <a:blip r:embed="rId3" cstate="print"/>
              <a:srcRect/>
              <a:stretch>
                <a:fillRect/>
              </a:stretch>
            </p:blipFill>
            <p:spPr bwMode="auto">
              <a:xfrm>
                <a:off x="6012160" y="4941168"/>
                <a:ext cx="285315" cy="360040"/>
              </a:xfrm>
              <a:prstGeom prst="rect">
                <a:avLst/>
              </a:prstGeom>
              <a:noFill/>
              <a:ln w="9525">
                <a:noFill/>
                <a:miter lim="800000"/>
                <a:headEnd/>
                <a:tailEnd/>
              </a:ln>
            </p:spPr>
          </p:pic>
          <p:pic>
            <p:nvPicPr>
              <p:cNvPr id="84" name="Picture 2"/>
              <p:cNvPicPr>
                <a:picLocks noChangeAspect="1" noChangeArrowheads="1"/>
              </p:cNvPicPr>
              <p:nvPr/>
            </p:nvPicPr>
            <p:blipFill>
              <a:blip r:embed="rId3" cstate="print"/>
              <a:srcRect/>
              <a:stretch>
                <a:fillRect/>
              </a:stretch>
            </p:blipFill>
            <p:spPr bwMode="auto">
              <a:xfrm>
                <a:off x="5514797" y="5373216"/>
                <a:ext cx="285315" cy="360040"/>
              </a:xfrm>
              <a:prstGeom prst="rect">
                <a:avLst/>
              </a:prstGeom>
              <a:noFill/>
              <a:ln w="9525">
                <a:noFill/>
                <a:miter lim="800000"/>
                <a:headEnd/>
                <a:tailEnd/>
              </a:ln>
            </p:spPr>
          </p:pic>
          <p:pic>
            <p:nvPicPr>
              <p:cNvPr id="85" name="Picture 3"/>
              <p:cNvPicPr>
                <a:picLocks noChangeAspect="1" noChangeArrowheads="1"/>
              </p:cNvPicPr>
              <p:nvPr/>
            </p:nvPicPr>
            <p:blipFill>
              <a:blip r:embed="rId2" cstate="print"/>
              <a:srcRect/>
              <a:stretch>
                <a:fillRect/>
              </a:stretch>
            </p:blipFill>
            <p:spPr bwMode="auto">
              <a:xfrm>
                <a:off x="5544108" y="5805264"/>
                <a:ext cx="226692" cy="360040"/>
              </a:xfrm>
              <a:prstGeom prst="rect">
                <a:avLst/>
              </a:prstGeom>
              <a:noFill/>
              <a:ln w="9525">
                <a:noFill/>
                <a:miter lim="800000"/>
                <a:headEnd/>
                <a:tailEnd/>
              </a:ln>
            </p:spPr>
          </p:pic>
          <p:pic>
            <p:nvPicPr>
              <p:cNvPr id="86" name="Picture 3"/>
              <p:cNvPicPr>
                <a:picLocks noChangeAspect="1" noChangeArrowheads="1"/>
              </p:cNvPicPr>
              <p:nvPr/>
            </p:nvPicPr>
            <p:blipFill>
              <a:blip r:embed="rId2" cstate="print"/>
              <a:srcRect/>
              <a:stretch>
                <a:fillRect/>
              </a:stretch>
            </p:blipFill>
            <p:spPr bwMode="auto">
              <a:xfrm>
                <a:off x="5544108" y="6165304"/>
                <a:ext cx="226692" cy="360040"/>
              </a:xfrm>
              <a:prstGeom prst="rect">
                <a:avLst/>
              </a:prstGeom>
              <a:noFill/>
              <a:ln w="9525">
                <a:noFill/>
                <a:miter lim="800000"/>
                <a:headEnd/>
                <a:tailEnd/>
              </a:ln>
            </p:spPr>
          </p:pic>
          <p:pic>
            <p:nvPicPr>
              <p:cNvPr id="87" name="Picture 2"/>
              <p:cNvPicPr>
                <a:picLocks noChangeAspect="1" noChangeArrowheads="1"/>
              </p:cNvPicPr>
              <p:nvPr/>
            </p:nvPicPr>
            <p:blipFill>
              <a:blip r:embed="rId3" cstate="print"/>
              <a:srcRect/>
              <a:stretch>
                <a:fillRect/>
              </a:stretch>
            </p:blipFill>
            <p:spPr bwMode="auto">
              <a:xfrm>
                <a:off x="6012160" y="6165304"/>
                <a:ext cx="285315" cy="360040"/>
              </a:xfrm>
              <a:prstGeom prst="rect">
                <a:avLst/>
              </a:prstGeom>
              <a:noFill/>
              <a:ln w="9525">
                <a:noFill/>
                <a:miter lim="800000"/>
                <a:headEnd/>
                <a:tailEnd/>
              </a:ln>
            </p:spPr>
          </p:pic>
          <p:pic>
            <p:nvPicPr>
              <p:cNvPr id="88" name="Picture 3"/>
              <p:cNvPicPr>
                <a:picLocks noChangeAspect="1" noChangeArrowheads="1"/>
              </p:cNvPicPr>
              <p:nvPr/>
            </p:nvPicPr>
            <p:blipFill>
              <a:blip r:embed="rId2" cstate="print"/>
              <a:srcRect/>
              <a:stretch>
                <a:fillRect/>
              </a:stretch>
            </p:blipFill>
            <p:spPr bwMode="auto">
              <a:xfrm>
                <a:off x="5112060" y="4941168"/>
                <a:ext cx="226692" cy="360040"/>
              </a:xfrm>
              <a:prstGeom prst="rect">
                <a:avLst/>
              </a:prstGeom>
              <a:noFill/>
              <a:ln w="9525">
                <a:noFill/>
                <a:miter lim="800000"/>
                <a:headEnd/>
                <a:tailEnd/>
              </a:ln>
            </p:spPr>
          </p:pic>
          <p:pic>
            <p:nvPicPr>
              <p:cNvPr id="89" name="Picture 3"/>
              <p:cNvPicPr>
                <a:picLocks noChangeAspect="1" noChangeArrowheads="1"/>
              </p:cNvPicPr>
              <p:nvPr/>
            </p:nvPicPr>
            <p:blipFill>
              <a:blip r:embed="rId2" cstate="print"/>
              <a:srcRect/>
              <a:stretch>
                <a:fillRect/>
              </a:stretch>
            </p:blipFill>
            <p:spPr bwMode="auto">
              <a:xfrm>
                <a:off x="5112060" y="5373216"/>
                <a:ext cx="226692" cy="360040"/>
              </a:xfrm>
              <a:prstGeom prst="rect">
                <a:avLst/>
              </a:prstGeom>
              <a:noFill/>
              <a:ln w="9525">
                <a:noFill/>
                <a:miter lim="800000"/>
                <a:headEnd/>
                <a:tailEnd/>
              </a:ln>
            </p:spPr>
          </p:pic>
          <p:pic>
            <p:nvPicPr>
              <p:cNvPr id="90" name="Picture 3"/>
              <p:cNvPicPr>
                <a:picLocks noChangeAspect="1" noChangeArrowheads="1"/>
              </p:cNvPicPr>
              <p:nvPr/>
            </p:nvPicPr>
            <p:blipFill>
              <a:blip r:embed="rId2" cstate="print"/>
              <a:srcRect/>
              <a:stretch>
                <a:fillRect/>
              </a:stretch>
            </p:blipFill>
            <p:spPr bwMode="auto">
              <a:xfrm>
                <a:off x="5112060" y="5805264"/>
                <a:ext cx="226692" cy="360040"/>
              </a:xfrm>
              <a:prstGeom prst="rect">
                <a:avLst/>
              </a:prstGeom>
              <a:noFill/>
              <a:ln w="9525">
                <a:noFill/>
                <a:miter lim="800000"/>
                <a:headEnd/>
                <a:tailEnd/>
              </a:ln>
            </p:spPr>
          </p:pic>
          <p:pic>
            <p:nvPicPr>
              <p:cNvPr id="91" name="Picture 3"/>
              <p:cNvPicPr>
                <a:picLocks noChangeAspect="1" noChangeArrowheads="1"/>
              </p:cNvPicPr>
              <p:nvPr/>
            </p:nvPicPr>
            <p:blipFill>
              <a:blip r:embed="rId2" cstate="print"/>
              <a:srcRect/>
              <a:stretch>
                <a:fillRect/>
              </a:stretch>
            </p:blipFill>
            <p:spPr bwMode="auto">
              <a:xfrm>
                <a:off x="5112060" y="6165304"/>
                <a:ext cx="226692" cy="360040"/>
              </a:xfrm>
              <a:prstGeom prst="rect">
                <a:avLst/>
              </a:prstGeom>
              <a:noFill/>
              <a:ln w="9525">
                <a:noFill/>
                <a:miter lim="800000"/>
                <a:headEnd/>
                <a:tailEnd/>
              </a:ln>
            </p:spPr>
          </p:pic>
        </p:grpSp>
        <p:sp>
          <p:nvSpPr>
            <p:cNvPr id="92" name="TextBox 91"/>
            <p:cNvSpPr txBox="1"/>
            <p:nvPr/>
          </p:nvSpPr>
          <p:spPr>
            <a:xfrm>
              <a:off x="107504" y="1628800"/>
              <a:ext cx="2304256" cy="369332"/>
            </a:xfrm>
            <a:prstGeom prst="rect">
              <a:avLst/>
            </a:prstGeom>
            <a:noFill/>
          </p:spPr>
          <p:txBody>
            <a:bodyPr wrap="square" rtlCol="0">
              <a:spAutoFit/>
            </a:bodyPr>
            <a:lstStyle/>
            <a:p>
              <a:r>
                <a:rPr lang="en-US" altLang="zh-CN" dirty="0" smtClean="0"/>
                <a:t>8 possible paths </a:t>
              </a:r>
              <a:endParaRPr lang="zh-CN" altLang="en-US" dirty="0"/>
            </a:p>
          </p:txBody>
        </p:sp>
      </p:grpSp>
      <p:grpSp>
        <p:nvGrpSpPr>
          <p:cNvPr id="129" name="组合 128"/>
          <p:cNvGrpSpPr/>
          <p:nvPr/>
        </p:nvGrpSpPr>
        <p:grpSpPr>
          <a:xfrm>
            <a:off x="1547664" y="1628800"/>
            <a:ext cx="2900153" cy="3609692"/>
            <a:chOff x="1547664" y="1628800"/>
            <a:chExt cx="2900153" cy="3609692"/>
          </a:xfrm>
        </p:grpSpPr>
        <p:sp>
          <p:nvSpPr>
            <p:cNvPr id="108" name="矩形 107"/>
            <p:cNvSpPr/>
            <p:nvPr/>
          </p:nvSpPr>
          <p:spPr>
            <a:xfrm>
              <a:off x="1547664" y="1988840"/>
              <a:ext cx="2900153" cy="369332"/>
            </a:xfrm>
            <a:prstGeom prst="rect">
              <a:avLst/>
            </a:prstGeom>
          </p:spPr>
          <p:txBody>
            <a:bodyPr wrap="none">
              <a:spAutoFit/>
            </a:bodyPr>
            <a:lstStyle/>
            <a:p>
              <a:r>
                <a:rPr lang="en-US" altLang="zh-CN" dirty="0" smtClean="0"/>
                <a:t>0.6 * 0.6 * 0.3 * 0.4 * 0.7 * 0.4</a:t>
              </a:r>
              <a:endParaRPr lang="zh-CN" altLang="en-US" dirty="0"/>
            </a:p>
          </p:txBody>
        </p:sp>
        <p:sp>
          <p:nvSpPr>
            <p:cNvPr id="109" name="矩形 108"/>
            <p:cNvSpPr/>
            <p:nvPr/>
          </p:nvSpPr>
          <p:spPr>
            <a:xfrm>
              <a:off x="1547664" y="2411596"/>
              <a:ext cx="2900153" cy="369332"/>
            </a:xfrm>
            <a:prstGeom prst="rect">
              <a:avLst/>
            </a:prstGeom>
          </p:spPr>
          <p:txBody>
            <a:bodyPr wrap="none">
              <a:spAutoFit/>
            </a:bodyPr>
            <a:lstStyle/>
            <a:p>
              <a:r>
                <a:rPr lang="en-US" altLang="zh-CN" dirty="0" smtClean="0"/>
                <a:t>0.6 * 0.6 * 0.3 * 0.4 * 0.3 * 0.6</a:t>
              </a:r>
              <a:endParaRPr lang="zh-CN" altLang="en-US" dirty="0"/>
            </a:p>
          </p:txBody>
        </p:sp>
        <p:sp>
          <p:nvSpPr>
            <p:cNvPr id="110" name="矩形 109"/>
            <p:cNvSpPr/>
            <p:nvPr/>
          </p:nvSpPr>
          <p:spPr>
            <a:xfrm>
              <a:off x="1547664" y="2852936"/>
              <a:ext cx="2900153" cy="369332"/>
            </a:xfrm>
            <a:prstGeom prst="rect">
              <a:avLst/>
            </a:prstGeom>
          </p:spPr>
          <p:txBody>
            <a:bodyPr wrap="none">
              <a:spAutoFit/>
            </a:bodyPr>
            <a:lstStyle/>
            <a:p>
              <a:r>
                <a:rPr lang="en-US" altLang="zh-CN" dirty="0" smtClean="0"/>
                <a:t>0.6 * 0.6 * 0.7 * 0.6 * 0.8 * 0.4</a:t>
              </a:r>
              <a:endParaRPr lang="zh-CN" altLang="en-US" dirty="0"/>
            </a:p>
          </p:txBody>
        </p:sp>
        <p:sp>
          <p:nvSpPr>
            <p:cNvPr id="111" name="矩形 110"/>
            <p:cNvSpPr/>
            <p:nvPr/>
          </p:nvSpPr>
          <p:spPr>
            <a:xfrm>
              <a:off x="1547664" y="3275692"/>
              <a:ext cx="2900153" cy="369332"/>
            </a:xfrm>
            <a:prstGeom prst="rect">
              <a:avLst/>
            </a:prstGeom>
          </p:spPr>
          <p:txBody>
            <a:bodyPr wrap="none">
              <a:spAutoFit/>
            </a:bodyPr>
            <a:lstStyle/>
            <a:p>
              <a:r>
                <a:rPr lang="en-US" altLang="zh-CN" dirty="0" smtClean="0"/>
                <a:t>0.6 * 0.6 * 0.7 * 0.6 * 0.2 * 0.6</a:t>
              </a:r>
              <a:endParaRPr lang="zh-CN" altLang="en-US" dirty="0"/>
            </a:p>
          </p:txBody>
        </p:sp>
        <p:sp>
          <p:nvSpPr>
            <p:cNvPr id="112" name="矩形 111"/>
            <p:cNvSpPr/>
            <p:nvPr/>
          </p:nvSpPr>
          <p:spPr>
            <a:xfrm>
              <a:off x="1547664" y="3635732"/>
              <a:ext cx="2900153" cy="369332"/>
            </a:xfrm>
            <a:prstGeom prst="rect">
              <a:avLst/>
            </a:prstGeom>
          </p:spPr>
          <p:txBody>
            <a:bodyPr wrap="none">
              <a:spAutoFit/>
            </a:bodyPr>
            <a:lstStyle/>
            <a:p>
              <a:r>
                <a:rPr lang="en-US" altLang="zh-CN" dirty="0" smtClean="0"/>
                <a:t>0.4 * 0.4 * 0.2 * 0.4 * 0.3 * 0.6</a:t>
              </a:r>
              <a:endParaRPr lang="zh-CN" altLang="en-US" dirty="0"/>
            </a:p>
          </p:txBody>
        </p:sp>
        <p:sp>
          <p:nvSpPr>
            <p:cNvPr id="113" name="矩形 112"/>
            <p:cNvSpPr/>
            <p:nvPr/>
          </p:nvSpPr>
          <p:spPr>
            <a:xfrm>
              <a:off x="1547664" y="4077072"/>
              <a:ext cx="2900153" cy="369332"/>
            </a:xfrm>
            <a:prstGeom prst="rect">
              <a:avLst/>
            </a:prstGeom>
          </p:spPr>
          <p:txBody>
            <a:bodyPr wrap="none">
              <a:spAutoFit/>
            </a:bodyPr>
            <a:lstStyle/>
            <a:p>
              <a:r>
                <a:rPr lang="en-US" altLang="zh-CN" dirty="0" smtClean="0"/>
                <a:t>0.4 * 0.4 * 0.2 * 0.4 * 0.7 * 0.4</a:t>
              </a:r>
              <a:endParaRPr lang="zh-CN" altLang="en-US" dirty="0"/>
            </a:p>
          </p:txBody>
        </p:sp>
        <p:sp>
          <p:nvSpPr>
            <p:cNvPr id="114" name="矩形 113"/>
            <p:cNvSpPr/>
            <p:nvPr/>
          </p:nvSpPr>
          <p:spPr>
            <a:xfrm>
              <a:off x="1547664" y="4499828"/>
              <a:ext cx="2848857" cy="369332"/>
            </a:xfrm>
            <a:prstGeom prst="rect">
              <a:avLst/>
            </a:prstGeom>
          </p:spPr>
          <p:txBody>
            <a:bodyPr wrap="none">
              <a:spAutoFit/>
            </a:bodyPr>
            <a:lstStyle/>
            <a:p>
              <a:r>
                <a:rPr lang="en-US" altLang="zh-CN" dirty="0" smtClean="0"/>
                <a:t>0.4 * 0.4 * 0.8 * 0.6 * 0.8* 0.4</a:t>
              </a:r>
              <a:endParaRPr lang="zh-CN" altLang="en-US" dirty="0"/>
            </a:p>
          </p:txBody>
        </p:sp>
        <p:sp>
          <p:nvSpPr>
            <p:cNvPr id="118" name="矩形 117"/>
            <p:cNvSpPr/>
            <p:nvPr/>
          </p:nvSpPr>
          <p:spPr>
            <a:xfrm>
              <a:off x="1547664" y="4869160"/>
              <a:ext cx="2848857" cy="369332"/>
            </a:xfrm>
            <a:prstGeom prst="rect">
              <a:avLst/>
            </a:prstGeom>
          </p:spPr>
          <p:txBody>
            <a:bodyPr wrap="none">
              <a:spAutoFit/>
            </a:bodyPr>
            <a:lstStyle/>
            <a:p>
              <a:r>
                <a:rPr lang="en-US" altLang="zh-CN" dirty="0" smtClean="0"/>
                <a:t>0.4 * 0.4 * 0.8 * 0.6 * 0.2* 0.6</a:t>
              </a:r>
              <a:endParaRPr lang="zh-CN" altLang="en-US" dirty="0"/>
            </a:p>
          </p:txBody>
        </p:sp>
        <p:sp>
          <p:nvSpPr>
            <p:cNvPr id="121" name="矩形 120"/>
            <p:cNvSpPr/>
            <p:nvPr/>
          </p:nvSpPr>
          <p:spPr>
            <a:xfrm>
              <a:off x="2339752" y="1628800"/>
              <a:ext cx="1428981" cy="369332"/>
            </a:xfrm>
            <a:prstGeom prst="rect">
              <a:avLst/>
            </a:prstGeom>
          </p:spPr>
          <p:txBody>
            <a:bodyPr wrap="none">
              <a:spAutoFit/>
            </a:bodyPr>
            <a:lstStyle/>
            <a:p>
              <a:r>
                <a:rPr lang="tr-TR" altLang="zh-CN" b="1" i="1" dirty="0" smtClean="0"/>
                <a:t>P </a:t>
              </a:r>
              <a:r>
                <a:rPr lang="tr-TR" altLang="zh-CN" b="1" dirty="0" smtClean="0"/>
                <a:t>(</a:t>
              </a:r>
              <a:r>
                <a:rPr lang="tr-TR" altLang="zh-CN" b="1" i="1" dirty="0" smtClean="0"/>
                <a:t>Q </a:t>
              </a:r>
              <a:r>
                <a:rPr lang="en-US" altLang="zh-CN" b="1" dirty="0" smtClean="0"/>
                <a:t>,</a:t>
              </a:r>
              <a:r>
                <a:rPr lang="tr-TR" altLang="zh-CN" b="1" dirty="0" smtClean="0"/>
                <a:t> </a:t>
              </a:r>
              <a:r>
                <a:rPr lang="tr-TR" altLang="zh-CN" b="1" i="1" dirty="0" smtClean="0"/>
                <a:t>O </a:t>
              </a:r>
              <a:r>
                <a:rPr lang="en-US" altLang="zh-CN" b="1" dirty="0" smtClean="0"/>
                <a:t>| </a:t>
              </a:r>
              <a:r>
                <a:rPr lang="tr-TR" altLang="zh-CN" b="1" i="1" dirty="0" smtClean="0"/>
                <a:t>λ </a:t>
              </a:r>
              <a:r>
                <a:rPr lang="tr-TR" altLang="zh-CN" b="1" dirty="0" smtClean="0"/>
                <a:t>)</a:t>
              </a:r>
              <a:r>
                <a:rPr lang="en-US" altLang="zh-CN" b="1" dirty="0" smtClean="0"/>
                <a:t> </a:t>
              </a:r>
              <a:endParaRPr lang="zh-CN" altLang="en-US" b="1" dirty="0"/>
            </a:p>
          </p:txBody>
        </p:sp>
      </p:grpSp>
      <p:sp>
        <p:nvSpPr>
          <p:cNvPr id="122" name="矩形 121"/>
          <p:cNvSpPr/>
          <p:nvPr/>
        </p:nvSpPr>
        <p:spPr>
          <a:xfrm>
            <a:off x="4499992" y="3789040"/>
            <a:ext cx="5256584" cy="984885"/>
          </a:xfrm>
          <a:prstGeom prst="rect">
            <a:avLst/>
          </a:prstGeom>
        </p:spPr>
        <p:txBody>
          <a:bodyPr wrap="square">
            <a:spAutoFit/>
          </a:bodyPr>
          <a:lstStyle/>
          <a:p>
            <a:r>
              <a:rPr lang="tr-TR" altLang="zh-CN" sz="2000" b="1" i="1" dirty="0" smtClean="0"/>
              <a:t>P </a:t>
            </a:r>
            <a:r>
              <a:rPr lang="tr-TR" altLang="zh-CN" sz="2000" b="1" dirty="0" smtClean="0"/>
              <a:t>(</a:t>
            </a:r>
            <a:r>
              <a:rPr lang="tr-TR" altLang="zh-CN" sz="2000" b="1" i="1" dirty="0" smtClean="0"/>
              <a:t>Q</a:t>
            </a:r>
            <a:r>
              <a:rPr lang="tr-TR" altLang="zh-CN" sz="2000" b="1" i="1" baseline="30000" dirty="0" smtClean="0"/>
              <a:t>* </a:t>
            </a:r>
            <a:r>
              <a:rPr lang="tr-TR" altLang="zh-CN" sz="2000" b="1" dirty="0" smtClean="0"/>
              <a:t>| </a:t>
            </a:r>
            <a:r>
              <a:rPr lang="tr-TR" altLang="zh-CN" sz="2000" b="1" i="1" dirty="0" smtClean="0"/>
              <a:t>O</a:t>
            </a:r>
            <a:r>
              <a:rPr lang="tr-TR" altLang="zh-CN" sz="2000" b="1" dirty="0" smtClean="0"/>
              <a:t>, </a:t>
            </a:r>
            <a:r>
              <a:rPr lang="tr-TR" altLang="zh-CN" sz="2000" b="1" i="1" dirty="0" smtClean="0"/>
              <a:t>λ </a:t>
            </a:r>
            <a:r>
              <a:rPr lang="tr-TR" altLang="zh-CN" sz="2000" b="1" dirty="0" smtClean="0"/>
              <a:t>) = max</a:t>
            </a:r>
            <a:r>
              <a:rPr lang="tr-TR" altLang="zh-CN" sz="2000" b="1" i="1" baseline="-25000" dirty="0" smtClean="0"/>
              <a:t>Q</a:t>
            </a:r>
            <a:r>
              <a:rPr lang="tr-TR" altLang="zh-CN" sz="2000" b="1" dirty="0" smtClean="0"/>
              <a:t> </a:t>
            </a:r>
            <a:r>
              <a:rPr lang="tr-TR" altLang="zh-CN" sz="2000" b="1" i="1" dirty="0" smtClean="0"/>
              <a:t>P </a:t>
            </a:r>
            <a:r>
              <a:rPr lang="tr-TR" altLang="zh-CN" sz="2000" b="1" dirty="0" smtClean="0"/>
              <a:t>(</a:t>
            </a:r>
            <a:r>
              <a:rPr lang="tr-TR" altLang="zh-CN" sz="2000" b="1" i="1" dirty="0" smtClean="0"/>
              <a:t>Q </a:t>
            </a:r>
            <a:r>
              <a:rPr lang="tr-TR" altLang="zh-CN" sz="2000" b="1" dirty="0" smtClean="0"/>
              <a:t>| </a:t>
            </a:r>
            <a:r>
              <a:rPr lang="tr-TR" altLang="zh-CN" sz="2000" b="1" i="1" dirty="0" smtClean="0"/>
              <a:t>O </a:t>
            </a:r>
            <a:r>
              <a:rPr lang="tr-TR" altLang="zh-CN" sz="2000" b="1" dirty="0" smtClean="0"/>
              <a:t>, </a:t>
            </a:r>
            <a:r>
              <a:rPr lang="tr-TR" altLang="zh-CN" sz="2000" b="1" i="1" dirty="0" smtClean="0"/>
              <a:t>λ </a:t>
            </a:r>
            <a:r>
              <a:rPr lang="tr-TR" altLang="zh-CN" sz="2000" b="1" dirty="0" smtClean="0"/>
              <a:t>)</a:t>
            </a:r>
            <a:endParaRPr lang="en-US" altLang="zh-CN" sz="2000" b="1" dirty="0" smtClean="0"/>
          </a:p>
          <a:p>
            <a:r>
              <a:rPr lang="en-US" altLang="zh-CN" sz="2000" b="1" dirty="0" smtClean="0"/>
              <a:t>             </a:t>
            </a:r>
            <a:r>
              <a:rPr lang="tr-TR" altLang="zh-CN" sz="2000" b="1" dirty="0" smtClean="0"/>
              <a:t>max</a:t>
            </a:r>
            <a:r>
              <a:rPr lang="tr-TR" altLang="zh-CN" sz="2000" b="1" i="1" baseline="-25000" dirty="0" smtClean="0"/>
              <a:t>Q</a:t>
            </a:r>
            <a:r>
              <a:rPr lang="tr-TR" altLang="zh-CN" sz="2000" b="1" dirty="0" smtClean="0"/>
              <a:t> </a:t>
            </a:r>
            <a:r>
              <a:rPr lang="tr-TR" altLang="zh-CN" sz="2000" b="1" i="1" dirty="0" smtClean="0"/>
              <a:t>P </a:t>
            </a:r>
            <a:r>
              <a:rPr lang="tr-TR" altLang="zh-CN" sz="2000" b="1" dirty="0" smtClean="0"/>
              <a:t>(</a:t>
            </a:r>
            <a:r>
              <a:rPr lang="tr-TR" altLang="zh-CN" sz="2000" b="1" i="1" dirty="0" smtClean="0"/>
              <a:t>Q </a:t>
            </a:r>
            <a:r>
              <a:rPr lang="en-US" altLang="zh-CN" sz="2000" b="1" dirty="0" smtClean="0"/>
              <a:t>,</a:t>
            </a:r>
            <a:r>
              <a:rPr lang="tr-TR" altLang="zh-CN" sz="2000" b="1" dirty="0" smtClean="0"/>
              <a:t> </a:t>
            </a:r>
            <a:r>
              <a:rPr lang="tr-TR" altLang="zh-CN" sz="2000" b="1" i="1" dirty="0" smtClean="0"/>
              <a:t>O </a:t>
            </a:r>
            <a:r>
              <a:rPr lang="en-US" altLang="zh-CN" sz="2000" b="1" dirty="0" smtClean="0"/>
              <a:t>|</a:t>
            </a:r>
            <a:r>
              <a:rPr lang="tr-TR" altLang="zh-CN" sz="2000" b="1" i="1" dirty="0" smtClean="0"/>
              <a:t>λ </a:t>
            </a:r>
            <a:r>
              <a:rPr lang="tr-TR" altLang="zh-CN" sz="2000" b="1" dirty="0" smtClean="0"/>
              <a:t>)</a:t>
            </a:r>
            <a:endParaRPr lang="zh-CN" altLang="en-US" sz="1600" b="1" dirty="0" smtClean="0"/>
          </a:p>
          <a:p>
            <a:r>
              <a:rPr lang="tr-TR" altLang="zh-CN" dirty="0" smtClean="0"/>
              <a:t> </a:t>
            </a:r>
          </a:p>
        </p:txBody>
      </p:sp>
      <p:grpSp>
        <p:nvGrpSpPr>
          <p:cNvPr id="133" name="组合 132"/>
          <p:cNvGrpSpPr/>
          <p:nvPr/>
        </p:nvGrpSpPr>
        <p:grpSpPr>
          <a:xfrm>
            <a:off x="4687250" y="4571836"/>
            <a:ext cx="3485150" cy="976174"/>
            <a:chOff x="4687250" y="4571836"/>
            <a:chExt cx="3485150" cy="976174"/>
          </a:xfrm>
        </p:grpSpPr>
        <p:sp>
          <p:nvSpPr>
            <p:cNvPr id="115" name="矩形 114"/>
            <p:cNvSpPr/>
            <p:nvPr/>
          </p:nvSpPr>
          <p:spPr>
            <a:xfrm>
              <a:off x="5868144" y="5147900"/>
              <a:ext cx="1953740" cy="400110"/>
            </a:xfrm>
            <a:prstGeom prst="rect">
              <a:avLst/>
            </a:prstGeom>
          </p:spPr>
          <p:txBody>
            <a:bodyPr wrap="none">
              <a:spAutoFit/>
            </a:bodyPr>
            <a:lstStyle/>
            <a:p>
              <a:r>
                <a:rPr lang="tr-TR" altLang="zh-CN" sz="2000" b="1" i="1" dirty="0" smtClean="0"/>
                <a:t>P </a:t>
              </a:r>
              <a:r>
                <a:rPr lang="tr-TR" altLang="zh-CN" sz="2000" b="1" dirty="0" smtClean="0"/>
                <a:t>(</a:t>
              </a:r>
              <a:r>
                <a:rPr lang="tr-TR" altLang="zh-CN" sz="2000" b="1" i="1" dirty="0" smtClean="0"/>
                <a:t>Q </a:t>
              </a:r>
              <a:r>
                <a:rPr lang="en-US" altLang="zh-CN" sz="2000" b="1" dirty="0" smtClean="0"/>
                <a:t>,</a:t>
              </a:r>
              <a:r>
                <a:rPr lang="tr-TR" altLang="zh-CN" sz="2000" b="1" dirty="0" smtClean="0"/>
                <a:t> </a:t>
              </a:r>
              <a:r>
                <a:rPr lang="tr-TR" altLang="zh-CN" sz="2000" b="1" i="1" dirty="0" smtClean="0"/>
                <a:t>O </a:t>
              </a:r>
              <a:r>
                <a:rPr lang="en-US" altLang="zh-CN" sz="2000" b="1" dirty="0" smtClean="0"/>
                <a:t>| </a:t>
              </a:r>
              <a:r>
                <a:rPr lang="tr-TR" altLang="zh-CN" sz="2000" b="1" i="1" dirty="0" smtClean="0"/>
                <a:t>λ </a:t>
              </a:r>
              <a:r>
                <a:rPr lang="tr-TR" altLang="zh-CN" sz="2000" b="1" dirty="0" smtClean="0"/>
                <a:t>)</a:t>
              </a:r>
              <a:r>
                <a:rPr lang="en-US" altLang="zh-CN" sz="2000" b="1" dirty="0" smtClean="0"/>
                <a:t>   </a:t>
              </a:r>
              <a:r>
                <a:rPr lang="en-US" altLang="zh-CN" dirty="0" smtClean="0"/>
                <a:t>??? </a:t>
              </a:r>
              <a:endParaRPr lang="zh-CN" altLang="en-US" dirty="0"/>
            </a:p>
          </p:txBody>
        </p:sp>
        <p:grpSp>
          <p:nvGrpSpPr>
            <p:cNvPr id="124" name="组合 123"/>
            <p:cNvGrpSpPr/>
            <p:nvPr/>
          </p:nvGrpSpPr>
          <p:grpSpPr>
            <a:xfrm>
              <a:off x="4687250" y="4571836"/>
              <a:ext cx="1612942" cy="369332"/>
              <a:chOff x="4373747" y="4653136"/>
              <a:chExt cx="1612942" cy="369332"/>
            </a:xfrm>
          </p:grpSpPr>
          <p:grpSp>
            <p:nvGrpSpPr>
              <p:cNvPr id="119" name="组合 118"/>
              <p:cNvGrpSpPr/>
              <p:nvPr/>
            </p:nvGrpSpPr>
            <p:grpSpPr>
              <a:xfrm>
                <a:off x="4932040" y="4653136"/>
                <a:ext cx="800039" cy="360040"/>
                <a:chOff x="4996097" y="4797152"/>
                <a:chExt cx="800039" cy="360040"/>
              </a:xfrm>
            </p:grpSpPr>
            <p:pic>
              <p:nvPicPr>
                <p:cNvPr id="95" name="Picture 2"/>
                <p:cNvPicPr>
                  <a:picLocks noChangeAspect="1" noChangeArrowheads="1"/>
                </p:cNvPicPr>
                <p:nvPr/>
              </p:nvPicPr>
              <p:blipFill>
                <a:blip r:embed="rId3" cstate="print"/>
                <a:srcRect/>
                <a:stretch>
                  <a:fillRect/>
                </a:stretch>
              </p:blipFill>
              <p:spPr bwMode="auto">
                <a:xfrm>
                  <a:off x="4996097" y="4797152"/>
                  <a:ext cx="285315" cy="360040"/>
                </a:xfrm>
                <a:prstGeom prst="rect">
                  <a:avLst/>
                </a:prstGeom>
                <a:noFill/>
                <a:ln w="9525">
                  <a:noFill/>
                  <a:miter lim="800000"/>
                  <a:headEnd/>
                  <a:tailEnd/>
                </a:ln>
              </p:spPr>
            </p:pic>
            <p:pic>
              <p:nvPicPr>
                <p:cNvPr id="96" name="Picture 2"/>
                <p:cNvPicPr>
                  <a:picLocks noChangeAspect="1" noChangeArrowheads="1"/>
                </p:cNvPicPr>
                <p:nvPr/>
              </p:nvPicPr>
              <p:blipFill>
                <a:blip r:embed="rId3" cstate="print"/>
                <a:srcRect/>
                <a:stretch>
                  <a:fillRect/>
                </a:stretch>
              </p:blipFill>
              <p:spPr bwMode="auto">
                <a:xfrm>
                  <a:off x="5284129" y="4797152"/>
                  <a:ext cx="285315" cy="360040"/>
                </a:xfrm>
                <a:prstGeom prst="rect">
                  <a:avLst/>
                </a:prstGeom>
                <a:noFill/>
                <a:ln w="9525">
                  <a:noFill/>
                  <a:miter lim="800000"/>
                  <a:headEnd/>
                  <a:tailEnd/>
                </a:ln>
              </p:spPr>
            </p:pic>
            <p:pic>
              <p:nvPicPr>
                <p:cNvPr id="107" name="Picture 3"/>
                <p:cNvPicPr>
                  <a:picLocks noChangeAspect="1" noChangeArrowheads="1"/>
                </p:cNvPicPr>
                <p:nvPr/>
              </p:nvPicPr>
              <p:blipFill>
                <a:blip r:embed="rId2" cstate="print"/>
                <a:srcRect/>
                <a:stretch>
                  <a:fillRect/>
                </a:stretch>
              </p:blipFill>
              <p:spPr bwMode="auto">
                <a:xfrm>
                  <a:off x="5569444" y="4797152"/>
                  <a:ext cx="226692" cy="360040"/>
                </a:xfrm>
                <a:prstGeom prst="rect">
                  <a:avLst/>
                </a:prstGeom>
                <a:noFill/>
                <a:ln w="9525">
                  <a:noFill/>
                  <a:miter lim="800000"/>
                  <a:headEnd/>
                  <a:tailEnd/>
                </a:ln>
              </p:spPr>
            </p:pic>
          </p:grpSp>
          <p:sp>
            <p:nvSpPr>
              <p:cNvPr id="123" name="矩形 122"/>
              <p:cNvSpPr/>
              <p:nvPr/>
            </p:nvSpPr>
            <p:spPr>
              <a:xfrm>
                <a:off x="4373747" y="4653136"/>
                <a:ext cx="1612942" cy="369332"/>
              </a:xfrm>
              <a:prstGeom prst="rect">
                <a:avLst/>
              </a:prstGeom>
            </p:spPr>
            <p:txBody>
              <a:bodyPr wrap="none">
                <a:spAutoFit/>
              </a:bodyPr>
              <a:lstStyle/>
              <a:p>
                <a:r>
                  <a:rPr lang="tr-TR" altLang="zh-CN" b="1" i="1" dirty="0" smtClean="0"/>
                  <a:t>Q</a:t>
                </a:r>
                <a:r>
                  <a:rPr lang="en-US" altLang="zh-CN" b="1" i="1" dirty="0" smtClean="0"/>
                  <a:t> ={                 }</a:t>
                </a:r>
                <a:endParaRPr lang="zh-CN" altLang="en-US" b="1" dirty="0"/>
              </a:p>
            </p:txBody>
          </p:sp>
        </p:grpSp>
        <p:grpSp>
          <p:nvGrpSpPr>
            <p:cNvPr id="126" name="组合 125"/>
            <p:cNvGrpSpPr/>
            <p:nvPr/>
          </p:nvGrpSpPr>
          <p:grpSpPr>
            <a:xfrm>
              <a:off x="6354274" y="4571836"/>
              <a:ext cx="1818126" cy="369332"/>
              <a:chOff x="6156176" y="4437112"/>
              <a:chExt cx="1818126" cy="369332"/>
            </a:xfrm>
          </p:grpSpPr>
          <p:grpSp>
            <p:nvGrpSpPr>
              <p:cNvPr id="120" name="组合 119"/>
              <p:cNvGrpSpPr/>
              <p:nvPr/>
            </p:nvGrpSpPr>
            <p:grpSpPr>
              <a:xfrm>
                <a:off x="6606648" y="4437112"/>
                <a:ext cx="1053047" cy="324600"/>
                <a:chOff x="5868143" y="4580099"/>
                <a:chExt cx="1053047" cy="324600"/>
              </a:xfrm>
            </p:grpSpPr>
            <p:pic>
              <p:nvPicPr>
                <p:cNvPr id="98" name="Picture 4"/>
                <p:cNvPicPr>
                  <a:picLocks noChangeAspect="1" noChangeArrowheads="1"/>
                </p:cNvPicPr>
                <p:nvPr/>
              </p:nvPicPr>
              <p:blipFill>
                <a:blip r:embed="rId5" cstate="print"/>
                <a:srcRect/>
                <a:stretch>
                  <a:fillRect/>
                </a:stretch>
              </p:blipFill>
              <p:spPr bwMode="auto">
                <a:xfrm>
                  <a:off x="5868143" y="4580099"/>
                  <a:ext cx="332967" cy="324600"/>
                </a:xfrm>
                <a:prstGeom prst="rect">
                  <a:avLst/>
                </a:prstGeom>
                <a:noFill/>
                <a:ln w="9525">
                  <a:noFill/>
                  <a:miter lim="800000"/>
                  <a:headEnd/>
                  <a:tailEnd/>
                </a:ln>
              </p:spPr>
            </p:pic>
            <p:pic>
              <p:nvPicPr>
                <p:cNvPr id="99" name="Picture 5"/>
                <p:cNvPicPr>
                  <a:picLocks noChangeAspect="1" noChangeArrowheads="1"/>
                </p:cNvPicPr>
                <p:nvPr/>
              </p:nvPicPr>
              <p:blipFill>
                <a:blip r:embed="rId4" cstate="print"/>
                <a:srcRect/>
                <a:stretch>
                  <a:fillRect/>
                </a:stretch>
              </p:blipFill>
              <p:spPr bwMode="auto">
                <a:xfrm>
                  <a:off x="6228184" y="4581128"/>
                  <a:ext cx="301599" cy="322543"/>
                </a:xfrm>
                <a:prstGeom prst="rect">
                  <a:avLst/>
                </a:prstGeom>
                <a:noFill/>
                <a:ln w="9525">
                  <a:noFill/>
                  <a:miter lim="800000"/>
                  <a:headEnd/>
                  <a:tailEnd/>
                </a:ln>
              </p:spPr>
            </p:pic>
            <p:pic>
              <p:nvPicPr>
                <p:cNvPr id="100" name="Picture 4"/>
                <p:cNvPicPr>
                  <a:picLocks noChangeAspect="1" noChangeArrowheads="1"/>
                </p:cNvPicPr>
                <p:nvPr/>
              </p:nvPicPr>
              <p:blipFill>
                <a:blip r:embed="rId5" cstate="print"/>
                <a:srcRect/>
                <a:stretch>
                  <a:fillRect/>
                </a:stretch>
              </p:blipFill>
              <p:spPr bwMode="auto">
                <a:xfrm>
                  <a:off x="6588223" y="4580099"/>
                  <a:ext cx="332967" cy="324600"/>
                </a:xfrm>
                <a:prstGeom prst="rect">
                  <a:avLst/>
                </a:prstGeom>
                <a:noFill/>
                <a:ln w="9525">
                  <a:noFill/>
                  <a:miter lim="800000"/>
                  <a:headEnd/>
                  <a:tailEnd/>
                </a:ln>
              </p:spPr>
            </p:pic>
          </p:grpSp>
          <p:sp>
            <p:nvSpPr>
              <p:cNvPr id="125" name="矩形 124"/>
              <p:cNvSpPr/>
              <p:nvPr/>
            </p:nvSpPr>
            <p:spPr>
              <a:xfrm>
                <a:off x="6156176" y="4437112"/>
                <a:ext cx="1818126" cy="369332"/>
              </a:xfrm>
              <a:prstGeom prst="rect">
                <a:avLst/>
              </a:prstGeom>
            </p:spPr>
            <p:txBody>
              <a:bodyPr wrap="none">
                <a:spAutoFit/>
              </a:bodyPr>
              <a:lstStyle/>
              <a:p>
                <a:r>
                  <a:rPr lang="tr-TR" altLang="zh-CN" b="1" i="1" dirty="0" smtClean="0"/>
                  <a:t>O</a:t>
                </a:r>
                <a:r>
                  <a:rPr lang="en-US" altLang="zh-CN" b="1" i="1" dirty="0" smtClean="0"/>
                  <a:t>={                      }</a:t>
                </a:r>
                <a:endParaRPr lang="zh-CN" altLang="en-US" b="1" dirty="0"/>
              </a:p>
            </p:txBody>
          </p:sp>
        </p:grpSp>
      </p:grpSp>
      <p:grpSp>
        <p:nvGrpSpPr>
          <p:cNvPr id="137" name="组合 136"/>
          <p:cNvGrpSpPr/>
          <p:nvPr/>
        </p:nvGrpSpPr>
        <p:grpSpPr>
          <a:xfrm>
            <a:off x="3995936" y="5476582"/>
            <a:ext cx="5436096" cy="723233"/>
            <a:chOff x="3995936" y="5476582"/>
            <a:chExt cx="5436096" cy="723233"/>
          </a:xfrm>
        </p:grpSpPr>
        <p:grpSp>
          <p:nvGrpSpPr>
            <p:cNvPr id="117" name="组合 116"/>
            <p:cNvGrpSpPr/>
            <p:nvPr/>
          </p:nvGrpSpPr>
          <p:grpSpPr>
            <a:xfrm>
              <a:off x="3995936" y="5821191"/>
              <a:ext cx="5436096" cy="378624"/>
              <a:chOff x="3347864" y="5363924"/>
              <a:chExt cx="5436096" cy="378624"/>
            </a:xfrm>
          </p:grpSpPr>
          <p:sp>
            <p:nvSpPr>
              <p:cNvPr id="102" name="矩形 101"/>
              <p:cNvSpPr/>
              <p:nvPr/>
            </p:nvSpPr>
            <p:spPr>
              <a:xfrm>
                <a:off x="3347864" y="5363924"/>
                <a:ext cx="5436096" cy="369332"/>
              </a:xfrm>
              <a:prstGeom prst="rect">
                <a:avLst/>
              </a:prstGeom>
            </p:spPr>
            <p:txBody>
              <a:bodyPr wrap="square">
                <a:spAutoFit/>
              </a:bodyPr>
              <a:lstStyle/>
              <a:p>
                <a:r>
                  <a:rPr lang="tr-TR" altLang="zh-CN" i="1" dirty="0" smtClean="0"/>
                  <a:t>π</a:t>
                </a:r>
                <a:r>
                  <a:rPr lang="en-US" altLang="zh-CN" dirty="0" smtClean="0"/>
                  <a:t>(H) P(       |H) P(H</a:t>
                </a:r>
                <a:r>
                  <a:rPr lang="en-US" altLang="zh-CN" dirty="0" smtClean="0">
                    <a:sym typeface="Wingdings" pitchFamily="2" charset="2"/>
                  </a:rPr>
                  <a:t>H</a:t>
                </a:r>
                <a:r>
                  <a:rPr lang="en-US" altLang="zh-CN" dirty="0" smtClean="0"/>
                  <a:t>) P(       |H) P(H</a:t>
                </a:r>
                <a:r>
                  <a:rPr lang="en-US" altLang="zh-CN" dirty="0" smtClean="0">
                    <a:sym typeface="Wingdings" pitchFamily="2" charset="2"/>
                  </a:rPr>
                  <a:t>L</a:t>
                </a:r>
                <a:r>
                  <a:rPr lang="en-US" altLang="zh-CN" dirty="0" smtClean="0"/>
                  <a:t>) P(       |L)</a:t>
                </a:r>
              </a:p>
            </p:txBody>
          </p:sp>
          <p:pic>
            <p:nvPicPr>
              <p:cNvPr id="103" name="Picture 4"/>
              <p:cNvPicPr>
                <a:picLocks noChangeAspect="1" noChangeArrowheads="1"/>
              </p:cNvPicPr>
              <p:nvPr/>
            </p:nvPicPr>
            <p:blipFill>
              <a:blip r:embed="rId5" cstate="print"/>
              <a:srcRect/>
              <a:stretch>
                <a:fillRect/>
              </a:stretch>
            </p:blipFill>
            <p:spPr bwMode="auto">
              <a:xfrm>
                <a:off x="4167025" y="5408656"/>
                <a:ext cx="332967" cy="324600"/>
              </a:xfrm>
              <a:prstGeom prst="rect">
                <a:avLst/>
              </a:prstGeom>
              <a:noFill/>
              <a:ln w="9525">
                <a:noFill/>
                <a:miter lim="800000"/>
                <a:headEnd/>
                <a:tailEnd/>
              </a:ln>
            </p:spPr>
          </p:pic>
          <p:pic>
            <p:nvPicPr>
              <p:cNvPr id="105" name="Picture 5"/>
              <p:cNvPicPr>
                <a:picLocks noChangeAspect="1" noChangeArrowheads="1"/>
              </p:cNvPicPr>
              <p:nvPr/>
            </p:nvPicPr>
            <p:blipFill>
              <a:blip r:embed="rId4" cstate="print"/>
              <a:srcRect/>
              <a:stretch>
                <a:fillRect/>
              </a:stretch>
            </p:blipFill>
            <p:spPr bwMode="auto">
              <a:xfrm>
                <a:off x="6012160" y="5420005"/>
                <a:ext cx="301599" cy="322543"/>
              </a:xfrm>
              <a:prstGeom prst="rect">
                <a:avLst/>
              </a:prstGeom>
              <a:noFill/>
              <a:ln w="9525">
                <a:noFill/>
                <a:miter lim="800000"/>
                <a:headEnd/>
                <a:tailEnd/>
              </a:ln>
            </p:spPr>
          </p:pic>
          <p:pic>
            <p:nvPicPr>
              <p:cNvPr id="106" name="Picture 4"/>
              <p:cNvPicPr>
                <a:picLocks noChangeAspect="1" noChangeArrowheads="1"/>
              </p:cNvPicPr>
              <p:nvPr/>
            </p:nvPicPr>
            <p:blipFill>
              <a:blip r:embed="rId5" cstate="print"/>
              <a:srcRect/>
              <a:stretch>
                <a:fillRect/>
              </a:stretch>
            </p:blipFill>
            <p:spPr bwMode="auto">
              <a:xfrm>
                <a:off x="7767425" y="5408656"/>
                <a:ext cx="332967" cy="324600"/>
              </a:xfrm>
              <a:prstGeom prst="rect">
                <a:avLst/>
              </a:prstGeom>
              <a:noFill/>
              <a:ln w="9525">
                <a:noFill/>
                <a:miter lim="800000"/>
                <a:headEnd/>
                <a:tailEnd/>
              </a:ln>
            </p:spPr>
          </p:pic>
        </p:grpSp>
        <p:sp>
          <p:nvSpPr>
            <p:cNvPr id="128" name="TextBox 127"/>
            <p:cNvSpPr txBox="1"/>
            <p:nvPr/>
          </p:nvSpPr>
          <p:spPr>
            <a:xfrm rot="5400000">
              <a:off x="6412560" y="5436222"/>
              <a:ext cx="319390" cy="400110"/>
            </a:xfrm>
            <a:prstGeom prst="rect">
              <a:avLst/>
            </a:prstGeom>
            <a:noFill/>
          </p:spPr>
          <p:txBody>
            <a:bodyPr wrap="square" rtlCol="0">
              <a:spAutoFit/>
            </a:bodyPr>
            <a:lstStyle/>
            <a:p>
              <a:r>
                <a:rPr lang="en-US" altLang="zh-CN" sz="2000" b="1" dirty="0" smtClean="0"/>
                <a:t>=</a:t>
              </a:r>
              <a:endParaRPr lang="zh-CN" altLang="en-US" sz="2000" b="1" dirty="0"/>
            </a:p>
          </p:txBody>
        </p:sp>
      </p:grpSp>
      <p:grpSp>
        <p:nvGrpSpPr>
          <p:cNvPr id="143" name="组合 142"/>
          <p:cNvGrpSpPr/>
          <p:nvPr/>
        </p:nvGrpSpPr>
        <p:grpSpPr>
          <a:xfrm>
            <a:off x="5272247" y="6124654"/>
            <a:ext cx="2900153" cy="688722"/>
            <a:chOff x="5272247" y="6124654"/>
            <a:chExt cx="2900153" cy="688722"/>
          </a:xfrm>
        </p:grpSpPr>
        <p:sp>
          <p:nvSpPr>
            <p:cNvPr id="116" name="矩形 115"/>
            <p:cNvSpPr/>
            <p:nvPr/>
          </p:nvSpPr>
          <p:spPr>
            <a:xfrm>
              <a:off x="5272247" y="6444044"/>
              <a:ext cx="2900153" cy="369332"/>
            </a:xfrm>
            <a:prstGeom prst="rect">
              <a:avLst/>
            </a:prstGeom>
          </p:spPr>
          <p:txBody>
            <a:bodyPr wrap="none">
              <a:spAutoFit/>
            </a:bodyPr>
            <a:lstStyle/>
            <a:p>
              <a:r>
                <a:rPr lang="en-US" altLang="zh-CN" dirty="0" smtClean="0"/>
                <a:t>0.6 * 0.6 * 0.3 * 0.4 * 0.7 * 0.4</a:t>
              </a:r>
              <a:endParaRPr lang="zh-CN" altLang="en-US" dirty="0"/>
            </a:p>
          </p:txBody>
        </p:sp>
        <p:sp>
          <p:nvSpPr>
            <p:cNvPr id="130" name="TextBox 129"/>
            <p:cNvSpPr txBox="1"/>
            <p:nvPr/>
          </p:nvSpPr>
          <p:spPr>
            <a:xfrm rot="5400000">
              <a:off x="6412560" y="6084294"/>
              <a:ext cx="319390" cy="400110"/>
            </a:xfrm>
            <a:prstGeom prst="rect">
              <a:avLst/>
            </a:prstGeom>
            <a:noFill/>
          </p:spPr>
          <p:txBody>
            <a:bodyPr wrap="square" rtlCol="0">
              <a:spAutoFit/>
            </a:bodyPr>
            <a:lstStyle/>
            <a:p>
              <a:r>
                <a:rPr lang="en-US" altLang="zh-CN" sz="2000" b="1" dirty="0" smtClean="0"/>
                <a:t>=</a:t>
              </a:r>
              <a:endParaRPr lang="zh-CN" altLang="en-US" sz="2000" b="1" dirty="0"/>
            </a:p>
          </p:txBody>
        </p:sp>
      </p:grpSp>
      <p:grpSp>
        <p:nvGrpSpPr>
          <p:cNvPr id="142" name="组合 141"/>
          <p:cNvGrpSpPr/>
          <p:nvPr/>
        </p:nvGrpSpPr>
        <p:grpSpPr>
          <a:xfrm>
            <a:off x="971600" y="5877272"/>
            <a:ext cx="2520280" cy="864096"/>
            <a:chOff x="1835696" y="5993904"/>
            <a:chExt cx="2520280" cy="864096"/>
          </a:xfrm>
        </p:grpSpPr>
        <p:sp>
          <p:nvSpPr>
            <p:cNvPr id="141" name="爆炸形 1 140"/>
            <p:cNvSpPr/>
            <p:nvPr/>
          </p:nvSpPr>
          <p:spPr>
            <a:xfrm>
              <a:off x="1835696" y="5993904"/>
              <a:ext cx="2520280" cy="86409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sz="2800" dirty="0" smtClean="0">
                <a:solidFill>
                  <a:srgbClr val="FF0000"/>
                </a:solidFill>
              </a:endParaRPr>
            </a:p>
          </p:txBody>
        </p:sp>
        <p:sp>
          <p:nvSpPr>
            <p:cNvPr id="131" name="矩形 130"/>
            <p:cNvSpPr/>
            <p:nvPr/>
          </p:nvSpPr>
          <p:spPr>
            <a:xfrm>
              <a:off x="2339752" y="6237312"/>
              <a:ext cx="1552028" cy="369332"/>
            </a:xfrm>
            <a:prstGeom prst="rect">
              <a:avLst/>
            </a:prstGeom>
          </p:spPr>
          <p:txBody>
            <a:bodyPr wrap="none">
              <a:spAutoFit/>
            </a:bodyPr>
            <a:lstStyle/>
            <a:p>
              <a:pPr algn="ctr"/>
              <a:r>
                <a:rPr lang="en-US" altLang="zh-CN" b="1" dirty="0" smtClean="0">
                  <a:solidFill>
                    <a:srgbClr val="FF0000"/>
                  </a:solidFill>
                </a:rPr>
                <a:t>Exponential!!!</a:t>
              </a:r>
              <a:endParaRPr lang="zh-CN" altLang="en-US" b="1" dirty="0" smtClean="0">
                <a:solidFill>
                  <a:srgbClr val="FF0000"/>
                </a:solidFill>
              </a:endParaRPr>
            </a:p>
          </p:txBody>
        </p:sp>
      </p:grpSp>
      <p:sp>
        <p:nvSpPr>
          <p:cNvPr id="132" name="椭圆 131"/>
          <p:cNvSpPr/>
          <p:nvPr/>
        </p:nvSpPr>
        <p:spPr>
          <a:xfrm>
            <a:off x="1547664" y="2718212"/>
            <a:ext cx="3024336" cy="576064"/>
          </a:xfrm>
          <a:prstGeom prst="ellipse">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nvGrpSpPr>
          <p:cNvPr id="140" name="组合 139"/>
          <p:cNvGrpSpPr/>
          <p:nvPr/>
        </p:nvGrpSpPr>
        <p:grpSpPr>
          <a:xfrm>
            <a:off x="1115450" y="5373216"/>
            <a:ext cx="1728358" cy="369332"/>
            <a:chOff x="-36512" y="5651956"/>
            <a:chExt cx="1728358" cy="369332"/>
          </a:xfrm>
        </p:grpSpPr>
        <p:grpSp>
          <p:nvGrpSpPr>
            <p:cNvPr id="134" name="组合 118"/>
            <p:cNvGrpSpPr/>
            <p:nvPr/>
          </p:nvGrpSpPr>
          <p:grpSpPr>
            <a:xfrm>
              <a:off x="683568" y="5651956"/>
              <a:ext cx="800039" cy="360040"/>
              <a:chOff x="4996097" y="4797152"/>
              <a:chExt cx="800039" cy="360040"/>
            </a:xfrm>
          </p:grpSpPr>
          <p:pic>
            <p:nvPicPr>
              <p:cNvPr id="136" name="Picture 2"/>
              <p:cNvPicPr>
                <a:picLocks noChangeAspect="1" noChangeArrowheads="1"/>
              </p:cNvPicPr>
              <p:nvPr/>
            </p:nvPicPr>
            <p:blipFill>
              <a:blip r:embed="rId3" cstate="print"/>
              <a:srcRect/>
              <a:stretch>
                <a:fillRect/>
              </a:stretch>
            </p:blipFill>
            <p:spPr bwMode="auto">
              <a:xfrm>
                <a:off x="4996097" y="4797152"/>
                <a:ext cx="285315" cy="360040"/>
              </a:xfrm>
              <a:prstGeom prst="rect">
                <a:avLst/>
              </a:prstGeom>
              <a:noFill/>
              <a:ln w="9525">
                <a:noFill/>
                <a:miter lim="800000"/>
                <a:headEnd/>
                <a:tailEnd/>
              </a:ln>
            </p:spPr>
          </p:pic>
          <p:pic>
            <p:nvPicPr>
              <p:cNvPr id="138" name="Picture 3"/>
              <p:cNvPicPr>
                <a:picLocks noChangeAspect="1" noChangeArrowheads="1"/>
              </p:cNvPicPr>
              <p:nvPr/>
            </p:nvPicPr>
            <p:blipFill>
              <a:blip r:embed="rId2" cstate="print"/>
              <a:srcRect/>
              <a:stretch>
                <a:fillRect/>
              </a:stretch>
            </p:blipFill>
            <p:spPr bwMode="auto">
              <a:xfrm>
                <a:off x="5569444" y="4797152"/>
                <a:ext cx="226692" cy="360040"/>
              </a:xfrm>
              <a:prstGeom prst="rect">
                <a:avLst/>
              </a:prstGeom>
              <a:noFill/>
              <a:ln w="9525">
                <a:noFill/>
                <a:miter lim="800000"/>
                <a:headEnd/>
                <a:tailEnd/>
              </a:ln>
            </p:spPr>
          </p:pic>
        </p:grpSp>
        <p:sp>
          <p:nvSpPr>
            <p:cNvPr id="135" name="矩形 134"/>
            <p:cNvSpPr/>
            <p:nvPr/>
          </p:nvSpPr>
          <p:spPr>
            <a:xfrm>
              <a:off x="-36512" y="5651956"/>
              <a:ext cx="1728358" cy="369332"/>
            </a:xfrm>
            <a:prstGeom prst="rect">
              <a:avLst/>
            </a:prstGeom>
          </p:spPr>
          <p:txBody>
            <a:bodyPr wrap="none">
              <a:spAutoFit/>
            </a:bodyPr>
            <a:lstStyle/>
            <a:p>
              <a:r>
                <a:rPr lang="tr-TR" altLang="zh-CN" b="1" i="1" dirty="0" smtClean="0"/>
                <a:t>Q</a:t>
              </a:r>
              <a:r>
                <a:rPr lang="tr-TR" altLang="zh-CN" b="1" i="1" baseline="30000" dirty="0" smtClean="0"/>
                <a:t>*</a:t>
              </a:r>
              <a:r>
                <a:rPr lang="en-US" altLang="zh-CN" b="1" i="1" dirty="0" smtClean="0"/>
                <a:t> ={                  }</a:t>
              </a:r>
              <a:endParaRPr lang="zh-CN" altLang="en-US" b="1" dirty="0"/>
            </a:p>
          </p:txBody>
        </p:sp>
        <p:pic>
          <p:nvPicPr>
            <p:cNvPr id="139" name="Picture 3"/>
            <p:cNvPicPr>
              <a:picLocks noChangeAspect="1" noChangeArrowheads="1"/>
            </p:cNvPicPr>
            <p:nvPr/>
          </p:nvPicPr>
          <p:blipFill>
            <a:blip r:embed="rId2" cstate="print"/>
            <a:srcRect/>
            <a:stretch>
              <a:fillRect/>
            </a:stretch>
          </p:blipFill>
          <p:spPr bwMode="auto">
            <a:xfrm>
              <a:off x="989371" y="5661248"/>
              <a:ext cx="226692" cy="360040"/>
            </a:xfrm>
            <a:prstGeom prst="rect">
              <a:avLst/>
            </a:prstGeom>
            <a:noFill/>
            <a:ln w="9525">
              <a:noFill/>
              <a:miter lim="800000"/>
              <a:headEnd/>
              <a:tailEnd/>
            </a:ln>
          </p:spPr>
        </p:pic>
      </p:grpSp>
      <p:sp>
        <p:nvSpPr>
          <p:cNvPr id="144" name="灯片编号占位符 143"/>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up)">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dissolv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checkerboard(across)">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wipe(up)">
                                      <p:cBhvr>
                                        <p:cTn id="22" dur="500"/>
                                        <p:tgtEl>
                                          <p:spTgt spid="1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wipe(up)">
                                      <p:cBhvr>
                                        <p:cTn id="27" dur="500"/>
                                        <p:tgtEl>
                                          <p:spTgt spid="1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wipe(up)">
                                      <p:cBhvr>
                                        <p:cTn id="32" dur="500"/>
                                        <p:tgtEl>
                                          <p:spTgt spid="129"/>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wedge">
                                      <p:cBhvr>
                                        <p:cTn id="37" dur="2000"/>
                                        <p:tgtEl>
                                          <p:spTgt spid="13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40"/>
                                        </p:tgtEl>
                                        <p:attrNameLst>
                                          <p:attrName>style.visibility</p:attrName>
                                        </p:attrNameLst>
                                      </p:cBhvr>
                                      <p:to>
                                        <p:strVal val="visible"/>
                                      </p:to>
                                    </p:set>
                                    <p:animEffect transition="in" filter="dissolve">
                                      <p:cBhvr>
                                        <p:cTn id="42" dur="500"/>
                                        <p:tgtEl>
                                          <p:spTgt spid="14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0" fill="hold" nodeType="clickEffect">
                                  <p:stCondLst>
                                    <p:cond delay="0"/>
                                  </p:stCondLst>
                                  <p:childTnLst>
                                    <p:set>
                                      <p:cBhvr>
                                        <p:cTn id="46" dur="1" fill="hold">
                                          <p:stCondLst>
                                            <p:cond delay="0"/>
                                          </p:stCondLst>
                                        </p:cTn>
                                        <p:tgtEl>
                                          <p:spTgt spid="142"/>
                                        </p:tgtEl>
                                        <p:attrNameLst>
                                          <p:attrName>style.visibility</p:attrName>
                                        </p:attrNameLst>
                                      </p:cBhvr>
                                      <p:to>
                                        <p:strVal val="visible"/>
                                      </p:to>
                                    </p:set>
                                    <p:anim calcmode="lin" valueType="num">
                                      <p:cBhvr>
                                        <p:cTn id="47" dur="500" fill="hold"/>
                                        <p:tgtEl>
                                          <p:spTgt spid="142"/>
                                        </p:tgtEl>
                                        <p:attrNameLst>
                                          <p:attrName>ppt_w</p:attrName>
                                        </p:attrNameLst>
                                      </p:cBhvr>
                                      <p:tavLst>
                                        <p:tav tm="0">
                                          <p:val>
                                            <p:fltVal val="0"/>
                                          </p:val>
                                        </p:tav>
                                        <p:tav tm="100000">
                                          <p:val>
                                            <p:strVal val="#ppt_w"/>
                                          </p:val>
                                        </p:tav>
                                      </p:tavLst>
                                    </p:anim>
                                    <p:anim calcmode="lin" valueType="num">
                                      <p:cBhvr>
                                        <p:cTn id="48" dur="500" fill="hold"/>
                                        <p:tgtEl>
                                          <p:spTgt spid="142"/>
                                        </p:tgtEl>
                                        <p:attrNameLst>
                                          <p:attrName>ppt_h</p:attrName>
                                        </p:attrNameLst>
                                      </p:cBhvr>
                                      <p:tavLst>
                                        <p:tav tm="0">
                                          <p:val>
                                            <p:fltVal val="0"/>
                                          </p:val>
                                        </p:tav>
                                        <p:tav tm="100000">
                                          <p:val>
                                            <p:strVal val="#ppt_h"/>
                                          </p:val>
                                        </p:tav>
                                      </p:tavLst>
                                    </p:anim>
                                    <p:animEffect transition="in" filter="fade">
                                      <p:cBhvr>
                                        <p:cTn id="49"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Arc 3"/>
          <p:cNvSpPr/>
          <p:nvPr/>
        </p:nvSpPr>
        <p:spPr>
          <a:xfrm>
            <a:off x="-4717032" y="-315416"/>
            <a:ext cx="6705600" cy="7543799"/>
          </a:xfrm>
          <a:prstGeom prst="arc">
            <a:avLst>
              <a:gd name="adj1" fmla="val 16200000"/>
              <a:gd name="adj2" fmla="val 5406790"/>
            </a:avLst>
          </a:prstGeom>
          <a:ln>
            <a:solidFill>
              <a:srgbClr val="7D7D7D"/>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TextBox 4"/>
          <p:cNvSpPr txBox="1"/>
          <p:nvPr/>
        </p:nvSpPr>
        <p:spPr>
          <a:xfrm flipH="1">
            <a:off x="1905000" y="1066800"/>
            <a:ext cx="7315200" cy="523220"/>
          </a:xfrm>
          <a:prstGeom prst="rect">
            <a:avLst/>
          </a:prstGeom>
          <a:noFill/>
        </p:spPr>
        <p:txBody>
          <a:bodyPr wrap="square" rtlCol="0" anchor="ctr">
            <a:spAutoFit/>
          </a:bodyPr>
          <a:lstStyle/>
          <a:p>
            <a:r>
              <a:rPr lang="en-US" sz="2800" dirty="0" smtClean="0"/>
              <a:t>Markov Chain</a:t>
            </a:r>
            <a:endParaRPr lang="en-US" sz="2800" dirty="0"/>
          </a:p>
        </p:txBody>
      </p:sp>
      <p:sp>
        <p:nvSpPr>
          <p:cNvPr id="6" name="TextBox 5"/>
          <p:cNvSpPr txBox="1"/>
          <p:nvPr/>
        </p:nvSpPr>
        <p:spPr>
          <a:xfrm flipH="1">
            <a:off x="2438400" y="4419600"/>
            <a:ext cx="7315200" cy="523220"/>
          </a:xfrm>
          <a:prstGeom prst="rect">
            <a:avLst/>
          </a:prstGeom>
          <a:noFill/>
        </p:spPr>
        <p:txBody>
          <a:bodyPr wrap="square" rtlCol="0" anchor="ctr">
            <a:spAutoFit/>
          </a:bodyPr>
          <a:lstStyle/>
          <a:p>
            <a:r>
              <a:rPr lang="en-US" sz="2800" dirty="0" err="1" smtClean="0">
                <a:solidFill>
                  <a:srgbClr val="FF0000"/>
                </a:solidFill>
              </a:rPr>
              <a:t>Viterbi</a:t>
            </a:r>
            <a:r>
              <a:rPr lang="en-US" sz="2800" dirty="0" smtClean="0">
                <a:solidFill>
                  <a:srgbClr val="FF0000"/>
                </a:solidFill>
              </a:rPr>
              <a:t> Algorithm</a:t>
            </a:r>
            <a:endParaRPr lang="en-US" sz="2800" dirty="0">
              <a:solidFill>
                <a:srgbClr val="FF0000"/>
              </a:solidFill>
            </a:endParaRPr>
          </a:p>
        </p:txBody>
      </p:sp>
      <p:sp>
        <p:nvSpPr>
          <p:cNvPr id="7" name="TextBox 6"/>
          <p:cNvSpPr txBox="1"/>
          <p:nvPr/>
        </p:nvSpPr>
        <p:spPr>
          <a:xfrm flipH="1">
            <a:off x="2590800" y="2133600"/>
            <a:ext cx="7315200" cy="523220"/>
          </a:xfrm>
          <a:prstGeom prst="rect">
            <a:avLst/>
          </a:prstGeom>
          <a:noFill/>
        </p:spPr>
        <p:txBody>
          <a:bodyPr wrap="square" rtlCol="0" anchor="ctr">
            <a:spAutoFit/>
          </a:bodyPr>
          <a:lstStyle/>
          <a:p>
            <a:r>
              <a:rPr lang="en-US" sz="2800" dirty="0" smtClean="0"/>
              <a:t>Hidden Markov Model</a:t>
            </a:r>
            <a:endParaRPr lang="en-US" sz="2800" dirty="0"/>
          </a:p>
        </p:txBody>
      </p:sp>
      <p:sp>
        <p:nvSpPr>
          <p:cNvPr id="8" name="TextBox 7"/>
          <p:cNvSpPr txBox="1"/>
          <p:nvPr/>
        </p:nvSpPr>
        <p:spPr>
          <a:xfrm flipH="1">
            <a:off x="2630418" y="3200400"/>
            <a:ext cx="7315200" cy="523220"/>
          </a:xfrm>
          <a:prstGeom prst="rect">
            <a:avLst/>
          </a:prstGeom>
          <a:noFill/>
        </p:spPr>
        <p:txBody>
          <a:bodyPr wrap="square" rtlCol="0" anchor="ctr">
            <a:spAutoFit/>
          </a:bodyPr>
          <a:lstStyle/>
          <a:p>
            <a:r>
              <a:rPr lang="en-US" sz="2800" dirty="0" smtClean="0"/>
              <a:t>Decoding Problem</a:t>
            </a:r>
            <a:endParaRPr lang="en-US" sz="2800" dirty="0"/>
          </a:p>
        </p:txBody>
      </p:sp>
      <p:sp>
        <p:nvSpPr>
          <p:cNvPr id="9" name="Oval 8"/>
          <p:cNvSpPr/>
          <p:nvPr/>
        </p:nvSpPr>
        <p:spPr>
          <a:xfrm>
            <a:off x="1235000" y="1157597"/>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659541" y="4500996"/>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1735741" y="2205595"/>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Oval 11"/>
          <p:cNvSpPr/>
          <p:nvPr/>
        </p:nvSpPr>
        <p:spPr>
          <a:xfrm>
            <a:off x="1828800" y="3262993"/>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Arc 12"/>
          <p:cNvSpPr/>
          <p:nvPr/>
        </p:nvSpPr>
        <p:spPr>
          <a:xfrm>
            <a:off x="-2286000" y="1735667"/>
            <a:ext cx="2980266" cy="3352799"/>
          </a:xfrm>
          <a:prstGeom prst="arc">
            <a:avLst>
              <a:gd name="adj1" fmla="val 16200000"/>
              <a:gd name="adj2" fmla="val 5359794"/>
            </a:avLst>
          </a:prstGeom>
          <a:solidFill>
            <a:srgbClr val="0000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itle 1"/>
          <p:cNvSpPr>
            <a:spLocks noGrp="1"/>
          </p:cNvSpPr>
          <p:nvPr>
            <p:ph type="title"/>
          </p:nvPr>
        </p:nvSpPr>
        <p:spPr>
          <a:xfrm>
            <a:off x="887288" y="44624"/>
            <a:ext cx="8077200" cy="694753"/>
          </a:xfrm>
        </p:spPr>
        <p:txBody>
          <a:bodyPr>
            <a:normAutofit fontScale="90000"/>
          </a:bodyPr>
          <a:lstStyle/>
          <a:p>
            <a:r>
              <a:rPr lang="en-US" dirty="0" smtClean="0"/>
              <a:t>Outlines</a:t>
            </a:r>
            <a:endParaRPr lang="en-US" dirty="0"/>
          </a:p>
        </p:txBody>
      </p:sp>
      <p:sp>
        <p:nvSpPr>
          <p:cNvPr id="17" name="TextBox 16"/>
          <p:cNvSpPr txBox="1"/>
          <p:nvPr/>
        </p:nvSpPr>
        <p:spPr>
          <a:xfrm flipH="1">
            <a:off x="1944618" y="5496580"/>
            <a:ext cx="7315200" cy="523220"/>
          </a:xfrm>
          <a:prstGeom prst="rect">
            <a:avLst/>
          </a:prstGeom>
          <a:noFill/>
        </p:spPr>
        <p:txBody>
          <a:bodyPr wrap="square" rtlCol="0" anchor="ctr">
            <a:spAutoFit/>
          </a:bodyPr>
          <a:lstStyle/>
          <a:p>
            <a:r>
              <a:rPr lang="en-US" sz="2800" dirty="0" smtClean="0"/>
              <a:t>Conclusion and Future Discussion</a:t>
            </a:r>
            <a:endParaRPr lang="en-US" sz="2800" dirty="0"/>
          </a:p>
        </p:txBody>
      </p:sp>
      <p:sp>
        <p:nvSpPr>
          <p:cNvPr id="18" name="Oval 17"/>
          <p:cNvSpPr/>
          <p:nvPr/>
        </p:nvSpPr>
        <p:spPr>
          <a:xfrm>
            <a:off x="1143000" y="5559173"/>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2825011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9512" y="0"/>
            <a:ext cx="8229600" cy="609600"/>
          </a:xfrm>
          <a:prstGeom prst="rect">
            <a:avLst/>
          </a:prstGeom>
        </p:spPr>
        <p:txBody>
          <a:bodyPr bIns="91440" anchor="b" anchorCtr="0">
            <a:normAutofit/>
          </a:bodyPr>
          <a:lstStyle/>
          <a:p>
            <a:pPr lvl="0">
              <a:spcBef>
                <a:spcPct val="0"/>
              </a:spcBef>
            </a:pPr>
            <a:r>
              <a:rPr kumimoji="0" lang="en-US" altLang="zh-CN" sz="2800" b="1" i="0" u="none" strike="noStrike" kern="1200" cap="none" spc="0" normalizeH="0" baseline="0" noProof="0" dirty="0" err="1" smtClean="0">
                <a:ln>
                  <a:noFill/>
                </a:ln>
                <a:solidFill>
                  <a:schemeClr val="tx2"/>
                </a:solidFill>
                <a:effectLst/>
                <a:uLnTx/>
                <a:uFillTx/>
                <a:latin typeface="+mj-lt"/>
                <a:ea typeface="+mj-ea"/>
                <a:cs typeface="+mj-cs"/>
              </a:rPr>
              <a:t>Viterbi</a:t>
            </a:r>
            <a:r>
              <a:rPr lang="en-US" altLang="zh-CN" sz="2800" b="1" dirty="0" smtClean="0">
                <a:solidFill>
                  <a:schemeClr val="tx2"/>
                </a:solidFill>
                <a:latin typeface="+mj-lt"/>
                <a:ea typeface="+mj-ea"/>
                <a:cs typeface="+mj-cs"/>
              </a:rPr>
              <a:t> Algorithm (dynamic programming)</a:t>
            </a:r>
            <a:endParaRPr kumimoji="0" lang="en-US" altLang="zh-CN" sz="2800" b="1" i="0" u="none" strike="noStrike" kern="1200" cap="none" spc="0" normalizeH="0" baseline="0" noProof="0" dirty="0">
              <a:ln>
                <a:noFill/>
              </a:ln>
              <a:solidFill>
                <a:schemeClr val="tx2"/>
              </a:solidFill>
              <a:effectLst/>
              <a:uLnTx/>
              <a:uFillTx/>
              <a:latin typeface="+mj-lt"/>
              <a:ea typeface="+mj-ea"/>
              <a:cs typeface="+mj-cs"/>
            </a:endParaRPr>
          </a:p>
        </p:txBody>
      </p:sp>
      <p:sp>
        <p:nvSpPr>
          <p:cNvPr id="6" name="矩形 5"/>
          <p:cNvSpPr/>
          <p:nvPr/>
        </p:nvSpPr>
        <p:spPr>
          <a:xfrm>
            <a:off x="251520" y="404664"/>
            <a:ext cx="8352928" cy="3170099"/>
          </a:xfrm>
          <a:prstGeom prst="rect">
            <a:avLst/>
          </a:prstGeom>
        </p:spPr>
        <p:txBody>
          <a:bodyPr wrap="square">
            <a:spAutoFit/>
          </a:bodyPr>
          <a:lstStyle/>
          <a:p>
            <a:r>
              <a:rPr lang="en-US" altLang="zh-CN" sz="2400" dirty="0" smtClean="0">
                <a:ea typeface="宋体" pitchFamily="2" charset="-122"/>
              </a:rPr>
              <a:t>Define variable  </a:t>
            </a:r>
            <a:r>
              <a:rPr lang="en-US" altLang="zh-CN" sz="4000" dirty="0" smtClean="0">
                <a:ea typeface="宋体" pitchFamily="2" charset="-122"/>
                <a:sym typeface="Symbol" pitchFamily="18" charset="2"/>
              </a:rPr>
              <a:t></a:t>
            </a:r>
            <a:r>
              <a:rPr lang="en-US" altLang="zh-CN" sz="2400" baseline="-25000" dirty="0" smtClean="0">
                <a:ea typeface="宋体" pitchFamily="2" charset="-122"/>
                <a:sym typeface="Symbol" pitchFamily="18" charset="2"/>
              </a:rPr>
              <a:t>k</a:t>
            </a:r>
            <a:r>
              <a:rPr lang="en-US" altLang="zh-CN" sz="2400" dirty="0" smtClean="0">
                <a:ea typeface="宋体" pitchFamily="2" charset="-122"/>
                <a:sym typeface="Symbol" pitchFamily="18" charset="2"/>
              </a:rPr>
              <a:t>(</a:t>
            </a:r>
            <a:r>
              <a:rPr lang="en-US" altLang="zh-CN" sz="2400" dirty="0" err="1" smtClean="0">
                <a:ea typeface="宋体" pitchFamily="2" charset="-122"/>
                <a:sym typeface="Symbol" pitchFamily="18" charset="2"/>
              </a:rPr>
              <a:t>i</a:t>
            </a:r>
            <a:r>
              <a:rPr lang="en-US" altLang="zh-CN" sz="2400" dirty="0" smtClean="0">
                <a:ea typeface="宋体" pitchFamily="2" charset="-122"/>
                <a:sym typeface="Symbol" pitchFamily="18" charset="2"/>
              </a:rPr>
              <a:t>)  as the maximum probability of producing observation sequence </a:t>
            </a:r>
            <a:r>
              <a:rPr lang="en-US" altLang="zh-CN" sz="4000" dirty="0" smtClean="0">
                <a:ea typeface="宋体" pitchFamily="2" charset="-122"/>
              </a:rPr>
              <a:t>o</a:t>
            </a:r>
            <a:r>
              <a:rPr lang="en-US" altLang="zh-CN" sz="2400" baseline="-16000" dirty="0" smtClean="0">
                <a:ea typeface="宋体" pitchFamily="2" charset="-122"/>
              </a:rPr>
              <a:t>1 </a:t>
            </a:r>
            <a:r>
              <a:rPr lang="en-US" altLang="zh-CN" sz="4000" dirty="0" smtClean="0">
                <a:ea typeface="宋体" pitchFamily="2" charset="-122"/>
              </a:rPr>
              <a:t>o</a:t>
            </a:r>
            <a:r>
              <a:rPr lang="en-US" altLang="zh-CN" sz="2400" baseline="-16000" dirty="0" smtClean="0">
                <a:ea typeface="宋体" pitchFamily="2" charset="-122"/>
              </a:rPr>
              <a:t>2 </a:t>
            </a:r>
            <a:r>
              <a:rPr lang="en-US" altLang="zh-CN" sz="4000" dirty="0" smtClean="0">
                <a:ea typeface="宋体" pitchFamily="2" charset="-122"/>
              </a:rPr>
              <a:t>... o</a:t>
            </a:r>
            <a:r>
              <a:rPr lang="en-US" altLang="zh-CN" sz="2400" baseline="-16000" dirty="0" smtClean="0">
                <a:ea typeface="宋体" pitchFamily="2" charset="-122"/>
              </a:rPr>
              <a:t>k  </a:t>
            </a:r>
            <a:r>
              <a:rPr lang="en-US" altLang="zh-CN" sz="2400" dirty="0" smtClean="0">
                <a:ea typeface="宋体" pitchFamily="2" charset="-122"/>
                <a:sym typeface="Symbol" pitchFamily="18" charset="2"/>
              </a:rPr>
              <a:t>when moving along any hidden state sequence </a:t>
            </a:r>
            <a:r>
              <a:rPr lang="en-US" altLang="zh-CN" sz="4000" dirty="0" smtClean="0">
                <a:ea typeface="宋体" pitchFamily="2" charset="-122"/>
              </a:rPr>
              <a:t>q</a:t>
            </a:r>
            <a:r>
              <a:rPr lang="en-US" altLang="zh-CN" sz="2400" baseline="-16000" dirty="0" smtClean="0">
                <a:ea typeface="宋体" pitchFamily="2" charset="-122"/>
              </a:rPr>
              <a:t>1</a:t>
            </a:r>
            <a:r>
              <a:rPr lang="en-US" altLang="zh-CN" sz="4000" dirty="0" smtClean="0">
                <a:ea typeface="宋体" pitchFamily="2" charset="-122"/>
              </a:rPr>
              <a:t>… q</a:t>
            </a:r>
            <a:r>
              <a:rPr lang="en-US" altLang="zh-CN" sz="2400" baseline="-16000" dirty="0" smtClean="0">
                <a:ea typeface="宋体" pitchFamily="2" charset="-122"/>
              </a:rPr>
              <a:t>k-1 </a:t>
            </a:r>
            <a:r>
              <a:rPr lang="en-US" altLang="zh-CN" sz="2400" dirty="0" smtClean="0">
                <a:ea typeface="宋体" pitchFamily="2" charset="-122"/>
                <a:sym typeface="Symbol" pitchFamily="18" charset="2"/>
              </a:rPr>
              <a:t>and getting into </a:t>
            </a:r>
            <a:r>
              <a:rPr lang="en-US" altLang="zh-CN" sz="4000" dirty="0" err="1" smtClean="0">
                <a:ea typeface="宋体" pitchFamily="2" charset="-122"/>
              </a:rPr>
              <a:t>q</a:t>
            </a:r>
            <a:r>
              <a:rPr lang="en-US" altLang="zh-CN" sz="2400" baseline="-16000" dirty="0" err="1" smtClean="0">
                <a:ea typeface="宋体" pitchFamily="2" charset="-122"/>
              </a:rPr>
              <a:t>k</a:t>
            </a:r>
            <a:r>
              <a:rPr lang="en-US" altLang="zh-CN" sz="2400" dirty="0" smtClean="0">
                <a:ea typeface="宋体" pitchFamily="2" charset="-122"/>
              </a:rPr>
              <a:t>= </a:t>
            </a:r>
            <a:r>
              <a:rPr lang="en-US" altLang="zh-CN" sz="4000" dirty="0" err="1" smtClean="0">
                <a:ea typeface="宋体" pitchFamily="2" charset="-122"/>
              </a:rPr>
              <a:t>s</a:t>
            </a:r>
            <a:r>
              <a:rPr lang="en-US" altLang="zh-CN" sz="2400" baseline="-16000" dirty="0" err="1" smtClean="0">
                <a:ea typeface="宋体" pitchFamily="2" charset="-122"/>
              </a:rPr>
              <a:t>i</a:t>
            </a:r>
            <a:r>
              <a:rPr lang="en-US" altLang="zh-CN" sz="2400" baseline="-26000" dirty="0" smtClean="0">
                <a:ea typeface="宋体" pitchFamily="2" charset="-122"/>
              </a:rPr>
              <a:t> </a:t>
            </a:r>
            <a:r>
              <a:rPr lang="en-US" altLang="zh-CN" sz="2400" dirty="0" smtClean="0">
                <a:ea typeface="宋体" pitchFamily="2" charset="-122"/>
                <a:sym typeface="Symbol" pitchFamily="18" charset="2"/>
              </a:rPr>
              <a:t> .</a:t>
            </a:r>
          </a:p>
          <a:p>
            <a:r>
              <a:rPr lang="en-US" altLang="zh-CN" sz="4000" dirty="0" smtClean="0">
                <a:solidFill>
                  <a:srgbClr val="FF0000"/>
                </a:solidFill>
                <a:ea typeface="宋体" pitchFamily="2" charset="-122"/>
                <a:sym typeface="Symbol" pitchFamily="18" charset="2"/>
              </a:rPr>
              <a:t></a:t>
            </a:r>
            <a:r>
              <a:rPr lang="en-US" altLang="zh-CN" sz="2400" baseline="-25000" dirty="0" smtClean="0">
                <a:solidFill>
                  <a:srgbClr val="FF0000"/>
                </a:solidFill>
                <a:ea typeface="宋体" pitchFamily="2" charset="-122"/>
                <a:sym typeface="Symbol" pitchFamily="18" charset="2"/>
              </a:rPr>
              <a:t>k</a:t>
            </a:r>
            <a:r>
              <a:rPr lang="en-US" altLang="zh-CN" sz="2400" dirty="0" smtClean="0">
                <a:solidFill>
                  <a:srgbClr val="FF0000"/>
                </a:solidFill>
                <a:ea typeface="宋体" pitchFamily="2" charset="-122"/>
                <a:sym typeface="Symbol" pitchFamily="18" charset="2"/>
              </a:rPr>
              <a:t>(</a:t>
            </a:r>
            <a:r>
              <a:rPr lang="en-US" altLang="zh-CN" sz="2400" dirty="0" err="1" smtClean="0">
                <a:solidFill>
                  <a:srgbClr val="FF0000"/>
                </a:solidFill>
                <a:ea typeface="宋体" pitchFamily="2" charset="-122"/>
                <a:sym typeface="Symbol" pitchFamily="18" charset="2"/>
              </a:rPr>
              <a:t>i</a:t>
            </a:r>
            <a:r>
              <a:rPr lang="en-US" altLang="zh-CN" sz="2400" dirty="0" smtClean="0">
                <a:solidFill>
                  <a:srgbClr val="FF0000"/>
                </a:solidFill>
                <a:ea typeface="宋体" pitchFamily="2" charset="-122"/>
                <a:sym typeface="Symbol" pitchFamily="18" charset="2"/>
              </a:rPr>
              <a:t>) = max </a:t>
            </a:r>
            <a:r>
              <a:rPr lang="en-US" altLang="zh-CN" sz="4000" dirty="0" smtClean="0">
                <a:solidFill>
                  <a:srgbClr val="FF0000"/>
                </a:solidFill>
                <a:ea typeface="宋体" pitchFamily="2" charset="-122"/>
              </a:rPr>
              <a:t>P(q</a:t>
            </a:r>
            <a:r>
              <a:rPr lang="en-US" altLang="zh-CN" sz="2400" baseline="-16000" dirty="0" smtClean="0">
                <a:solidFill>
                  <a:srgbClr val="FF0000"/>
                </a:solidFill>
                <a:ea typeface="宋体" pitchFamily="2" charset="-122"/>
              </a:rPr>
              <a:t>1</a:t>
            </a:r>
            <a:r>
              <a:rPr lang="en-US" altLang="zh-CN" sz="4000" dirty="0" smtClean="0">
                <a:solidFill>
                  <a:srgbClr val="FF0000"/>
                </a:solidFill>
                <a:ea typeface="宋体" pitchFamily="2" charset="-122"/>
              </a:rPr>
              <a:t>… q</a:t>
            </a:r>
            <a:r>
              <a:rPr lang="en-US" altLang="zh-CN" sz="2400" baseline="-16000" dirty="0" smtClean="0">
                <a:solidFill>
                  <a:srgbClr val="FF0000"/>
                </a:solidFill>
                <a:ea typeface="宋体" pitchFamily="2" charset="-122"/>
              </a:rPr>
              <a:t>k-1 </a:t>
            </a:r>
            <a:r>
              <a:rPr lang="en-US" altLang="zh-CN" sz="4000" dirty="0" smtClean="0">
                <a:solidFill>
                  <a:srgbClr val="FF0000"/>
                </a:solidFill>
                <a:ea typeface="宋体" pitchFamily="2" charset="-122"/>
              </a:rPr>
              <a:t>,</a:t>
            </a:r>
            <a:r>
              <a:rPr lang="en-US" altLang="zh-CN" sz="2400" baseline="-16000" dirty="0" smtClean="0">
                <a:solidFill>
                  <a:srgbClr val="FF0000"/>
                </a:solidFill>
                <a:ea typeface="宋体" pitchFamily="2" charset="-122"/>
              </a:rPr>
              <a:t> </a:t>
            </a:r>
            <a:r>
              <a:rPr lang="en-US" altLang="zh-CN" sz="4000" dirty="0" err="1" smtClean="0">
                <a:solidFill>
                  <a:srgbClr val="FF0000"/>
                </a:solidFill>
                <a:ea typeface="宋体" pitchFamily="2" charset="-122"/>
              </a:rPr>
              <a:t>q</a:t>
            </a:r>
            <a:r>
              <a:rPr lang="en-US" altLang="zh-CN" sz="2400" baseline="-16000" dirty="0" err="1" smtClean="0">
                <a:solidFill>
                  <a:srgbClr val="FF0000"/>
                </a:solidFill>
                <a:ea typeface="宋体" pitchFamily="2" charset="-122"/>
              </a:rPr>
              <a:t>k</a:t>
            </a:r>
            <a:r>
              <a:rPr lang="en-US" altLang="zh-CN" sz="2400" dirty="0" smtClean="0">
                <a:solidFill>
                  <a:srgbClr val="FF0000"/>
                </a:solidFill>
                <a:ea typeface="宋体" pitchFamily="2" charset="-122"/>
              </a:rPr>
              <a:t>= </a:t>
            </a:r>
            <a:r>
              <a:rPr lang="en-US" altLang="zh-CN" sz="4000" dirty="0" err="1" smtClean="0">
                <a:solidFill>
                  <a:srgbClr val="FF0000"/>
                </a:solidFill>
                <a:ea typeface="宋体" pitchFamily="2" charset="-122"/>
              </a:rPr>
              <a:t>s</a:t>
            </a:r>
            <a:r>
              <a:rPr lang="en-US" altLang="zh-CN" sz="2400" baseline="-16000" dirty="0" err="1" smtClean="0">
                <a:solidFill>
                  <a:srgbClr val="FF0000"/>
                </a:solidFill>
                <a:ea typeface="宋体" pitchFamily="2" charset="-122"/>
              </a:rPr>
              <a:t>i</a:t>
            </a:r>
            <a:r>
              <a:rPr lang="en-US" altLang="zh-CN" sz="2400" baseline="-26000" dirty="0" smtClean="0">
                <a:solidFill>
                  <a:srgbClr val="FF0000"/>
                </a:solidFill>
                <a:ea typeface="宋体" pitchFamily="2" charset="-122"/>
              </a:rPr>
              <a:t>  </a:t>
            </a:r>
            <a:r>
              <a:rPr lang="en-US" altLang="zh-CN" sz="4000" dirty="0" smtClean="0">
                <a:solidFill>
                  <a:srgbClr val="FF0000"/>
                </a:solidFill>
                <a:ea typeface="宋体" pitchFamily="2" charset="-122"/>
              </a:rPr>
              <a:t>,</a:t>
            </a:r>
            <a:r>
              <a:rPr lang="en-US" altLang="zh-CN" sz="2400" baseline="-26000" dirty="0" smtClean="0">
                <a:solidFill>
                  <a:srgbClr val="FF0000"/>
                </a:solidFill>
                <a:ea typeface="宋体" pitchFamily="2" charset="-122"/>
              </a:rPr>
              <a:t>  </a:t>
            </a:r>
            <a:r>
              <a:rPr lang="en-US" altLang="zh-CN" sz="4000" dirty="0" smtClean="0">
                <a:solidFill>
                  <a:srgbClr val="FF0000"/>
                </a:solidFill>
                <a:ea typeface="宋体" pitchFamily="2" charset="-122"/>
              </a:rPr>
              <a:t>o</a:t>
            </a:r>
            <a:r>
              <a:rPr lang="en-US" altLang="zh-CN" sz="2400" baseline="-16000" dirty="0" smtClean="0">
                <a:solidFill>
                  <a:srgbClr val="FF0000"/>
                </a:solidFill>
                <a:ea typeface="宋体" pitchFamily="2" charset="-122"/>
              </a:rPr>
              <a:t>1 </a:t>
            </a:r>
            <a:r>
              <a:rPr lang="en-US" altLang="zh-CN" sz="4000" dirty="0" smtClean="0">
                <a:solidFill>
                  <a:srgbClr val="FF0000"/>
                </a:solidFill>
                <a:ea typeface="宋体" pitchFamily="2" charset="-122"/>
              </a:rPr>
              <a:t>o</a:t>
            </a:r>
            <a:r>
              <a:rPr lang="en-US" altLang="zh-CN" sz="2400" baseline="-16000" dirty="0" smtClean="0">
                <a:solidFill>
                  <a:srgbClr val="FF0000"/>
                </a:solidFill>
                <a:ea typeface="宋体" pitchFamily="2" charset="-122"/>
              </a:rPr>
              <a:t>2 </a:t>
            </a:r>
            <a:r>
              <a:rPr lang="en-US" altLang="zh-CN" sz="4000" dirty="0" smtClean="0">
                <a:solidFill>
                  <a:srgbClr val="FF0000"/>
                </a:solidFill>
                <a:ea typeface="宋体" pitchFamily="2" charset="-122"/>
              </a:rPr>
              <a:t>... o</a:t>
            </a:r>
            <a:r>
              <a:rPr lang="en-US" altLang="zh-CN" sz="2400" baseline="-16000" dirty="0" smtClean="0">
                <a:solidFill>
                  <a:srgbClr val="FF0000"/>
                </a:solidFill>
                <a:ea typeface="宋体" pitchFamily="2" charset="-122"/>
              </a:rPr>
              <a:t>k</a:t>
            </a:r>
            <a:r>
              <a:rPr lang="en-US" altLang="zh-CN" sz="4000" dirty="0" smtClean="0">
                <a:solidFill>
                  <a:srgbClr val="FF0000"/>
                </a:solidFill>
                <a:ea typeface="宋体" pitchFamily="2" charset="-122"/>
              </a:rPr>
              <a:t>)</a:t>
            </a:r>
            <a:r>
              <a:rPr lang="en-US" altLang="zh-CN" sz="4000" dirty="0" smtClean="0">
                <a:ea typeface="宋体" pitchFamily="2" charset="-122"/>
              </a:rPr>
              <a:t>  </a:t>
            </a:r>
          </a:p>
          <a:p>
            <a:r>
              <a:rPr lang="en-US" altLang="zh-CN" sz="4000" dirty="0" smtClean="0">
                <a:ea typeface="宋体" pitchFamily="2" charset="-122"/>
              </a:rPr>
              <a:t>  </a:t>
            </a:r>
            <a:r>
              <a:rPr lang="en-US" altLang="zh-CN" sz="2400" dirty="0" smtClean="0">
                <a:ea typeface="宋体" pitchFamily="2" charset="-122"/>
              </a:rPr>
              <a:t>where max is taken over all possible paths </a:t>
            </a:r>
            <a:r>
              <a:rPr lang="en-US" altLang="zh-CN" sz="4000" dirty="0" smtClean="0">
                <a:ea typeface="宋体" pitchFamily="2" charset="-122"/>
              </a:rPr>
              <a:t>q</a:t>
            </a:r>
            <a:r>
              <a:rPr lang="en-US" altLang="zh-CN" sz="2400" baseline="-16000" dirty="0" smtClean="0">
                <a:ea typeface="宋体" pitchFamily="2" charset="-122"/>
              </a:rPr>
              <a:t>1</a:t>
            </a:r>
            <a:r>
              <a:rPr lang="en-US" altLang="zh-CN" sz="4000" dirty="0" smtClean="0">
                <a:ea typeface="宋体" pitchFamily="2" charset="-122"/>
              </a:rPr>
              <a:t>… q</a:t>
            </a:r>
            <a:r>
              <a:rPr lang="en-US" altLang="zh-CN" sz="2400" baseline="-16000" dirty="0" smtClean="0">
                <a:ea typeface="宋体" pitchFamily="2" charset="-122"/>
              </a:rPr>
              <a:t>k-1 </a:t>
            </a:r>
            <a:r>
              <a:rPr lang="en-US" altLang="zh-CN" sz="2400" dirty="0" smtClean="0">
                <a:ea typeface="宋体" pitchFamily="2" charset="-122"/>
                <a:sym typeface="Symbol" pitchFamily="18" charset="2"/>
              </a:rPr>
              <a:t>.</a:t>
            </a:r>
            <a:endParaRPr lang="en-US" altLang="zh-CN" sz="2400" dirty="0">
              <a:ea typeface="宋体" pitchFamily="2" charset="-122"/>
              <a:sym typeface="Symbol" pitchFamily="18" charset="2"/>
            </a:endParaRPr>
          </a:p>
        </p:txBody>
      </p:sp>
      <p:grpSp>
        <p:nvGrpSpPr>
          <p:cNvPr id="92" name="组合 165"/>
          <p:cNvGrpSpPr/>
          <p:nvPr/>
        </p:nvGrpSpPr>
        <p:grpSpPr>
          <a:xfrm>
            <a:off x="2411760" y="3849960"/>
            <a:ext cx="3456384" cy="2963416"/>
            <a:chOff x="395536" y="3645024"/>
            <a:chExt cx="3456384" cy="2963416"/>
          </a:xfrm>
        </p:grpSpPr>
        <p:grpSp>
          <p:nvGrpSpPr>
            <p:cNvPr id="93" name="Group 70"/>
            <p:cNvGrpSpPr>
              <a:grpSpLocks/>
            </p:cNvGrpSpPr>
            <p:nvPr/>
          </p:nvGrpSpPr>
          <p:grpSpPr bwMode="auto">
            <a:xfrm>
              <a:off x="396081" y="4365104"/>
              <a:ext cx="3455839" cy="2243336"/>
              <a:chOff x="835" y="1680"/>
              <a:chExt cx="2477" cy="1776"/>
            </a:xfrm>
          </p:grpSpPr>
          <p:grpSp>
            <p:nvGrpSpPr>
              <p:cNvPr id="106" name="Group 5"/>
              <p:cNvGrpSpPr>
                <a:grpSpLocks/>
              </p:cNvGrpSpPr>
              <p:nvPr/>
            </p:nvGrpSpPr>
            <p:grpSpPr bwMode="auto">
              <a:xfrm>
                <a:off x="2112" y="1872"/>
                <a:ext cx="336" cy="384"/>
                <a:chOff x="672" y="960"/>
                <a:chExt cx="336" cy="384"/>
              </a:xfrm>
            </p:grpSpPr>
            <p:sp>
              <p:nvSpPr>
                <p:cNvPr id="132" name="Oval 6"/>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133" name="Text Box 7"/>
                <p:cNvSpPr txBox="1">
                  <a:spLocks noChangeArrowheads="1"/>
                </p:cNvSpPr>
                <p:nvPr/>
              </p:nvSpPr>
              <p:spPr bwMode="auto">
                <a:xfrm>
                  <a:off x="720" y="960"/>
                  <a:ext cx="280"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1</a:t>
                  </a:r>
                </a:p>
              </p:txBody>
            </p:sp>
          </p:grpSp>
          <p:grpSp>
            <p:nvGrpSpPr>
              <p:cNvPr id="107" name="Group 11"/>
              <p:cNvGrpSpPr>
                <a:grpSpLocks/>
              </p:cNvGrpSpPr>
              <p:nvPr/>
            </p:nvGrpSpPr>
            <p:grpSpPr bwMode="auto">
              <a:xfrm>
                <a:off x="2112" y="2400"/>
                <a:ext cx="336" cy="384"/>
                <a:chOff x="672" y="960"/>
                <a:chExt cx="336" cy="384"/>
              </a:xfrm>
            </p:grpSpPr>
            <p:sp>
              <p:nvSpPr>
                <p:cNvPr id="130" name="Oval 12"/>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131" name="Text Box 13"/>
                <p:cNvSpPr txBox="1">
                  <a:spLocks noChangeArrowheads="1"/>
                </p:cNvSpPr>
                <p:nvPr/>
              </p:nvSpPr>
              <p:spPr bwMode="auto">
                <a:xfrm>
                  <a:off x="720" y="960"/>
                  <a:ext cx="252"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i</a:t>
                  </a:r>
                </a:p>
              </p:txBody>
            </p:sp>
          </p:grpSp>
          <p:grpSp>
            <p:nvGrpSpPr>
              <p:cNvPr id="108" name="Group 14"/>
              <p:cNvGrpSpPr>
                <a:grpSpLocks/>
              </p:cNvGrpSpPr>
              <p:nvPr/>
            </p:nvGrpSpPr>
            <p:grpSpPr bwMode="auto">
              <a:xfrm>
                <a:off x="2112" y="3072"/>
                <a:ext cx="356" cy="384"/>
                <a:chOff x="672" y="960"/>
                <a:chExt cx="356" cy="384"/>
              </a:xfrm>
            </p:grpSpPr>
            <p:sp>
              <p:nvSpPr>
                <p:cNvPr id="128" name="Oval 15"/>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129" name="Text Box 16"/>
                <p:cNvSpPr txBox="1">
                  <a:spLocks noChangeArrowheads="1"/>
                </p:cNvSpPr>
                <p:nvPr/>
              </p:nvSpPr>
              <p:spPr bwMode="auto">
                <a:xfrm>
                  <a:off x="720" y="960"/>
                  <a:ext cx="308"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N</a:t>
                  </a:r>
                </a:p>
              </p:txBody>
            </p:sp>
          </p:grpSp>
          <p:sp>
            <p:nvSpPr>
              <p:cNvPr id="109" name="Oval 22"/>
              <p:cNvSpPr>
                <a:spLocks noChangeArrowheads="1"/>
              </p:cNvSpPr>
              <p:nvPr/>
            </p:nvSpPr>
            <p:spPr bwMode="auto">
              <a:xfrm>
                <a:off x="2256" y="2352"/>
                <a:ext cx="48" cy="48"/>
              </a:xfrm>
              <a:prstGeom prst="ellipse">
                <a:avLst/>
              </a:prstGeom>
              <a:solidFill>
                <a:schemeClr val="tx1"/>
              </a:solidFill>
              <a:ln w="9525">
                <a:solidFill>
                  <a:schemeClr val="tx1"/>
                </a:solidFill>
                <a:round/>
                <a:headEnd/>
                <a:tailEnd/>
              </a:ln>
            </p:spPr>
            <p:txBody>
              <a:bodyPr wrap="none" anchor="ctr"/>
              <a:lstStyle/>
              <a:p>
                <a:endParaRPr lang="en-IN"/>
              </a:p>
            </p:txBody>
          </p:sp>
          <p:sp>
            <p:nvSpPr>
              <p:cNvPr id="110" name="Oval 23"/>
              <p:cNvSpPr>
                <a:spLocks noChangeArrowheads="1"/>
              </p:cNvSpPr>
              <p:nvPr/>
            </p:nvSpPr>
            <p:spPr bwMode="auto">
              <a:xfrm>
                <a:off x="2256" y="2880"/>
                <a:ext cx="48" cy="48"/>
              </a:xfrm>
              <a:prstGeom prst="ellipse">
                <a:avLst/>
              </a:prstGeom>
              <a:solidFill>
                <a:schemeClr val="tx1"/>
              </a:solidFill>
              <a:ln w="9525">
                <a:solidFill>
                  <a:schemeClr val="tx1"/>
                </a:solidFill>
                <a:round/>
                <a:headEnd/>
                <a:tailEnd/>
              </a:ln>
            </p:spPr>
            <p:txBody>
              <a:bodyPr wrap="none" anchor="ctr"/>
              <a:lstStyle/>
              <a:p>
                <a:endParaRPr lang="en-IN"/>
              </a:p>
            </p:txBody>
          </p:sp>
          <p:sp>
            <p:nvSpPr>
              <p:cNvPr id="111" name="Oval 24"/>
              <p:cNvSpPr>
                <a:spLocks noChangeArrowheads="1"/>
              </p:cNvSpPr>
              <p:nvPr/>
            </p:nvSpPr>
            <p:spPr bwMode="auto">
              <a:xfrm>
                <a:off x="2256" y="3024"/>
                <a:ext cx="48" cy="48"/>
              </a:xfrm>
              <a:prstGeom prst="ellipse">
                <a:avLst/>
              </a:prstGeom>
              <a:solidFill>
                <a:schemeClr val="tx1"/>
              </a:solidFill>
              <a:ln w="9525">
                <a:solidFill>
                  <a:schemeClr val="tx1"/>
                </a:solidFill>
                <a:round/>
                <a:headEnd/>
                <a:tailEnd/>
              </a:ln>
            </p:spPr>
            <p:txBody>
              <a:bodyPr wrap="none" anchor="ctr"/>
              <a:lstStyle/>
              <a:p>
                <a:endParaRPr lang="en-IN"/>
              </a:p>
            </p:txBody>
          </p:sp>
          <p:grpSp>
            <p:nvGrpSpPr>
              <p:cNvPr id="112" name="Group 32"/>
              <p:cNvGrpSpPr>
                <a:grpSpLocks/>
              </p:cNvGrpSpPr>
              <p:nvPr/>
            </p:nvGrpSpPr>
            <p:grpSpPr bwMode="auto">
              <a:xfrm>
                <a:off x="2976" y="2448"/>
                <a:ext cx="336" cy="384"/>
                <a:chOff x="672" y="960"/>
                <a:chExt cx="336" cy="384"/>
              </a:xfrm>
            </p:grpSpPr>
            <p:sp>
              <p:nvSpPr>
                <p:cNvPr id="126" name="Oval 33"/>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127" name="Text Box 34"/>
                <p:cNvSpPr txBox="1">
                  <a:spLocks noChangeArrowheads="1"/>
                </p:cNvSpPr>
                <p:nvPr/>
              </p:nvSpPr>
              <p:spPr bwMode="auto">
                <a:xfrm>
                  <a:off x="720" y="960"/>
                  <a:ext cx="252" cy="365"/>
                </a:xfrm>
                <a:prstGeom prst="rect">
                  <a:avLst/>
                </a:prstGeom>
                <a:noFill/>
                <a:ln w="9525">
                  <a:noFill/>
                  <a:miter lim="800000"/>
                  <a:headEnd/>
                  <a:tailEnd/>
                </a:ln>
              </p:spPr>
              <p:txBody>
                <a:bodyPr wrap="none">
                  <a:spAutoFit/>
                </a:bodyPr>
                <a:lstStyle/>
                <a:p>
                  <a:r>
                    <a:rPr lang="en-US" altLang="zh-CN" sz="3200" dirty="0" err="1">
                      <a:ea typeface="宋体" pitchFamily="2" charset="-122"/>
                    </a:rPr>
                    <a:t>s</a:t>
                  </a:r>
                  <a:r>
                    <a:rPr lang="en-US" altLang="zh-CN" baseline="-16000" dirty="0" err="1">
                      <a:ea typeface="宋体" pitchFamily="2" charset="-122"/>
                    </a:rPr>
                    <a:t>j</a:t>
                  </a:r>
                  <a:endParaRPr lang="en-US" altLang="zh-CN" baseline="-16000" dirty="0">
                    <a:ea typeface="宋体" pitchFamily="2" charset="-122"/>
                  </a:endParaRPr>
                </a:p>
              </p:txBody>
            </p:sp>
          </p:grpSp>
          <p:cxnSp>
            <p:nvCxnSpPr>
              <p:cNvPr id="113" name="AutoShape 46"/>
              <p:cNvCxnSpPr>
                <a:cxnSpLocks noChangeShapeType="1"/>
                <a:stCxn id="133" idx="3"/>
                <a:endCxn id="126" idx="2"/>
              </p:cNvCxnSpPr>
              <p:nvPr/>
            </p:nvCxnSpPr>
            <p:spPr bwMode="auto">
              <a:xfrm>
                <a:off x="2440" y="2055"/>
                <a:ext cx="536" cy="609"/>
              </a:xfrm>
              <a:prstGeom prst="straightConnector1">
                <a:avLst/>
              </a:prstGeom>
              <a:noFill/>
              <a:ln w="9525">
                <a:solidFill>
                  <a:schemeClr val="tx1"/>
                </a:solidFill>
                <a:round/>
                <a:headEnd/>
                <a:tailEnd type="triangle" w="med" len="med"/>
              </a:ln>
            </p:spPr>
          </p:cxnSp>
          <p:cxnSp>
            <p:nvCxnSpPr>
              <p:cNvPr id="114" name="AutoShape 48"/>
              <p:cNvCxnSpPr>
                <a:cxnSpLocks noChangeShapeType="1"/>
                <a:stCxn id="130" idx="6"/>
                <a:endCxn id="126" idx="2"/>
              </p:cNvCxnSpPr>
              <p:nvPr/>
            </p:nvCxnSpPr>
            <p:spPr bwMode="auto">
              <a:xfrm>
                <a:off x="2448" y="2616"/>
                <a:ext cx="528" cy="48"/>
              </a:xfrm>
              <a:prstGeom prst="straightConnector1">
                <a:avLst/>
              </a:prstGeom>
              <a:noFill/>
              <a:ln w="9525">
                <a:solidFill>
                  <a:schemeClr val="tx1"/>
                </a:solidFill>
                <a:round/>
                <a:headEnd/>
                <a:tailEnd type="triangle" w="med" len="med"/>
              </a:ln>
            </p:spPr>
          </p:cxnSp>
          <p:cxnSp>
            <p:nvCxnSpPr>
              <p:cNvPr id="115" name="AutoShape 49"/>
              <p:cNvCxnSpPr>
                <a:cxnSpLocks noChangeShapeType="1"/>
                <a:stCxn id="129" idx="3"/>
                <a:endCxn id="126" idx="2"/>
              </p:cNvCxnSpPr>
              <p:nvPr/>
            </p:nvCxnSpPr>
            <p:spPr bwMode="auto">
              <a:xfrm flipV="1">
                <a:off x="2468" y="2664"/>
                <a:ext cx="508" cy="591"/>
              </a:xfrm>
              <a:prstGeom prst="straightConnector1">
                <a:avLst/>
              </a:prstGeom>
              <a:noFill/>
              <a:ln w="9525">
                <a:solidFill>
                  <a:schemeClr val="tx1"/>
                </a:solidFill>
                <a:round/>
                <a:headEnd/>
                <a:tailEnd type="triangle" w="med" len="med"/>
              </a:ln>
            </p:spPr>
          </p:cxnSp>
          <p:sp>
            <p:nvSpPr>
              <p:cNvPr id="116" name="Text Box 52"/>
              <p:cNvSpPr txBox="1">
                <a:spLocks noChangeArrowheads="1"/>
              </p:cNvSpPr>
              <p:nvPr/>
            </p:nvSpPr>
            <p:spPr bwMode="auto">
              <a:xfrm>
                <a:off x="2544" y="2592"/>
                <a:ext cx="245" cy="250"/>
              </a:xfrm>
              <a:prstGeom prst="rect">
                <a:avLst/>
              </a:prstGeom>
              <a:noFill/>
              <a:ln w="9525">
                <a:noFill/>
                <a:miter lim="800000"/>
                <a:headEnd/>
                <a:tailEnd/>
              </a:ln>
            </p:spPr>
            <p:txBody>
              <a:bodyPr wrap="none">
                <a:spAutoFit/>
              </a:bodyPr>
              <a:lstStyle/>
              <a:p>
                <a:r>
                  <a:rPr lang="en-US" altLang="zh-CN" sz="2000">
                    <a:ea typeface="宋体" pitchFamily="2" charset="-122"/>
                  </a:rPr>
                  <a:t>a</a:t>
                </a:r>
                <a:r>
                  <a:rPr lang="en-US" altLang="zh-CN" sz="2000" baseline="-16000">
                    <a:ea typeface="宋体" pitchFamily="2" charset="-122"/>
                  </a:rPr>
                  <a:t>ij</a:t>
                </a:r>
                <a:endParaRPr lang="en-US" altLang="zh-CN" baseline="-16000">
                  <a:ea typeface="宋体" pitchFamily="2" charset="-122"/>
                </a:endParaRPr>
              </a:p>
            </p:txBody>
          </p:sp>
          <p:sp>
            <p:nvSpPr>
              <p:cNvPr id="117" name="Text Box 53"/>
              <p:cNvSpPr txBox="1">
                <a:spLocks noChangeArrowheads="1"/>
              </p:cNvSpPr>
              <p:nvPr/>
            </p:nvSpPr>
            <p:spPr bwMode="auto">
              <a:xfrm>
                <a:off x="2592" y="3024"/>
                <a:ext cx="291" cy="250"/>
              </a:xfrm>
              <a:prstGeom prst="rect">
                <a:avLst/>
              </a:prstGeom>
              <a:noFill/>
              <a:ln w="9525">
                <a:noFill/>
                <a:miter lim="800000"/>
                <a:headEnd/>
                <a:tailEnd/>
              </a:ln>
            </p:spPr>
            <p:txBody>
              <a:bodyPr wrap="none">
                <a:spAutoFit/>
              </a:bodyPr>
              <a:lstStyle/>
              <a:p>
                <a:r>
                  <a:rPr lang="en-US" altLang="zh-CN" sz="2000">
                    <a:ea typeface="宋体" pitchFamily="2" charset="-122"/>
                  </a:rPr>
                  <a:t>a</a:t>
                </a:r>
                <a:r>
                  <a:rPr lang="en-US" altLang="zh-CN" sz="2000" baseline="-16000">
                    <a:ea typeface="宋体" pitchFamily="2" charset="-122"/>
                  </a:rPr>
                  <a:t>Nj</a:t>
                </a:r>
                <a:endParaRPr lang="en-US" altLang="zh-CN" baseline="-16000">
                  <a:ea typeface="宋体" pitchFamily="2" charset="-122"/>
                </a:endParaRPr>
              </a:p>
            </p:txBody>
          </p:sp>
          <p:sp>
            <p:nvSpPr>
              <p:cNvPr id="118" name="Text Box 54"/>
              <p:cNvSpPr txBox="1">
                <a:spLocks noChangeArrowheads="1"/>
              </p:cNvSpPr>
              <p:nvPr/>
            </p:nvSpPr>
            <p:spPr bwMode="auto">
              <a:xfrm>
                <a:off x="2640" y="2112"/>
                <a:ext cx="268" cy="250"/>
              </a:xfrm>
              <a:prstGeom prst="rect">
                <a:avLst/>
              </a:prstGeom>
              <a:noFill/>
              <a:ln w="9525">
                <a:noFill/>
                <a:miter lim="800000"/>
                <a:headEnd/>
                <a:tailEnd/>
              </a:ln>
            </p:spPr>
            <p:txBody>
              <a:bodyPr wrap="none">
                <a:spAutoFit/>
              </a:bodyPr>
              <a:lstStyle/>
              <a:p>
                <a:r>
                  <a:rPr lang="en-US" altLang="zh-CN" sz="2000" dirty="0">
                    <a:ea typeface="宋体" pitchFamily="2" charset="-122"/>
                  </a:rPr>
                  <a:t>a</a:t>
                </a:r>
                <a:r>
                  <a:rPr lang="en-US" altLang="zh-CN" sz="2000" baseline="-16000" dirty="0">
                    <a:ea typeface="宋体" pitchFamily="2" charset="-122"/>
                  </a:rPr>
                  <a:t>1j</a:t>
                </a:r>
                <a:endParaRPr lang="en-US" altLang="zh-CN" baseline="-16000" dirty="0">
                  <a:ea typeface="宋体" pitchFamily="2" charset="-122"/>
                </a:endParaRPr>
              </a:p>
            </p:txBody>
          </p:sp>
          <p:sp>
            <p:nvSpPr>
              <p:cNvPr id="119" name="Line 56"/>
              <p:cNvSpPr>
                <a:spLocks noChangeShapeType="1"/>
              </p:cNvSpPr>
              <p:nvPr/>
            </p:nvSpPr>
            <p:spPr bwMode="auto">
              <a:xfrm flipH="1">
                <a:off x="1824" y="2112"/>
                <a:ext cx="288" cy="432"/>
              </a:xfrm>
              <a:prstGeom prst="line">
                <a:avLst/>
              </a:prstGeom>
              <a:noFill/>
              <a:ln w="9525">
                <a:solidFill>
                  <a:schemeClr val="tx1"/>
                </a:solidFill>
                <a:round/>
                <a:headEnd/>
                <a:tailEnd/>
              </a:ln>
            </p:spPr>
            <p:txBody>
              <a:bodyPr wrap="none" anchor="ctr"/>
              <a:lstStyle/>
              <a:p>
                <a:endParaRPr lang="zh-CN" altLang="en-US"/>
              </a:p>
            </p:txBody>
          </p:sp>
          <p:sp>
            <p:nvSpPr>
              <p:cNvPr id="120" name="Line 57"/>
              <p:cNvSpPr>
                <a:spLocks noChangeShapeType="1"/>
              </p:cNvSpPr>
              <p:nvPr/>
            </p:nvSpPr>
            <p:spPr bwMode="auto">
              <a:xfrm flipH="1" flipV="1">
                <a:off x="989" y="2079"/>
                <a:ext cx="835" cy="465"/>
              </a:xfrm>
              <a:prstGeom prst="line">
                <a:avLst/>
              </a:prstGeom>
              <a:noFill/>
              <a:ln w="9525">
                <a:solidFill>
                  <a:schemeClr val="tx1"/>
                </a:solidFill>
                <a:round/>
                <a:headEnd/>
                <a:tailEnd/>
              </a:ln>
            </p:spPr>
            <p:txBody>
              <a:bodyPr wrap="none" anchor="ctr"/>
              <a:lstStyle/>
              <a:p>
                <a:endParaRPr lang="zh-CN" altLang="en-US"/>
              </a:p>
            </p:txBody>
          </p:sp>
          <p:sp>
            <p:nvSpPr>
              <p:cNvPr id="121" name="Line 60"/>
              <p:cNvSpPr>
                <a:spLocks noChangeShapeType="1"/>
              </p:cNvSpPr>
              <p:nvPr/>
            </p:nvSpPr>
            <p:spPr bwMode="auto">
              <a:xfrm flipH="1" flipV="1">
                <a:off x="1776" y="2064"/>
                <a:ext cx="336" cy="480"/>
              </a:xfrm>
              <a:prstGeom prst="line">
                <a:avLst/>
              </a:prstGeom>
              <a:noFill/>
              <a:ln w="9525">
                <a:solidFill>
                  <a:schemeClr val="tx1"/>
                </a:solidFill>
                <a:round/>
                <a:headEnd/>
                <a:tailEnd/>
              </a:ln>
            </p:spPr>
            <p:txBody>
              <a:bodyPr wrap="none" anchor="ctr"/>
              <a:lstStyle/>
              <a:p>
                <a:endParaRPr lang="zh-CN" altLang="en-US"/>
              </a:p>
            </p:txBody>
          </p:sp>
          <p:sp>
            <p:nvSpPr>
              <p:cNvPr id="122" name="Line 61"/>
              <p:cNvSpPr>
                <a:spLocks noChangeShapeType="1"/>
              </p:cNvSpPr>
              <p:nvPr/>
            </p:nvSpPr>
            <p:spPr bwMode="auto">
              <a:xfrm flipH="1">
                <a:off x="1041" y="2064"/>
                <a:ext cx="735" cy="585"/>
              </a:xfrm>
              <a:prstGeom prst="line">
                <a:avLst/>
              </a:prstGeom>
              <a:noFill/>
              <a:ln w="9525">
                <a:solidFill>
                  <a:schemeClr val="tx1"/>
                </a:solidFill>
                <a:round/>
                <a:headEnd/>
                <a:tailEnd/>
              </a:ln>
            </p:spPr>
            <p:txBody>
              <a:bodyPr wrap="none" anchor="ctr"/>
              <a:lstStyle/>
              <a:p>
                <a:endParaRPr lang="zh-CN" altLang="en-US"/>
              </a:p>
            </p:txBody>
          </p:sp>
          <p:sp>
            <p:nvSpPr>
              <p:cNvPr id="123" name="Line 64"/>
              <p:cNvSpPr>
                <a:spLocks noChangeShapeType="1"/>
              </p:cNvSpPr>
              <p:nvPr/>
            </p:nvSpPr>
            <p:spPr bwMode="auto">
              <a:xfrm flipH="1" flipV="1">
                <a:off x="1824" y="2832"/>
                <a:ext cx="288" cy="432"/>
              </a:xfrm>
              <a:prstGeom prst="line">
                <a:avLst/>
              </a:prstGeom>
              <a:noFill/>
              <a:ln w="9525">
                <a:solidFill>
                  <a:schemeClr val="tx1"/>
                </a:solidFill>
                <a:round/>
                <a:headEnd/>
                <a:tailEnd/>
              </a:ln>
            </p:spPr>
            <p:txBody>
              <a:bodyPr wrap="none" anchor="ctr"/>
              <a:lstStyle/>
              <a:p>
                <a:endParaRPr lang="zh-CN" altLang="en-US"/>
              </a:p>
            </p:txBody>
          </p:sp>
          <p:sp>
            <p:nvSpPr>
              <p:cNvPr id="124" name="Line 65"/>
              <p:cNvSpPr>
                <a:spLocks noChangeShapeType="1"/>
              </p:cNvSpPr>
              <p:nvPr/>
            </p:nvSpPr>
            <p:spPr bwMode="auto">
              <a:xfrm flipH="1">
                <a:off x="1093" y="2832"/>
                <a:ext cx="731" cy="444"/>
              </a:xfrm>
              <a:prstGeom prst="line">
                <a:avLst/>
              </a:prstGeom>
              <a:noFill/>
              <a:ln w="9525">
                <a:solidFill>
                  <a:schemeClr val="tx1"/>
                </a:solidFill>
                <a:round/>
                <a:headEnd/>
                <a:tailEnd/>
              </a:ln>
            </p:spPr>
            <p:txBody>
              <a:bodyPr wrap="none" anchor="ctr"/>
              <a:lstStyle/>
              <a:p>
                <a:endParaRPr lang="zh-CN" altLang="en-US"/>
              </a:p>
            </p:txBody>
          </p:sp>
          <p:sp>
            <p:nvSpPr>
              <p:cNvPr id="125" name="Text Box 69"/>
              <p:cNvSpPr txBox="1">
                <a:spLocks noChangeArrowheads="1"/>
              </p:cNvSpPr>
              <p:nvPr/>
            </p:nvSpPr>
            <p:spPr bwMode="auto">
              <a:xfrm>
                <a:off x="835" y="1680"/>
                <a:ext cx="2445" cy="292"/>
              </a:xfrm>
              <a:prstGeom prst="rect">
                <a:avLst/>
              </a:prstGeom>
              <a:noFill/>
              <a:ln w="9525">
                <a:noFill/>
                <a:miter lim="800000"/>
                <a:headEnd/>
                <a:tailEnd/>
              </a:ln>
            </p:spPr>
            <p:txBody>
              <a:bodyPr wrap="square">
                <a:spAutoFit/>
              </a:bodyPr>
              <a:lstStyle/>
              <a:p>
                <a:r>
                  <a:rPr lang="en-US" altLang="zh-CN" sz="1800" dirty="0">
                    <a:ea typeface="宋体" pitchFamily="2" charset="-122"/>
                  </a:rPr>
                  <a:t> </a:t>
                </a:r>
                <a:r>
                  <a:rPr lang="en-US" altLang="zh-CN" sz="1800" dirty="0" smtClean="0">
                    <a:ea typeface="宋体" pitchFamily="2" charset="-122"/>
                  </a:rPr>
                  <a:t> </a:t>
                </a:r>
                <a:r>
                  <a:rPr lang="en-US" altLang="zh-CN" dirty="0" smtClean="0">
                    <a:ea typeface="宋体" pitchFamily="2" charset="-122"/>
                  </a:rPr>
                  <a:t>q</a:t>
                </a:r>
                <a:r>
                  <a:rPr lang="en-US" altLang="zh-CN" baseline="-16000" dirty="0" smtClean="0">
                    <a:ea typeface="宋体" pitchFamily="2" charset="-122"/>
                  </a:rPr>
                  <a:t>1                 </a:t>
                </a:r>
                <a:r>
                  <a:rPr lang="en-US" altLang="zh-CN" dirty="0" smtClean="0">
                    <a:ea typeface="宋体" pitchFamily="2" charset="-122"/>
                  </a:rPr>
                  <a:t>q</a:t>
                </a:r>
                <a:r>
                  <a:rPr lang="en-US" altLang="zh-CN" baseline="-16000" dirty="0" smtClean="0">
                    <a:ea typeface="宋体" pitchFamily="2" charset="-122"/>
                  </a:rPr>
                  <a:t>2                       </a:t>
                </a:r>
                <a:r>
                  <a:rPr lang="en-US" altLang="zh-CN" sz="1800" dirty="0" smtClean="0">
                    <a:ea typeface="宋体" pitchFamily="2" charset="-122"/>
                  </a:rPr>
                  <a:t>q</a:t>
                </a:r>
                <a:r>
                  <a:rPr lang="en-US" altLang="zh-CN" sz="1800" baseline="-16000" dirty="0" smtClean="0">
                    <a:ea typeface="宋体" pitchFamily="2" charset="-122"/>
                  </a:rPr>
                  <a:t>k-1                        </a:t>
                </a:r>
                <a:r>
                  <a:rPr lang="en-US" altLang="zh-CN" sz="1800" dirty="0" err="1" smtClean="0">
                    <a:ea typeface="宋体" pitchFamily="2" charset="-122"/>
                  </a:rPr>
                  <a:t>q</a:t>
                </a:r>
                <a:r>
                  <a:rPr lang="en-US" altLang="zh-CN" sz="1800" baseline="-16000" dirty="0" err="1" smtClean="0">
                    <a:ea typeface="宋体" pitchFamily="2" charset="-122"/>
                  </a:rPr>
                  <a:t>k</a:t>
                </a:r>
                <a:r>
                  <a:rPr lang="en-US" altLang="zh-CN" sz="1800" dirty="0" smtClean="0">
                    <a:ea typeface="宋体" pitchFamily="2" charset="-122"/>
                  </a:rPr>
                  <a:t> </a:t>
                </a:r>
                <a:endParaRPr lang="en-US" altLang="zh-CN" sz="1800" dirty="0">
                  <a:ea typeface="宋体" pitchFamily="2" charset="-122"/>
                </a:endParaRPr>
              </a:p>
            </p:txBody>
          </p:sp>
        </p:grpSp>
        <p:sp>
          <p:nvSpPr>
            <p:cNvPr id="94" name="TextBox 93"/>
            <p:cNvSpPr txBox="1"/>
            <p:nvPr/>
          </p:nvSpPr>
          <p:spPr>
            <a:xfrm>
              <a:off x="1763688" y="3645024"/>
              <a:ext cx="589869" cy="646331"/>
            </a:xfrm>
            <a:prstGeom prst="rect">
              <a:avLst/>
            </a:prstGeom>
            <a:noFill/>
          </p:spPr>
          <p:txBody>
            <a:bodyPr wrap="square" rtlCol="0">
              <a:spAutoFit/>
            </a:bodyPr>
            <a:lstStyle/>
            <a:p>
              <a:r>
                <a:rPr lang="en-US" sz="3600" dirty="0" smtClean="0">
                  <a:solidFill>
                    <a:srgbClr val="92D050"/>
                  </a:solidFill>
                </a:rPr>
                <a:t>…</a:t>
              </a:r>
              <a:endParaRPr lang="en-US" sz="3600" dirty="0">
                <a:solidFill>
                  <a:srgbClr val="92D050"/>
                </a:solidFill>
              </a:endParaRPr>
            </a:p>
          </p:txBody>
        </p:sp>
        <p:sp>
          <p:nvSpPr>
            <p:cNvPr id="95" name="Rectangle 86"/>
            <p:cNvSpPr/>
            <p:nvPr/>
          </p:nvSpPr>
          <p:spPr>
            <a:xfrm>
              <a:off x="395536" y="3853232"/>
              <a:ext cx="460592"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O</a:t>
              </a:r>
              <a:r>
                <a:rPr lang="en-US" sz="2000" b="1" baseline="-16000" dirty="0" smtClean="0">
                  <a:solidFill>
                    <a:schemeClr val="tx1"/>
                  </a:solidFill>
                </a:rPr>
                <a:t>1</a:t>
              </a:r>
              <a:endParaRPr lang="en-US" sz="2000" b="1" baseline="-16000" dirty="0">
                <a:solidFill>
                  <a:schemeClr val="tx1"/>
                </a:solidFill>
              </a:endParaRPr>
            </a:p>
          </p:txBody>
        </p:sp>
        <p:sp>
          <p:nvSpPr>
            <p:cNvPr id="96" name="Rectangle 87"/>
            <p:cNvSpPr/>
            <p:nvPr/>
          </p:nvSpPr>
          <p:spPr>
            <a:xfrm>
              <a:off x="1178460" y="3853232"/>
              <a:ext cx="469756"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O</a:t>
              </a:r>
              <a:r>
                <a:rPr lang="en-US" sz="2000" b="1" baseline="-16000" dirty="0" smtClean="0">
                  <a:solidFill>
                    <a:schemeClr val="tx1"/>
                  </a:solidFill>
                </a:rPr>
                <a:t>2</a:t>
              </a:r>
              <a:endParaRPr lang="en-US" sz="2000" b="1" baseline="-16000" dirty="0">
                <a:solidFill>
                  <a:schemeClr val="tx1"/>
                </a:solidFill>
              </a:endParaRPr>
            </a:p>
          </p:txBody>
        </p:sp>
        <p:cxnSp>
          <p:nvCxnSpPr>
            <p:cNvPr id="97" name="Straight Arrow Connector 89"/>
            <p:cNvCxnSpPr>
              <a:stCxn id="95" idx="3"/>
              <a:endCxn id="96" idx="1"/>
            </p:cNvCxnSpPr>
            <p:nvPr/>
          </p:nvCxnSpPr>
          <p:spPr>
            <a:xfrm>
              <a:off x="856128" y="4076203"/>
              <a:ext cx="322332" cy="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8"/>
            <p:cNvCxnSpPr>
              <a:stCxn id="96" idx="3"/>
            </p:cNvCxnSpPr>
            <p:nvPr/>
          </p:nvCxnSpPr>
          <p:spPr>
            <a:xfrm>
              <a:off x="1648216" y="4076203"/>
              <a:ext cx="259488" cy="869"/>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101"/>
            <p:cNvSpPr/>
            <p:nvPr/>
          </p:nvSpPr>
          <p:spPr>
            <a:xfrm>
              <a:off x="3373816" y="3853232"/>
              <a:ext cx="478104"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O</a:t>
              </a:r>
              <a:r>
                <a:rPr lang="en-US" sz="2000" b="1" baseline="-16000" dirty="0" smtClean="0">
                  <a:solidFill>
                    <a:schemeClr val="tx1"/>
                  </a:solidFill>
                </a:rPr>
                <a:t>k</a:t>
              </a:r>
              <a:endParaRPr lang="en-US" sz="2000" b="1" baseline="-16000" dirty="0">
                <a:solidFill>
                  <a:schemeClr val="tx1"/>
                </a:solidFill>
              </a:endParaRPr>
            </a:p>
          </p:txBody>
        </p:sp>
        <p:cxnSp>
          <p:nvCxnSpPr>
            <p:cNvPr id="100" name="Straight Arrow Connector 98"/>
            <p:cNvCxnSpPr>
              <a:endCxn id="99" idx="1"/>
            </p:cNvCxnSpPr>
            <p:nvPr/>
          </p:nvCxnSpPr>
          <p:spPr>
            <a:xfrm flipV="1">
              <a:off x="2987824" y="4076203"/>
              <a:ext cx="385992" cy="869"/>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01" name="Rectangle 101"/>
            <p:cNvSpPr/>
            <p:nvPr/>
          </p:nvSpPr>
          <p:spPr>
            <a:xfrm>
              <a:off x="2339752" y="3853232"/>
              <a:ext cx="648072"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O</a:t>
              </a:r>
              <a:r>
                <a:rPr lang="en-US" sz="2000" b="1" baseline="-16000" dirty="0" smtClean="0">
                  <a:solidFill>
                    <a:schemeClr val="tx1"/>
                  </a:solidFill>
                </a:rPr>
                <a:t>k-1</a:t>
              </a:r>
              <a:endParaRPr lang="en-US" sz="2000" b="1" baseline="-16000" dirty="0">
                <a:solidFill>
                  <a:schemeClr val="tx1"/>
                </a:solidFill>
              </a:endParaRPr>
            </a:p>
          </p:txBody>
        </p:sp>
        <p:cxnSp>
          <p:nvCxnSpPr>
            <p:cNvPr id="102" name="直接箭头连接符 101"/>
            <p:cNvCxnSpPr/>
            <p:nvPr/>
          </p:nvCxnSpPr>
          <p:spPr>
            <a:xfrm>
              <a:off x="899592" y="4581128"/>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1547664" y="4581128"/>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2843808" y="4581128"/>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35696" y="4293096"/>
              <a:ext cx="432048" cy="461665"/>
            </a:xfrm>
            <a:prstGeom prst="rect">
              <a:avLst/>
            </a:prstGeom>
            <a:noFill/>
          </p:spPr>
          <p:txBody>
            <a:bodyPr wrap="square" rtlCol="0">
              <a:spAutoFit/>
            </a:bodyPr>
            <a:lstStyle/>
            <a:p>
              <a:r>
                <a:rPr lang="en-US" altLang="zh-CN" sz="2400" dirty="0" smtClean="0"/>
                <a:t>...</a:t>
              </a:r>
              <a:endParaRPr lang="zh-CN" altLang="en-US" sz="2400" dirty="0"/>
            </a:p>
          </p:txBody>
        </p:sp>
      </p:grpSp>
      <p:sp>
        <p:nvSpPr>
          <p:cNvPr id="46" name="灯片编号占位符 45"/>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052736"/>
            <a:ext cx="3886000" cy="1569660"/>
          </a:xfrm>
          <a:prstGeom prst="rect">
            <a:avLst/>
          </a:prstGeom>
        </p:spPr>
        <p:txBody>
          <a:bodyPr wrap="none">
            <a:spAutoFit/>
          </a:bodyPr>
          <a:lstStyle/>
          <a:p>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1</a:t>
            </a:r>
            <a:r>
              <a:rPr lang="en-US" altLang="zh-CN" dirty="0" smtClean="0">
                <a:ea typeface="宋体" pitchFamily="2" charset="-122"/>
                <a:sym typeface="Symbol" pitchFamily="18" charset="2"/>
              </a:rPr>
              <a:t>(</a:t>
            </a:r>
            <a:r>
              <a:rPr lang="en-US" altLang="zh-CN" dirty="0" err="1" smtClean="0">
                <a:ea typeface="宋体" pitchFamily="2" charset="-122"/>
                <a:sym typeface="Symbol" pitchFamily="18" charset="2"/>
              </a:rPr>
              <a:t>i</a:t>
            </a:r>
            <a:r>
              <a:rPr lang="en-US" altLang="zh-CN" dirty="0" smtClean="0">
                <a:ea typeface="宋体" pitchFamily="2" charset="-122"/>
                <a:sym typeface="Symbol" pitchFamily="18" charset="2"/>
              </a:rPr>
              <a:t>) = max </a:t>
            </a:r>
            <a:r>
              <a:rPr lang="en-US" altLang="zh-CN" sz="3200" dirty="0" smtClean="0">
                <a:ea typeface="宋体" pitchFamily="2" charset="-122"/>
              </a:rPr>
              <a:t>P(q</a:t>
            </a:r>
            <a:r>
              <a:rPr lang="en-US" altLang="zh-CN" baseline="-16000" dirty="0" smtClean="0">
                <a:ea typeface="宋体" pitchFamily="2" charset="-122"/>
              </a:rPr>
              <a:t>1</a:t>
            </a:r>
            <a:r>
              <a:rPr lang="en-US" altLang="zh-CN" dirty="0" smtClean="0">
                <a:ea typeface="宋体" pitchFamily="2" charset="-122"/>
              </a:rPr>
              <a:t>= </a:t>
            </a:r>
            <a:r>
              <a:rPr lang="en-US" altLang="zh-CN" sz="3200" dirty="0" err="1" smtClean="0">
                <a:ea typeface="宋体" pitchFamily="2" charset="-122"/>
              </a:rPr>
              <a:t>s</a:t>
            </a:r>
            <a:r>
              <a:rPr lang="en-US" altLang="zh-CN" baseline="-16000" dirty="0" err="1" smtClean="0">
                <a:ea typeface="宋体" pitchFamily="2" charset="-122"/>
              </a:rPr>
              <a:t>i</a:t>
            </a:r>
            <a:r>
              <a:rPr lang="en-US" altLang="zh-CN" baseline="-26000" dirty="0" smtClean="0">
                <a:ea typeface="宋体" pitchFamily="2" charset="-122"/>
              </a:rPr>
              <a:t>  </a:t>
            </a:r>
            <a:r>
              <a:rPr lang="en-US" altLang="zh-CN" sz="3200" dirty="0" smtClean="0">
                <a:ea typeface="宋体" pitchFamily="2" charset="-122"/>
              </a:rPr>
              <a:t>,</a:t>
            </a:r>
            <a:r>
              <a:rPr lang="en-US" altLang="zh-CN" baseline="-26000" dirty="0" smtClean="0">
                <a:ea typeface="宋体" pitchFamily="2" charset="-122"/>
              </a:rPr>
              <a:t>  </a:t>
            </a:r>
            <a:r>
              <a:rPr lang="en-US" altLang="zh-CN" sz="3200" dirty="0" smtClean="0">
                <a:ea typeface="宋体" pitchFamily="2" charset="-122"/>
              </a:rPr>
              <a:t>o</a:t>
            </a:r>
            <a:r>
              <a:rPr lang="en-US" altLang="zh-CN" baseline="-16000" dirty="0" smtClean="0">
                <a:ea typeface="宋体" pitchFamily="2" charset="-122"/>
              </a:rPr>
              <a:t>1</a:t>
            </a:r>
            <a:r>
              <a:rPr lang="en-US" altLang="zh-CN" sz="3200" dirty="0" smtClean="0">
                <a:ea typeface="宋体" pitchFamily="2" charset="-122"/>
              </a:rPr>
              <a:t>) </a:t>
            </a:r>
          </a:p>
          <a:p>
            <a:r>
              <a:rPr lang="en-US" altLang="zh-CN" dirty="0" smtClean="0">
                <a:ea typeface="宋体" pitchFamily="2" charset="-122"/>
                <a:sym typeface="Symbol" pitchFamily="18" charset="2"/>
              </a:rPr>
              <a:t>     = </a:t>
            </a:r>
            <a:r>
              <a:rPr lang="en-US" altLang="zh-CN" sz="3200" dirty="0" smtClean="0">
                <a:ea typeface="宋体" pitchFamily="2" charset="-122"/>
              </a:rPr>
              <a:t>P(q</a:t>
            </a:r>
            <a:r>
              <a:rPr lang="en-US" altLang="zh-CN" baseline="-16000" dirty="0" smtClean="0">
                <a:ea typeface="宋体" pitchFamily="2" charset="-122"/>
              </a:rPr>
              <a:t>1</a:t>
            </a:r>
            <a:r>
              <a:rPr lang="en-US" altLang="zh-CN" dirty="0" smtClean="0">
                <a:ea typeface="宋体" pitchFamily="2" charset="-122"/>
              </a:rPr>
              <a:t>= </a:t>
            </a:r>
            <a:r>
              <a:rPr lang="en-US" altLang="zh-CN" sz="3200" dirty="0" err="1" smtClean="0">
                <a:ea typeface="宋体" pitchFamily="2" charset="-122"/>
              </a:rPr>
              <a:t>s</a:t>
            </a:r>
            <a:r>
              <a:rPr lang="en-US" altLang="zh-CN" baseline="-16000" dirty="0" err="1" smtClean="0">
                <a:ea typeface="宋体" pitchFamily="2" charset="-122"/>
              </a:rPr>
              <a:t>i</a:t>
            </a:r>
            <a:r>
              <a:rPr lang="en-US" altLang="zh-CN" baseline="-26000" dirty="0" smtClean="0">
                <a:ea typeface="宋体" pitchFamily="2" charset="-122"/>
              </a:rPr>
              <a:t> </a:t>
            </a:r>
            <a:r>
              <a:rPr lang="en-US" altLang="zh-CN" dirty="0" smtClean="0">
                <a:ea typeface="宋体" pitchFamily="2" charset="-122"/>
              </a:rPr>
              <a:t> </a:t>
            </a:r>
            <a:r>
              <a:rPr lang="en-US" altLang="zh-CN" sz="3200" dirty="0" smtClean="0">
                <a:ea typeface="宋体" pitchFamily="2" charset="-122"/>
              </a:rPr>
              <a:t>)P(o</a:t>
            </a:r>
            <a:r>
              <a:rPr lang="en-US" altLang="zh-CN" sz="3200" baseline="-16000" dirty="0" smtClean="0">
                <a:ea typeface="宋体" pitchFamily="2" charset="-122"/>
              </a:rPr>
              <a:t>1</a:t>
            </a:r>
            <a:r>
              <a:rPr lang="en-US" altLang="zh-CN" sz="3200" dirty="0" smtClean="0">
                <a:ea typeface="宋体" pitchFamily="2" charset="-122"/>
              </a:rPr>
              <a:t> |</a:t>
            </a:r>
            <a:r>
              <a:rPr lang="en-US" altLang="zh-CN" sz="2800" dirty="0" smtClean="0">
                <a:ea typeface="宋体" pitchFamily="2" charset="-122"/>
              </a:rPr>
              <a:t>q</a:t>
            </a:r>
            <a:r>
              <a:rPr lang="en-US" altLang="zh-CN" sz="1600" baseline="-16000" dirty="0" smtClean="0">
                <a:ea typeface="宋体" pitchFamily="2" charset="-122"/>
              </a:rPr>
              <a:t>1</a:t>
            </a:r>
            <a:r>
              <a:rPr lang="en-US" altLang="zh-CN" sz="1600" dirty="0" smtClean="0">
                <a:ea typeface="宋体" pitchFamily="2" charset="-122"/>
              </a:rPr>
              <a:t>= </a:t>
            </a:r>
            <a:r>
              <a:rPr lang="en-US" altLang="zh-CN" sz="2800" dirty="0" err="1" smtClean="0">
                <a:ea typeface="宋体" pitchFamily="2" charset="-122"/>
              </a:rPr>
              <a:t>s</a:t>
            </a:r>
            <a:r>
              <a:rPr lang="en-US" altLang="zh-CN" sz="1600" baseline="-16000" dirty="0" err="1" smtClean="0">
                <a:ea typeface="宋体" pitchFamily="2" charset="-122"/>
              </a:rPr>
              <a:t>i</a:t>
            </a:r>
            <a:r>
              <a:rPr lang="en-US" altLang="zh-CN" sz="1600" baseline="-26000" dirty="0" smtClean="0">
                <a:ea typeface="宋体" pitchFamily="2" charset="-122"/>
              </a:rPr>
              <a:t> </a:t>
            </a:r>
            <a:r>
              <a:rPr lang="en-US" altLang="zh-CN" sz="1600" dirty="0" smtClean="0">
                <a:ea typeface="宋体" pitchFamily="2" charset="-122"/>
              </a:rPr>
              <a:t> </a:t>
            </a:r>
            <a:r>
              <a:rPr lang="en-US" altLang="zh-CN" sz="3200" dirty="0" smtClean="0">
                <a:ea typeface="宋体" pitchFamily="2" charset="-122"/>
              </a:rPr>
              <a:t>)</a:t>
            </a:r>
            <a:r>
              <a:rPr lang="en-US" altLang="zh-CN" sz="3200" dirty="0" smtClean="0">
                <a:ea typeface="宋体" pitchFamily="2" charset="-122"/>
                <a:sym typeface="Symbol" pitchFamily="18" charset="2"/>
              </a:rPr>
              <a:t> </a:t>
            </a:r>
          </a:p>
          <a:p>
            <a:r>
              <a:rPr lang="en-US" altLang="zh-CN" sz="2000" dirty="0" smtClean="0">
                <a:ea typeface="宋体" pitchFamily="2" charset="-122"/>
                <a:sym typeface="Symbol" pitchFamily="18" charset="2"/>
              </a:rPr>
              <a:t>     =</a:t>
            </a:r>
            <a:r>
              <a:rPr lang="en-US" altLang="zh-CN" sz="2000" dirty="0" smtClean="0">
                <a:ea typeface="宋体" pitchFamily="2" charset="-122"/>
              </a:rPr>
              <a:t> </a:t>
            </a:r>
            <a:r>
              <a:rPr lang="en-US" altLang="zh-CN" sz="3200" dirty="0" smtClean="0">
                <a:ea typeface="宋体" pitchFamily="2" charset="-122"/>
                <a:sym typeface="Symbol" pitchFamily="18" charset="2"/>
              </a:rPr>
              <a:t></a:t>
            </a:r>
            <a:r>
              <a:rPr lang="en-US" altLang="zh-CN" baseline="-16000" dirty="0" err="1" smtClean="0">
                <a:ea typeface="宋体" pitchFamily="2" charset="-122"/>
              </a:rPr>
              <a:t>i</a:t>
            </a:r>
            <a:r>
              <a:rPr lang="en-US" altLang="zh-CN" sz="3200" dirty="0" smtClean="0">
                <a:ea typeface="宋体" pitchFamily="2" charset="-122"/>
                <a:sym typeface="Symbol" pitchFamily="18" charset="2"/>
              </a:rPr>
              <a:t> </a:t>
            </a:r>
            <a:r>
              <a:rPr lang="en-US" altLang="zh-CN" sz="3200" dirty="0" smtClean="0">
                <a:ea typeface="宋体" pitchFamily="2" charset="-122"/>
              </a:rPr>
              <a:t>b</a:t>
            </a:r>
            <a:r>
              <a:rPr lang="en-US" altLang="zh-CN" baseline="-16000" dirty="0" smtClean="0">
                <a:ea typeface="宋体" pitchFamily="2" charset="-122"/>
              </a:rPr>
              <a:t>i </a:t>
            </a:r>
            <a:r>
              <a:rPr lang="en-US" altLang="zh-CN" sz="3200" dirty="0" smtClean="0">
                <a:ea typeface="宋体" pitchFamily="2" charset="-122"/>
              </a:rPr>
              <a:t>(o</a:t>
            </a:r>
            <a:r>
              <a:rPr lang="en-US" altLang="zh-CN" baseline="-16000" dirty="0" smtClean="0">
                <a:ea typeface="宋体" pitchFamily="2" charset="-122"/>
              </a:rPr>
              <a:t>1</a:t>
            </a:r>
            <a:r>
              <a:rPr lang="en-US" altLang="zh-CN" sz="3200" dirty="0" smtClean="0">
                <a:ea typeface="宋体" pitchFamily="2" charset="-122"/>
              </a:rPr>
              <a:t>) </a:t>
            </a:r>
            <a:endParaRPr lang="zh-CN" altLang="en-US" dirty="0"/>
          </a:p>
        </p:txBody>
      </p:sp>
      <p:sp>
        <p:nvSpPr>
          <p:cNvPr id="6" name="Title 1"/>
          <p:cNvSpPr txBox="1">
            <a:spLocks/>
          </p:cNvSpPr>
          <p:nvPr/>
        </p:nvSpPr>
        <p:spPr>
          <a:xfrm>
            <a:off x="179512" y="0"/>
            <a:ext cx="8229600" cy="609600"/>
          </a:xfrm>
          <a:prstGeom prst="rect">
            <a:avLst/>
          </a:prstGeom>
        </p:spPr>
        <p:txBody>
          <a:bodyPr bIns="91440" anchor="b" anchorCtr="0">
            <a:normAutofit/>
          </a:bodyPr>
          <a:lstStyle/>
          <a:p>
            <a:pPr lvl="0">
              <a:spcBef>
                <a:spcPct val="0"/>
              </a:spcBef>
            </a:pPr>
            <a:r>
              <a:rPr kumimoji="0" lang="en-US" altLang="zh-CN" sz="2800" b="1" i="0" u="none" strike="noStrike" kern="1200" cap="none" spc="0" normalizeH="0" baseline="0" noProof="0" dirty="0" err="1" smtClean="0">
                <a:ln>
                  <a:noFill/>
                </a:ln>
                <a:solidFill>
                  <a:schemeClr val="tx2"/>
                </a:solidFill>
                <a:effectLst/>
                <a:uLnTx/>
                <a:uFillTx/>
                <a:latin typeface="+mj-lt"/>
                <a:ea typeface="+mj-ea"/>
                <a:cs typeface="+mj-cs"/>
              </a:rPr>
              <a:t>Viterbi</a:t>
            </a:r>
            <a:r>
              <a:rPr lang="en-US" altLang="zh-CN" sz="2800" b="1" dirty="0" smtClean="0">
                <a:solidFill>
                  <a:schemeClr val="tx2"/>
                </a:solidFill>
                <a:latin typeface="+mj-lt"/>
                <a:ea typeface="+mj-ea"/>
                <a:cs typeface="+mj-cs"/>
              </a:rPr>
              <a:t> Algorithm (dynamic programming)</a:t>
            </a:r>
            <a:endParaRPr kumimoji="0" lang="en-US" altLang="zh-CN" sz="2800" b="1" i="0" u="none" strike="noStrike" kern="1200" cap="none" spc="0" normalizeH="0" baseline="0" noProof="0" dirty="0">
              <a:ln>
                <a:noFill/>
              </a:ln>
              <a:solidFill>
                <a:schemeClr val="tx2"/>
              </a:solidFill>
              <a:effectLst/>
              <a:uLnTx/>
              <a:uFillTx/>
              <a:latin typeface="+mj-lt"/>
              <a:ea typeface="+mj-ea"/>
              <a:cs typeface="+mj-cs"/>
            </a:endParaRPr>
          </a:p>
        </p:txBody>
      </p:sp>
      <p:sp>
        <p:nvSpPr>
          <p:cNvPr id="7" name="矩形 6"/>
          <p:cNvSpPr/>
          <p:nvPr/>
        </p:nvSpPr>
        <p:spPr>
          <a:xfrm>
            <a:off x="683568" y="416858"/>
            <a:ext cx="7560840" cy="707886"/>
          </a:xfrm>
          <a:prstGeom prst="rect">
            <a:avLst/>
          </a:prstGeom>
        </p:spPr>
        <p:txBody>
          <a:bodyPr wrap="square">
            <a:spAutoFit/>
          </a:bodyPr>
          <a:lstStyle/>
          <a:p>
            <a:r>
              <a:rPr lang="en-US" altLang="zh-CN" sz="4000" dirty="0" smtClean="0">
                <a:solidFill>
                  <a:srgbClr val="FF0000"/>
                </a:solidFill>
                <a:ea typeface="宋体" pitchFamily="2" charset="-122"/>
                <a:sym typeface="Symbol" pitchFamily="18" charset="2"/>
              </a:rPr>
              <a:t></a:t>
            </a:r>
            <a:r>
              <a:rPr lang="en-US" altLang="zh-CN" sz="2400" baseline="-25000" dirty="0" smtClean="0">
                <a:solidFill>
                  <a:srgbClr val="FF0000"/>
                </a:solidFill>
                <a:ea typeface="宋体" pitchFamily="2" charset="-122"/>
                <a:sym typeface="Symbol" pitchFamily="18" charset="2"/>
              </a:rPr>
              <a:t>k</a:t>
            </a:r>
            <a:r>
              <a:rPr lang="en-US" altLang="zh-CN" sz="2400" dirty="0" smtClean="0">
                <a:solidFill>
                  <a:srgbClr val="FF0000"/>
                </a:solidFill>
                <a:ea typeface="宋体" pitchFamily="2" charset="-122"/>
                <a:sym typeface="Symbol" pitchFamily="18" charset="2"/>
              </a:rPr>
              <a:t>(</a:t>
            </a:r>
            <a:r>
              <a:rPr lang="en-US" altLang="zh-CN" sz="2400" dirty="0" err="1" smtClean="0">
                <a:solidFill>
                  <a:srgbClr val="FF0000"/>
                </a:solidFill>
                <a:ea typeface="宋体" pitchFamily="2" charset="-122"/>
                <a:sym typeface="Symbol" pitchFamily="18" charset="2"/>
              </a:rPr>
              <a:t>i</a:t>
            </a:r>
            <a:r>
              <a:rPr lang="en-US" altLang="zh-CN" sz="2400" dirty="0" smtClean="0">
                <a:solidFill>
                  <a:srgbClr val="FF0000"/>
                </a:solidFill>
                <a:ea typeface="宋体" pitchFamily="2" charset="-122"/>
                <a:sym typeface="Symbol" pitchFamily="18" charset="2"/>
              </a:rPr>
              <a:t>) = max </a:t>
            </a:r>
            <a:r>
              <a:rPr lang="en-US" altLang="zh-CN" sz="4000" dirty="0" smtClean="0">
                <a:solidFill>
                  <a:srgbClr val="FF0000"/>
                </a:solidFill>
                <a:ea typeface="宋体" pitchFamily="2" charset="-122"/>
              </a:rPr>
              <a:t>P(q</a:t>
            </a:r>
            <a:r>
              <a:rPr lang="en-US" altLang="zh-CN" sz="2400" baseline="-16000" dirty="0" smtClean="0">
                <a:solidFill>
                  <a:srgbClr val="FF0000"/>
                </a:solidFill>
                <a:ea typeface="宋体" pitchFamily="2" charset="-122"/>
              </a:rPr>
              <a:t>1</a:t>
            </a:r>
            <a:r>
              <a:rPr lang="en-US" altLang="zh-CN" sz="4000" dirty="0" smtClean="0">
                <a:solidFill>
                  <a:srgbClr val="FF0000"/>
                </a:solidFill>
                <a:ea typeface="宋体" pitchFamily="2" charset="-122"/>
              </a:rPr>
              <a:t>… q</a:t>
            </a:r>
            <a:r>
              <a:rPr lang="en-US" altLang="zh-CN" sz="2400" baseline="-16000" dirty="0" smtClean="0">
                <a:solidFill>
                  <a:srgbClr val="FF0000"/>
                </a:solidFill>
                <a:ea typeface="宋体" pitchFamily="2" charset="-122"/>
              </a:rPr>
              <a:t>k-1 </a:t>
            </a:r>
            <a:r>
              <a:rPr lang="en-US" altLang="zh-CN" sz="4000" dirty="0" smtClean="0">
                <a:solidFill>
                  <a:srgbClr val="FF0000"/>
                </a:solidFill>
                <a:ea typeface="宋体" pitchFamily="2" charset="-122"/>
              </a:rPr>
              <a:t>,</a:t>
            </a:r>
            <a:r>
              <a:rPr lang="en-US" altLang="zh-CN" sz="2400" baseline="-16000" dirty="0" smtClean="0">
                <a:solidFill>
                  <a:srgbClr val="FF0000"/>
                </a:solidFill>
                <a:ea typeface="宋体" pitchFamily="2" charset="-122"/>
              </a:rPr>
              <a:t> </a:t>
            </a:r>
            <a:r>
              <a:rPr lang="en-US" altLang="zh-CN" sz="4000" dirty="0" err="1" smtClean="0">
                <a:solidFill>
                  <a:srgbClr val="FF0000"/>
                </a:solidFill>
                <a:ea typeface="宋体" pitchFamily="2" charset="-122"/>
              </a:rPr>
              <a:t>q</a:t>
            </a:r>
            <a:r>
              <a:rPr lang="en-US" altLang="zh-CN" sz="2400" baseline="-16000" dirty="0" err="1" smtClean="0">
                <a:solidFill>
                  <a:srgbClr val="FF0000"/>
                </a:solidFill>
                <a:ea typeface="宋体" pitchFamily="2" charset="-122"/>
              </a:rPr>
              <a:t>k</a:t>
            </a:r>
            <a:r>
              <a:rPr lang="en-US" altLang="zh-CN" sz="2400" dirty="0" smtClean="0">
                <a:solidFill>
                  <a:srgbClr val="FF0000"/>
                </a:solidFill>
                <a:ea typeface="宋体" pitchFamily="2" charset="-122"/>
              </a:rPr>
              <a:t>= </a:t>
            </a:r>
            <a:r>
              <a:rPr lang="en-US" altLang="zh-CN" sz="4000" dirty="0" err="1" smtClean="0">
                <a:solidFill>
                  <a:srgbClr val="FF0000"/>
                </a:solidFill>
                <a:ea typeface="宋体" pitchFamily="2" charset="-122"/>
              </a:rPr>
              <a:t>s</a:t>
            </a:r>
            <a:r>
              <a:rPr lang="en-US" altLang="zh-CN" sz="2400" baseline="-16000" dirty="0" err="1" smtClean="0">
                <a:solidFill>
                  <a:srgbClr val="FF0000"/>
                </a:solidFill>
                <a:ea typeface="宋体" pitchFamily="2" charset="-122"/>
              </a:rPr>
              <a:t>i</a:t>
            </a:r>
            <a:r>
              <a:rPr lang="en-US" altLang="zh-CN" sz="2400" baseline="-26000" dirty="0" smtClean="0">
                <a:solidFill>
                  <a:srgbClr val="FF0000"/>
                </a:solidFill>
                <a:ea typeface="宋体" pitchFamily="2" charset="-122"/>
              </a:rPr>
              <a:t>  </a:t>
            </a:r>
            <a:r>
              <a:rPr lang="en-US" altLang="zh-CN" sz="4000" dirty="0" smtClean="0">
                <a:solidFill>
                  <a:srgbClr val="FF0000"/>
                </a:solidFill>
                <a:ea typeface="宋体" pitchFamily="2" charset="-122"/>
              </a:rPr>
              <a:t>,</a:t>
            </a:r>
            <a:r>
              <a:rPr lang="en-US" altLang="zh-CN" sz="2400" baseline="-26000" dirty="0" smtClean="0">
                <a:solidFill>
                  <a:srgbClr val="FF0000"/>
                </a:solidFill>
                <a:ea typeface="宋体" pitchFamily="2" charset="-122"/>
              </a:rPr>
              <a:t>  </a:t>
            </a:r>
            <a:r>
              <a:rPr lang="en-US" altLang="zh-CN" sz="4000" dirty="0" smtClean="0">
                <a:solidFill>
                  <a:srgbClr val="FF0000"/>
                </a:solidFill>
                <a:ea typeface="宋体" pitchFamily="2" charset="-122"/>
              </a:rPr>
              <a:t>o</a:t>
            </a:r>
            <a:r>
              <a:rPr lang="en-US" altLang="zh-CN" sz="2400" baseline="-16000" dirty="0" smtClean="0">
                <a:solidFill>
                  <a:srgbClr val="FF0000"/>
                </a:solidFill>
                <a:ea typeface="宋体" pitchFamily="2" charset="-122"/>
              </a:rPr>
              <a:t>1 </a:t>
            </a:r>
            <a:r>
              <a:rPr lang="en-US" altLang="zh-CN" sz="4000" dirty="0" smtClean="0">
                <a:solidFill>
                  <a:srgbClr val="FF0000"/>
                </a:solidFill>
                <a:ea typeface="宋体" pitchFamily="2" charset="-122"/>
              </a:rPr>
              <a:t>o</a:t>
            </a:r>
            <a:r>
              <a:rPr lang="en-US" altLang="zh-CN" sz="2400" baseline="-16000" dirty="0" smtClean="0">
                <a:solidFill>
                  <a:srgbClr val="FF0000"/>
                </a:solidFill>
                <a:ea typeface="宋体" pitchFamily="2" charset="-122"/>
              </a:rPr>
              <a:t>2 </a:t>
            </a:r>
            <a:r>
              <a:rPr lang="en-US" altLang="zh-CN" sz="4000" dirty="0" smtClean="0">
                <a:solidFill>
                  <a:srgbClr val="FF0000"/>
                </a:solidFill>
                <a:ea typeface="宋体" pitchFamily="2" charset="-122"/>
              </a:rPr>
              <a:t>... o</a:t>
            </a:r>
            <a:r>
              <a:rPr lang="en-US" altLang="zh-CN" sz="2400" baseline="-16000" dirty="0" smtClean="0">
                <a:solidFill>
                  <a:srgbClr val="FF0000"/>
                </a:solidFill>
                <a:ea typeface="宋体" pitchFamily="2" charset="-122"/>
              </a:rPr>
              <a:t>k</a:t>
            </a:r>
            <a:r>
              <a:rPr lang="en-US" altLang="zh-CN" sz="4000" dirty="0" smtClean="0">
                <a:solidFill>
                  <a:srgbClr val="FF0000"/>
                </a:solidFill>
                <a:ea typeface="宋体" pitchFamily="2" charset="-122"/>
              </a:rPr>
              <a:t>)</a:t>
            </a:r>
            <a:r>
              <a:rPr lang="en-US" altLang="zh-CN" sz="4000" dirty="0" smtClean="0">
                <a:ea typeface="宋体" pitchFamily="2" charset="-122"/>
              </a:rPr>
              <a:t>  </a:t>
            </a:r>
          </a:p>
        </p:txBody>
      </p:sp>
      <p:grpSp>
        <p:nvGrpSpPr>
          <p:cNvPr id="17" name="组合 16"/>
          <p:cNvGrpSpPr/>
          <p:nvPr/>
        </p:nvGrpSpPr>
        <p:grpSpPr>
          <a:xfrm>
            <a:off x="452032" y="2564904"/>
            <a:ext cx="2983493" cy="4464496"/>
            <a:chOff x="452032" y="2492896"/>
            <a:chExt cx="2983493" cy="4464496"/>
          </a:xfrm>
        </p:grpSpPr>
        <p:pic>
          <p:nvPicPr>
            <p:cNvPr id="4" name="Picture 2"/>
            <p:cNvPicPr>
              <a:picLocks noChangeAspect="1" noChangeArrowheads="1"/>
            </p:cNvPicPr>
            <p:nvPr/>
          </p:nvPicPr>
          <p:blipFill>
            <a:blip r:embed="rId2" cstate="print"/>
            <a:srcRect/>
            <a:stretch>
              <a:fillRect/>
            </a:stretch>
          </p:blipFill>
          <p:spPr bwMode="auto">
            <a:xfrm>
              <a:off x="467544" y="2492896"/>
              <a:ext cx="2967981" cy="2592288"/>
            </a:xfrm>
            <a:prstGeom prst="rect">
              <a:avLst/>
            </a:prstGeom>
            <a:noFill/>
            <a:ln w="9525">
              <a:noFill/>
              <a:miter lim="800000"/>
              <a:headEnd/>
              <a:tailEnd/>
            </a:ln>
          </p:spPr>
        </p:pic>
        <p:sp>
          <p:nvSpPr>
            <p:cNvPr id="8" name="矩形 7"/>
            <p:cNvSpPr/>
            <p:nvPr/>
          </p:nvSpPr>
          <p:spPr>
            <a:xfrm>
              <a:off x="683568" y="5603175"/>
              <a:ext cx="2334293" cy="1354217"/>
            </a:xfrm>
            <a:prstGeom prst="rect">
              <a:avLst/>
            </a:prstGeom>
          </p:spPr>
          <p:txBody>
            <a:bodyPr wrap="none">
              <a:spAutoFit/>
            </a:bodyPr>
            <a:lstStyle/>
            <a:p>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1</a:t>
              </a:r>
              <a:r>
                <a:rPr lang="en-US" altLang="zh-CN" dirty="0" smtClean="0">
                  <a:ea typeface="宋体" pitchFamily="2" charset="-122"/>
                  <a:sym typeface="Symbol" pitchFamily="18" charset="2"/>
                </a:rPr>
                <a:t>(</a:t>
              </a:r>
              <a:r>
                <a:rPr lang="en-US" altLang="zh-CN" sz="3200" dirty="0" smtClean="0">
                  <a:ea typeface="宋体" pitchFamily="2" charset="-122"/>
                </a:rPr>
                <a:t>s</a:t>
              </a:r>
              <a:r>
                <a:rPr lang="en-US" altLang="zh-CN" baseline="-26000" dirty="0" smtClean="0">
                  <a:ea typeface="宋体" pitchFamily="2" charset="-122"/>
                </a:rPr>
                <a:t>1</a:t>
              </a:r>
              <a:r>
                <a:rPr lang="en-US" altLang="zh-CN" dirty="0" smtClean="0">
                  <a:ea typeface="宋体" pitchFamily="2" charset="-122"/>
                  <a:sym typeface="Symbol" pitchFamily="18" charset="2"/>
                </a:rPr>
                <a:t>) = 0.6*0.6=0.36</a:t>
              </a:r>
            </a:p>
            <a:p>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1</a:t>
              </a:r>
              <a:r>
                <a:rPr lang="en-US" altLang="zh-CN" dirty="0" smtClean="0">
                  <a:ea typeface="宋体" pitchFamily="2" charset="-122"/>
                  <a:sym typeface="Symbol" pitchFamily="18" charset="2"/>
                </a:rPr>
                <a:t>(</a:t>
              </a:r>
              <a:r>
                <a:rPr lang="en-US" altLang="zh-CN" sz="2800" dirty="0" smtClean="0">
                  <a:ea typeface="宋体" pitchFamily="2" charset="-122"/>
                </a:rPr>
                <a:t>s</a:t>
              </a:r>
              <a:r>
                <a:rPr lang="en-US" altLang="zh-CN" sz="2800" baseline="-26000" dirty="0" smtClean="0">
                  <a:ea typeface="宋体" pitchFamily="2" charset="-122"/>
                </a:rPr>
                <a:t>2</a:t>
              </a:r>
              <a:r>
                <a:rPr lang="en-US" altLang="zh-CN" dirty="0" smtClean="0">
                  <a:ea typeface="宋体" pitchFamily="2" charset="-122"/>
                  <a:sym typeface="Symbol" pitchFamily="18" charset="2"/>
                </a:rPr>
                <a:t>) = 0.4*0.4=0.16 </a:t>
              </a:r>
            </a:p>
            <a:p>
              <a:endParaRPr lang="zh-CN" altLang="en-US" dirty="0"/>
            </a:p>
          </p:txBody>
        </p:sp>
        <p:grpSp>
          <p:nvGrpSpPr>
            <p:cNvPr id="9" name="组合 8"/>
            <p:cNvGrpSpPr/>
            <p:nvPr/>
          </p:nvGrpSpPr>
          <p:grpSpPr>
            <a:xfrm>
              <a:off x="827584" y="5291916"/>
              <a:ext cx="1818126" cy="369332"/>
              <a:chOff x="6102094" y="4437112"/>
              <a:chExt cx="1818126" cy="369332"/>
            </a:xfrm>
          </p:grpSpPr>
          <p:grpSp>
            <p:nvGrpSpPr>
              <p:cNvPr id="10" name="组合 119"/>
              <p:cNvGrpSpPr/>
              <p:nvPr/>
            </p:nvGrpSpPr>
            <p:grpSpPr>
              <a:xfrm>
                <a:off x="6606648" y="4437112"/>
                <a:ext cx="1053047" cy="324600"/>
                <a:chOff x="5868143" y="4580099"/>
                <a:chExt cx="1053047" cy="324600"/>
              </a:xfrm>
            </p:grpSpPr>
            <p:pic>
              <p:nvPicPr>
                <p:cNvPr id="12" name="Picture 4"/>
                <p:cNvPicPr>
                  <a:picLocks noChangeAspect="1" noChangeArrowheads="1"/>
                </p:cNvPicPr>
                <p:nvPr/>
              </p:nvPicPr>
              <p:blipFill>
                <a:blip r:embed="rId3" cstate="print"/>
                <a:srcRect/>
                <a:stretch>
                  <a:fillRect/>
                </a:stretch>
              </p:blipFill>
              <p:spPr bwMode="auto">
                <a:xfrm>
                  <a:off x="5868143" y="4580099"/>
                  <a:ext cx="332967" cy="324600"/>
                </a:xfrm>
                <a:prstGeom prst="rect">
                  <a:avLst/>
                </a:prstGeom>
                <a:noFill/>
                <a:ln w="9525">
                  <a:noFill/>
                  <a:miter lim="800000"/>
                  <a:headEnd/>
                  <a:tailEnd/>
                </a:ln>
              </p:spPr>
            </p:pic>
            <p:pic>
              <p:nvPicPr>
                <p:cNvPr id="13" name="Picture 5"/>
                <p:cNvPicPr>
                  <a:picLocks noChangeAspect="1" noChangeArrowheads="1"/>
                </p:cNvPicPr>
                <p:nvPr/>
              </p:nvPicPr>
              <p:blipFill>
                <a:blip r:embed="rId4" cstate="print"/>
                <a:srcRect/>
                <a:stretch>
                  <a:fillRect/>
                </a:stretch>
              </p:blipFill>
              <p:spPr bwMode="auto">
                <a:xfrm>
                  <a:off x="6228184" y="4581128"/>
                  <a:ext cx="301599" cy="322543"/>
                </a:xfrm>
                <a:prstGeom prst="rect">
                  <a:avLst/>
                </a:prstGeom>
                <a:noFill/>
                <a:ln w="9525">
                  <a:noFill/>
                  <a:miter lim="800000"/>
                  <a:headEnd/>
                  <a:tailEnd/>
                </a:ln>
              </p:spPr>
            </p:pic>
            <p:pic>
              <p:nvPicPr>
                <p:cNvPr id="14" name="Picture 4"/>
                <p:cNvPicPr>
                  <a:picLocks noChangeAspect="1" noChangeArrowheads="1"/>
                </p:cNvPicPr>
                <p:nvPr/>
              </p:nvPicPr>
              <p:blipFill>
                <a:blip r:embed="rId3" cstate="print"/>
                <a:srcRect/>
                <a:stretch>
                  <a:fillRect/>
                </a:stretch>
              </p:blipFill>
              <p:spPr bwMode="auto">
                <a:xfrm>
                  <a:off x="6588223" y="4580099"/>
                  <a:ext cx="332967" cy="324600"/>
                </a:xfrm>
                <a:prstGeom prst="rect">
                  <a:avLst/>
                </a:prstGeom>
                <a:noFill/>
                <a:ln w="9525">
                  <a:noFill/>
                  <a:miter lim="800000"/>
                  <a:headEnd/>
                  <a:tailEnd/>
                </a:ln>
              </p:spPr>
            </p:pic>
          </p:grpSp>
          <p:sp>
            <p:nvSpPr>
              <p:cNvPr id="11" name="矩形 10"/>
              <p:cNvSpPr/>
              <p:nvPr/>
            </p:nvSpPr>
            <p:spPr>
              <a:xfrm>
                <a:off x="6102094" y="4437112"/>
                <a:ext cx="1818126" cy="369332"/>
              </a:xfrm>
              <a:prstGeom prst="rect">
                <a:avLst/>
              </a:prstGeom>
            </p:spPr>
            <p:txBody>
              <a:bodyPr wrap="none">
                <a:spAutoFit/>
              </a:bodyPr>
              <a:lstStyle/>
              <a:p>
                <a:r>
                  <a:rPr lang="tr-TR" altLang="zh-CN" b="1" i="1" dirty="0" smtClean="0"/>
                  <a:t>O</a:t>
                </a:r>
                <a:r>
                  <a:rPr lang="en-US" altLang="zh-CN" b="1" i="1" dirty="0" smtClean="0"/>
                  <a:t>={                      }</a:t>
                </a:r>
                <a:endParaRPr lang="zh-CN" altLang="en-US" b="1" dirty="0"/>
              </a:p>
            </p:txBody>
          </p:sp>
        </p:grpSp>
        <p:pic>
          <p:nvPicPr>
            <p:cNvPr id="15" name="Picture 3"/>
            <p:cNvPicPr>
              <a:picLocks noChangeAspect="1" noChangeArrowheads="1"/>
            </p:cNvPicPr>
            <p:nvPr/>
          </p:nvPicPr>
          <p:blipFill>
            <a:blip r:embed="rId5" cstate="print"/>
            <a:srcRect/>
            <a:stretch>
              <a:fillRect/>
            </a:stretch>
          </p:blipFill>
          <p:spPr bwMode="auto">
            <a:xfrm>
              <a:off x="452032" y="6237313"/>
              <a:ext cx="183962" cy="288032"/>
            </a:xfrm>
            <a:prstGeom prst="rect">
              <a:avLst/>
            </a:prstGeom>
            <a:noFill/>
            <a:ln w="9525">
              <a:noFill/>
              <a:miter lim="800000"/>
              <a:headEnd/>
              <a:tailEnd/>
            </a:ln>
          </p:spPr>
        </p:pic>
        <p:pic>
          <p:nvPicPr>
            <p:cNvPr id="16" name="Picture 2"/>
            <p:cNvPicPr>
              <a:picLocks noChangeAspect="1" noChangeArrowheads="1"/>
            </p:cNvPicPr>
            <p:nvPr/>
          </p:nvPicPr>
          <p:blipFill>
            <a:blip r:embed="rId6" cstate="print"/>
            <a:srcRect/>
            <a:stretch>
              <a:fillRect/>
            </a:stretch>
          </p:blipFill>
          <p:spPr bwMode="auto">
            <a:xfrm>
              <a:off x="452032" y="5733256"/>
              <a:ext cx="231536" cy="288033"/>
            </a:xfrm>
            <a:prstGeom prst="rect">
              <a:avLst/>
            </a:prstGeom>
            <a:noFill/>
            <a:ln w="9525">
              <a:noFill/>
              <a:miter lim="800000"/>
              <a:headEnd/>
              <a:tailEnd/>
            </a:ln>
          </p:spPr>
        </p:pic>
      </p:grpSp>
      <p:sp>
        <p:nvSpPr>
          <p:cNvPr id="19" name="圆角矩形 18"/>
          <p:cNvSpPr/>
          <p:nvPr/>
        </p:nvSpPr>
        <p:spPr>
          <a:xfrm>
            <a:off x="179512" y="1052736"/>
            <a:ext cx="3744416" cy="5616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nvGrpSpPr>
          <p:cNvPr id="65" name="组合 64"/>
          <p:cNvGrpSpPr/>
          <p:nvPr/>
        </p:nvGrpSpPr>
        <p:grpSpPr>
          <a:xfrm>
            <a:off x="3995936" y="1052736"/>
            <a:ext cx="5040560" cy="5544616"/>
            <a:chOff x="3995936" y="1052736"/>
            <a:chExt cx="5040560" cy="5544616"/>
          </a:xfrm>
        </p:grpSpPr>
        <p:sp>
          <p:nvSpPr>
            <p:cNvPr id="20" name="矩形 19"/>
            <p:cNvSpPr/>
            <p:nvPr/>
          </p:nvSpPr>
          <p:spPr>
            <a:xfrm>
              <a:off x="4383882" y="1052736"/>
              <a:ext cx="4652614" cy="1384995"/>
            </a:xfrm>
            <a:prstGeom prst="rect">
              <a:avLst/>
            </a:prstGeom>
          </p:spPr>
          <p:txBody>
            <a:bodyPr wrap="square">
              <a:spAutoFit/>
            </a:bodyPr>
            <a:lstStyle/>
            <a:p>
              <a:r>
                <a:rPr lang="en-US" altLang="zh-CN" sz="2000" dirty="0" smtClean="0">
                  <a:ea typeface="宋体" pitchFamily="2" charset="-122"/>
                  <a:sym typeface="Symbol" pitchFamily="18" charset="2"/>
                </a:rPr>
                <a:t>Suppose that we already have </a:t>
              </a:r>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k</a:t>
              </a:r>
              <a:r>
                <a:rPr lang="en-US" altLang="zh-CN" dirty="0" smtClean="0">
                  <a:ea typeface="宋体" pitchFamily="2" charset="-122"/>
                  <a:sym typeface="Symbol" pitchFamily="18" charset="2"/>
                </a:rPr>
                <a:t>(</a:t>
              </a:r>
              <a:r>
                <a:rPr lang="en-US" altLang="zh-CN" dirty="0" err="1" smtClean="0">
                  <a:ea typeface="宋体" pitchFamily="2" charset="-122"/>
                  <a:sym typeface="Symbol" pitchFamily="18" charset="2"/>
                </a:rPr>
                <a:t>i</a:t>
              </a:r>
              <a:r>
                <a:rPr lang="en-US" altLang="zh-CN" dirty="0" smtClean="0">
                  <a:ea typeface="宋体" pitchFamily="2" charset="-122"/>
                  <a:sym typeface="Symbol" pitchFamily="18" charset="2"/>
                </a:rPr>
                <a:t>)</a:t>
              </a:r>
            </a:p>
            <a:p>
              <a:r>
                <a:rPr lang="en-US" altLang="zh-CN" dirty="0" smtClean="0">
                  <a:ea typeface="宋体" pitchFamily="2" charset="-122"/>
                  <a:sym typeface="Symbol" pitchFamily="18" charset="2"/>
                </a:rPr>
                <a:t> </a:t>
              </a:r>
              <a:r>
                <a:rPr lang="en-US" altLang="zh-CN" sz="2000" dirty="0" smtClean="0">
                  <a:ea typeface="宋体" pitchFamily="2" charset="-122"/>
                  <a:sym typeface="Symbol" pitchFamily="18" charset="2"/>
                </a:rPr>
                <a:t>for all the hidden states,</a:t>
              </a:r>
              <a:r>
                <a:rPr lang="en-US" altLang="zh-CN" sz="2000" baseline="-26000" dirty="0" smtClean="0">
                  <a:ea typeface="宋体" pitchFamily="2" charset="-122"/>
                </a:rPr>
                <a:t> </a:t>
              </a:r>
              <a:r>
                <a:rPr lang="en-US" altLang="zh-CN" sz="2000" dirty="0" smtClean="0">
                  <a:ea typeface="宋体" pitchFamily="2" charset="-122"/>
                </a:rPr>
                <a:t> </a:t>
              </a:r>
            </a:p>
            <a:p>
              <a:r>
                <a:rPr lang="en-US" altLang="zh-CN" sz="2000" dirty="0" smtClean="0">
                  <a:ea typeface="宋体" pitchFamily="2" charset="-122"/>
                  <a:sym typeface="Symbol" pitchFamily="18" charset="2"/>
                </a:rPr>
                <a:t>How to generate </a:t>
              </a:r>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k+1</a:t>
              </a:r>
              <a:r>
                <a:rPr lang="en-US" altLang="zh-CN" dirty="0" smtClean="0">
                  <a:ea typeface="宋体" pitchFamily="2" charset="-122"/>
                  <a:sym typeface="Symbol" pitchFamily="18" charset="2"/>
                </a:rPr>
                <a:t>(j) </a:t>
              </a:r>
              <a:r>
                <a:rPr lang="en-US" altLang="zh-CN" sz="3200" dirty="0" smtClean="0">
                  <a:ea typeface="宋体" pitchFamily="2" charset="-122"/>
                  <a:sym typeface="Symbol" pitchFamily="18" charset="2"/>
                </a:rPr>
                <a:t>?</a:t>
              </a:r>
              <a:endParaRPr lang="zh-CN" altLang="en-US" sz="2000" dirty="0" smtClean="0">
                <a:ea typeface="宋体" pitchFamily="2" charset="-122"/>
                <a:sym typeface="Symbol" pitchFamily="18" charset="2"/>
              </a:endParaRPr>
            </a:p>
          </p:txBody>
        </p:sp>
        <p:grpSp>
          <p:nvGrpSpPr>
            <p:cNvPr id="107" name="组合 106"/>
            <p:cNvGrpSpPr/>
            <p:nvPr/>
          </p:nvGrpSpPr>
          <p:grpSpPr>
            <a:xfrm>
              <a:off x="4644008" y="3345904"/>
              <a:ext cx="3672636" cy="2891408"/>
              <a:chOff x="4644008" y="2265784"/>
              <a:chExt cx="3672636" cy="2891408"/>
            </a:xfrm>
          </p:grpSpPr>
          <p:grpSp>
            <p:nvGrpSpPr>
              <p:cNvPr id="64" name="组合 63"/>
              <p:cNvGrpSpPr/>
              <p:nvPr/>
            </p:nvGrpSpPr>
            <p:grpSpPr>
              <a:xfrm>
                <a:off x="4644553" y="2841848"/>
                <a:ext cx="3672091" cy="2315344"/>
                <a:chOff x="4716561" y="1916832"/>
                <a:chExt cx="3672091" cy="2315344"/>
              </a:xfrm>
            </p:grpSpPr>
            <p:grpSp>
              <p:nvGrpSpPr>
                <p:cNvPr id="22" name="Group 70"/>
                <p:cNvGrpSpPr>
                  <a:grpSpLocks/>
                </p:cNvGrpSpPr>
                <p:nvPr/>
              </p:nvGrpSpPr>
              <p:grpSpPr bwMode="auto">
                <a:xfrm>
                  <a:off x="4716561" y="1988840"/>
                  <a:ext cx="3672091" cy="2243336"/>
                  <a:chOff x="835" y="1680"/>
                  <a:chExt cx="2632" cy="1776"/>
                </a:xfrm>
              </p:grpSpPr>
              <p:grpSp>
                <p:nvGrpSpPr>
                  <p:cNvPr id="35" name="Group 5"/>
                  <p:cNvGrpSpPr>
                    <a:grpSpLocks/>
                  </p:cNvGrpSpPr>
                  <p:nvPr/>
                </p:nvGrpSpPr>
                <p:grpSpPr bwMode="auto">
                  <a:xfrm>
                    <a:off x="2112" y="1872"/>
                    <a:ext cx="336" cy="384"/>
                    <a:chOff x="672" y="960"/>
                    <a:chExt cx="336" cy="384"/>
                  </a:xfrm>
                </p:grpSpPr>
                <p:sp>
                  <p:nvSpPr>
                    <p:cNvPr id="61" name="Oval 6"/>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62" name="Text Box 7"/>
                    <p:cNvSpPr txBox="1">
                      <a:spLocks noChangeArrowheads="1"/>
                    </p:cNvSpPr>
                    <p:nvPr/>
                  </p:nvSpPr>
                  <p:spPr bwMode="auto">
                    <a:xfrm>
                      <a:off x="720" y="960"/>
                      <a:ext cx="280" cy="365"/>
                    </a:xfrm>
                    <a:prstGeom prst="rect">
                      <a:avLst/>
                    </a:prstGeom>
                    <a:noFill/>
                    <a:ln w="9525">
                      <a:noFill/>
                      <a:miter lim="800000"/>
                      <a:headEnd/>
                      <a:tailEnd/>
                    </a:ln>
                  </p:spPr>
                  <p:txBody>
                    <a:bodyPr wrap="none">
                      <a:spAutoFit/>
                    </a:bodyPr>
                    <a:lstStyle/>
                    <a:p>
                      <a:r>
                        <a:rPr lang="en-US" altLang="zh-CN" sz="3200" dirty="0">
                          <a:ea typeface="宋体" pitchFamily="2" charset="-122"/>
                        </a:rPr>
                        <a:t>s</a:t>
                      </a:r>
                      <a:r>
                        <a:rPr lang="en-US" altLang="zh-CN" baseline="-16000" dirty="0">
                          <a:ea typeface="宋体" pitchFamily="2" charset="-122"/>
                        </a:rPr>
                        <a:t>1</a:t>
                      </a:r>
                    </a:p>
                  </p:txBody>
                </p:sp>
              </p:grpSp>
              <p:grpSp>
                <p:nvGrpSpPr>
                  <p:cNvPr id="36" name="Group 11"/>
                  <p:cNvGrpSpPr>
                    <a:grpSpLocks/>
                  </p:cNvGrpSpPr>
                  <p:nvPr/>
                </p:nvGrpSpPr>
                <p:grpSpPr bwMode="auto">
                  <a:xfrm>
                    <a:off x="2112" y="2400"/>
                    <a:ext cx="336" cy="384"/>
                    <a:chOff x="672" y="960"/>
                    <a:chExt cx="336" cy="384"/>
                  </a:xfrm>
                </p:grpSpPr>
                <p:sp>
                  <p:nvSpPr>
                    <p:cNvPr id="59" name="Oval 12"/>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60" name="Text Box 13"/>
                    <p:cNvSpPr txBox="1">
                      <a:spLocks noChangeArrowheads="1"/>
                    </p:cNvSpPr>
                    <p:nvPr/>
                  </p:nvSpPr>
                  <p:spPr bwMode="auto">
                    <a:xfrm>
                      <a:off x="720" y="960"/>
                      <a:ext cx="252"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i</a:t>
                      </a:r>
                    </a:p>
                  </p:txBody>
                </p:sp>
              </p:grpSp>
              <p:grpSp>
                <p:nvGrpSpPr>
                  <p:cNvPr id="37" name="Group 14"/>
                  <p:cNvGrpSpPr>
                    <a:grpSpLocks/>
                  </p:cNvGrpSpPr>
                  <p:nvPr/>
                </p:nvGrpSpPr>
                <p:grpSpPr bwMode="auto">
                  <a:xfrm>
                    <a:off x="2112" y="3072"/>
                    <a:ext cx="356" cy="384"/>
                    <a:chOff x="672" y="960"/>
                    <a:chExt cx="356" cy="384"/>
                  </a:xfrm>
                </p:grpSpPr>
                <p:sp>
                  <p:nvSpPr>
                    <p:cNvPr id="57" name="Oval 15"/>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58" name="Text Box 16"/>
                    <p:cNvSpPr txBox="1">
                      <a:spLocks noChangeArrowheads="1"/>
                    </p:cNvSpPr>
                    <p:nvPr/>
                  </p:nvSpPr>
                  <p:spPr bwMode="auto">
                    <a:xfrm>
                      <a:off x="720" y="960"/>
                      <a:ext cx="308"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N</a:t>
                      </a:r>
                    </a:p>
                  </p:txBody>
                </p:sp>
              </p:grpSp>
              <p:sp>
                <p:nvSpPr>
                  <p:cNvPr id="38" name="Oval 22"/>
                  <p:cNvSpPr>
                    <a:spLocks noChangeArrowheads="1"/>
                  </p:cNvSpPr>
                  <p:nvPr/>
                </p:nvSpPr>
                <p:spPr bwMode="auto">
                  <a:xfrm>
                    <a:off x="2256" y="2352"/>
                    <a:ext cx="48" cy="48"/>
                  </a:xfrm>
                  <a:prstGeom prst="ellipse">
                    <a:avLst/>
                  </a:prstGeom>
                  <a:solidFill>
                    <a:schemeClr val="tx1"/>
                  </a:solidFill>
                  <a:ln w="9525">
                    <a:solidFill>
                      <a:schemeClr val="tx1"/>
                    </a:solidFill>
                    <a:round/>
                    <a:headEnd/>
                    <a:tailEnd/>
                  </a:ln>
                </p:spPr>
                <p:txBody>
                  <a:bodyPr wrap="none" anchor="ctr"/>
                  <a:lstStyle/>
                  <a:p>
                    <a:endParaRPr lang="en-IN"/>
                  </a:p>
                </p:txBody>
              </p:sp>
              <p:sp>
                <p:nvSpPr>
                  <p:cNvPr id="39" name="Oval 23"/>
                  <p:cNvSpPr>
                    <a:spLocks noChangeArrowheads="1"/>
                  </p:cNvSpPr>
                  <p:nvPr/>
                </p:nvSpPr>
                <p:spPr bwMode="auto">
                  <a:xfrm>
                    <a:off x="2256" y="2880"/>
                    <a:ext cx="48" cy="48"/>
                  </a:xfrm>
                  <a:prstGeom prst="ellipse">
                    <a:avLst/>
                  </a:prstGeom>
                  <a:solidFill>
                    <a:schemeClr val="tx1"/>
                  </a:solidFill>
                  <a:ln w="9525">
                    <a:solidFill>
                      <a:schemeClr val="tx1"/>
                    </a:solidFill>
                    <a:round/>
                    <a:headEnd/>
                    <a:tailEnd/>
                  </a:ln>
                </p:spPr>
                <p:txBody>
                  <a:bodyPr wrap="none" anchor="ctr"/>
                  <a:lstStyle/>
                  <a:p>
                    <a:endParaRPr lang="en-IN"/>
                  </a:p>
                </p:txBody>
              </p:sp>
              <p:sp>
                <p:nvSpPr>
                  <p:cNvPr id="40" name="Oval 24"/>
                  <p:cNvSpPr>
                    <a:spLocks noChangeArrowheads="1"/>
                  </p:cNvSpPr>
                  <p:nvPr/>
                </p:nvSpPr>
                <p:spPr bwMode="auto">
                  <a:xfrm>
                    <a:off x="2256" y="3024"/>
                    <a:ext cx="48" cy="48"/>
                  </a:xfrm>
                  <a:prstGeom prst="ellipse">
                    <a:avLst/>
                  </a:prstGeom>
                  <a:solidFill>
                    <a:schemeClr val="tx1"/>
                  </a:solidFill>
                  <a:ln w="9525">
                    <a:solidFill>
                      <a:schemeClr val="tx1"/>
                    </a:solidFill>
                    <a:round/>
                    <a:headEnd/>
                    <a:tailEnd/>
                  </a:ln>
                </p:spPr>
                <p:txBody>
                  <a:bodyPr wrap="none" anchor="ctr"/>
                  <a:lstStyle/>
                  <a:p>
                    <a:endParaRPr lang="en-IN"/>
                  </a:p>
                </p:txBody>
              </p:sp>
              <p:grpSp>
                <p:nvGrpSpPr>
                  <p:cNvPr id="41" name="Group 32"/>
                  <p:cNvGrpSpPr>
                    <a:grpSpLocks/>
                  </p:cNvGrpSpPr>
                  <p:nvPr/>
                </p:nvGrpSpPr>
                <p:grpSpPr bwMode="auto">
                  <a:xfrm>
                    <a:off x="2976" y="2448"/>
                    <a:ext cx="336" cy="384"/>
                    <a:chOff x="672" y="960"/>
                    <a:chExt cx="336" cy="384"/>
                  </a:xfrm>
                </p:grpSpPr>
                <p:sp>
                  <p:nvSpPr>
                    <p:cNvPr id="55" name="Oval 33"/>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56" name="Text Box 34"/>
                    <p:cNvSpPr txBox="1">
                      <a:spLocks noChangeArrowheads="1"/>
                    </p:cNvSpPr>
                    <p:nvPr/>
                  </p:nvSpPr>
                  <p:spPr bwMode="auto">
                    <a:xfrm>
                      <a:off x="720" y="960"/>
                      <a:ext cx="252" cy="365"/>
                    </a:xfrm>
                    <a:prstGeom prst="rect">
                      <a:avLst/>
                    </a:prstGeom>
                    <a:noFill/>
                    <a:ln w="9525">
                      <a:noFill/>
                      <a:miter lim="800000"/>
                      <a:headEnd/>
                      <a:tailEnd/>
                    </a:ln>
                  </p:spPr>
                  <p:txBody>
                    <a:bodyPr wrap="none">
                      <a:spAutoFit/>
                    </a:bodyPr>
                    <a:lstStyle/>
                    <a:p>
                      <a:r>
                        <a:rPr lang="en-US" altLang="zh-CN" sz="3200" dirty="0" err="1">
                          <a:ea typeface="宋体" pitchFamily="2" charset="-122"/>
                        </a:rPr>
                        <a:t>s</a:t>
                      </a:r>
                      <a:r>
                        <a:rPr lang="en-US" altLang="zh-CN" baseline="-16000" dirty="0" err="1">
                          <a:ea typeface="宋体" pitchFamily="2" charset="-122"/>
                        </a:rPr>
                        <a:t>j</a:t>
                      </a:r>
                      <a:endParaRPr lang="en-US" altLang="zh-CN" baseline="-16000" dirty="0">
                        <a:ea typeface="宋体" pitchFamily="2" charset="-122"/>
                      </a:endParaRPr>
                    </a:p>
                  </p:txBody>
                </p:sp>
              </p:grpSp>
              <p:sp>
                <p:nvSpPr>
                  <p:cNvPr id="48" name="Line 56"/>
                  <p:cNvSpPr>
                    <a:spLocks noChangeShapeType="1"/>
                  </p:cNvSpPr>
                  <p:nvPr/>
                </p:nvSpPr>
                <p:spPr bwMode="auto">
                  <a:xfrm flipH="1">
                    <a:off x="1824" y="2112"/>
                    <a:ext cx="288" cy="432"/>
                  </a:xfrm>
                  <a:prstGeom prst="line">
                    <a:avLst/>
                  </a:prstGeom>
                  <a:noFill/>
                  <a:ln w="9525">
                    <a:solidFill>
                      <a:schemeClr val="tx1"/>
                    </a:solidFill>
                    <a:round/>
                    <a:headEnd/>
                    <a:tailEnd/>
                  </a:ln>
                </p:spPr>
                <p:txBody>
                  <a:bodyPr wrap="none" anchor="ctr"/>
                  <a:lstStyle/>
                  <a:p>
                    <a:endParaRPr lang="zh-CN" altLang="en-US"/>
                  </a:p>
                </p:txBody>
              </p:sp>
              <p:sp>
                <p:nvSpPr>
                  <p:cNvPr id="49" name="Line 57"/>
                  <p:cNvSpPr>
                    <a:spLocks noChangeShapeType="1"/>
                  </p:cNvSpPr>
                  <p:nvPr/>
                </p:nvSpPr>
                <p:spPr bwMode="auto">
                  <a:xfrm flipH="1" flipV="1">
                    <a:off x="989" y="2079"/>
                    <a:ext cx="835" cy="465"/>
                  </a:xfrm>
                  <a:prstGeom prst="line">
                    <a:avLst/>
                  </a:prstGeom>
                  <a:noFill/>
                  <a:ln w="9525">
                    <a:solidFill>
                      <a:schemeClr val="tx1"/>
                    </a:solidFill>
                    <a:round/>
                    <a:headEnd/>
                    <a:tailEnd/>
                  </a:ln>
                </p:spPr>
                <p:txBody>
                  <a:bodyPr wrap="none" anchor="ctr"/>
                  <a:lstStyle/>
                  <a:p>
                    <a:endParaRPr lang="zh-CN" altLang="en-US"/>
                  </a:p>
                </p:txBody>
              </p:sp>
              <p:sp>
                <p:nvSpPr>
                  <p:cNvPr id="50" name="Line 60"/>
                  <p:cNvSpPr>
                    <a:spLocks noChangeShapeType="1"/>
                  </p:cNvSpPr>
                  <p:nvPr/>
                </p:nvSpPr>
                <p:spPr bwMode="auto">
                  <a:xfrm flipH="1" flipV="1">
                    <a:off x="1776" y="2064"/>
                    <a:ext cx="336" cy="480"/>
                  </a:xfrm>
                  <a:prstGeom prst="line">
                    <a:avLst/>
                  </a:prstGeom>
                  <a:noFill/>
                  <a:ln w="9525">
                    <a:solidFill>
                      <a:schemeClr val="tx1"/>
                    </a:solidFill>
                    <a:round/>
                    <a:headEnd/>
                    <a:tailEnd/>
                  </a:ln>
                </p:spPr>
                <p:txBody>
                  <a:bodyPr wrap="none" anchor="ctr"/>
                  <a:lstStyle/>
                  <a:p>
                    <a:endParaRPr lang="zh-CN" altLang="en-US"/>
                  </a:p>
                </p:txBody>
              </p:sp>
              <p:sp>
                <p:nvSpPr>
                  <p:cNvPr id="51" name="Line 61"/>
                  <p:cNvSpPr>
                    <a:spLocks noChangeShapeType="1"/>
                  </p:cNvSpPr>
                  <p:nvPr/>
                </p:nvSpPr>
                <p:spPr bwMode="auto">
                  <a:xfrm flipH="1">
                    <a:off x="1041" y="2064"/>
                    <a:ext cx="735" cy="585"/>
                  </a:xfrm>
                  <a:prstGeom prst="line">
                    <a:avLst/>
                  </a:prstGeom>
                  <a:noFill/>
                  <a:ln w="9525">
                    <a:solidFill>
                      <a:schemeClr val="tx1"/>
                    </a:solidFill>
                    <a:round/>
                    <a:headEnd/>
                    <a:tailEnd/>
                  </a:ln>
                </p:spPr>
                <p:txBody>
                  <a:bodyPr wrap="none" anchor="ctr"/>
                  <a:lstStyle/>
                  <a:p>
                    <a:endParaRPr lang="zh-CN" altLang="en-US"/>
                  </a:p>
                </p:txBody>
              </p:sp>
              <p:sp>
                <p:nvSpPr>
                  <p:cNvPr id="52" name="Line 64"/>
                  <p:cNvSpPr>
                    <a:spLocks noChangeShapeType="1"/>
                  </p:cNvSpPr>
                  <p:nvPr/>
                </p:nvSpPr>
                <p:spPr bwMode="auto">
                  <a:xfrm flipH="1" flipV="1">
                    <a:off x="1824" y="2832"/>
                    <a:ext cx="288" cy="432"/>
                  </a:xfrm>
                  <a:prstGeom prst="line">
                    <a:avLst/>
                  </a:prstGeom>
                  <a:noFill/>
                  <a:ln w="9525">
                    <a:solidFill>
                      <a:schemeClr val="tx1"/>
                    </a:solidFill>
                    <a:round/>
                    <a:headEnd/>
                    <a:tailEnd/>
                  </a:ln>
                </p:spPr>
                <p:txBody>
                  <a:bodyPr wrap="none" anchor="ctr"/>
                  <a:lstStyle/>
                  <a:p>
                    <a:endParaRPr lang="zh-CN" altLang="en-US"/>
                  </a:p>
                </p:txBody>
              </p:sp>
              <p:sp>
                <p:nvSpPr>
                  <p:cNvPr id="53" name="Line 65"/>
                  <p:cNvSpPr>
                    <a:spLocks noChangeShapeType="1"/>
                  </p:cNvSpPr>
                  <p:nvPr/>
                </p:nvSpPr>
                <p:spPr bwMode="auto">
                  <a:xfrm flipH="1">
                    <a:off x="1093" y="2832"/>
                    <a:ext cx="731" cy="444"/>
                  </a:xfrm>
                  <a:prstGeom prst="line">
                    <a:avLst/>
                  </a:prstGeom>
                  <a:noFill/>
                  <a:ln w="9525">
                    <a:solidFill>
                      <a:schemeClr val="tx1"/>
                    </a:solidFill>
                    <a:round/>
                    <a:headEnd/>
                    <a:tailEnd/>
                  </a:ln>
                </p:spPr>
                <p:txBody>
                  <a:bodyPr wrap="none" anchor="ctr"/>
                  <a:lstStyle/>
                  <a:p>
                    <a:endParaRPr lang="zh-CN" altLang="en-US"/>
                  </a:p>
                </p:txBody>
              </p:sp>
              <p:sp>
                <p:nvSpPr>
                  <p:cNvPr id="54" name="Text Box 69"/>
                  <p:cNvSpPr txBox="1">
                    <a:spLocks noChangeArrowheads="1"/>
                  </p:cNvSpPr>
                  <p:nvPr/>
                </p:nvSpPr>
                <p:spPr bwMode="auto">
                  <a:xfrm>
                    <a:off x="835" y="1680"/>
                    <a:ext cx="2632" cy="292"/>
                  </a:xfrm>
                  <a:prstGeom prst="rect">
                    <a:avLst/>
                  </a:prstGeom>
                  <a:noFill/>
                  <a:ln w="9525">
                    <a:noFill/>
                    <a:miter lim="800000"/>
                    <a:headEnd/>
                    <a:tailEnd/>
                  </a:ln>
                </p:spPr>
                <p:txBody>
                  <a:bodyPr wrap="square">
                    <a:spAutoFit/>
                  </a:bodyPr>
                  <a:lstStyle/>
                  <a:p>
                    <a:r>
                      <a:rPr lang="en-US" altLang="zh-CN" sz="1800" dirty="0">
                        <a:ea typeface="宋体" pitchFamily="2" charset="-122"/>
                      </a:rPr>
                      <a:t> </a:t>
                    </a:r>
                    <a:r>
                      <a:rPr lang="en-US" altLang="zh-CN" sz="1800" dirty="0" smtClean="0">
                        <a:ea typeface="宋体" pitchFamily="2" charset="-122"/>
                      </a:rPr>
                      <a:t> </a:t>
                    </a:r>
                    <a:r>
                      <a:rPr lang="en-US" altLang="zh-CN" dirty="0" smtClean="0">
                        <a:ea typeface="宋体" pitchFamily="2" charset="-122"/>
                      </a:rPr>
                      <a:t>q</a:t>
                    </a:r>
                    <a:r>
                      <a:rPr lang="en-US" altLang="zh-CN" baseline="-16000" dirty="0" smtClean="0">
                        <a:ea typeface="宋体" pitchFamily="2" charset="-122"/>
                      </a:rPr>
                      <a:t>1                 </a:t>
                    </a:r>
                    <a:r>
                      <a:rPr lang="en-US" altLang="zh-CN" dirty="0" smtClean="0">
                        <a:ea typeface="宋体" pitchFamily="2" charset="-122"/>
                      </a:rPr>
                      <a:t>q</a:t>
                    </a:r>
                    <a:r>
                      <a:rPr lang="en-US" altLang="zh-CN" baseline="-16000" dirty="0" smtClean="0">
                        <a:ea typeface="宋体" pitchFamily="2" charset="-122"/>
                      </a:rPr>
                      <a:t>2                       </a:t>
                    </a:r>
                    <a:r>
                      <a:rPr lang="en-US" altLang="zh-CN" sz="1800" dirty="0" err="1" smtClean="0">
                        <a:ea typeface="宋体" pitchFamily="2" charset="-122"/>
                      </a:rPr>
                      <a:t>q</a:t>
                    </a:r>
                    <a:r>
                      <a:rPr lang="en-US" altLang="zh-CN" sz="1800" baseline="-16000" dirty="0" err="1" smtClean="0">
                        <a:ea typeface="宋体" pitchFamily="2" charset="-122"/>
                      </a:rPr>
                      <a:t>k</a:t>
                    </a:r>
                    <a:r>
                      <a:rPr lang="en-US" altLang="zh-CN" sz="1800" baseline="-16000" dirty="0" smtClean="0">
                        <a:ea typeface="宋体" pitchFamily="2" charset="-122"/>
                      </a:rPr>
                      <a:t>                        </a:t>
                    </a:r>
                    <a:r>
                      <a:rPr lang="en-US" altLang="zh-CN" sz="1800" dirty="0" smtClean="0">
                        <a:ea typeface="宋体" pitchFamily="2" charset="-122"/>
                      </a:rPr>
                      <a:t>q</a:t>
                    </a:r>
                    <a:r>
                      <a:rPr lang="en-US" altLang="zh-CN" sz="1800" baseline="-16000" dirty="0" smtClean="0">
                        <a:ea typeface="宋体" pitchFamily="2" charset="-122"/>
                      </a:rPr>
                      <a:t>k+1</a:t>
                    </a:r>
                    <a:r>
                      <a:rPr lang="en-US" altLang="zh-CN" sz="1800" dirty="0" smtClean="0">
                        <a:ea typeface="宋体" pitchFamily="2" charset="-122"/>
                      </a:rPr>
                      <a:t> </a:t>
                    </a:r>
                    <a:endParaRPr lang="en-US" altLang="zh-CN" sz="1800" dirty="0">
                      <a:ea typeface="宋体" pitchFamily="2" charset="-122"/>
                    </a:endParaRPr>
                  </a:p>
                </p:txBody>
              </p:sp>
            </p:grpSp>
            <p:cxnSp>
              <p:nvCxnSpPr>
                <p:cNvPr id="31" name="直接箭头连接符 30"/>
                <p:cNvCxnSpPr/>
                <p:nvPr/>
              </p:nvCxnSpPr>
              <p:spPr>
                <a:xfrm>
                  <a:off x="5220072" y="2204864"/>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868144" y="2204864"/>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164288" y="2204864"/>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1916832"/>
                  <a:ext cx="432048" cy="461665"/>
                </a:xfrm>
                <a:prstGeom prst="rect">
                  <a:avLst/>
                </a:prstGeom>
                <a:noFill/>
              </p:spPr>
              <p:txBody>
                <a:bodyPr wrap="square" rtlCol="0">
                  <a:spAutoFit/>
                </a:bodyPr>
                <a:lstStyle/>
                <a:p>
                  <a:r>
                    <a:rPr lang="en-US" altLang="zh-CN" sz="2400" dirty="0" smtClean="0"/>
                    <a:t>...</a:t>
                  </a:r>
                  <a:endParaRPr lang="zh-CN" altLang="en-US" sz="2400" dirty="0"/>
                </a:p>
              </p:txBody>
            </p:sp>
            <p:sp>
              <p:nvSpPr>
                <p:cNvPr id="63" name="TextBox 62"/>
                <p:cNvSpPr txBox="1"/>
                <p:nvPr/>
              </p:nvSpPr>
              <p:spPr>
                <a:xfrm>
                  <a:off x="7164288" y="2720008"/>
                  <a:ext cx="432048" cy="830997"/>
                </a:xfrm>
                <a:prstGeom prst="rect">
                  <a:avLst/>
                </a:prstGeom>
                <a:noFill/>
              </p:spPr>
              <p:txBody>
                <a:bodyPr wrap="square" rtlCol="0">
                  <a:spAutoFit/>
                </a:bodyPr>
                <a:lstStyle/>
                <a:p>
                  <a:r>
                    <a:rPr lang="en-US" altLang="zh-CN" sz="4800" dirty="0" smtClean="0">
                      <a:solidFill>
                        <a:srgbClr val="FF0000"/>
                      </a:solidFill>
                    </a:rPr>
                    <a:t>?</a:t>
                  </a:r>
                  <a:endParaRPr lang="zh-CN" altLang="en-US" sz="4800" dirty="0">
                    <a:solidFill>
                      <a:srgbClr val="FF0000"/>
                    </a:solidFill>
                  </a:endParaRPr>
                </a:p>
              </p:txBody>
            </p:sp>
          </p:grpSp>
          <p:sp>
            <p:nvSpPr>
              <p:cNvPr id="67" name="TextBox 66"/>
              <p:cNvSpPr txBox="1"/>
              <p:nvPr/>
            </p:nvSpPr>
            <p:spPr>
              <a:xfrm>
                <a:off x="6012160" y="2265784"/>
                <a:ext cx="589869" cy="646331"/>
              </a:xfrm>
              <a:prstGeom prst="rect">
                <a:avLst/>
              </a:prstGeom>
              <a:noFill/>
            </p:spPr>
            <p:txBody>
              <a:bodyPr wrap="square" rtlCol="0">
                <a:spAutoFit/>
              </a:bodyPr>
              <a:lstStyle/>
              <a:p>
                <a:r>
                  <a:rPr lang="en-US" sz="3600" dirty="0" smtClean="0">
                    <a:solidFill>
                      <a:srgbClr val="92D050"/>
                    </a:solidFill>
                  </a:rPr>
                  <a:t>…</a:t>
                </a:r>
                <a:endParaRPr lang="en-US" sz="3600" dirty="0">
                  <a:solidFill>
                    <a:srgbClr val="92D050"/>
                  </a:solidFill>
                </a:endParaRPr>
              </a:p>
            </p:txBody>
          </p:sp>
          <p:sp>
            <p:nvSpPr>
              <p:cNvPr id="68" name="Rectangle 86"/>
              <p:cNvSpPr/>
              <p:nvPr/>
            </p:nvSpPr>
            <p:spPr>
              <a:xfrm>
                <a:off x="4644008" y="2473992"/>
                <a:ext cx="460592"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O</a:t>
                </a:r>
                <a:r>
                  <a:rPr lang="en-US" sz="2000" b="1" baseline="-16000" dirty="0" smtClean="0">
                    <a:solidFill>
                      <a:schemeClr val="tx1"/>
                    </a:solidFill>
                  </a:rPr>
                  <a:t>1</a:t>
                </a:r>
                <a:endParaRPr lang="en-US" sz="2000" b="1" baseline="-16000" dirty="0">
                  <a:solidFill>
                    <a:schemeClr val="tx1"/>
                  </a:solidFill>
                </a:endParaRPr>
              </a:p>
            </p:txBody>
          </p:sp>
          <p:sp>
            <p:nvSpPr>
              <p:cNvPr id="69" name="Rectangle 87"/>
              <p:cNvSpPr/>
              <p:nvPr/>
            </p:nvSpPr>
            <p:spPr>
              <a:xfrm>
                <a:off x="5426932" y="2473992"/>
                <a:ext cx="469756"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O</a:t>
                </a:r>
                <a:r>
                  <a:rPr lang="en-US" sz="2000" b="1" baseline="-16000" dirty="0" smtClean="0">
                    <a:solidFill>
                      <a:schemeClr val="tx1"/>
                    </a:solidFill>
                  </a:rPr>
                  <a:t>2</a:t>
                </a:r>
                <a:endParaRPr lang="en-US" sz="2000" b="1" baseline="-16000" dirty="0">
                  <a:solidFill>
                    <a:schemeClr val="tx1"/>
                  </a:solidFill>
                </a:endParaRPr>
              </a:p>
            </p:txBody>
          </p:sp>
          <p:cxnSp>
            <p:nvCxnSpPr>
              <p:cNvPr id="70" name="Straight Arrow Connector 89"/>
              <p:cNvCxnSpPr>
                <a:stCxn id="68" idx="3"/>
                <a:endCxn id="69" idx="1"/>
              </p:cNvCxnSpPr>
              <p:nvPr/>
            </p:nvCxnSpPr>
            <p:spPr>
              <a:xfrm>
                <a:off x="5104600" y="2696963"/>
                <a:ext cx="322332" cy="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98"/>
              <p:cNvCxnSpPr>
                <a:stCxn id="69" idx="3"/>
              </p:cNvCxnSpPr>
              <p:nvPr/>
            </p:nvCxnSpPr>
            <p:spPr>
              <a:xfrm>
                <a:off x="5896688" y="2696963"/>
                <a:ext cx="259488" cy="869"/>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101"/>
              <p:cNvSpPr/>
              <p:nvPr/>
            </p:nvSpPr>
            <p:spPr>
              <a:xfrm>
                <a:off x="7524328" y="2473992"/>
                <a:ext cx="720080"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O</a:t>
                </a:r>
                <a:r>
                  <a:rPr lang="en-US" sz="2000" b="1" baseline="-16000" dirty="0" smtClean="0">
                    <a:solidFill>
                      <a:schemeClr val="tx1"/>
                    </a:solidFill>
                  </a:rPr>
                  <a:t>k+1</a:t>
                </a:r>
                <a:endParaRPr lang="en-US" sz="2000" b="1" baseline="-16000" dirty="0">
                  <a:solidFill>
                    <a:schemeClr val="tx1"/>
                  </a:solidFill>
                </a:endParaRPr>
              </a:p>
            </p:txBody>
          </p:sp>
          <p:cxnSp>
            <p:nvCxnSpPr>
              <p:cNvPr id="73" name="Straight Arrow Connector 98"/>
              <p:cNvCxnSpPr/>
              <p:nvPr/>
            </p:nvCxnSpPr>
            <p:spPr>
              <a:xfrm flipV="1">
                <a:off x="7092280" y="2696963"/>
                <a:ext cx="385992" cy="869"/>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101"/>
              <p:cNvSpPr/>
              <p:nvPr/>
            </p:nvSpPr>
            <p:spPr>
              <a:xfrm>
                <a:off x="6588224" y="2473992"/>
                <a:ext cx="504056"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O</a:t>
                </a:r>
                <a:r>
                  <a:rPr lang="en-US" sz="2000" b="1" baseline="-16000" dirty="0" smtClean="0">
                    <a:solidFill>
                      <a:schemeClr val="tx1"/>
                    </a:solidFill>
                  </a:rPr>
                  <a:t>k</a:t>
                </a:r>
                <a:endParaRPr lang="en-US" sz="2000" b="1" baseline="-16000" dirty="0">
                  <a:solidFill>
                    <a:schemeClr val="tx1"/>
                  </a:solidFill>
                </a:endParaRPr>
              </a:p>
            </p:txBody>
          </p:sp>
        </p:grpSp>
        <p:sp>
          <p:nvSpPr>
            <p:cNvPr id="108" name="矩形 107"/>
            <p:cNvSpPr/>
            <p:nvPr/>
          </p:nvSpPr>
          <p:spPr>
            <a:xfrm>
              <a:off x="4990981" y="2340169"/>
              <a:ext cx="755335" cy="584775"/>
            </a:xfrm>
            <a:prstGeom prst="rect">
              <a:avLst/>
            </a:prstGeom>
          </p:spPr>
          <p:txBody>
            <a:bodyPr wrap="none">
              <a:spAutoFit/>
            </a:bodyPr>
            <a:lstStyle/>
            <a:p>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k</a:t>
              </a:r>
              <a:r>
                <a:rPr lang="en-US" altLang="zh-CN" dirty="0" smtClean="0">
                  <a:ea typeface="宋体" pitchFamily="2" charset="-122"/>
                  <a:sym typeface="Symbol" pitchFamily="18" charset="2"/>
                </a:rPr>
                <a:t>(</a:t>
              </a:r>
              <a:r>
                <a:rPr lang="en-US" altLang="zh-CN" dirty="0" err="1" smtClean="0">
                  <a:ea typeface="宋体" pitchFamily="2" charset="-122"/>
                  <a:sym typeface="Symbol" pitchFamily="18" charset="2"/>
                </a:rPr>
                <a:t>i</a:t>
              </a:r>
              <a:r>
                <a:rPr lang="en-US" altLang="zh-CN" dirty="0" smtClean="0">
                  <a:ea typeface="宋体" pitchFamily="2" charset="-122"/>
                  <a:sym typeface="Symbol" pitchFamily="18" charset="2"/>
                </a:rPr>
                <a:t>)  </a:t>
              </a:r>
              <a:endParaRPr lang="zh-CN" altLang="en-US" dirty="0"/>
            </a:p>
          </p:txBody>
        </p:sp>
        <p:sp>
          <p:nvSpPr>
            <p:cNvPr id="109" name="矩形 108"/>
            <p:cNvSpPr/>
            <p:nvPr/>
          </p:nvSpPr>
          <p:spPr>
            <a:xfrm>
              <a:off x="6215117" y="2340169"/>
              <a:ext cx="877163" cy="584775"/>
            </a:xfrm>
            <a:prstGeom prst="rect">
              <a:avLst/>
            </a:prstGeom>
          </p:spPr>
          <p:txBody>
            <a:bodyPr wrap="none">
              <a:spAutoFit/>
            </a:bodyPr>
            <a:lstStyle/>
            <a:p>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k+1</a:t>
              </a:r>
              <a:r>
                <a:rPr lang="en-US" altLang="zh-CN" dirty="0" smtClean="0">
                  <a:ea typeface="宋体" pitchFamily="2" charset="-122"/>
                  <a:sym typeface="Symbol" pitchFamily="18" charset="2"/>
                </a:rPr>
                <a:t>(j) </a:t>
              </a:r>
              <a:endParaRPr lang="zh-CN" altLang="en-US" dirty="0"/>
            </a:p>
          </p:txBody>
        </p:sp>
        <p:cxnSp>
          <p:nvCxnSpPr>
            <p:cNvPr id="111" name="直接箭头连接符 110"/>
            <p:cNvCxnSpPr>
              <a:stCxn id="108" idx="3"/>
              <a:endCxn id="109" idx="1"/>
            </p:cNvCxnSpPr>
            <p:nvPr/>
          </p:nvCxnSpPr>
          <p:spPr>
            <a:xfrm>
              <a:off x="5746316" y="2632557"/>
              <a:ext cx="4688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3995936" y="1052736"/>
              <a:ext cx="4896544" cy="554461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sp>
        <p:nvSpPr>
          <p:cNvPr id="66" name="灯片编号占位符 65"/>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ox(in)">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772816"/>
            <a:ext cx="8964488" cy="2739211"/>
          </a:xfrm>
          <a:prstGeom prst="rect">
            <a:avLst/>
          </a:prstGeom>
        </p:spPr>
        <p:txBody>
          <a:bodyPr wrap="square">
            <a:spAutoFit/>
          </a:bodyPr>
          <a:lstStyle/>
          <a:p>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k+1</a:t>
            </a:r>
            <a:r>
              <a:rPr lang="en-US" altLang="zh-CN" dirty="0" smtClean="0">
                <a:ea typeface="宋体" pitchFamily="2" charset="-122"/>
                <a:sym typeface="Symbol" pitchFamily="18" charset="2"/>
              </a:rPr>
              <a:t>(j) = max </a:t>
            </a:r>
            <a:r>
              <a:rPr lang="en-US" altLang="zh-CN" sz="3200" dirty="0" smtClean="0">
                <a:ea typeface="宋体" pitchFamily="2" charset="-122"/>
              </a:rPr>
              <a:t>P(q</a:t>
            </a:r>
            <a:r>
              <a:rPr lang="en-US" altLang="zh-CN" baseline="-16000" dirty="0" smtClean="0">
                <a:ea typeface="宋体" pitchFamily="2" charset="-122"/>
              </a:rPr>
              <a:t>1</a:t>
            </a:r>
            <a:r>
              <a:rPr lang="en-US" altLang="zh-CN" sz="3200" dirty="0" smtClean="0">
                <a:ea typeface="宋体" pitchFamily="2" charset="-122"/>
              </a:rPr>
              <a:t>… </a:t>
            </a:r>
            <a:r>
              <a:rPr lang="en-US" altLang="zh-CN" sz="3200" dirty="0" err="1" smtClean="0">
                <a:ea typeface="宋体" pitchFamily="2" charset="-122"/>
              </a:rPr>
              <a:t>q</a:t>
            </a:r>
            <a:r>
              <a:rPr lang="en-US" altLang="zh-CN" baseline="-16000" dirty="0" err="1" smtClean="0">
                <a:ea typeface="宋体" pitchFamily="2" charset="-122"/>
              </a:rPr>
              <a:t>k</a:t>
            </a:r>
            <a:r>
              <a:rPr lang="en-US" altLang="zh-CN" baseline="-16000" dirty="0" smtClean="0">
                <a:ea typeface="宋体" pitchFamily="2" charset="-122"/>
              </a:rPr>
              <a:t> </a:t>
            </a:r>
            <a:r>
              <a:rPr lang="en-US" altLang="zh-CN" sz="3200" dirty="0" smtClean="0">
                <a:ea typeface="宋体" pitchFamily="2" charset="-122"/>
              </a:rPr>
              <a:t>,</a:t>
            </a:r>
            <a:r>
              <a:rPr lang="en-US" altLang="zh-CN" baseline="-16000" dirty="0" smtClean="0">
                <a:ea typeface="宋体" pitchFamily="2" charset="-122"/>
              </a:rPr>
              <a:t> </a:t>
            </a:r>
            <a:r>
              <a:rPr lang="en-US" altLang="zh-CN" sz="3200" dirty="0" smtClean="0">
                <a:ea typeface="宋体" pitchFamily="2" charset="-122"/>
              </a:rPr>
              <a:t>q</a:t>
            </a:r>
            <a:r>
              <a:rPr lang="en-US" altLang="zh-CN" baseline="-16000" dirty="0" smtClean="0">
                <a:ea typeface="宋体" pitchFamily="2" charset="-122"/>
              </a:rPr>
              <a:t>k+1</a:t>
            </a:r>
            <a:r>
              <a:rPr lang="en-US" altLang="zh-CN" dirty="0" smtClean="0">
                <a:ea typeface="宋体" pitchFamily="2" charset="-122"/>
              </a:rPr>
              <a:t>= </a:t>
            </a:r>
            <a:r>
              <a:rPr lang="en-US" altLang="zh-CN" sz="3200" dirty="0" err="1" smtClean="0">
                <a:ea typeface="宋体" pitchFamily="2" charset="-122"/>
              </a:rPr>
              <a:t>s</a:t>
            </a:r>
            <a:r>
              <a:rPr lang="en-US" altLang="zh-CN" baseline="-16000" dirty="0" err="1" smtClean="0">
                <a:ea typeface="宋体" pitchFamily="2" charset="-122"/>
              </a:rPr>
              <a:t>j</a:t>
            </a:r>
            <a:r>
              <a:rPr lang="en-US" altLang="zh-CN" baseline="-26000" dirty="0" smtClean="0">
                <a:ea typeface="宋体" pitchFamily="2" charset="-122"/>
              </a:rPr>
              <a:t>  </a:t>
            </a:r>
            <a:r>
              <a:rPr lang="en-US" altLang="zh-CN" sz="3200" dirty="0" smtClean="0">
                <a:ea typeface="宋体" pitchFamily="2" charset="-122"/>
              </a:rPr>
              <a:t>,</a:t>
            </a:r>
            <a:r>
              <a:rPr lang="en-US" altLang="zh-CN" baseline="-26000" dirty="0" smtClean="0">
                <a:ea typeface="宋体" pitchFamily="2" charset="-122"/>
              </a:rPr>
              <a:t>  </a:t>
            </a:r>
            <a:r>
              <a:rPr lang="en-US" altLang="zh-CN" sz="3200" dirty="0" smtClean="0">
                <a:ea typeface="宋体" pitchFamily="2" charset="-122"/>
              </a:rPr>
              <a:t>o</a:t>
            </a:r>
            <a:r>
              <a:rPr lang="en-US" altLang="zh-CN" baseline="-16000" dirty="0" smtClean="0">
                <a:ea typeface="宋体" pitchFamily="2" charset="-122"/>
              </a:rPr>
              <a:t>1 </a:t>
            </a:r>
            <a:r>
              <a:rPr lang="en-US" altLang="zh-CN" sz="3200" dirty="0" smtClean="0">
                <a:ea typeface="宋体" pitchFamily="2" charset="-122"/>
              </a:rPr>
              <a:t>o</a:t>
            </a:r>
            <a:r>
              <a:rPr lang="en-US" altLang="zh-CN" baseline="-16000" dirty="0" smtClean="0">
                <a:ea typeface="宋体" pitchFamily="2" charset="-122"/>
              </a:rPr>
              <a:t>2 </a:t>
            </a:r>
            <a:r>
              <a:rPr lang="en-US" altLang="zh-CN" sz="3200" dirty="0" smtClean="0">
                <a:ea typeface="宋体" pitchFamily="2" charset="-122"/>
              </a:rPr>
              <a:t>... </a:t>
            </a:r>
            <a:r>
              <a:rPr lang="en-US" altLang="zh-CN" sz="2000" dirty="0" smtClean="0">
                <a:ea typeface="宋体" pitchFamily="2" charset="-122"/>
              </a:rPr>
              <a:t>O</a:t>
            </a:r>
            <a:r>
              <a:rPr lang="en-US" altLang="zh-CN" baseline="-16000" dirty="0" smtClean="0">
                <a:ea typeface="宋体" pitchFamily="2" charset="-122"/>
              </a:rPr>
              <a:t>k+1</a:t>
            </a:r>
            <a:r>
              <a:rPr lang="en-US" altLang="zh-CN" sz="3200" dirty="0" smtClean="0">
                <a:ea typeface="宋体" pitchFamily="2" charset="-122"/>
              </a:rPr>
              <a:t>) </a:t>
            </a:r>
          </a:p>
          <a:p>
            <a:r>
              <a:rPr lang="en-US" altLang="zh-CN" dirty="0" smtClean="0">
                <a:ea typeface="宋体" pitchFamily="2" charset="-122"/>
                <a:sym typeface="Symbol" pitchFamily="18" charset="2"/>
              </a:rPr>
              <a:t>             = max</a:t>
            </a:r>
            <a:r>
              <a:rPr lang="en-US" altLang="zh-CN" baseline="-25000" dirty="0" smtClean="0">
                <a:ea typeface="宋体" pitchFamily="2" charset="-122"/>
                <a:sym typeface="Symbol" pitchFamily="18" charset="2"/>
              </a:rPr>
              <a:t>i</a:t>
            </a:r>
            <a:r>
              <a:rPr lang="en-US" altLang="zh-CN" dirty="0" smtClean="0">
                <a:ea typeface="宋体" pitchFamily="2" charset="-122"/>
                <a:sym typeface="Symbol" pitchFamily="18" charset="2"/>
              </a:rPr>
              <a:t> </a:t>
            </a:r>
            <a:r>
              <a:rPr lang="en-US" altLang="zh-CN" sz="3200" dirty="0" smtClean="0">
                <a:ea typeface="宋体" pitchFamily="2" charset="-122"/>
              </a:rPr>
              <a:t>P(q</a:t>
            </a:r>
            <a:r>
              <a:rPr lang="en-US" altLang="zh-CN" baseline="-16000" dirty="0" smtClean="0">
                <a:ea typeface="宋体" pitchFamily="2" charset="-122"/>
              </a:rPr>
              <a:t>1</a:t>
            </a:r>
            <a:r>
              <a:rPr lang="en-US" altLang="zh-CN" sz="3200" dirty="0" smtClean="0">
                <a:ea typeface="宋体" pitchFamily="2" charset="-122"/>
              </a:rPr>
              <a:t>… </a:t>
            </a:r>
            <a:r>
              <a:rPr lang="en-US" altLang="zh-CN" sz="3200" dirty="0" err="1" smtClean="0">
                <a:solidFill>
                  <a:srgbClr val="FF0000"/>
                </a:solidFill>
                <a:ea typeface="宋体" pitchFamily="2" charset="-122"/>
              </a:rPr>
              <a:t>q</a:t>
            </a:r>
            <a:r>
              <a:rPr lang="en-US" altLang="zh-CN" baseline="-16000" dirty="0" err="1" smtClean="0">
                <a:solidFill>
                  <a:srgbClr val="FF0000"/>
                </a:solidFill>
                <a:ea typeface="宋体" pitchFamily="2" charset="-122"/>
              </a:rPr>
              <a:t>k</a:t>
            </a:r>
            <a:r>
              <a:rPr lang="en-US" altLang="zh-CN" baseline="-16000" dirty="0" smtClean="0">
                <a:solidFill>
                  <a:srgbClr val="FF0000"/>
                </a:solidFill>
                <a:ea typeface="宋体" pitchFamily="2" charset="-122"/>
              </a:rPr>
              <a:t> </a:t>
            </a:r>
            <a:r>
              <a:rPr lang="en-US" altLang="zh-CN" sz="1600" dirty="0" smtClean="0">
                <a:solidFill>
                  <a:srgbClr val="FF0000"/>
                </a:solidFill>
                <a:ea typeface="宋体" pitchFamily="2" charset="-122"/>
              </a:rPr>
              <a:t>= </a:t>
            </a:r>
            <a:r>
              <a:rPr lang="en-US" altLang="zh-CN" sz="2800" dirty="0" err="1" smtClean="0">
                <a:solidFill>
                  <a:srgbClr val="FF0000"/>
                </a:solidFill>
                <a:ea typeface="宋体" pitchFamily="2" charset="-122"/>
              </a:rPr>
              <a:t>s</a:t>
            </a:r>
            <a:r>
              <a:rPr lang="en-US" altLang="zh-CN" sz="1600" baseline="-16000" dirty="0" err="1" smtClean="0">
                <a:solidFill>
                  <a:srgbClr val="FF0000"/>
                </a:solidFill>
                <a:ea typeface="宋体" pitchFamily="2" charset="-122"/>
              </a:rPr>
              <a:t>j</a:t>
            </a:r>
            <a:r>
              <a:rPr lang="en-US" altLang="zh-CN" sz="1600" baseline="-26000" dirty="0" smtClean="0">
                <a:solidFill>
                  <a:srgbClr val="FF0000"/>
                </a:solidFill>
                <a:ea typeface="宋体" pitchFamily="2" charset="-122"/>
              </a:rPr>
              <a:t> </a:t>
            </a:r>
            <a:r>
              <a:rPr lang="en-US" altLang="zh-CN" sz="3200" dirty="0" smtClean="0">
                <a:ea typeface="宋体" pitchFamily="2" charset="-122"/>
              </a:rPr>
              <a:t>,</a:t>
            </a:r>
            <a:r>
              <a:rPr lang="en-US" altLang="zh-CN" baseline="-16000" dirty="0" smtClean="0">
                <a:ea typeface="宋体" pitchFamily="2" charset="-122"/>
              </a:rPr>
              <a:t> </a:t>
            </a:r>
            <a:r>
              <a:rPr lang="en-US" altLang="zh-CN" sz="3200" dirty="0" smtClean="0">
                <a:solidFill>
                  <a:srgbClr val="FF0000"/>
                </a:solidFill>
                <a:ea typeface="宋体" pitchFamily="2" charset="-122"/>
              </a:rPr>
              <a:t>q</a:t>
            </a:r>
            <a:r>
              <a:rPr lang="en-US" altLang="zh-CN" baseline="-16000" dirty="0" smtClean="0">
                <a:solidFill>
                  <a:srgbClr val="FF0000"/>
                </a:solidFill>
                <a:ea typeface="宋体" pitchFamily="2" charset="-122"/>
              </a:rPr>
              <a:t>k+1</a:t>
            </a:r>
            <a:r>
              <a:rPr lang="en-US" altLang="zh-CN" dirty="0" smtClean="0">
                <a:solidFill>
                  <a:srgbClr val="FF0000"/>
                </a:solidFill>
                <a:ea typeface="宋体" pitchFamily="2" charset="-122"/>
              </a:rPr>
              <a:t>= </a:t>
            </a:r>
            <a:r>
              <a:rPr lang="en-US" altLang="zh-CN" sz="3200" dirty="0" err="1" smtClean="0">
                <a:solidFill>
                  <a:srgbClr val="FF0000"/>
                </a:solidFill>
                <a:ea typeface="宋体" pitchFamily="2" charset="-122"/>
              </a:rPr>
              <a:t>s</a:t>
            </a:r>
            <a:r>
              <a:rPr lang="en-US" altLang="zh-CN" baseline="-16000" dirty="0" err="1" smtClean="0">
                <a:solidFill>
                  <a:srgbClr val="FF0000"/>
                </a:solidFill>
                <a:ea typeface="宋体" pitchFamily="2" charset="-122"/>
              </a:rPr>
              <a:t>j</a:t>
            </a:r>
            <a:r>
              <a:rPr lang="en-US" altLang="zh-CN" baseline="-26000" dirty="0" smtClean="0">
                <a:solidFill>
                  <a:srgbClr val="FF0000"/>
                </a:solidFill>
                <a:ea typeface="宋体" pitchFamily="2" charset="-122"/>
              </a:rPr>
              <a:t>  </a:t>
            </a:r>
            <a:r>
              <a:rPr lang="en-US" altLang="zh-CN" sz="3200" dirty="0" smtClean="0">
                <a:ea typeface="宋体" pitchFamily="2" charset="-122"/>
              </a:rPr>
              <a:t>,</a:t>
            </a:r>
            <a:r>
              <a:rPr lang="en-US" altLang="zh-CN" baseline="-26000" dirty="0" smtClean="0">
                <a:ea typeface="宋体" pitchFamily="2" charset="-122"/>
              </a:rPr>
              <a:t>  </a:t>
            </a:r>
            <a:r>
              <a:rPr lang="en-US" altLang="zh-CN" sz="3200" dirty="0" smtClean="0">
                <a:ea typeface="宋体" pitchFamily="2" charset="-122"/>
              </a:rPr>
              <a:t>o</a:t>
            </a:r>
            <a:r>
              <a:rPr lang="en-US" altLang="zh-CN" baseline="-16000" dirty="0" smtClean="0">
                <a:ea typeface="宋体" pitchFamily="2" charset="-122"/>
              </a:rPr>
              <a:t>1 </a:t>
            </a:r>
            <a:r>
              <a:rPr lang="en-US" altLang="zh-CN" sz="3200" dirty="0" smtClean="0">
                <a:ea typeface="宋体" pitchFamily="2" charset="-122"/>
              </a:rPr>
              <a:t>o</a:t>
            </a:r>
            <a:r>
              <a:rPr lang="en-US" altLang="zh-CN" baseline="-16000" dirty="0" smtClean="0">
                <a:ea typeface="宋体" pitchFamily="2" charset="-122"/>
              </a:rPr>
              <a:t>2 </a:t>
            </a:r>
            <a:r>
              <a:rPr lang="en-US" altLang="zh-CN" sz="3200" dirty="0" smtClean="0">
                <a:ea typeface="宋体" pitchFamily="2" charset="-122"/>
              </a:rPr>
              <a:t>... </a:t>
            </a:r>
            <a:r>
              <a:rPr lang="en-US" altLang="zh-CN" sz="3200" dirty="0" smtClean="0">
                <a:solidFill>
                  <a:srgbClr val="FF0000"/>
                </a:solidFill>
                <a:ea typeface="宋体" pitchFamily="2" charset="-122"/>
              </a:rPr>
              <a:t>o</a:t>
            </a:r>
            <a:r>
              <a:rPr lang="en-US" altLang="zh-CN" sz="2000" baseline="-16000" dirty="0" smtClean="0">
                <a:solidFill>
                  <a:srgbClr val="FF0000"/>
                </a:solidFill>
                <a:ea typeface="宋体" pitchFamily="2" charset="-122"/>
              </a:rPr>
              <a:t>k</a:t>
            </a:r>
            <a:r>
              <a:rPr lang="en-US" altLang="zh-CN" sz="3200" dirty="0" smtClean="0">
                <a:ea typeface="宋体" pitchFamily="2" charset="-122"/>
              </a:rPr>
              <a:t> </a:t>
            </a:r>
            <a:r>
              <a:rPr lang="en-US" altLang="zh-CN" sz="2000" dirty="0" smtClean="0">
                <a:solidFill>
                  <a:srgbClr val="FF0000"/>
                </a:solidFill>
                <a:ea typeface="宋体" pitchFamily="2" charset="-122"/>
              </a:rPr>
              <a:t>O</a:t>
            </a:r>
            <a:r>
              <a:rPr lang="en-US" altLang="zh-CN" baseline="-16000" dirty="0" smtClean="0">
                <a:solidFill>
                  <a:srgbClr val="FF0000"/>
                </a:solidFill>
                <a:ea typeface="宋体" pitchFamily="2" charset="-122"/>
              </a:rPr>
              <a:t>k+1</a:t>
            </a:r>
            <a:r>
              <a:rPr lang="en-US" altLang="zh-CN" sz="3200" dirty="0" smtClean="0">
                <a:ea typeface="宋体" pitchFamily="2" charset="-122"/>
              </a:rPr>
              <a:t>) </a:t>
            </a:r>
            <a:endParaRPr lang="en-US" altLang="zh-CN" dirty="0" smtClean="0">
              <a:ea typeface="宋体" pitchFamily="2" charset="-122"/>
              <a:sym typeface="Symbol" pitchFamily="18" charset="2"/>
            </a:endParaRPr>
          </a:p>
          <a:p>
            <a:r>
              <a:rPr lang="en-US" altLang="zh-CN" dirty="0" smtClean="0">
                <a:ea typeface="宋体" pitchFamily="2" charset="-122"/>
                <a:sym typeface="Symbol" pitchFamily="18" charset="2"/>
              </a:rPr>
              <a:t>             = max</a:t>
            </a:r>
            <a:r>
              <a:rPr lang="en-US" altLang="zh-CN" baseline="-25000" dirty="0" smtClean="0">
                <a:ea typeface="宋体" pitchFamily="2" charset="-122"/>
                <a:sym typeface="Symbol" pitchFamily="18" charset="2"/>
              </a:rPr>
              <a:t>i</a:t>
            </a:r>
            <a:r>
              <a:rPr lang="en-US" altLang="zh-CN" dirty="0" smtClean="0">
                <a:ea typeface="宋体" pitchFamily="2" charset="-122"/>
                <a:sym typeface="Symbol" pitchFamily="18" charset="2"/>
              </a:rPr>
              <a:t> </a:t>
            </a:r>
            <a:r>
              <a:rPr lang="en-US" altLang="zh-CN" sz="3200" dirty="0" smtClean="0">
                <a:ea typeface="宋体" pitchFamily="2" charset="-122"/>
              </a:rPr>
              <a:t>P(q</a:t>
            </a:r>
            <a:r>
              <a:rPr lang="en-US" altLang="zh-CN" baseline="-16000" dirty="0" smtClean="0">
                <a:ea typeface="宋体" pitchFamily="2" charset="-122"/>
              </a:rPr>
              <a:t>1</a:t>
            </a:r>
            <a:r>
              <a:rPr lang="en-US" altLang="zh-CN" sz="3200" dirty="0" smtClean="0">
                <a:ea typeface="宋体" pitchFamily="2" charset="-122"/>
              </a:rPr>
              <a:t>… </a:t>
            </a:r>
            <a:r>
              <a:rPr lang="en-US" altLang="zh-CN" sz="3200" dirty="0" err="1" smtClean="0">
                <a:solidFill>
                  <a:srgbClr val="FF0000"/>
                </a:solidFill>
                <a:ea typeface="宋体" pitchFamily="2" charset="-122"/>
              </a:rPr>
              <a:t>q</a:t>
            </a:r>
            <a:r>
              <a:rPr lang="en-US" altLang="zh-CN" baseline="-16000" dirty="0" err="1" smtClean="0">
                <a:solidFill>
                  <a:srgbClr val="FF0000"/>
                </a:solidFill>
                <a:ea typeface="宋体" pitchFamily="2" charset="-122"/>
              </a:rPr>
              <a:t>k</a:t>
            </a:r>
            <a:r>
              <a:rPr lang="en-US" altLang="zh-CN" baseline="-16000" dirty="0" smtClean="0">
                <a:solidFill>
                  <a:srgbClr val="FF0000"/>
                </a:solidFill>
                <a:ea typeface="宋体" pitchFamily="2" charset="-122"/>
              </a:rPr>
              <a:t> </a:t>
            </a:r>
            <a:r>
              <a:rPr lang="en-US" altLang="zh-CN" sz="1600" dirty="0" smtClean="0">
                <a:solidFill>
                  <a:srgbClr val="FF0000"/>
                </a:solidFill>
                <a:ea typeface="宋体" pitchFamily="2" charset="-122"/>
              </a:rPr>
              <a:t>= </a:t>
            </a:r>
            <a:r>
              <a:rPr lang="en-US" altLang="zh-CN" sz="2800" dirty="0" err="1" smtClean="0">
                <a:solidFill>
                  <a:srgbClr val="FF0000"/>
                </a:solidFill>
                <a:ea typeface="宋体" pitchFamily="2" charset="-122"/>
              </a:rPr>
              <a:t>s</a:t>
            </a:r>
            <a:r>
              <a:rPr lang="en-US" altLang="zh-CN" sz="1600" baseline="-16000" dirty="0" err="1" smtClean="0">
                <a:solidFill>
                  <a:srgbClr val="FF0000"/>
                </a:solidFill>
                <a:ea typeface="宋体" pitchFamily="2" charset="-122"/>
              </a:rPr>
              <a:t>j</a:t>
            </a:r>
            <a:r>
              <a:rPr lang="en-US" altLang="zh-CN" sz="3200" dirty="0" smtClean="0">
                <a:ea typeface="宋体" pitchFamily="2" charset="-122"/>
              </a:rPr>
              <a:t>,</a:t>
            </a:r>
            <a:r>
              <a:rPr lang="en-US" altLang="zh-CN" baseline="-26000" dirty="0" smtClean="0">
                <a:ea typeface="宋体" pitchFamily="2" charset="-122"/>
              </a:rPr>
              <a:t>  </a:t>
            </a:r>
            <a:r>
              <a:rPr lang="en-US" altLang="zh-CN" sz="3200" dirty="0" smtClean="0">
                <a:ea typeface="宋体" pitchFamily="2" charset="-122"/>
              </a:rPr>
              <a:t>o</a:t>
            </a:r>
            <a:r>
              <a:rPr lang="en-US" altLang="zh-CN" baseline="-16000" dirty="0" smtClean="0">
                <a:ea typeface="宋体" pitchFamily="2" charset="-122"/>
              </a:rPr>
              <a:t>1 </a:t>
            </a:r>
            <a:r>
              <a:rPr lang="en-US" altLang="zh-CN" sz="3200" dirty="0" smtClean="0">
                <a:ea typeface="宋体" pitchFamily="2" charset="-122"/>
              </a:rPr>
              <a:t>o</a:t>
            </a:r>
            <a:r>
              <a:rPr lang="en-US" altLang="zh-CN" baseline="-16000" dirty="0" smtClean="0">
                <a:ea typeface="宋体" pitchFamily="2" charset="-122"/>
              </a:rPr>
              <a:t>2 </a:t>
            </a:r>
            <a:r>
              <a:rPr lang="en-US" altLang="zh-CN" sz="3200" dirty="0" smtClean="0">
                <a:ea typeface="宋体" pitchFamily="2" charset="-122"/>
              </a:rPr>
              <a:t>... </a:t>
            </a:r>
            <a:r>
              <a:rPr lang="en-US" altLang="zh-CN" sz="3200" dirty="0" smtClean="0">
                <a:solidFill>
                  <a:srgbClr val="FF0000"/>
                </a:solidFill>
                <a:ea typeface="宋体" pitchFamily="2" charset="-122"/>
              </a:rPr>
              <a:t>o</a:t>
            </a:r>
            <a:r>
              <a:rPr lang="en-US" altLang="zh-CN" sz="2000" baseline="-16000" dirty="0" smtClean="0">
                <a:solidFill>
                  <a:srgbClr val="FF0000"/>
                </a:solidFill>
                <a:ea typeface="宋体" pitchFamily="2" charset="-122"/>
              </a:rPr>
              <a:t>k</a:t>
            </a:r>
            <a:r>
              <a:rPr lang="en-US" altLang="zh-CN" sz="3200" dirty="0" smtClean="0">
                <a:ea typeface="宋体" pitchFamily="2" charset="-122"/>
              </a:rPr>
              <a:t>) </a:t>
            </a:r>
            <a:r>
              <a:rPr lang="en-US" altLang="zh-CN" sz="4400" dirty="0" smtClean="0">
                <a:ea typeface="宋体" pitchFamily="2" charset="-122"/>
              </a:rPr>
              <a:t>.</a:t>
            </a:r>
            <a:endParaRPr lang="en-US" altLang="zh-CN" sz="3200" dirty="0" smtClean="0">
              <a:ea typeface="宋体" pitchFamily="2" charset="-122"/>
            </a:endParaRPr>
          </a:p>
          <a:p>
            <a:r>
              <a:rPr lang="en-US" altLang="zh-CN" sz="3200" dirty="0" smtClean="0">
                <a:ea typeface="宋体" pitchFamily="2" charset="-122"/>
              </a:rPr>
              <a:t>                P(</a:t>
            </a:r>
            <a:r>
              <a:rPr lang="en-US" altLang="zh-CN" sz="3200" dirty="0" smtClean="0">
                <a:solidFill>
                  <a:srgbClr val="FF0000"/>
                </a:solidFill>
                <a:ea typeface="宋体" pitchFamily="2" charset="-122"/>
              </a:rPr>
              <a:t>q</a:t>
            </a:r>
            <a:r>
              <a:rPr lang="en-US" altLang="zh-CN" baseline="-16000" dirty="0" smtClean="0">
                <a:solidFill>
                  <a:srgbClr val="FF0000"/>
                </a:solidFill>
                <a:ea typeface="宋体" pitchFamily="2" charset="-122"/>
              </a:rPr>
              <a:t>k+1</a:t>
            </a:r>
            <a:r>
              <a:rPr lang="en-US" altLang="zh-CN" dirty="0" smtClean="0">
                <a:solidFill>
                  <a:srgbClr val="FF0000"/>
                </a:solidFill>
                <a:ea typeface="宋体" pitchFamily="2" charset="-122"/>
              </a:rPr>
              <a:t>= </a:t>
            </a:r>
            <a:r>
              <a:rPr lang="en-US" altLang="zh-CN" sz="3200" dirty="0" err="1" smtClean="0">
                <a:solidFill>
                  <a:srgbClr val="FF0000"/>
                </a:solidFill>
                <a:ea typeface="宋体" pitchFamily="2" charset="-122"/>
              </a:rPr>
              <a:t>s</a:t>
            </a:r>
            <a:r>
              <a:rPr lang="en-US" altLang="zh-CN" baseline="-16000" dirty="0" err="1" smtClean="0">
                <a:solidFill>
                  <a:srgbClr val="FF0000"/>
                </a:solidFill>
                <a:ea typeface="宋体" pitchFamily="2" charset="-122"/>
              </a:rPr>
              <a:t>j</a:t>
            </a:r>
            <a:r>
              <a:rPr lang="en-US" altLang="zh-CN" baseline="-26000" dirty="0" smtClean="0">
                <a:solidFill>
                  <a:srgbClr val="FF0000"/>
                </a:solidFill>
                <a:ea typeface="宋体" pitchFamily="2" charset="-122"/>
              </a:rPr>
              <a:t>  </a:t>
            </a:r>
            <a:r>
              <a:rPr lang="en-US" altLang="zh-CN" sz="3200" dirty="0" smtClean="0">
                <a:solidFill>
                  <a:srgbClr val="FF0000"/>
                </a:solidFill>
                <a:ea typeface="宋体" pitchFamily="2" charset="-122"/>
              </a:rPr>
              <a:t>,</a:t>
            </a:r>
            <a:r>
              <a:rPr lang="en-US" altLang="zh-CN" baseline="-26000" dirty="0" smtClean="0">
                <a:solidFill>
                  <a:srgbClr val="FF0000"/>
                </a:solidFill>
                <a:ea typeface="宋体" pitchFamily="2" charset="-122"/>
              </a:rPr>
              <a:t> </a:t>
            </a:r>
            <a:r>
              <a:rPr lang="en-US" altLang="zh-CN" sz="2000" dirty="0" smtClean="0">
                <a:solidFill>
                  <a:srgbClr val="FF0000"/>
                </a:solidFill>
                <a:ea typeface="宋体" pitchFamily="2" charset="-122"/>
              </a:rPr>
              <a:t>O</a:t>
            </a:r>
            <a:r>
              <a:rPr lang="en-US" altLang="zh-CN" baseline="-16000" dirty="0" smtClean="0">
                <a:solidFill>
                  <a:srgbClr val="FF0000"/>
                </a:solidFill>
                <a:ea typeface="宋体" pitchFamily="2" charset="-122"/>
              </a:rPr>
              <a:t>k+1 </a:t>
            </a:r>
            <a:r>
              <a:rPr lang="en-US" altLang="zh-CN" dirty="0" smtClean="0">
                <a:solidFill>
                  <a:srgbClr val="FF0000"/>
                </a:solidFill>
                <a:ea typeface="宋体" pitchFamily="2" charset="-122"/>
              </a:rPr>
              <a:t> </a:t>
            </a:r>
            <a:r>
              <a:rPr lang="en-US" altLang="zh-CN" sz="2800" dirty="0" smtClean="0">
                <a:ea typeface="宋体" pitchFamily="2" charset="-122"/>
              </a:rPr>
              <a:t>|</a:t>
            </a:r>
            <a:r>
              <a:rPr lang="en-US" altLang="zh-CN" dirty="0" smtClean="0">
                <a:ea typeface="宋体" pitchFamily="2" charset="-122"/>
              </a:rPr>
              <a:t> </a:t>
            </a:r>
            <a:r>
              <a:rPr lang="en-US" altLang="zh-CN" sz="3200" dirty="0" smtClean="0">
                <a:ea typeface="宋体" pitchFamily="2" charset="-122"/>
              </a:rPr>
              <a:t>q</a:t>
            </a:r>
            <a:r>
              <a:rPr lang="en-US" altLang="zh-CN" sz="3200" baseline="-16000" dirty="0" smtClean="0">
                <a:ea typeface="宋体" pitchFamily="2" charset="-122"/>
              </a:rPr>
              <a:t>1</a:t>
            </a:r>
            <a:r>
              <a:rPr lang="en-US" altLang="zh-CN" sz="3200" dirty="0" smtClean="0">
                <a:ea typeface="宋体" pitchFamily="2" charset="-122"/>
              </a:rPr>
              <a:t>… </a:t>
            </a:r>
            <a:r>
              <a:rPr lang="en-US" altLang="zh-CN" sz="3200" dirty="0" err="1" smtClean="0">
                <a:solidFill>
                  <a:srgbClr val="FF0000"/>
                </a:solidFill>
                <a:ea typeface="宋体" pitchFamily="2" charset="-122"/>
              </a:rPr>
              <a:t>q</a:t>
            </a:r>
            <a:r>
              <a:rPr lang="en-US" altLang="zh-CN" sz="3200" baseline="-16000" dirty="0" err="1" smtClean="0">
                <a:solidFill>
                  <a:srgbClr val="FF0000"/>
                </a:solidFill>
                <a:ea typeface="宋体" pitchFamily="2" charset="-122"/>
              </a:rPr>
              <a:t>k</a:t>
            </a:r>
            <a:r>
              <a:rPr lang="en-US" altLang="zh-CN" sz="3200" baseline="-16000" dirty="0" smtClean="0">
                <a:solidFill>
                  <a:srgbClr val="FF0000"/>
                </a:solidFill>
                <a:ea typeface="宋体" pitchFamily="2" charset="-122"/>
              </a:rPr>
              <a:t> </a:t>
            </a:r>
            <a:r>
              <a:rPr lang="en-US" altLang="zh-CN" sz="1600" dirty="0" smtClean="0">
                <a:solidFill>
                  <a:srgbClr val="FF0000"/>
                </a:solidFill>
                <a:ea typeface="宋体" pitchFamily="2" charset="-122"/>
              </a:rPr>
              <a:t>= </a:t>
            </a:r>
            <a:r>
              <a:rPr lang="en-US" altLang="zh-CN" sz="2800" dirty="0" err="1" smtClean="0">
                <a:solidFill>
                  <a:srgbClr val="FF0000"/>
                </a:solidFill>
                <a:ea typeface="宋体" pitchFamily="2" charset="-122"/>
              </a:rPr>
              <a:t>s</a:t>
            </a:r>
            <a:r>
              <a:rPr lang="en-US" altLang="zh-CN" sz="1600" baseline="-16000" dirty="0" err="1" smtClean="0">
                <a:solidFill>
                  <a:srgbClr val="FF0000"/>
                </a:solidFill>
                <a:ea typeface="宋体" pitchFamily="2" charset="-122"/>
              </a:rPr>
              <a:t>j</a:t>
            </a:r>
            <a:r>
              <a:rPr lang="en-US" altLang="zh-CN" sz="3200" dirty="0" smtClean="0">
                <a:ea typeface="宋体" pitchFamily="2" charset="-122"/>
              </a:rPr>
              <a:t>,</a:t>
            </a:r>
            <a:r>
              <a:rPr lang="en-US" altLang="zh-CN" sz="3200" baseline="-26000" dirty="0" smtClean="0">
                <a:ea typeface="宋体" pitchFamily="2" charset="-122"/>
              </a:rPr>
              <a:t>  </a:t>
            </a:r>
            <a:r>
              <a:rPr lang="en-US" altLang="zh-CN" sz="3200" dirty="0" smtClean="0">
                <a:ea typeface="宋体" pitchFamily="2" charset="-122"/>
              </a:rPr>
              <a:t>o</a:t>
            </a:r>
            <a:r>
              <a:rPr lang="en-US" altLang="zh-CN" sz="3200" baseline="-16000" dirty="0" smtClean="0">
                <a:ea typeface="宋体" pitchFamily="2" charset="-122"/>
              </a:rPr>
              <a:t>1 </a:t>
            </a:r>
            <a:r>
              <a:rPr lang="en-US" altLang="zh-CN" sz="3200" dirty="0" smtClean="0">
                <a:ea typeface="宋体" pitchFamily="2" charset="-122"/>
              </a:rPr>
              <a:t>o</a:t>
            </a:r>
            <a:r>
              <a:rPr lang="en-US" altLang="zh-CN" sz="3200" baseline="-16000" dirty="0" smtClean="0">
                <a:ea typeface="宋体" pitchFamily="2" charset="-122"/>
              </a:rPr>
              <a:t>2 </a:t>
            </a:r>
            <a:r>
              <a:rPr lang="en-US" altLang="zh-CN" sz="3200" dirty="0" smtClean="0">
                <a:ea typeface="宋体" pitchFamily="2" charset="-122"/>
              </a:rPr>
              <a:t>... </a:t>
            </a:r>
            <a:r>
              <a:rPr lang="en-US" altLang="zh-CN" sz="3200" dirty="0" smtClean="0">
                <a:solidFill>
                  <a:srgbClr val="FF0000"/>
                </a:solidFill>
                <a:ea typeface="宋体" pitchFamily="2" charset="-122"/>
              </a:rPr>
              <a:t>o</a:t>
            </a:r>
            <a:r>
              <a:rPr lang="en-US" altLang="zh-CN" sz="2000" baseline="-16000" dirty="0" smtClean="0">
                <a:solidFill>
                  <a:srgbClr val="FF0000"/>
                </a:solidFill>
                <a:ea typeface="宋体" pitchFamily="2" charset="-122"/>
              </a:rPr>
              <a:t>k</a:t>
            </a:r>
            <a:r>
              <a:rPr lang="en-US" altLang="zh-CN" sz="3200" dirty="0" smtClean="0">
                <a:ea typeface="宋体" pitchFamily="2" charset="-122"/>
              </a:rPr>
              <a:t>) </a:t>
            </a:r>
            <a:endParaRPr lang="en-US" altLang="zh-CN" dirty="0" smtClean="0">
              <a:ea typeface="宋体" pitchFamily="2" charset="-122"/>
              <a:sym typeface="Symbol" pitchFamily="18" charset="2"/>
            </a:endParaRPr>
          </a:p>
          <a:p>
            <a:r>
              <a:rPr lang="en-US" altLang="zh-CN" dirty="0" smtClean="0">
                <a:ea typeface="宋体" pitchFamily="2" charset="-122"/>
                <a:sym typeface="Symbol" pitchFamily="18" charset="2"/>
              </a:rPr>
              <a:t>             = max</a:t>
            </a:r>
            <a:r>
              <a:rPr lang="en-US" altLang="zh-CN" baseline="-25000" dirty="0" smtClean="0">
                <a:ea typeface="宋体" pitchFamily="2" charset="-122"/>
                <a:sym typeface="Symbol" pitchFamily="18" charset="2"/>
              </a:rPr>
              <a:t>i</a:t>
            </a:r>
            <a:r>
              <a:rPr lang="en-US" altLang="zh-CN" dirty="0" smtClean="0">
                <a:ea typeface="宋体" pitchFamily="2" charset="-122"/>
                <a:sym typeface="Symbol" pitchFamily="18" charset="2"/>
              </a:rPr>
              <a:t> </a:t>
            </a:r>
            <a:r>
              <a:rPr lang="en-US" altLang="zh-CN" sz="3200" dirty="0" smtClean="0">
                <a:ea typeface="宋体" pitchFamily="2" charset="-122"/>
              </a:rPr>
              <a:t>P</a:t>
            </a:r>
            <a:r>
              <a:rPr lang="en-US" altLang="zh-CN" sz="2800" dirty="0" smtClean="0">
                <a:ea typeface="宋体" pitchFamily="2" charset="-122"/>
              </a:rPr>
              <a:t>(q</a:t>
            </a:r>
            <a:r>
              <a:rPr lang="en-US" altLang="zh-CN" sz="2800" baseline="-16000" dirty="0" smtClean="0">
                <a:ea typeface="宋体" pitchFamily="2" charset="-122"/>
              </a:rPr>
              <a:t>1</a:t>
            </a:r>
            <a:r>
              <a:rPr lang="en-US" altLang="zh-CN" sz="2800" dirty="0" smtClean="0">
                <a:ea typeface="宋体" pitchFamily="2" charset="-122"/>
              </a:rPr>
              <a:t>… </a:t>
            </a:r>
            <a:r>
              <a:rPr lang="en-US" altLang="zh-CN" sz="2800" dirty="0" err="1" smtClean="0">
                <a:solidFill>
                  <a:srgbClr val="FF0000"/>
                </a:solidFill>
                <a:ea typeface="宋体" pitchFamily="2" charset="-122"/>
              </a:rPr>
              <a:t>q</a:t>
            </a:r>
            <a:r>
              <a:rPr lang="en-US" altLang="zh-CN" sz="2800" baseline="-16000" dirty="0" err="1" smtClean="0">
                <a:solidFill>
                  <a:srgbClr val="FF0000"/>
                </a:solidFill>
                <a:ea typeface="宋体" pitchFamily="2" charset="-122"/>
              </a:rPr>
              <a:t>k</a:t>
            </a:r>
            <a:r>
              <a:rPr lang="en-US" altLang="zh-CN" sz="2800" baseline="-16000" dirty="0" smtClean="0">
                <a:solidFill>
                  <a:srgbClr val="FF0000"/>
                </a:solidFill>
                <a:ea typeface="宋体" pitchFamily="2" charset="-122"/>
              </a:rPr>
              <a:t> </a:t>
            </a:r>
            <a:r>
              <a:rPr lang="en-US" altLang="zh-CN" sz="1400" dirty="0" smtClean="0">
                <a:solidFill>
                  <a:srgbClr val="FF0000"/>
                </a:solidFill>
                <a:ea typeface="宋体" pitchFamily="2" charset="-122"/>
              </a:rPr>
              <a:t>= </a:t>
            </a:r>
            <a:r>
              <a:rPr lang="en-US" altLang="zh-CN" sz="2400" dirty="0" err="1" smtClean="0">
                <a:solidFill>
                  <a:srgbClr val="FF0000"/>
                </a:solidFill>
                <a:ea typeface="宋体" pitchFamily="2" charset="-122"/>
              </a:rPr>
              <a:t>s</a:t>
            </a:r>
            <a:r>
              <a:rPr lang="en-US" altLang="zh-CN" sz="1400" baseline="-16000" dirty="0" err="1" smtClean="0">
                <a:solidFill>
                  <a:srgbClr val="FF0000"/>
                </a:solidFill>
                <a:ea typeface="宋体" pitchFamily="2" charset="-122"/>
              </a:rPr>
              <a:t>j</a:t>
            </a:r>
            <a:r>
              <a:rPr lang="en-US" altLang="zh-CN" sz="2800" dirty="0" smtClean="0">
                <a:ea typeface="宋体" pitchFamily="2" charset="-122"/>
              </a:rPr>
              <a:t>,</a:t>
            </a:r>
            <a:r>
              <a:rPr lang="en-US" altLang="zh-CN" sz="2800" baseline="-26000" dirty="0" smtClean="0">
                <a:ea typeface="宋体" pitchFamily="2" charset="-122"/>
              </a:rPr>
              <a:t>  </a:t>
            </a:r>
            <a:r>
              <a:rPr lang="en-US" altLang="zh-CN" sz="2800" dirty="0" smtClean="0">
                <a:ea typeface="宋体" pitchFamily="2" charset="-122"/>
              </a:rPr>
              <a:t>o</a:t>
            </a:r>
            <a:r>
              <a:rPr lang="en-US" altLang="zh-CN" sz="2800" baseline="-16000" dirty="0" smtClean="0">
                <a:ea typeface="宋体" pitchFamily="2" charset="-122"/>
              </a:rPr>
              <a:t>1 </a:t>
            </a:r>
            <a:r>
              <a:rPr lang="en-US" altLang="zh-CN" sz="2800" dirty="0" smtClean="0">
                <a:ea typeface="宋体" pitchFamily="2" charset="-122"/>
              </a:rPr>
              <a:t>o</a:t>
            </a:r>
            <a:r>
              <a:rPr lang="en-US" altLang="zh-CN" sz="2800" baseline="-16000" dirty="0" smtClean="0">
                <a:ea typeface="宋体" pitchFamily="2" charset="-122"/>
              </a:rPr>
              <a:t>2 </a:t>
            </a:r>
            <a:r>
              <a:rPr lang="en-US" altLang="zh-CN" sz="2800" dirty="0" smtClean="0">
                <a:ea typeface="宋体" pitchFamily="2" charset="-122"/>
              </a:rPr>
              <a:t>... </a:t>
            </a:r>
            <a:r>
              <a:rPr lang="en-US" altLang="zh-CN" sz="2800" dirty="0" smtClean="0">
                <a:solidFill>
                  <a:srgbClr val="FF0000"/>
                </a:solidFill>
                <a:ea typeface="宋体" pitchFamily="2" charset="-122"/>
              </a:rPr>
              <a:t>o</a:t>
            </a:r>
            <a:r>
              <a:rPr lang="en-US" altLang="zh-CN" baseline="-16000" dirty="0" smtClean="0">
                <a:solidFill>
                  <a:srgbClr val="FF0000"/>
                </a:solidFill>
                <a:ea typeface="宋体" pitchFamily="2" charset="-122"/>
              </a:rPr>
              <a:t>k</a:t>
            </a:r>
            <a:r>
              <a:rPr lang="en-US" altLang="zh-CN" sz="2800" dirty="0" smtClean="0">
                <a:ea typeface="宋体" pitchFamily="2" charset="-122"/>
              </a:rPr>
              <a:t>) </a:t>
            </a:r>
            <a:r>
              <a:rPr lang="en-US" altLang="zh-CN" sz="3200" dirty="0" smtClean="0">
                <a:ea typeface="宋体" pitchFamily="2" charset="-122"/>
              </a:rPr>
              <a:t>P(</a:t>
            </a:r>
            <a:r>
              <a:rPr lang="en-US" altLang="zh-CN" sz="3200" dirty="0" smtClean="0">
                <a:solidFill>
                  <a:srgbClr val="FF0000"/>
                </a:solidFill>
                <a:ea typeface="宋体" pitchFamily="2" charset="-122"/>
              </a:rPr>
              <a:t>q</a:t>
            </a:r>
            <a:r>
              <a:rPr lang="en-US" altLang="zh-CN" baseline="-16000" dirty="0" smtClean="0">
                <a:solidFill>
                  <a:srgbClr val="FF0000"/>
                </a:solidFill>
                <a:ea typeface="宋体" pitchFamily="2" charset="-122"/>
              </a:rPr>
              <a:t>k+1</a:t>
            </a:r>
            <a:r>
              <a:rPr lang="en-US" altLang="zh-CN" dirty="0" smtClean="0">
                <a:solidFill>
                  <a:srgbClr val="FF0000"/>
                </a:solidFill>
                <a:ea typeface="宋体" pitchFamily="2" charset="-122"/>
              </a:rPr>
              <a:t>= </a:t>
            </a:r>
            <a:r>
              <a:rPr lang="en-US" altLang="zh-CN" sz="3200" dirty="0" err="1" smtClean="0">
                <a:solidFill>
                  <a:srgbClr val="FF0000"/>
                </a:solidFill>
                <a:ea typeface="宋体" pitchFamily="2" charset="-122"/>
              </a:rPr>
              <a:t>s</a:t>
            </a:r>
            <a:r>
              <a:rPr lang="en-US" altLang="zh-CN" baseline="-16000" dirty="0" err="1" smtClean="0">
                <a:solidFill>
                  <a:srgbClr val="FF0000"/>
                </a:solidFill>
                <a:ea typeface="宋体" pitchFamily="2" charset="-122"/>
              </a:rPr>
              <a:t>j</a:t>
            </a:r>
            <a:r>
              <a:rPr lang="en-US" altLang="zh-CN" baseline="-26000" dirty="0" smtClean="0">
                <a:solidFill>
                  <a:srgbClr val="FF0000"/>
                </a:solidFill>
                <a:ea typeface="宋体" pitchFamily="2" charset="-122"/>
              </a:rPr>
              <a:t>  </a:t>
            </a:r>
            <a:r>
              <a:rPr lang="en-US" altLang="zh-CN" sz="3200" dirty="0" smtClean="0">
                <a:solidFill>
                  <a:srgbClr val="FF0000"/>
                </a:solidFill>
                <a:ea typeface="宋体" pitchFamily="2" charset="-122"/>
              </a:rPr>
              <a:t>,</a:t>
            </a:r>
            <a:r>
              <a:rPr lang="en-US" altLang="zh-CN" baseline="-26000" dirty="0" smtClean="0">
                <a:solidFill>
                  <a:srgbClr val="FF0000"/>
                </a:solidFill>
                <a:ea typeface="宋体" pitchFamily="2" charset="-122"/>
              </a:rPr>
              <a:t> </a:t>
            </a:r>
            <a:r>
              <a:rPr lang="en-US" altLang="zh-CN" sz="2000" dirty="0" smtClean="0">
                <a:solidFill>
                  <a:srgbClr val="FF0000"/>
                </a:solidFill>
                <a:ea typeface="宋体" pitchFamily="2" charset="-122"/>
              </a:rPr>
              <a:t>O</a:t>
            </a:r>
            <a:r>
              <a:rPr lang="en-US" altLang="zh-CN" baseline="-16000" dirty="0" smtClean="0">
                <a:solidFill>
                  <a:srgbClr val="FF0000"/>
                </a:solidFill>
                <a:ea typeface="宋体" pitchFamily="2" charset="-122"/>
              </a:rPr>
              <a:t>k+1 </a:t>
            </a:r>
            <a:r>
              <a:rPr lang="en-US" altLang="zh-CN" dirty="0" smtClean="0">
                <a:solidFill>
                  <a:srgbClr val="FF0000"/>
                </a:solidFill>
                <a:ea typeface="宋体" pitchFamily="2" charset="-122"/>
              </a:rPr>
              <a:t> </a:t>
            </a:r>
            <a:r>
              <a:rPr lang="en-US" altLang="zh-CN" sz="2800" dirty="0" smtClean="0">
                <a:ea typeface="宋体" pitchFamily="2" charset="-122"/>
              </a:rPr>
              <a:t>|</a:t>
            </a:r>
            <a:r>
              <a:rPr lang="en-US" altLang="zh-CN" dirty="0" smtClean="0">
                <a:ea typeface="宋体" pitchFamily="2" charset="-122"/>
              </a:rPr>
              <a:t> </a:t>
            </a:r>
            <a:r>
              <a:rPr lang="en-US" altLang="zh-CN" sz="3200" dirty="0" err="1" smtClean="0">
                <a:solidFill>
                  <a:srgbClr val="FF0000"/>
                </a:solidFill>
                <a:ea typeface="宋体" pitchFamily="2" charset="-122"/>
              </a:rPr>
              <a:t>q</a:t>
            </a:r>
            <a:r>
              <a:rPr lang="en-US" altLang="zh-CN" sz="3200" baseline="-16000" dirty="0" err="1" smtClean="0">
                <a:solidFill>
                  <a:srgbClr val="FF0000"/>
                </a:solidFill>
                <a:ea typeface="宋体" pitchFamily="2" charset="-122"/>
              </a:rPr>
              <a:t>k</a:t>
            </a:r>
            <a:r>
              <a:rPr lang="en-US" altLang="zh-CN" sz="3200" baseline="-16000" dirty="0" smtClean="0">
                <a:solidFill>
                  <a:srgbClr val="FF0000"/>
                </a:solidFill>
                <a:ea typeface="宋体" pitchFamily="2" charset="-122"/>
              </a:rPr>
              <a:t> </a:t>
            </a:r>
            <a:r>
              <a:rPr lang="en-US" altLang="zh-CN" sz="1600" dirty="0" smtClean="0">
                <a:solidFill>
                  <a:srgbClr val="FF0000"/>
                </a:solidFill>
                <a:ea typeface="宋体" pitchFamily="2" charset="-122"/>
              </a:rPr>
              <a:t>= </a:t>
            </a:r>
            <a:r>
              <a:rPr lang="en-US" altLang="zh-CN" sz="2800" dirty="0" err="1" smtClean="0">
                <a:solidFill>
                  <a:srgbClr val="FF0000"/>
                </a:solidFill>
                <a:ea typeface="宋体" pitchFamily="2" charset="-122"/>
              </a:rPr>
              <a:t>s</a:t>
            </a:r>
            <a:r>
              <a:rPr lang="en-US" altLang="zh-CN" sz="1600" baseline="-16000" dirty="0" err="1" smtClean="0">
                <a:solidFill>
                  <a:srgbClr val="FF0000"/>
                </a:solidFill>
                <a:ea typeface="宋体" pitchFamily="2" charset="-122"/>
              </a:rPr>
              <a:t>j</a:t>
            </a:r>
            <a:r>
              <a:rPr lang="en-US" altLang="zh-CN" sz="3200" dirty="0" smtClean="0">
                <a:ea typeface="宋体" pitchFamily="2" charset="-122"/>
              </a:rPr>
              <a:t>) </a:t>
            </a:r>
            <a:endParaRPr lang="en-US" altLang="zh-CN" dirty="0" smtClean="0">
              <a:ea typeface="宋体" pitchFamily="2" charset="-122"/>
              <a:sym typeface="Symbol" pitchFamily="18" charset="2"/>
            </a:endParaRPr>
          </a:p>
        </p:txBody>
      </p:sp>
      <p:sp>
        <p:nvSpPr>
          <p:cNvPr id="53" name="Title 1"/>
          <p:cNvSpPr txBox="1">
            <a:spLocks/>
          </p:cNvSpPr>
          <p:nvPr/>
        </p:nvSpPr>
        <p:spPr>
          <a:xfrm>
            <a:off x="179512" y="0"/>
            <a:ext cx="8229600" cy="609600"/>
          </a:xfrm>
          <a:prstGeom prst="rect">
            <a:avLst/>
          </a:prstGeom>
        </p:spPr>
        <p:txBody>
          <a:bodyPr bIns="91440" anchor="b" anchorCtr="0">
            <a:normAutofit/>
          </a:bodyPr>
          <a:lstStyle/>
          <a:p>
            <a:pPr lvl="0">
              <a:spcBef>
                <a:spcPct val="0"/>
              </a:spcBef>
            </a:pPr>
            <a:r>
              <a:rPr kumimoji="0" lang="en-US" altLang="zh-CN" sz="2800" b="1" i="0" u="none" strike="noStrike" kern="1200" cap="none" spc="0" normalizeH="0" baseline="0" noProof="0" dirty="0" err="1" smtClean="0">
                <a:ln>
                  <a:noFill/>
                </a:ln>
                <a:solidFill>
                  <a:schemeClr val="tx2"/>
                </a:solidFill>
                <a:effectLst/>
                <a:uLnTx/>
                <a:uFillTx/>
                <a:latin typeface="+mj-lt"/>
                <a:ea typeface="+mj-ea"/>
                <a:cs typeface="+mj-cs"/>
              </a:rPr>
              <a:t>Viterbi</a:t>
            </a:r>
            <a:r>
              <a:rPr lang="en-US" altLang="zh-CN" sz="2800" b="1" dirty="0" smtClean="0">
                <a:solidFill>
                  <a:schemeClr val="tx2"/>
                </a:solidFill>
                <a:latin typeface="+mj-lt"/>
                <a:ea typeface="+mj-ea"/>
                <a:cs typeface="+mj-cs"/>
              </a:rPr>
              <a:t> Algorithm</a:t>
            </a:r>
            <a:endParaRPr kumimoji="0" lang="en-US" altLang="zh-CN" sz="2800" b="1" i="0" u="none" strike="noStrike" kern="1200" cap="none" spc="0" normalizeH="0" baseline="0" noProof="0" dirty="0">
              <a:ln>
                <a:noFill/>
              </a:ln>
              <a:solidFill>
                <a:schemeClr val="tx2"/>
              </a:solidFill>
              <a:effectLst/>
              <a:uLnTx/>
              <a:uFillTx/>
              <a:latin typeface="+mj-lt"/>
              <a:ea typeface="+mj-ea"/>
              <a:cs typeface="+mj-cs"/>
            </a:endParaRPr>
          </a:p>
        </p:txBody>
      </p:sp>
      <p:grpSp>
        <p:nvGrpSpPr>
          <p:cNvPr id="58" name="组合 57"/>
          <p:cNvGrpSpPr/>
          <p:nvPr/>
        </p:nvGrpSpPr>
        <p:grpSpPr>
          <a:xfrm>
            <a:off x="1894637" y="1188041"/>
            <a:ext cx="2101299" cy="584775"/>
            <a:chOff x="670501" y="1260049"/>
            <a:chExt cx="2101299" cy="584775"/>
          </a:xfrm>
        </p:grpSpPr>
        <p:sp>
          <p:nvSpPr>
            <p:cNvPr id="54" name="矩形 53"/>
            <p:cNvSpPr/>
            <p:nvPr/>
          </p:nvSpPr>
          <p:spPr>
            <a:xfrm>
              <a:off x="670501" y="1260049"/>
              <a:ext cx="755335" cy="584775"/>
            </a:xfrm>
            <a:prstGeom prst="rect">
              <a:avLst/>
            </a:prstGeom>
          </p:spPr>
          <p:txBody>
            <a:bodyPr wrap="none">
              <a:spAutoFit/>
            </a:bodyPr>
            <a:lstStyle/>
            <a:p>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k</a:t>
              </a:r>
              <a:r>
                <a:rPr lang="en-US" altLang="zh-CN" dirty="0" smtClean="0">
                  <a:ea typeface="宋体" pitchFamily="2" charset="-122"/>
                  <a:sym typeface="Symbol" pitchFamily="18" charset="2"/>
                </a:rPr>
                <a:t>(</a:t>
              </a:r>
              <a:r>
                <a:rPr lang="en-US" altLang="zh-CN" dirty="0" err="1" smtClean="0">
                  <a:ea typeface="宋体" pitchFamily="2" charset="-122"/>
                  <a:sym typeface="Symbol" pitchFamily="18" charset="2"/>
                </a:rPr>
                <a:t>i</a:t>
              </a:r>
              <a:r>
                <a:rPr lang="en-US" altLang="zh-CN" dirty="0" smtClean="0">
                  <a:ea typeface="宋体" pitchFamily="2" charset="-122"/>
                  <a:sym typeface="Symbol" pitchFamily="18" charset="2"/>
                </a:rPr>
                <a:t>)  </a:t>
              </a:r>
              <a:endParaRPr lang="zh-CN" altLang="en-US" dirty="0"/>
            </a:p>
          </p:txBody>
        </p:sp>
        <p:sp>
          <p:nvSpPr>
            <p:cNvPr id="55" name="矩形 54"/>
            <p:cNvSpPr/>
            <p:nvPr/>
          </p:nvSpPr>
          <p:spPr>
            <a:xfrm>
              <a:off x="1894637" y="1260049"/>
              <a:ext cx="877163" cy="584775"/>
            </a:xfrm>
            <a:prstGeom prst="rect">
              <a:avLst/>
            </a:prstGeom>
          </p:spPr>
          <p:txBody>
            <a:bodyPr wrap="none">
              <a:spAutoFit/>
            </a:bodyPr>
            <a:lstStyle/>
            <a:p>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k+1</a:t>
              </a:r>
              <a:r>
                <a:rPr lang="en-US" altLang="zh-CN" dirty="0" smtClean="0">
                  <a:ea typeface="宋体" pitchFamily="2" charset="-122"/>
                  <a:sym typeface="Symbol" pitchFamily="18" charset="2"/>
                </a:rPr>
                <a:t>(j) </a:t>
              </a:r>
              <a:endParaRPr lang="zh-CN" altLang="en-US" dirty="0"/>
            </a:p>
          </p:txBody>
        </p:sp>
        <p:cxnSp>
          <p:nvCxnSpPr>
            <p:cNvPr id="56" name="直接箭头连接符 55"/>
            <p:cNvCxnSpPr>
              <a:stCxn id="54" idx="3"/>
              <a:endCxn id="55" idx="1"/>
            </p:cNvCxnSpPr>
            <p:nvPr/>
          </p:nvCxnSpPr>
          <p:spPr>
            <a:xfrm>
              <a:off x="1425836" y="1552437"/>
              <a:ext cx="4688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7" name="矩形 56"/>
          <p:cNvSpPr/>
          <p:nvPr/>
        </p:nvSpPr>
        <p:spPr>
          <a:xfrm>
            <a:off x="467544" y="548680"/>
            <a:ext cx="3553793" cy="707886"/>
          </a:xfrm>
          <a:prstGeom prst="rect">
            <a:avLst/>
          </a:prstGeom>
        </p:spPr>
        <p:txBody>
          <a:bodyPr wrap="none">
            <a:spAutoFit/>
          </a:bodyPr>
          <a:lstStyle/>
          <a:p>
            <a:r>
              <a:rPr lang="en-US" altLang="zh-CN" sz="3200" dirty="0" smtClean="0">
                <a:ea typeface="宋体" pitchFamily="2" charset="-122"/>
                <a:sym typeface="Symbol" pitchFamily="18" charset="2"/>
              </a:rPr>
              <a:t>k=1, </a:t>
            </a:r>
            <a:r>
              <a:rPr lang="en-US" altLang="zh-CN" baseline="-25000" dirty="0" smtClean="0">
                <a:ea typeface="宋体" pitchFamily="2" charset="-122"/>
                <a:sym typeface="Symbol" pitchFamily="18" charset="2"/>
              </a:rPr>
              <a:t>1</a:t>
            </a:r>
            <a:r>
              <a:rPr lang="en-US" altLang="zh-CN" dirty="0" smtClean="0">
                <a:ea typeface="宋体" pitchFamily="2" charset="-122"/>
                <a:sym typeface="Symbol" pitchFamily="18" charset="2"/>
              </a:rPr>
              <a:t>(</a:t>
            </a:r>
            <a:r>
              <a:rPr lang="en-US" altLang="zh-CN" dirty="0" err="1" smtClean="0">
                <a:ea typeface="宋体" pitchFamily="2" charset="-122"/>
                <a:sym typeface="Symbol" pitchFamily="18" charset="2"/>
              </a:rPr>
              <a:t>i</a:t>
            </a:r>
            <a:r>
              <a:rPr lang="en-US" altLang="zh-CN" dirty="0" smtClean="0">
                <a:ea typeface="宋体" pitchFamily="2" charset="-122"/>
                <a:sym typeface="Symbol" pitchFamily="18" charset="2"/>
              </a:rPr>
              <a:t>) </a:t>
            </a:r>
            <a:r>
              <a:rPr lang="en-US" altLang="zh-CN" sz="2800" dirty="0" smtClean="0">
                <a:ea typeface="宋体" pitchFamily="2" charset="-122"/>
                <a:sym typeface="Symbol" pitchFamily="18" charset="2"/>
              </a:rPr>
              <a:t>=</a:t>
            </a:r>
            <a:r>
              <a:rPr lang="en-US" altLang="zh-CN" sz="2800" dirty="0" smtClean="0">
                <a:ea typeface="宋体" pitchFamily="2" charset="-122"/>
              </a:rPr>
              <a:t> </a:t>
            </a:r>
            <a:r>
              <a:rPr lang="en-US" altLang="zh-CN" sz="4000" dirty="0" smtClean="0">
                <a:ea typeface="宋体" pitchFamily="2" charset="-122"/>
                <a:sym typeface="Symbol" pitchFamily="18" charset="2"/>
              </a:rPr>
              <a:t></a:t>
            </a:r>
            <a:r>
              <a:rPr lang="en-US" altLang="zh-CN" sz="4000" baseline="-16000" dirty="0" err="1" smtClean="0">
                <a:ea typeface="宋体" pitchFamily="2" charset="-122"/>
              </a:rPr>
              <a:t>i</a:t>
            </a:r>
            <a:r>
              <a:rPr lang="en-US" altLang="zh-CN" sz="4000" dirty="0" smtClean="0">
                <a:ea typeface="宋体" pitchFamily="2" charset="-122"/>
                <a:sym typeface="Symbol" pitchFamily="18" charset="2"/>
              </a:rPr>
              <a:t> </a:t>
            </a:r>
            <a:r>
              <a:rPr lang="en-US" altLang="zh-CN" sz="4000" dirty="0" smtClean="0">
                <a:ea typeface="宋体" pitchFamily="2" charset="-122"/>
              </a:rPr>
              <a:t>b</a:t>
            </a:r>
            <a:r>
              <a:rPr lang="en-US" altLang="zh-CN" sz="4000" baseline="-16000" dirty="0" smtClean="0">
                <a:ea typeface="宋体" pitchFamily="2" charset="-122"/>
              </a:rPr>
              <a:t>i </a:t>
            </a:r>
            <a:r>
              <a:rPr lang="en-US" altLang="zh-CN" sz="4000" dirty="0" smtClean="0">
                <a:ea typeface="宋体" pitchFamily="2" charset="-122"/>
              </a:rPr>
              <a:t>(o</a:t>
            </a:r>
            <a:r>
              <a:rPr lang="en-US" altLang="zh-CN" sz="4000" baseline="-16000" dirty="0" smtClean="0">
                <a:ea typeface="宋体" pitchFamily="2" charset="-122"/>
              </a:rPr>
              <a:t>1</a:t>
            </a:r>
            <a:r>
              <a:rPr lang="en-US" altLang="zh-CN" sz="4000" dirty="0" smtClean="0">
                <a:ea typeface="宋体" pitchFamily="2" charset="-122"/>
              </a:rPr>
              <a:t>) </a:t>
            </a:r>
            <a:endParaRPr lang="zh-CN" altLang="en-US" sz="4000" dirty="0"/>
          </a:p>
        </p:txBody>
      </p:sp>
      <p:sp>
        <p:nvSpPr>
          <p:cNvPr id="59" name="矩形 58"/>
          <p:cNvSpPr/>
          <p:nvPr/>
        </p:nvSpPr>
        <p:spPr>
          <a:xfrm>
            <a:off x="467544" y="1196752"/>
            <a:ext cx="1527982" cy="584775"/>
          </a:xfrm>
          <a:prstGeom prst="rect">
            <a:avLst/>
          </a:prstGeom>
        </p:spPr>
        <p:txBody>
          <a:bodyPr wrap="none">
            <a:spAutoFit/>
          </a:bodyPr>
          <a:lstStyle/>
          <a:p>
            <a:r>
              <a:rPr lang="en-US" altLang="zh-CN" sz="3200" dirty="0" smtClean="0">
                <a:ea typeface="宋体" pitchFamily="2" charset="-122"/>
                <a:sym typeface="Symbol" pitchFamily="18" charset="2"/>
              </a:rPr>
              <a:t>k</a:t>
            </a:r>
            <a:r>
              <a:rPr lang="en-US" altLang="zh-CN" sz="3200" dirty="0" smtClean="0">
                <a:ea typeface="宋体" pitchFamily="2" charset="-122"/>
                <a:sym typeface="Wingdings" pitchFamily="2" charset="2"/>
              </a:rPr>
              <a:t>k+1,</a:t>
            </a:r>
            <a:endParaRPr lang="zh-CN" altLang="en-US" sz="3200" dirty="0"/>
          </a:p>
        </p:txBody>
      </p:sp>
      <p:sp>
        <p:nvSpPr>
          <p:cNvPr id="60" name="TextBox 59"/>
          <p:cNvSpPr txBox="1"/>
          <p:nvPr/>
        </p:nvSpPr>
        <p:spPr>
          <a:xfrm>
            <a:off x="3851920" y="1188041"/>
            <a:ext cx="432048" cy="584775"/>
          </a:xfrm>
          <a:prstGeom prst="rect">
            <a:avLst/>
          </a:prstGeom>
          <a:noFill/>
        </p:spPr>
        <p:txBody>
          <a:bodyPr wrap="square" rtlCol="0">
            <a:spAutoFit/>
          </a:bodyPr>
          <a:lstStyle/>
          <a:p>
            <a:r>
              <a:rPr lang="en-US" altLang="zh-CN" sz="3200" dirty="0" smtClean="0">
                <a:solidFill>
                  <a:srgbClr val="FF0000"/>
                </a:solidFill>
              </a:rPr>
              <a:t>?</a:t>
            </a:r>
            <a:endParaRPr lang="zh-CN" altLang="en-US" sz="3200" dirty="0">
              <a:solidFill>
                <a:srgbClr val="FF0000"/>
              </a:solidFill>
            </a:endParaRPr>
          </a:p>
        </p:txBody>
      </p:sp>
      <p:grpSp>
        <p:nvGrpSpPr>
          <p:cNvPr id="62" name="Group 70"/>
          <p:cNvGrpSpPr>
            <a:grpSpLocks/>
          </p:cNvGrpSpPr>
          <p:nvPr/>
        </p:nvGrpSpPr>
        <p:grpSpPr bwMode="auto">
          <a:xfrm>
            <a:off x="5508104" y="177552"/>
            <a:ext cx="3635816" cy="2243336"/>
            <a:chOff x="835" y="1680"/>
            <a:chExt cx="2606" cy="1776"/>
          </a:xfrm>
        </p:grpSpPr>
        <p:grpSp>
          <p:nvGrpSpPr>
            <p:cNvPr id="75" name="Group 5"/>
            <p:cNvGrpSpPr>
              <a:grpSpLocks/>
            </p:cNvGrpSpPr>
            <p:nvPr/>
          </p:nvGrpSpPr>
          <p:grpSpPr bwMode="auto">
            <a:xfrm>
              <a:off x="2112" y="1872"/>
              <a:ext cx="336" cy="384"/>
              <a:chOff x="672" y="960"/>
              <a:chExt cx="336" cy="384"/>
            </a:xfrm>
          </p:grpSpPr>
          <p:sp>
            <p:nvSpPr>
              <p:cNvPr id="101" name="Oval 6"/>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102" name="Text Box 7"/>
              <p:cNvSpPr txBox="1">
                <a:spLocks noChangeArrowheads="1"/>
              </p:cNvSpPr>
              <p:nvPr/>
            </p:nvSpPr>
            <p:spPr bwMode="auto">
              <a:xfrm>
                <a:off x="720" y="960"/>
                <a:ext cx="280"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1</a:t>
                </a:r>
              </a:p>
            </p:txBody>
          </p:sp>
        </p:grpSp>
        <p:grpSp>
          <p:nvGrpSpPr>
            <p:cNvPr id="76" name="Group 11"/>
            <p:cNvGrpSpPr>
              <a:grpSpLocks/>
            </p:cNvGrpSpPr>
            <p:nvPr/>
          </p:nvGrpSpPr>
          <p:grpSpPr bwMode="auto">
            <a:xfrm>
              <a:off x="2112" y="2400"/>
              <a:ext cx="336" cy="384"/>
              <a:chOff x="672" y="960"/>
              <a:chExt cx="336" cy="384"/>
            </a:xfrm>
          </p:grpSpPr>
          <p:sp>
            <p:nvSpPr>
              <p:cNvPr id="99" name="Oval 12"/>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100" name="Text Box 13"/>
              <p:cNvSpPr txBox="1">
                <a:spLocks noChangeArrowheads="1"/>
              </p:cNvSpPr>
              <p:nvPr/>
            </p:nvSpPr>
            <p:spPr bwMode="auto">
              <a:xfrm>
                <a:off x="720" y="960"/>
                <a:ext cx="252"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i</a:t>
                </a:r>
              </a:p>
            </p:txBody>
          </p:sp>
        </p:grpSp>
        <p:grpSp>
          <p:nvGrpSpPr>
            <p:cNvPr id="77" name="Group 14"/>
            <p:cNvGrpSpPr>
              <a:grpSpLocks/>
            </p:cNvGrpSpPr>
            <p:nvPr/>
          </p:nvGrpSpPr>
          <p:grpSpPr bwMode="auto">
            <a:xfrm>
              <a:off x="2112" y="3072"/>
              <a:ext cx="356" cy="384"/>
              <a:chOff x="672" y="960"/>
              <a:chExt cx="356" cy="384"/>
            </a:xfrm>
          </p:grpSpPr>
          <p:sp>
            <p:nvSpPr>
              <p:cNvPr id="97" name="Oval 15"/>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98" name="Text Box 16"/>
              <p:cNvSpPr txBox="1">
                <a:spLocks noChangeArrowheads="1"/>
              </p:cNvSpPr>
              <p:nvPr/>
            </p:nvSpPr>
            <p:spPr bwMode="auto">
              <a:xfrm>
                <a:off x="720" y="960"/>
                <a:ext cx="308"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N</a:t>
                </a:r>
              </a:p>
            </p:txBody>
          </p:sp>
        </p:grpSp>
        <p:sp>
          <p:nvSpPr>
            <p:cNvPr id="78" name="Oval 22"/>
            <p:cNvSpPr>
              <a:spLocks noChangeArrowheads="1"/>
            </p:cNvSpPr>
            <p:nvPr/>
          </p:nvSpPr>
          <p:spPr bwMode="auto">
            <a:xfrm>
              <a:off x="2256" y="2352"/>
              <a:ext cx="48" cy="48"/>
            </a:xfrm>
            <a:prstGeom prst="ellipse">
              <a:avLst/>
            </a:prstGeom>
            <a:solidFill>
              <a:schemeClr val="tx1"/>
            </a:solidFill>
            <a:ln w="9525">
              <a:solidFill>
                <a:schemeClr val="tx1"/>
              </a:solidFill>
              <a:round/>
              <a:headEnd/>
              <a:tailEnd/>
            </a:ln>
          </p:spPr>
          <p:txBody>
            <a:bodyPr wrap="none" anchor="ctr"/>
            <a:lstStyle/>
            <a:p>
              <a:endParaRPr lang="en-IN"/>
            </a:p>
          </p:txBody>
        </p:sp>
        <p:sp>
          <p:nvSpPr>
            <p:cNvPr id="79" name="Oval 23"/>
            <p:cNvSpPr>
              <a:spLocks noChangeArrowheads="1"/>
            </p:cNvSpPr>
            <p:nvPr/>
          </p:nvSpPr>
          <p:spPr bwMode="auto">
            <a:xfrm>
              <a:off x="2256" y="2880"/>
              <a:ext cx="48" cy="48"/>
            </a:xfrm>
            <a:prstGeom prst="ellipse">
              <a:avLst/>
            </a:prstGeom>
            <a:solidFill>
              <a:schemeClr val="tx1"/>
            </a:solidFill>
            <a:ln w="9525">
              <a:solidFill>
                <a:schemeClr val="tx1"/>
              </a:solidFill>
              <a:round/>
              <a:headEnd/>
              <a:tailEnd/>
            </a:ln>
          </p:spPr>
          <p:txBody>
            <a:bodyPr wrap="none" anchor="ctr"/>
            <a:lstStyle/>
            <a:p>
              <a:endParaRPr lang="en-IN"/>
            </a:p>
          </p:txBody>
        </p:sp>
        <p:sp>
          <p:nvSpPr>
            <p:cNvPr id="80" name="Oval 24"/>
            <p:cNvSpPr>
              <a:spLocks noChangeArrowheads="1"/>
            </p:cNvSpPr>
            <p:nvPr/>
          </p:nvSpPr>
          <p:spPr bwMode="auto">
            <a:xfrm>
              <a:off x="2256" y="3024"/>
              <a:ext cx="48" cy="48"/>
            </a:xfrm>
            <a:prstGeom prst="ellipse">
              <a:avLst/>
            </a:prstGeom>
            <a:solidFill>
              <a:schemeClr val="tx1"/>
            </a:solidFill>
            <a:ln w="9525">
              <a:solidFill>
                <a:schemeClr val="tx1"/>
              </a:solidFill>
              <a:round/>
              <a:headEnd/>
              <a:tailEnd/>
            </a:ln>
          </p:spPr>
          <p:txBody>
            <a:bodyPr wrap="none" anchor="ctr"/>
            <a:lstStyle/>
            <a:p>
              <a:endParaRPr lang="en-IN"/>
            </a:p>
          </p:txBody>
        </p:sp>
        <p:grpSp>
          <p:nvGrpSpPr>
            <p:cNvPr id="81" name="Group 32"/>
            <p:cNvGrpSpPr>
              <a:grpSpLocks/>
            </p:cNvGrpSpPr>
            <p:nvPr/>
          </p:nvGrpSpPr>
          <p:grpSpPr bwMode="auto">
            <a:xfrm>
              <a:off x="2976" y="2448"/>
              <a:ext cx="336" cy="384"/>
              <a:chOff x="672" y="960"/>
              <a:chExt cx="336" cy="384"/>
            </a:xfrm>
          </p:grpSpPr>
          <p:sp>
            <p:nvSpPr>
              <p:cNvPr id="95" name="Oval 33"/>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96" name="Text Box 34"/>
              <p:cNvSpPr txBox="1">
                <a:spLocks noChangeArrowheads="1"/>
              </p:cNvSpPr>
              <p:nvPr/>
            </p:nvSpPr>
            <p:spPr bwMode="auto">
              <a:xfrm>
                <a:off x="720" y="960"/>
                <a:ext cx="252" cy="365"/>
              </a:xfrm>
              <a:prstGeom prst="rect">
                <a:avLst/>
              </a:prstGeom>
              <a:noFill/>
              <a:ln w="9525">
                <a:noFill/>
                <a:miter lim="800000"/>
                <a:headEnd/>
                <a:tailEnd/>
              </a:ln>
            </p:spPr>
            <p:txBody>
              <a:bodyPr wrap="none">
                <a:spAutoFit/>
              </a:bodyPr>
              <a:lstStyle/>
              <a:p>
                <a:r>
                  <a:rPr lang="en-US" altLang="zh-CN" sz="3200" dirty="0" err="1">
                    <a:ea typeface="宋体" pitchFamily="2" charset="-122"/>
                  </a:rPr>
                  <a:t>s</a:t>
                </a:r>
                <a:r>
                  <a:rPr lang="en-US" altLang="zh-CN" baseline="-16000" dirty="0" err="1">
                    <a:ea typeface="宋体" pitchFamily="2" charset="-122"/>
                  </a:rPr>
                  <a:t>j</a:t>
                </a:r>
                <a:endParaRPr lang="en-US" altLang="zh-CN" baseline="-16000" dirty="0">
                  <a:ea typeface="宋体" pitchFamily="2" charset="-122"/>
                </a:endParaRPr>
              </a:p>
            </p:txBody>
          </p:sp>
        </p:grpSp>
        <p:cxnSp>
          <p:nvCxnSpPr>
            <p:cNvPr id="82" name="AutoShape 46"/>
            <p:cNvCxnSpPr>
              <a:cxnSpLocks noChangeShapeType="1"/>
              <a:stCxn id="102" idx="3"/>
              <a:endCxn id="95" idx="2"/>
            </p:cNvCxnSpPr>
            <p:nvPr/>
          </p:nvCxnSpPr>
          <p:spPr bwMode="auto">
            <a:xfrm>
              <a:off x="2440" y="2055"/>
              <a:ext cx="536" cy="609"/>
            </a:xfrm>
            <a:prstGeom prst="straightConnector1">
              <a:avLst/>
            </a:prstGeom>
            <a:noFill/>
            <a:ln w="9525">
              <a:solidFill>
                <a:schemeClr val="tx1"/>
              </a:solidFill>
              <a:round/>
              <a:headEnd/>
              <a:tailEnd type="triangle" w="med" len="med"/>
            </a:ln>
          </p:spPr>
        </p:cxnSp>
        <p:cxnSp>
          <p:nvCxnSpPr>
            <p:cNvPr id="83" name="AutoShape 48"/>
            <p:cNvCxnSpPr>
              <a:cxnSpLocks noChangeShapeType="1"/>
              <a:stCxn id="99" idx="6"/>
              <a:endCxn id="95" idx="2"/>
            </p:cNvCxnSpPr>
            <p:nvPr/>
          </p:nvCxnSpPr>
          <p:spPr bwMode="auto">
            <a:xfrm>
              <a:off x="2448" y="2616"/>
              <a:ext cx="528" cy="48"/>
            </a:xfrm>
            <a:prstGeom prst="straightConnector1">
              <a:avLst/>
            </a:prstGeom>
            <a:noFill/>
            <a:ln w="9525">
              <a:solidFill>
                <a:schemeClr val="tx1"/>
              </a:solidFill>
              <a:round/>
              <a:headEnd/>
              <a:tailEnd type="triangle" w="med" len="med"/>
            </a:ln>
          </p:spPr>
        </p:cxnSp>
        <p:cxnSp>
          <p:nvCxnSpPr>
            <p:cNvPr id="84" name="AutoShape 49"/>
            <p:cNvCxnSpPr>
              <a:cxnSpLocks noChangeShapeType="1"/>
              <a:stCxn id="98" idx="3"/>
              <a:endCxn id="95" idx="2"/>
            </p:cNvCxnSpPr>
            <p:nvPr/>
          </p:nvCxnSpPr>
          <p:spPr bwMode="auto">
            <a:xfrm flipV="1">
              <a:off x="2468" y="2664"/>
              <a:ext cx="508" cy="591"/>
            </a:xfrm>
            <a:prstGeom prst="straightConnector1">
              <a:avLst/>
            </a:prstGeom>
            <a:noFill/>
            <a:ln w="9525">
              <a:solidFill>
                <a:schemeClr val="tx1"/>
              </a:solidFill>
              <a:round/>
              <a:headEnd/>
              <a:tailEnd type="triangle" w="med" len="med"/>
            </a:ln>
          </p:spPr>
        </p:cxnSp>
        <p:sp>
          <p:nvSpPr>
            <p:cNvPr id="85" name="Text Box 52"/>
            <p:cNvSpPr txBox="1">
              <a:spLocks noChangeArrowheads="1"/>
            </p:cNvSpPr>
            <p:nvPr/>
          </p:nvSpPr>
          <p:spPr bwMode="auto">
            <a:xfrm>
              <a:off x="2544" y="2592"/>
              <a:ext cx="245" cy="250"/>
            </a:xfrm>
            <a:prstGeom prst="rect">
              <a:avLst/>
            </a:prstGeom>
            <a:noFill/>
            <a:ln w="9525">
              <a:noFill/>
              <a:miter lim="800000"/>
              <a:headEnd/>
              <a:tailEnd/>
            </a:ln>
          </p:spPr>
          <p:txBody>
            <a:bodyPr wrap="none">
              <a:spAutoFit/>
            </a:bodyPr>
            <a:lstStyle/>
            <a:p>
              <a:r>
                <a:rPr lang="en-US" altLang="zh-CN" sz="2000">
                  <a:ea typeface="宋体" pitchFamily="2" charset="-122"/>
                </a:rPr>
                <a:t>a</a:t>
              </a:r>
              <a:r>
                <a:rPr lang="en-US" altLang="zh-CN" sz="2000" baseline="-16000">
                  <a:ea typeface="宋体" pitchFamily="2" charset="-122"/>
                </a:rPr>
                <a:t>ij</a:t>
              </a:r>
              <a:endParaRPr lang="en-US" altLang="zh-CN" baseline="-16000">
                <a:ea typeface="宋体" pitchFamily="2" charset="-122"/>
              </a:endParaRPr>
            </a:p>
          </p:txBody>
        </p:sp>
        <p:sp>
          <p:nvSpPr>
            <p:cNvPr id="86" name="Text Box 53"/>
            <p:cNvSpPr txBox="1">
              <a:spLocks noChangeArrowheads="1"/>
            </p:cNvSpPr>
            <p:nvPr/>
          </p:nvSpPr>
          <p:spPr bwMode="auto">
            <a:xfrm>
              <a:off x="2592" y="3024"/>
              <a:ext cx="291" cy="250"/>
            </a:xfrm>
            <a:prstGeom prst="rect">
              <a:avLst/>
            </a:prstGeom>
            <a:noFill/>
            <a:ln w="9525">
              <a:noFill/>
              <a:miter lim="800000"/>
              <a:headEnd/>
              <a:tailEnd/>
            </a:ln>
          </p:spPr>
          <p:txBody>
            <a:bodyPr wrap="none">
              <a:spAutoFit/>
            </a:bodyPr>
            <a:lstStyle/>
            <a:p>
              <a:r>
                <a:rPr lang="en-US" altLang="zh-CN" sz="2000">
                  <a:ea typeface="宋体" pitchFamily="2" charset="-122"/>
                </a:rPr>
                <a:t>a</a:t>
              </a:r>
              <a:r>
                <a:rPr lang="en-US" altLang="zh-CN" sz="2000" baseline="-16000">
                  <a:ea typeface="宋体" pitchFamily="2" charset="-122"/>
                </a:rPr>
                <a:t>Nj</a:t>
              </a:r>
              <a:endParaRPr lang="en-US" altLang="zh-CN" baseline="-16000">
                <a:ea typeface="宋体" pitchFamily="2" charset="-122"/>
              </a:endParaRPr>
            </a:p>
          </p:txBody>
        </p:sp>
        <p:sp>
          <p:nvSpPr>
            <p:cNvPr id="87" name="Text Box 54"/>
            <p:cNvSpPr txBox="1">
              <a:spLocks noChangeArrowheads="1"/>
            </p:cNvSpPr>
            <p:nvPr/>
          </p:nvSpPr>
          <p:spPr bwMode="auto">
            <a:xfrm>
              <a:off x="2640" y="2112"/>
              <a:ext cx="268" cy="250"/>
            </a:xfrm>
            <a:prstGeom prst="rect">
              <a:avLst/>
            </a:prstGeom>
            <a:noFill/>
            <a:ln w="9525">
              <a:noFill/>
              <a:miter lim="800000"/>
              <a:headEnd/>
              <a:tailEnd/>
            </a:ln>
          </p:spPr>
          <p:txBody>
            <a:bodyPr wrap="none">
              <a:spAutoFit/>
            </a:bodyPr>
            <a:lstStyle/>
            <a:p>
              <a:r>
                <a:rPr lang="en-US" altLang="zh-CN" sz="2000" dirty="0">
                  <a:ea typeface="宋体" pitchFamily="2" charset="-122"/>
                </a:rPr>
                <a:t>a</a:t>
              </a:r>
              <a:r>
                <a:rPr lang="en-US" altLang="zh-CN" sz="2000" baseline="-16000" dirty="0">
                  <a:ea typeface="宋体" pitchFamily="2" charset="-122"/>
                </a:rPr>
                <a:t>1j</a:t>
              </a:r>
              <a:endParaRPr lang="en-US" altLang="zh-CN" baseline="-16000" dirty="0">
                <a:ea typeface="宋体" pitchFamily="2" charset="-122"/>
              </a:endParaRPr>
            </a:p>
          </p:txBody>
        </p:sp>
        <p:sp>
          <p:nvSpPr>
            <p:cNvPr id="88" name="Line 56"/>
            <p:cNvSpPr>
              <a:spLocks noChangeShapeType="1"/>
            </p:cNvSpPr>
            <p:nvPr/>
          </p:nvSpPr>
          <p:spPr bwMode="auto">
            <a:xfrm flipH="1">
              <a:off x="1824" y="2112"/>
              <a:ext cx="288" cy="432"/>
            </a:xfrm>
            <a:prstGeom prst="line">
              <a:avLst/>
            </a:prstGeom>
            <a:noFill/>
            <a:ln w="9525">
              <a:solidFill>
                <a:schemeClr val="tx1"/>
              </a:solidFill>
              <a:round/>
              <a:headEnd/>
              <a:tailEnd/>
            </a:ln>
          </p:spPr>
          <p:txBody>
            <a:bodyPr wrap="none" anchor="ctr"/>
            <a:lstStyle/>
            <a:p>
              <a:endParaRPr lang="zh-CN" altLang="en-US"/>
            </a:p>
          </p:txBody>
        </p:sp>
        <p:sp>
          <p:nvSpPr>
            <p:cNvPr id="89" name="Line 57"/>
            <p:cNvSpPr>
              <a:spLocks noChangeShapeType="1"/>
            </p:cNvSpPr>
            <p:nvPr/>
          </p:nvSpPr>
          <p:spPr bwMode="auto">
            <a:xfrm flipH="1" flipV="1">
              <a:off x="989" y="2079"/>
              <a:ext cx="835" cy="465"/>
            </a:xfrm>
            <a:prstGeom prst="line">
              <a:avLst/>
            </a:prstGeom>
            <a:noFill/>
            <a:ln w="9525">
              <a:solidFill>
                <a:schemeClr val="tx1"/>
              </a:solidFill>
              <a:round/>
              <a:headEnd/>
              <a:tailEnd/>
            </a:ln>
          </p:spPr>
          <p:txBody>
            <a:bodyPr wrap="none" anchor="ctr"/>
            <a:lstStyle/>
            <a:p>
              <a:endParaRPr lang="zh-CN" altLang="en-US"/>
            </a:p>
          </p:txBody>
        </p:sp>
        <p:sp>
          <p:nvSpPr>
            <p:cNvPr id="90" name="Line 60"/>
            <p:cNvSpPr>
              <a:spLocks noChangeShapeType="1"/>
            </p:cNvSpPr>
            <p:nvPr/>
          </p:nvSpPr>
          <p:spPr bwMode="auto">
            <a:xfrm flipH="1" flipV="1">
              <a:off x="1776" y="2064"/>
              <a:ext cx="336" cy="480"/>
            </a:xfrm>
            <a:prstGeom prst="line">
              <a:avLst/>
            </a:prstGeom>
            <a:noFill/>
            <a:ln w="9525">
              <a:solidFill>
                <a:schemeClr val="tx1"/>
              </a:solidFill>
              <a:round/>
              <a:headEnd/>
              <a:tailEnd/>
            </a:ln>
          </p:spPr>
          <p:txBody>
            <a:bodyPr wrap="none" anchor="ctr"/>
            <a:lstStyle/>
            <a:p>
              <a:endParaRPr lang="zh-CN" altLang="en-US"/>
            </a:p>
          </p:txBody>
        </p:sp>
        <p:sp>
          <p:nvSpPr>
            <p:cNvPr id="91" name="Line 61"/>
            <p:cNvSpPr>
              <a:spLocks noChangeShapeType="1"/>
            </p:cNvSpPr>
            <p:nvPr/>
          </p:nvSpPr>
          <p:spPr bwMode="auto">
            <a:xfrm flipH="1">
              <a:off x="1041" y="2064"/>
              <a:ext cx="735" cy="585"/>
            </a:xfrm>
            <a:prstGeom prst="line">
              <a:avLst/>
            </a:prstGeom>
            <a:noFill/>
            <a:ln w="9525">
              <a:solidFill>
                <a:schemeClr val="tx1"/>
              </a:solidFill>
              <a:round/>
              <a:headEnd/>
              <a:tailEnd/>
            </a:ln>
          </p:spPr>
          <p:txBody>
            <a:bodyPr wrap="none" anchor="ctr"/>
            <a:lstStyle/>
            <a:p>
              <a:endParaRPr lang="zh-CN" altLang="en-US"/>
            </a:p>
          </p:txBody>
        </p:sp>
        <p:sp>
          <p:nvSpPr>
            <p:cNvPr id="92" name="Line 64"/>
            <p:cNvSpPr>
              <a:spLocks noChangeShapeType="1"/>
            </p:cNvSpPr>
            <p:nvPr/>
          </p:nvSpPr>
          <p:spPr bwMode="auto">
            <a:xfrm flipH="1" flipV="1">
              <a:off x="1824" y="2832"/>
              <a:ext cx="288" cy="432"/>
            </a:xfrm>
            <a:prstGeom prst="line">
              <a:avLst/>
            </a:prstGeom>
            <a:noFill/>
            <a:ln w="9525">
              <a:solidFill>
                <a:schemeClr val="tx1"/>
              </a:solidFill>
              <a:round/>
              <a:headEnd/>
              <a:tailEnd/>
            </a:ln>
          </p:spPr>
          <p:txBody>
            <a:bodyPr wrap="none" anchor="ctr"/>
            <a:lstStyle/>
            <a:p>
              <a:endParaRPr lang="zh-CN" altLang="en-US"/>
            </a:p>
          </p:txBody>
        </p:sp>
        <p:sp>
          <p:nvSpPr>
            <p:cNvPr id="93" name="Line 65"/>
            <p:cNvSpPr>
              <a:spLocks noChangeShapeType="1"/>
            </p:cNvSpPr>
            <p:nvPr/>
          </p:nvSpPr>
          <p:spPr bwMode="auto">
            <a:xfrm flipH="1">
              <a:off x="1093" y="2832"/>
              <a:ext cx="731" cy="444"/>
            </a:xfrm>
            <a:prstGeom prst="line">
              <a:avLst/>
            </a:prstGeom>
            <a:noFill/>
            <a:ln w="9525">
              <a:solidFill>
                <a:schemeClr val="tx1"/>
              </a:solidFill>
              <a:round/>
              <a:headEnd/>
              <a:tailEnd/>
            </a:ln>
          </p:spPr>
          <p:txBody>
            <a:bodyPr wrap="none" anchor="ctr"/>
            <a:lstStyle/>
            <a:p>
              <a:endParaRPr lang="zh-CN" altLang="en-US"/>
            </a:p>
          </p:txBody>
        </p:sp>
        <p:sp>
          <p:nvSpPr>
            <p:cNvPr id="94" name="Text Box 69"/>
            <p:cNvSpPr txBox="1">
              <a:spLocks noChangeArrowheads="1"/>
            </p:cNvSpPr>
            <p:nvPr/>
          </p:nvSpPr>
          <p:spPr bwMode="auto">
            <a:xfrm>
              <a:off x="835" y="1680"/>
              <a:ext cx="2606" cy="292"/>
            </a:xfrm>
            <a:prstGeom prst="rect">
              <a:avLst/>
            </a:prstGeom>
            <a:noFill/>
            <a:ln w="9525">
              <a:noFill/>
              <a:miter lim="800000"/>
              <a:headEnd/>
              <a:tailEnd/>
            </a:ln>
          </p:spPr>
          <p:txBody>
            <a:bodyPr wrap="square">
              <a:spAutoFit/>
            </a:bodyPr>
            <a:lstStyle/>
            <a:p>
              <a:r>
                <a:rPr lang="en-US" altLang="zh-CN" sz="1800" dirty="0">
                  <a:ea typeface="宋体" pitchFamily="2" charset="-122"/>
                </a:rPr>
                <a:t> </a:t>
              </a:r>
              <a:r>
                <a:rPr lang="en-US" altLang="zh-CN" sz="1800" dirty="0" smtClean="0">
                  <a:ea typeface="宋体" pitchFamily="2" charset="-122"/>
                </a:rPr>
                <a:t> </a:t>
              </a:r>
              <a:r>
                <a:rPr lang="en-US" altLang="zh-CN" dirty="0" smtClean="0">
                  <a:ea typeface="宋体" pitchFamily="2" charset="-122"/>
                </a:rPr>
                <a:t>q</a:t>
              </a:r>
              <a:r>
                <a:rPr lang="en-US" altLang="zh-CN" baseline="-16000" dirty="0" smtClean="0">
                  <a:ea typeface="宋体" pitchFamily="2" charset="-122"/>
                </a:rPr>
                <a:t>1                 </a:t>
              </a:r>
              <a:r>
                <a:rPr lang="en-US" altLang="zh-CN" dirty="0" smtClean="0">
                  <a:ea typeface="宋体" pitchFamily="2" charset="-122"/>
                </a:rPr>
                <a:t>q</a:t>
              </a:r>
              <a:r>
                <a:rPr lang="en-US" altLang="zh-CN" baseline="-16000" dirty="0" smtClean="0">
                  <a:ea typeface="宋体" pitchFamily="2" charset="-122"/>
                </a:rPr>
                <a:t>2                       </a:t>
              </a:r>
              <a:r>
                <a:rPr lang="en-US" altLang="zh-CN" sz="1800" dirty="0" err="1" smtClean="0">
                  <a:ea typeface="宋体" pitchFamily="2" charset="-122"/>
                </a:rPr>
                <a:t>q</a:t>
              </a:r>
              <a:r>
                <a:rPr lang="en-US" altLang="zh-CN" sz="1800" baseline="-16000" dirty="0" err="1" smtClean="0">
                  <a:ea typeface="宋体" pitchFamily="2" charset="-122"/>
                </a:rPr>
                <a:t>k</a:t>
              </a:r>
              <a:r>
                <a:rPr lang="en-US" altLang="zh-CN" sz="1800" baseline="-16000" dirty="0" smtClean="0">
                  <a:ea typeface="宋体" pitchFamily="2" charset="-122"/>
                </a:rPr>
                <a:t>                        </a:t>
              </a:r>
              <a:r>
                <a:rPr lang="en-US" altLang="zh-CN" sz="1800" dirty="0" smtClean="0">
                  <a:ea typeface="宋体" pitchFamily="2" charset="-122"/>
                </a:rPr>
                <a:t>q</a:t>
              </a:r>
              <a:r>
                <a:rPr lang="en-US" altLang="zh-CN" sz="1800" baseline="-16000" dirty="0" smtClean="0">
                  <a:ea typeface="宋体" pitchFamily="2" charset="-122"/>
                </a:rPr>
                <a:t>k+1</a:t>
              </a:r>
              <a:r>
                <a:rPr lang="en-US" altLang="zh-CN" sz="1800" dirty="0" smtClean="0">
                  <a:ea typeface="宋体" pitchFamily="2" charset="-122"/>
                </a:rPr>
                <a:t> </a:t>
              </a:r>
              <a:endParaRPr lang="en-US" altLang="zh-CN" sz="1800" dirty="0">
                <a:ea typeface="宋体" pitchFamily="2" charset="-122"/>
              </a:endParaRPr>
            </a:p>
          </p:txBody>
        </p:sp>
      </p:grpSp>
      <p:sp>
        <p:nvSpPr>
          <p:cNvPr id="74" name="TextBox 73"/>
          <p:cNvSpPr txBox="1"/>
          <p:nvPr/>
        </p:nvSpPr>
        <p:spPr>
          <a:xfrm>
            <a:off x="6804248" y="87015"/>
            <a:ext cx="432048" cy="461665"/>
          </a:xfrm>
          <a:prstGeom prst="rect">
            <a:avLst/>
          </a:prstGeom>
          <a:noFill/>
        </p:spPr>
        <p:txBody>
          <a:bodyPr wrap="square" rtlCol="0">
            <a:spAutoFit/>
          </a:bodyPr>
          <a:lstStyle/>
          <a:p>
            <a:r>
              <a:rPr lang="en-US" altLang="zh-CN" sz="2400" dirty="0" smtClean="0"/>
              <a:t>...</a:t>
            </a:r>
            <a:endParaRPr lang="zh-CN" altLang="en-US" sz="2400" dirty="0"/>
          </a:p>
        </p:txBody>
      </p:sp>
      <p:grpSp>
        <p:nvGrpSpPr>
          <p:cNvPr id="61" name="组合 60"/>
          <p:cNvGrpSpPr/>
          <p:nvPr/>
        </p:nvGrpSpPr>
        <p:grpSpPr>
          <a:xfrm>
            <a:off x="4505580" y="4365104"/>
            <a:ext cx="4962964" cy="1719481"/>
            <a:chOff x="4505580" y="4365104"/>
            <a:chExt cx="4962964" cy="1719481"/>
          </a:xfrm>
        </p:grpSpPr>
        <p:grpSp>
          <p:nvGrpSpPr>
            <p:cNvPr id="12" name="组合 11"/>
            <p:cNvGrpSpPr/>
            <p:nvPr/>
          </p:nvGrpSpPr>
          <p:grpSpPr>
            <a:xfrm>
              <a:off x="4505580" y="4644425"/>
              <a:ext cx="4962964" cy="523220"/>
              <a:chOff x="4505580" y="4500409"/>
              <a:chExt cx="4962964" cy="523220"/>
            </a:xfrm>
          </p:grpSpPr>
          <p:sp>
            <p:nvSpPr>
              <p:cNvPr id="7" name="矩形 6"/>
              <p:cNvSpPr/>
              <p:nvPr/>
            </p:nvSpPr>
            <p:spPr>
              <a:xfrm>
                <a:off x="4505580" y="4500409"/>
                <a:ext cx="4962964" cy="523220"/>
              </a:xfrm>
              <a:prstGeom prst="rect">
                <a:avLst/>
              </a:prstGeom>
            </p:spPr>
            <p:txBody>
              <a:bodyPr wrap="square">
                <a:spAutoFit/>
              </a:bodyPr>
              <a:lstStyle/>
              <a:p>
                <a:r>
                  <a:rPr lang="en-US" altLang="zh-CN" sz="2800" dirty="0" smtClean="0">
                    <a:ea typeface="宋体" pitchFamily="2" charset="-122"/>
                  </a:rPr>
                  <a:t>P(</a:t>
                </a:r>
                <a:r>
                  <a:rPr lang="en-US" altLang="zh-CN" sz="2800" dirty="0" smtClean="0">
                    <a:solidFill>
                      <a:srgbClr val="FF0000"/>
                    </a:solidFill>
                    <a:ea typeface="宋体" pitchFamily="2" charset="-122"/>
                  </a:rPr>
                  <a:t>q</a:t>
                </a:r>
                <a:r>
                  <a:rPr lang="en-US" altLang="zh-CN" sz="1600" baseline="-16000" dirty="0" smtClean="0">
                    <a:solidFill>
                      <a:srgbClr val="FF0000"/>
                    </a:solidFill>
                    <a:ea typeface="宋体" pitchFamily="2" charset="-122"/>
                  </a:rPr>
                  <a:t>k+1</a:t>
                </a:r>
                <a:r>
                  <a:rPr lang="en-US" altLang="zh-CN" sz="1600" dirty="0" smtClean="0">
                    <a:solidFill>
                      <a:srgbClr val="FF0000"/>
                    </a:solidFill>
                    <a:ea typeface="宋体" pitchFamily="2" charset="-122"/>
                  </a:rPr>
                  <a:t>= </a:t>
                </a:r>
                <a:r>
                  <a:rPr lang="en-US" altLang="zh-CN" sz="2800" dirty="0" err="1" smtClean="0">
                    <a:solidFill>
                      <a:srgbClr val="FF0000"/>
                    </a:solidFill>
                    <a:ea typeface="宋体" pitchFamily="2" charset="-122"/>
                  </a:rPr>
                  <a:t>s</a:t>
                </a:r>
                <a:r>
                  <a:rPr lang="en-US" altLang="zh-CN" sz="1600" baseline="-16000" dirty="0" err="1" smtClean="0">
                    <a:solidFill>
                      <a:srgbClr val="FF0000"/>
                    </a:solidFill>
                    <a:ea typeface="宋体" pitchFamily="2" charset="-122"/>
                  </a:rPr>
                  <a:t>j</a:t>
                </a:r>
                <a:r>
                  <a:rPr lang="en-US" altLang="zh-CN" sz="1600" baseline="-26000" dirty="0" smtClean="0">
                    <a:solidFill>
                      <a:srgbClr val="FF0000"/>
                    </a:solidFill>
                    <a:ea typeface="宋体" pitchFamily="2" charset="-122"/>
                  </a:rPr>
                  <a:t>  </a:t>
                </a:r>
                <a:r>
                  <a:rPr lang="en-US" altLang="zh-CN" sz="2400" dirty="0" smtClean="0">
                    <a:ea typeface="宋体" pitchFamily="2" charset="-122"/>
                  </a:rPr>
                  <a:t>|</a:t>
                </a:r>
                <a:r>
                  <a:rPr lang="en-US" altLang="zh-CN" sz="1600" dirty="0" smtClean="0">
                    <a:ea typeface="宋体" pitchFamily="2" charset="-122"/>
                  </a:rPr>
                  <a:t> </a:t>
                </a:r>
                <a:r>
                  <a:rPr lang="en-US" altLang="zh-CN" sz="2800" dirty="0" err="1" smtClean="0">
                    <a:solidFill>
                      <a:srgbClr val="FF0000"/>
                    </a:solidFill>
                    <a:ea typeface="宋体" pitchFamily="2" charset="-122"/>
                  </a:rPr>
                  <a:t>q</a:t>
                </a:r>
                <a:r>
                  <a:rPr lang="en-US" altLang="zh-CN" sz="2800" baseline="-16000" dirty="0" err="1" smtClean="0">
                    <a:solidFill>
                      <a:srgbClr val="FF0000"/>
                    </a:solidFill>
                    <a:ea typeface="宋体" pitchFamily="2" charset="-122"/>
                  </a:rPr>
                  <a:t>k</a:t>
                </a:r>
                <a:r>
                  <a:rPr lang="en-US" altLang="zh-CN" sz="2800" baseline="-16000" dirty="0" smtClean="0">
                    <a:solidFill>
                      <a:srgbClr val="FF0000"/>
                    </a:solidFill>
                    <a:ea typeface="宋体" pitchFamily="2" charset="-122"/>
                  </a:rPr>
                  <a:t> </a:t>
                </a:r>
                <a:r>
                  <a:rPr lang="en-US" altLang="zh-CN" sz="1400" dirty="0" smtClean="0">
                    <a:solidFill>
                      <a:srgbClr val="FF0000"/>
                    </a:solidFill>
                    <a:ea typeface="宋体" pitchFamily="2" charset="-122"/>
                  </a:rPr>
                  <a:t>= </a:t>
                </a:r>
                <a:r>
                  <a:rPr lang="en-US" altLang="zh-CN" sz="2400" dirty="0" err="1" smtClean="0">
                    <a:solidFill>
                      <a:srgbClr val="FF0000"/>
                    </a:solidFill>
                    <a:ea typeface="宋体" pitchFamily="2" charset="-122"/>
                  </a:rPr>
                  <a:t>s</a:t>
                </a:r>
                <a:r>
                  <a:rPr lang="en-US" altLang="zh-CN" sz="1400" baseline="-16000" dirty="0" err="1" smtClean="0">
                    <a:solidFill>
                      <a:srgbClr val="FF0000"/>
                    </a:solidFill>
                    <a:ea typeface="宋体" pitchFamily="2" charset="-122"/>
                  </a:rPr>
                  <a:t>j</a:t>
                </a:r>
                <a:r>
                  <a:rPr lang="en-US" altLang="zh-CN" sz="2800" dirty="0" smtClean="0">
                    <a:ea typeface="宋体" pitchFamily="2" charset="-122"/>
                  </a:rPr>
                  <a:t>) P(</a:t>
                </a:r>
                <a:r>
                  <a:rPr lang="en-US" altLang="zh-CN" dirty="0" smtClean="0">
                    <a:solidFill>
                      <a:srgbClr val="FF0000"/>
                    </a:solidFill>
                    <a:ea typeface="宋体" pitchFamily="2" charset="-122"/>
                  </a:rPr>
                  <a:t>O</a:t>
                </a:r>
                <a:r>
                  <a:rPr lang="en-US" altLang="zh-CN" sz="1600" baseline="-16000" dirty="0" smtClean="0">
                    <a:solidFill>
                      <a:srgbClr val="FF0000"/>
                    </a:solidFill>
                    <a:ea typeface="宋体" pitchFamily="2" charset="-122"/>
                  </a:rPr>
                  <a:t>k+1</a:t>
                </a:r>
                <a:r>
                  <a:rPr lang="en-US" altLang="zh-CN" sz="2400" baseline="-16000" dirty="0" smtClean="0">
                    <a:solidFill>
                      <a:srgbClr val="FF0000"/>
                    </a:solidFill>
                    <a:ea typeface="宋体" pitchFamily="2" charset="-122"/>
                  </a:rPr>
                  <a:t> </a:t>
                </a:r>
                <a:r>
                  <a:rPr lang="en-US" altLang="zh-CN" sz="2400" dirty="0" smtClean="0">
                    <a:ea typeface="宋体" pitchFamily="2" charset="-122"/>
                  </a:rPr>
                  <a:t>|</a:t>
                </a:r>
                <a:r>
                  <a:rPr lang="en-US" altLang="zh-CN" sz="2800" dirty="0" smtClean="0">
                    <a:ea typeface="宋体" pitchFamily="2" charset="-122"/>
                  </a:rPr>
                  <a:t> </a:t>
                </a:r>
                <a:r>
                  <a:rPr lang="en-US" altLang="zh-CN" sz="2800" dirty="0" smtClean="0">
                    <a:solidFill>
                      <a:srgbClr val="FF0000"/>
                    </a:solidFill>
                    <a:ea typeface="宋体" pitchFamily="2" charset="-122"/>
                  </a:rPr>
                  <a:t>q</a:t>
                </a:r>
                <a:r>
                  <a:rPr lang="en-US" altLang="zh-CN" sz="2000" baseline="-16000" dirty="0" smtClean="0">
                    <a:solidFill>
                      <a:srgbClr val="FF0000"/>
                    </a:solidFill>
                    <a:ea typeface="宋体" pitchFamily="2" charset="-122"/>
                  </a:rPr>
                  <a:t>k+1</a:t>
                </a:r>
                <a:r>
                  <a:rPr lang="en-US" altLang="zh-CN" sz="2800" baseline="-16000" dirty="0" smtClean="0">
                    <a:solidFill>
                      <a:srgbClr val="FF0000"/>
                    </a:solidFill>
                    <a:ea typeface="宋体" pitchFamily="2" charset="-122"/>
                  </a:rPr>
                  <a:t> </a:t>
                </a:r>
                <a:r>
                  <a:rPr lang="en-US" altLang="zh-CN" sz="1400" dirty="0" smtClean="0">
                    <a:solidFill>
                      <a:srgbClr val="FF0000"/>
                    </a:solidFill>
                    <a:ea typeface="宋体" pitchFamily="2" charset="-122"/>
                  </a:rPr>
                  <a:t>= </a:t>
                </a:r>
                <a:r>
                  <a:rPr lang="en-US" altLang="zh-CN" sz="2400" dirty="0" err="1" smtClean="0">
                    <a:solidFill>
                      <a:srgbClr val="FF0000"/>
                    </a:solidFill>
                    <a:ea typeface="宋体" pitchFamily="2" charset="-122"/>
                  </a:rPr>
                  <a:t>s</a:t>
                </a:r>
                <a:r>
                  <a:rPr lang="en-US" altLang="zh-CN" sz="1400" baseline="-16000" dirty="0" err="1" smtClean="0">
                    <a:solidFill>
                      <a:srgbClr val="FF0000"/>
                    </a:solidFill>
                    <a:ea typeface="宋体" pitchFamily="2" charset="-122"/>
                  </a:rPr>
                  <a:t>i</a:t>
                </a:r>
                <a:r>
                  <a:rPr lang="en-US" altLang="zh-CN" sz="2800" dirty="0" smtClean="0">
                    <a:ea typeface="宋体" pitchFamily="2" charset="-122"/>
                  </a:rPr>
                  <a:t>)  </a:t>
                </a:r>
                <a:endParaRPr lang="zh-CN" altLang="en-US" sz="1600" dirty="0"/>
              </a:p>
            </p:txBody>
          </p:sp>
          <p:sp>
            <p:nvSpPr>
              <p:cNvPr id="11" name="矩形 10"/>
              <p:cNvSpPr/>
              <p:nvPr/>
            </p:nvSpPr>
            <p:spPr>
              <a:xfrm>
                <a:off x="4572000" y="4581128"/>
                <a:ext cx="439248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nvGrpSpPr>
            <p:cNvPr id="14" name="组合 13"/>
            <p:cNvGrpSpPr/>
            <p:nvPr/>
          </p:nvGrpSpPr>
          <p:grpSpPr>
            <a:xfrm>
              <a:off x="5796136" y="5508521"/>
              <a:ext cx="1476686" cy="576064"/>
              <a:chOff x="5796136" y="5301208"/>
              <a:chExt cx="1476686" cy="576064"/>
            </a:xfrm>
          </p:grpSpPr>
          <p:sp>
            <p:nvSpPr>
              <p:cNvPr id="8" name="矩形 7"/>
              <p:cNvSpPr/>
              <p:nvPr/>
            </p:nvSpPr>
            <p:spPr>
              <a:xfrm>
                <a:off x="5796136" y="5301208"/>
                <a:ext cx="1476686" cy="523220"/>
              </a:xfrm>
              <a:prstGeom prst="rect">
                <a:avLst/>
              </a:prstGeom>
            </p:spPr>
            <p:txBody>
              <a:bodyPr wrap="none">
                <a:spAutoFit/>
              </a:bodyPr>
              <a:lstStyle/>
              <a:p>
                <a:r>
                  <a:rPr lang="en-US" altLang="zh-CN" dirty="0" smtClean="0">
                    <a:ea typeface="宋体" pitchFamily="2" charset="-122"/>
                    <a:sym typeface="Symbol" pitchFamily="18" charset="2"/>
                  </a:rPr>
                  <a:t> </a:t>
                </a:r>
                <a:r>
                  <a:rPr lang="en-US" altLang="zh-CN" sz="2800" dirty="0" err="1" smtClean="0">
                    <a:ea typeface="宋体" pitchFamily="2" charset="-122"/>
                  </a:rPr>
                  <a:t>a</a:t>
                </a:r>
                <a:r>
                  <a:rPr lang="en-US" altLang="zh-CN" sz="1600" baseline="-16000" dirty="0" err="1" smtClean="0">
                    <a:ea typeface="宋体" pitchFamily="2" charset="-122"/>
                  </a:rPr>
                  <a:t>ij</a:t>
                </a:r>
                <a:r>
                  <a:rPr lang="en-US" altLang="zh-CN" sz="2800" dirty="0" smtClean="0">
                    <a:ea typeface="宋体" pitchFamily="2" charset="-122"/>
                  </a:rPr>
                  <a:t> </a:t>
                </a:r>
                <a:r>
                  <a:rPr lang="en-US" altLang="zh-CN" sz="2800" dirty="0" err="1" smtClean="0">
                    <a:ea typeface="宋体" pitchFamily="2" charset="-122"/>
                  </a:rPr>
                  <a:t>b</a:t>
                </a:r>
                <a:r>
                  <a:rPr lang="en-US" altLang="zh-CN" sz="1600" baseline="-16000" dirty="0" err="1" smtClean="0">
                    <a:ea typeface="宋体" pitchFamily="2" charset="-122"/>
                  </a:rPr>
                  <a:t>j</a:t>
                </a:r>
                <a:r>
                  <a:rPr lang="en-US" altLang="zh-CN" sz="1600" baseline="-16000" dirty="0" smtClean="0">
                    <a:ea typeface="宋体" pitchFamily="2" charset="-122"/>
                  </a:rPr>
                  <a:t> </a:t>
                </a:r>
                <a:r>
                  <a:rPr lang="en-US" altLang="zh-CN" sz="2800" dirty="0" smtClean="0">
                    <a:ea typeface="宋体" pitchFamily="2" charset="-122"/>
                  </a:rPr>
                  <a:t>(o</a:t>
                </a:r>
                <a:r>
                  <a:rPr lang="en-US" altLang="zh-CN" sz="1600" baseline="-16000" dirty="0" smtClean="0">
                    <a:ea typeface="宋体" pitchFamily="2" charset="-122"/>
                  </a:rPr>
                  <a:t>k </a:t>
                </a:r>
                <a:r>
                  <a:rPr lang="en-US" altLang="zh-CN" sz="2800" dirty="0" smtClean="0">
                    <a:ea typeface="宋体" pitchFamily="2" charset="-122"/>
                  </a:rPr>
                  <a:t>) </a:t>
                </a:r>
                <a:endParaRPr lang="zh-CN" altLang="en-US" sz="1600" dirty="0"/>
              </a:p>
            </p:txBody>
          </p:sp>
          <p:sp>
            <p:nvSpPr>
              <p:cNvPr id="13" name="矩形 12"/>
              <p:cNvSpPr/>
              <p:nvPr/>
            </p:nvSpPr>
            <p:spPr>
              <a:xfrm>
                <a:off x="5868144" y="5373216"/>
                <a:ext cx="12241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sp>
          <p:nvSpPr>
            <p:cNvPr id="104" name="下箭头 103"/>
            <p:cNvSpPr/>
            <p:nvPr/>
          </p:nvSpPr>
          <p:spPr>
            <a:xfrm>
              <a:off x="6300192" y="4365104"/>
              <a:ext cx="216024" cy="28803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105" name="下箭头 104"/>
            <p:cNvSpPr/>
            <p:nvPr/>
          </p:nvSpPr>
          <p:spPr>
            <a:xfrm>
              <a:off x="6300192" y="5229200"/>
              <a:ext cx="216024" cy="28803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nvGrpSpPr>
          <p:cNvPr id="107" name="组合 106"/>
          <p:cNvGrpSpPr/>
          <p:nvPr/>
        </p:nvGrpSpPr>
        <p:grpSpPr>
          <a:xfrm>
            <a:off x="2627784" y="5877272"/>
            <a:ext cx="3573021" cy="936104"/>
            <a:chOff x="323528" y="5661248"/>
            <a:chExt cx="3573021" cy="936104"/>
          </a:xfrm>
        </p:grpSpPr>
        <p:sp>
          <p:nvSpPr>
            <p:cNvPr id="5" name="矩形 4"/>
            <p:cNvSpPr/>
            <p:nvPr/>
          </p:nvSpPr>
          <p:spPr>
            <a:xfrm>
              <a:off x="401682" y="5805264"/>
              <a:ext cx="3494867" cy="523220"/>
            </a:xfrm>
            <a:prstGeom prst="rect">
              <a:avLst/>
            </a:prstGeom>
          </p:spPr>
          <p:txBody>
            <a:bodyPr wrap="none">
              <a:spAutoFit/>
            </a:bodyPr>
            <a:lstStyle/>
            <a:p>
              <a:r>
                <a:rPr lang="en-US" altLang="zh-CN" sz="2800" dirty="0" smtClean="0">
                  <a:solidFill>
                    <a:srgbClr val="FF0000"/>
                  </a:solidFill>
                  <a:ea typeface="宋体" pitchFamily="2" charset="-122"/>
                  <a:sym typeface="Symbol" pitchFamily="18" charset="2"/>
                </a:rPr>
                <a:t></a:t>
              </a:r>
              <a:r>
                <a:rPr lang="en-US" altLang="zh-CN" sz="1600" baseline="-25000" dirty="0" smtClean="0">
                  <a:solidFill>
                    <a:srgbClr val="FF0000"/>
                  </a:solidFill>
                  <a:ea typeface="宋体" pitchFamily="2" charset="-122"/>
                  <a:sym typeface="Symbol" pitchFamily="18" charset="2"/>
                </a:rPr>
                <a:t>k+1</a:t>
              </a:r>
              <a:r>
                <a:rPr lang="en-US" altLang="zh-CN" sz="1600" dirty="0" smtClean="0">
                  <a:solidFill>
                    <a:srgbClr val="FF0000"/>
                  </a:solidFill>
                  <a:ea typeface="宋体" pitchFamily="2" charset="-122"/>
                  <a:sym typeface="Symbol" pitchFamily="18" charset="2"/>
                </a:rPr>
                <a:t>(j) </a:t>
              </a:r>
              <a:r>
                <a:rPr lang="en-US" altLang="zh-CN" sz="1600" dirty="0" smtClean="0">
                  <a:ea typeface="宋体" pitchFamily="2" charset="-122"/>
                  <a:sym typeface="Symbol" pitchFamily="18" charset="2"/>
                </a:rPr>
                <a:t>= max</a:t>
              </a:r>
              <a:r>
                <a:rPr lang="en-US" altLang="zh-CN" sz="1600" baseline="-25000" dirty="0" smtClean="0">
                  <a:ea typeface="宋体" pitchFamily="2" charset="-122"/>
                  <a:sym typeface="Symbol" pitchFamily="18" charset="2"/>
                </a:rPr>
                <a:t>i</a:t>
              </a:r>
              <a:r>
                <a:rPr lang="en-US" altLang="zh-CN" sz="1600" dirty="0" smtClean="0">
                  <a:ea typeface="宋体" pitchFamily="2" charset="-122"/>
                  <a:sym typeface="Symbol" pitchFamily="18" charset="2"/>
                </a:rPr>
                <a:t> [ </a:t>
              </a:r>
              <a:r>
                <a:rPr lang="en-US" altLang="zh-CN" sz="2800" dirty="0" err="1" smtClean="0">
                  <a:ea typeface="宋体" pitchFamily="2" charset="-122"/>
                </a:rPr>
                <a:t>a</a:t>
              </a:r>
              <a:r>
                <a:rPr lang="en-US" altLang="zh-CN" sz="1600" baseline="-16000" dirty="0" err="1" smtClean="0">
                  <a:ea typeface="宋体" pitchFamily="2" charset="-122"/>
                </a:rPr>
                <a:t>ij</a:t>
              </a:r>
              <a:r>
                <a:rPr lang="en-US" altLang="zh-CN" sz="2800" dirty="0" smtClean="0">
                  <a:ea typeface="宋体" pitchFamily="2" charset="-122"/>
                </a:rPr>
                <a:t> </a:t>
              </a:r>
              <a:r>
                <a:rPr lang="en-US" altLang="zh-CN" sz="2800" dirty="0" err="1" smtClean="0">
                  <a:ea typeface="宋体" pitchFamily="2" charset="-122"/>
                </a:rPr>
                <a:t>b</a:t>
              </a:r>
              <a:r>
                <a:rPr lang="en-US" altLang="zh-CN" sz="1600" baseline="-16000" dirty="0" err="1" smtClean="0">
                  <a:ea typeface="宋体" pitchFamily="2" charset="-122"/>
                </a:rPr>
                <a:t>j</a:t>
              </a:r>
              <a:r>
                <a:rPr lang="en-US" altLang="zh-CN" sz="1600" baseline="-16000" dirty="0" smtClean="0">
                  <a:ea typeface="宋体" pitchFamily="2" charset="-122"/>
                </a:rPr>
                <a:t> </a:t>
              </a:r>
              <a:r>
                <a:rPr lang="en-US" altLang="zh-CN" sz="2800" dirty="0" smtClean="0">
                  <a:ea typeface="宋体" pitchFamily="2" charset="-122"/>
                </a:rPr>
                <a:t>(o</a:t>
              </a:r>
              <a:r>
                <a:rPr lang="en-US" altLang="zh-CN" sz="1600" baseline="-16000" dirty="0" smtClean="0">
                  <a:ea typeface="宋体" pitchFamily="2" charset="-122"/>
                </a:rPr>
                <a:t>k </a:t>
              </a:r>
              <a:r>
                <a:rPr lang="en-US" altLang="zh-CN" sz="2800" dirty="0" smtClean="0">
                  <a:ea typeface="宋体" pitchFamily="2" charset="-122"/>
                </a:rPr>
                <a:t>) </a:t>
              </a:r>
              <a:r>
                <a:rPr lang="en-US" altLang="zh-CN" sz="2800" dirty="0" smtClean="0">
                  <a:solidFill>
                    <a:srgbClr val="FF0000"/>
                  </a:solidFill>
                  <a:ea typeface="宋体" pitchFamily="2" charset="-122"/>
                  <a:sym typeface="Symbol" pitchFamily="18" charset="2"/>
                </a:rPr>
                <a:t></a:t>
              </a:r>
              <a:r>
                <a:rPr lang="en-US" altLang="zh-CN" sz="1600" baseline="-25000" dirty="0" smtClean="0">
                  <a:solidFill>
                    <a:srgbClr val="FF0000"/>
                  </a:solidFill>
                  <a:ea typeface="宋体" pitchFamily="2" charset="-122"/>
                  <a:sym typeface="Symbol" pitchFamily="18" charset="2"/>
                </a:rPr>
                <a:t>k</a:t>
              </a:r>
              <a:r>
                <a:rPr lang="en-US" altLang="zh-CN" sz="1600" dirty="0" smtClean="0">
                  <a:solidFill>
                    <a:srgbClr val="FF0000"/>
                  </a:solidFill>
                  <a:ea typeface="宋体" pitchFamily="2" charset="-122"/>
                  <a:sym typeface="Symbol" pitchFamily="18" charset="2"/>
                </a:rPr>
                <a:t>(</a:t>
              </a:r>
              <a:r>
                <a:rPr lang="en-US" altLang="zh-CN" sz="1600" dirty="0" err="1" smtClean="0">
                  <a:solidFill>
                    <a:srgbClr val="FF0000"/>
                  </a:solidFill>
                  <a:ea typeface="宋体" pitchFamily="2" charset="-122"/>
                  <a:sym typeface="Symbol" pitchFamily="18" charset="2"/>
                </a:rPr>
                <a:t>i</a:t>
              </a:r>
              <a:r>
                <a:rPr lang="en-US" altLang="zh-CN" sz="1600" dirty="0" smtClean="0">
                  <a:solidFill>
                    <a:srgbClr val="FF0000"/>
                  </a:solidFill>
                  <a:ea typeface="宋体" pitchFamily="2" charset="-122"/>
                  <a:sym typeface="Symbol" pitchFamily="18" charset="2"/>
                </a:rPr>
                <a:t>) </a:t>
              </a:r>
              <a:r>
                <a:rPr lang="en-US" altLang="zh-CN" sz="1600" dirty="0" smtClean="0">
                  <a:ea typeface="宋体" pitchFamily="2" charset="-122"/>
                  <a:sym typeface="Symbol" pitchFamily="18" charset="2"/>
                </a:rPr>
                <a:t>] </a:t>
              </a:r>
              <a:endParaRPr lang="zh-CN" altLang="en-US" sz="1600" dirty="0"/>
            </a:p>
          </p:txBody>
        </p:sp>
        <p:sp>
          <p:nvSpPr>
            <p:cNvPr id="106" name="椭圆 105"/>
            <p:cNvSpPr/>
            <p:nvPr/>
          </p:nvSpPr>
          <p:spPr>
            <a:xfrm>
              <a:off x="323528" y="5661248"/>
              <a:ext cx="3528392" cy="9361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nvGrpSpPr>
          <p:cNvPr id="67" name="组合 66"/>
          <p:cNvGrpSpPr/>
          <p:nvPr/>
        </p:nvGrpSpPr>
        <p:grpSpPr>
          <a:xfrm>
            <a:off x="373799" y="4456348"/>
            <a:ext cx="4032448" cy="1492932"/>
            <a:chOff x="373799" y="4456348"/>
            <a:chExt cx="4032448" cy="1492932"/>
          </a:xfrm>
        </p:grpSpPr>
        <p:grpSp>
          <p:nvGrpSpPr>
            <p:cNvPr id="10" name="组合 9"/>
            <p:cNvGrpSpPr/>
            <p:nvPr/>
          </p:nvGrpSpPr>
          <p:grpSpPr>
            <a:xfrm>
              <a:off x="373799" y="4653136"/>
              <a:ext cx="4032448" cy="523220"/>
              <a:chOff x="539552" y="4500409"/>
              <a:chExt cx="4032448" cy="523220"/>
            </a:xfrm>
          </p:grpSpPr>
          <p:sp>
            <p:nvSpPr>
              <p:cNvPr id="6" name="矩形 5"/>
              <p:cNvSpPr/>
              <p:nvPr/>
            </p:nvSpPr>
            <p:spPr>
              <a:xfrm>
                <a:off x="611560" y="4500409"/>
                <a:ext cx="3834704" cy="523220"/>
              </a:xfrm>
              <a:prstGeom prst="rect">
                <a:avLst/>
              </a:prstGeom>
            </p:spPr>
            <p:txBody>
              <a:bodyPr wrap="none">
                <a:spAutoFit/>
              </a:bodyPr>
              <a:lstStyle/>
              <a:p>
                <a:r>
                  <a:rPr lang="en-US" altLang="zh-CN" sz="1600" dirty="0" smtClean="0">
                    <a:ea typeface="宋体" pitchFamily="2" charset="-122"/>
                    <a:sym typeface="Symbol" pitchFamily="18" charset="2"/>
                  </a:rPr>
                  <a:t>max </a:t>
                </a:r>
                <a:r>
                  <a:rPr lang="en-US" altLang="zh-CN" sz="2800" dirty="0" smtClean="0">
                    <a:ea typeface="宋体" pitchFamily="2" charset="-122"/>
                  </a:rPr>
                  <a:t>P(q</a:t>
                </a:r>
                <a:r>
                  <a:rPr lang="en-US" altLang="zh-CN" sz="1600" baseline="-16000" dirty="0" smtClean="0">
                    <a:ea typeface="宋体" pitchFamily="2" charset="-122"/>
                  </a:rPr>
                  <a:t>1</a:t>
                </a:r>
                <a:r>
                  <a:rPr lang="en-US" altLang="zh-CN" sz="2800" dirty="0" smtClean="0">
                    <a:ea typeface="宋体" pitchFamily="2" charset="-122"/>
                  </a:rPr>
                  <a:t>…q</a:t>
                </a:r>
                <a:r>
                  <a:rPr lang="en-US" altLang="zh-CN" sz="1600" baseline="-16000" dirty="0" smtClean="0">
                    <a:ea typeface="宋体" pitchFamily="2" charset="-122"/>
                  </a:rPr>
                  <a:t>k-1</a:t>
                </a:r>
                <a:r>
                  <a:rPr lang="en-US" altLang="zh-CN" sz="1600" dirty="0" smtClean="0">
                    <a:ea typeface="宋体" pitchFamily="2" charset="-122"/>
                  </a:rPr>
                  <a:t>= </a:t>
                </a:r>
                <a:r>
                  <a:rPr lang="en-US" altLang="zh-CN" sz="2800" dirty="0" err="1" smtClean="0">
                    <a:ea typeface="宋体" pitchFamily="2" charset="-122"/>
                  </a:rPr>
                  <a:t>s</a:t>
                </a:r>
                <a:r>
                  <a:rPr lang="en-US" altLang="zh-CN" sz="1600" baseline="-16000" dirty="0" err="1" smtClean="0">
                    <a:ea typeface="宋体" pitchFamily="2" charset="-122"/>
                  </a:rPr>
                  <a:t>i</a:t>
                </a:r>
                <a:r>
                  <a:rPr lang="en-US" altLang="zh-CN" sz="1600" baseline="-26000" dirty="0" smtClean="0">
                    <a:ea typeface="宋体" pitchFamily="2" charset="-122"/>
                  </a:rPr>
                  <a:t>  </a:t>
                </a:r>
                <a:r>
                  <a:rPr lang="en-US" altLang="zh-CN" sz="2800" dirty="0" smtClean="0">
                    <a:ea typeface="宋体" pitchFamily="2" charset="-122"/>
                  </a:rPr>
                  <a:t>,</a:t>
                </a:r>
                <a:r>
                  <a:rPr lang="en-US" altLang="zh-CN" sz="1600" baseline="-26000" dirty="0" smtClean="0">
                    <a:ea typeface="宋体" pitchFamily="2" charset="-122"/>
                  </a:rPr>
                  <a:t>  </a:t>
                </a:r>
                <a:r>
                  <a:rPr lang="en-US" altLang="zh-CN" sz="2800" dirty="0" smtClean="0">
                    <a:ea typeface="宋体" pitchFamily="2" charset="-122"/>
                  </a:rPr>
                  <a:t>o</a:t>
                </a:r>
                <a:r>
                  <a:rPr lang="en-US" altLang="zh-CN" sz="1600" baseline="-16000" dirty="0" smtClean="0">
                    <a:ea typeface="宋体" pitchFamily="2" charset="-122"/>
                  </a:rPr>
                  <a:t>1 </a:t>
                </a:r>
                <a:r>
                  <a:rPr lang="en-US" altLang="zh-CN" sz="2800" dirty="0" smtClean="0">
                    <a:ea typeface="宋体" pitchFamily="2" charset="-122"/>
                  </a:rPr>
                  <a:t>o</a:t>
                </a:r>
                <a:r>
                  <a:rPr lang="en-US" altLang="zh-CN" sz="1600" baseline="-16000" dirty="0" smtClean="0">
                    <a:ea typeface="宋体" pitchFamily="2" charset="-122"/>
                  </a:rPr>
                  <a:t>2 </a:t>
                </a:r>
                <a:r>
                  <a:rPr lang="en-US" altLang="zh-CN" sz="2800" dirty="0" smtClean="0">
                    <a:ea typeface="宋体" pitchFamily="2" charset="-122"/>
                  </a:rPr>
                  <a:t>... o</a:t>
                </a:r>
                <a:r>
                  <a:rPr lang="en-US" altLang="zh-CN" sz="1600" baseline="-16000" dirty="0" smtClean="0">
                    <a:ea typeface="宋体" pitchFamily="2" charset="-122"/>
                  </a:rPr>
                  <a:t>k-1</a:t>
                </a:r>
                <a:r>
                  <a:rPr lang="en-US" altLang="zh-CN" sz="2800" dirty="0" smtClean="0">
                    <a:ea typeface="宋体" pitchFamily="2" charset="-122"/>
                  </a:rPr>
                  <a:t>)</a:t>
                </a:r>
                <a:endParaRPr lang="zh-CN" altLang="en-US" sz="1600" dirty="0"/>
              </a:p>
            </p:txBody>
          </p:sp>
          <p:sp>
            <p:nvSpPr>
              <p:cNvPr id="9" name="矩形 8"/>
              <p:cNvSpPr/>
              <p:nvPr/>
            </p:nvSpPr>
            <p:spPr>
              <a:xfrm>
                <a:off x="539552" y="4581128"/>
                <a:ext cx="403244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sp>
          <p:nvSpPr>
            <p:cNvPr id="103" name="下箭头 102"/>
            <p:cNvSpPr/>
            <p:nvPr/>
          </p:nvSpPr>
          <p:spPr>
            <a:xfrm rot="1564631">
              <a:off x="2758972" y="4456348"/>
              <a:ext cx="193948" cy="31416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64" name="下箭头 63"/>
            <p:cNvSpPr/>
            <p:nvPr/>
          </p:nvSpPr>
          <p:spPr>
            <a:xfrm>
              <a:off x="2699792" y="5229200"/>
              <a:ext cx="216024" cy="21602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65" name="矩形 64"/>
            <p:cNvSpPr/>
            <p:nvPr/>
          </p:nvSpPr>
          <p:spPr>
            <a:xfrm>
              <a:off x="2483768" y="5364505"/>
              <a:ext cx="760144" cy="584775"/>
            </a:xfrm>
            <a:prstGeom prst="rect">
              <a:avLst/>
            </a:prstGeom>
          </p:spPr>
          <p:txBody>
            <a:bodyPr wrap="none">
              <a:spAutoFit/>
            </a:bodyPr>
            <a:lstStyle/>
            <a:p>
              <a:r>
                <a:rPr lang="en-US" altLang="zh-CN" sz="3200" dirty="0" smtClean="0">
                  <a:ea typeface="宋体" pitchFamily="2" charset="-122"/>
                  <a:sym typeface="Symbol" pitchFamily="18" charset="2"/>
                </a:rPr>
                <a:t></a:t>
              </a:r>
              <a:r>
                <a:rPr lang="en-US" altLang="zh-CN" baseline="-25000" dirty="0" smtClean="0">
                  <a:ea typeface="宋体" pitchFamily="2" charset="-122"/>
                  <a:sym typeface="Symbol" pitchFamily="18" charset="2"/>
                </a:rPr>
                <a:t>k</a:t>
              </a:r>
              <a:r>
                <a:rPr lang="en-US" altLang="zh-CN" dirty="0" smtClean="0">
                  <a:ea typeface="宋体" pitchFamily="2" charset="-122"/>
                  <a:sym typeface="Symbol" pitchFamily="18" charset="2"/>
                </a:rPr>
                <a:t>(</a:t>
              </a:r>
              <a:r>
                <a:rPr lang="en-US" altLang="zh-CN" dirty="0" err="1" smtClean="0">
                  <a:ea typeface="宋体" pitchFamily="2" charset="-122"/>
                  <a:sym typeface="Symbol" pitchFamily="18" charset="2"/>
                </a:rPr>
                <a:t>i</a:t>
              </a:r>
              <a:r>
                <a:rPr lang="en-US" altLang="zh-CN" dirty="0" smtClean="0">
                  <a:ea typeface="宋体" pitchFamily="2" charset="-122"/>
                  <a:sym typeface="Symbol" pitchFamily="18" charset="2"/>
                </a:rPr>
                <a:t>) </a:t>
              </a:r>
              <a:endParaRPr lang="zh-CN" altLang="en-US" dirty="0"/>
            </a:p>
          </p:txBody>
        </p:sp>
        <p:sp>
          <p:nvSpPr>
            <p:cNvPr id="66" name="矩形 65"/>
            <p:cNvSpPr/>
            <p:nvPr/>
          </p:nvSpPr>
          <p:spPr>
            <a:xfrm>
              <a:off x="2411760" y="5445224"/>
              <a:ext cx="79208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灯片编号占位符 67"/>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up)">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up)">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 calcmode="lin" valueType="num">
                                      <p:cBhvr>
                                        <p:cTn id="22" dur="500" fill="hold"/>
                                        <p:tgtEl>
                                          <p:spTgt spid="107"/>
                                        </p:tgtEl>
                                        <p:attrNameLst>
                                          <p:attrName>ppt_w</p:attrName>
                                        </p:attrNameLst>
                                      </p:cBhvr>
                                      <p:tavLst>
                                        <p:tav tm="0">
                                          <p:val>
                                            <p:fltVal val="0"/>
                                          </p:val>
                                        </p:tav>
                                        <p:tav tm="100000">
                                          <p:val>
                                            <p:strVal val="#ppt_w"/>
                                          </p:val>
                                        </p:tav>
                                      </p:tavLst>
                                    </p:anim>
                                    <p:anim calcmode="lin" valueType="num">
                                      <p:cBhvr>
                                        <p:cTn id="23" dur="500" fill="hold"/>
                                        <p:tgtEl>
                                          <p:spTgt spid="107"/>
                                        </p:tgtEl>
                                        <p:attrNameLst>
                                          <p:attrName>ppt_h</p:attrName>
                                        </p:attrNameLst>
                                      </p:cBhvr>
                                      <p:tavLst>
                                        <p:tav tm="0">
                                          <p:val>
                                            <p:fltVal val="0"/>
                                          </p:val>
                                        </p:tav>
                                        <p:tav tm="100000">
                                          <p:val>
                                            <p:strVal val="#ppt_h"/>
                                          </p:val>
                                        </p:tav>
                                      </p:tavLst>
                                    </p:anim>
                                    <p:animEffect transition="in" filter="fade">
                                      <p:cBhvr>
                                        <p:cTn id="2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0"/>
            <a:ext cx="8229600" cy="609600"/>
          </a:xfrm>
          <a:prstGeom prst="rect">
            <a:avLst/>
          </a:prstGeom>
        </p:spPr>
        <p:txBody>
          <a:bodyPr bIns="91440" anchor="b" anchorCtr="0">
            <a:normAutofit/>
          </a:bodyPr>
          <a:lstStyle/>
          <a:p>
            <a:pPr lvl="0">
              <a:spcBef>
                <a:spcPct val="0"/>
              </a:spcBef>
            </a:pPr>
            <a:r>
              <a:rPr kumimoji="0" lang="en-US" altLang="zh-CN" sz="2800" b="1" i="0" u="none" strike="noStrike" kern="1200" cap="none" spc="0" normalizeH="0" baseline="0" noProof="0" dirty="0" err="1" smtClean="0">
                <a:ln>
                  <a:noFill/>
                </a:ln>
                <a:solidFill>
                  <a:schemeClr val="tx2"/>
                </a:solidFill>
                <a:effectLst/>
                <a:uLnTx/>
                <a:uFillTx/>
                <a:latin typeface="+mj-lt"/>
                <a:ea typeface="+mj-ea"/>
                <a:cs typeface="+mj-cs"/>
              </a:rPr>
              <a:t>Viterbi</a:t>
            </a:r>
            <a:r>
              <a:rPr lang="en-US" altLang="zh-CN" sz="2800" b="1" dirty="0" smtClean="0">
                <a:solidFill>
                  <a:schemeClr val="tx2"/>
                </a:solidFill>
                <a:latin typeface="+mj-lt"/>
                <a:ea typeface="+mj-ea"/>
                <a:cs typeface="+mj-cs"/>
              </a:rPr>
              <a:t> Algorithm</a:t>
            </a:r>
            <a:endParaRPr kumimoji="0" lang="en-US" altLang="zh-CN" sz="2800" b="1" i="0" u="none" strike="noStrike" kern="1200" cap="none" spc="0" normalizeH="0" baseline="0" noProof="0" dirty="0">
              <a:ln>
                <a:noFill/>
              </a:ln>
              <a:solidFill>
                <a:schemeClr val="tx2"/>
              </a:solidFill>
              <a:effectLst/>
              <a:uLnTx/>
              <a:uFillTx/>
              <a:latin typeface="+mj-lt"/>
              <a:ea typeface="+mj-ea"/>
              <a:cs typeface="+mj-cs"/>
            </a:endParaRPr>
          </a:p>
        </p:txBody>
      </p:sp>
      <p:sp>
        <p:nvSpPr>
          <p:cNvPr id="6" name="Text Box 3"/>
          <p:cNvSpPr txBox="1">
            <a:spLocks noChangeArrowheads="1"/>
          </p:cNvSpPr>
          <p:nvPr/>
        </p:nvSpPr>
        <p:spPr bwMode="auto">
          <a:xfrm>
            <a:off x="251520" y="620688"/>
            <a:ext cx="8352928" cy="5016758"/>
          </a:xfrm>
          <a:prstGeom prst="rect">
            <a:avLst/>
          </a:prstGeom>
          <a:noFill/>
          <a:ln w="9525">
            <a:noFill/>
            <a:miter lim="800000"/>
            <a:headEnd/>
            <a:tailEnd/>
          </a:ln>
        </p:spPr>
        <p:txBody>
          <a:bodyPr wrap="square">
            <a:spAutoFit/>
          </a:bodyPr>
          <a:lstStyle/>
          <a:p>
            <a:pPr>
              <a:buFontTx/>
              <a:buChar char="•"/>
            </a:pPr>
            <a:r>
              <a:rPr lang="en-US" altLang="zh-CN" sz="2400" dirty="0">
                <a:solidFill>
                  <a:srgbClr val="FF0000"/>
                </a:solidFill>
                <a:ea typeface="宋体" pitchFamily="2" charset="-122"/>
              </a:rPr>
              <a:t> </a:t>
            </a:r>
            <a:r>
              <a:rPr lang="en-US" altLang="zh-CN" sz="2400" u="sng" dirty="0">
                <a:solidFill>
                  <a:srgbClr val="FF0000"/>
                </a:solidFill>
                <a:ea typeface="宋体" pitchFamily="2" charset="-122"/>
              </a:rPr>
              <a:t>Initialization:</a:t>
            </a:r>
            <a:endParaRPr lang="en-US" altLang="zh-CN" sz="2400" dirty="0">
              <a:solidFill>
                <a:srgbClr val="FF0000"/>
              </a:solidFill>
              <a:ea typeface="宋体" pitchFamily="2" charset="-122"/>
            </a:endParaRPr>
          </a:p>
          <a:p>
            <a:r>
              <a:rPr lang="en-US" altLang="zh-CN" sz="2400" dirty="0" smtClean="0">
                <a:ea typeface="宋体" pitchFamily="2" charset="-122"/>
                <a:sym typeface="Symbol" pitchFamily="18" charset="2"/>
              </a:rPr>
              <a:t>      </a:t>
            </a:r>
            <a:r>
              <a:rPr lang="en-US" altLang="zh-CN" sz="4000" dirty="0" smtClean="0">
                <a:ea typeface="宋体" pitchFamily="2" charset="-122"/>
                <a:sym typeface="Symbol" pitchFamily="18" charset="2"/>
              </a:rPr>
              <a:t></a:t>
            </a:r>
            <a:r>
              <a:rPr lang="en-US" altLang="zh-CN" sz="2400" baseline="-25000" dirty="0">
                <a:ea typeface="宋体" pitchFamily="2" charset="-122"/>
                <a:sym typeface="Symbol" pitchFamily="18" charset="2"/>
              </a:rPr>
              <a:t>1</a:t>
            </a:r>
            <a:r>
              <a:rPr lang="en-US" altLang="zh-CN" sz="2400" dirty="0">
                <a:ea typeface="宋体" pitchFamily="2" charset="-122"/>
                <a:sym typeface="Symbol" pitchFamily="18" charset="2"/>
              </a:rPr>
              <a:t>(</a:t>
            </a:r>
            <a:r>
              <a:rPr lang="en-US" altLang="zh-CN" sz="2400" dirty="0" err="1">
                <a:ea typeface="宋体" pitchFamily="2" charset="-122"/>
                <a:sym typeface="Symbol" pitchFamily="18" charset="2"/>
              </a:rPr>
              <a:t>i</a:t>
            </a:r>
            <a:r>
              <a:rPr lang="en-US" altLang="zh-CN" sz="2400" dirty="0">
                <a:ea typeface="宋体" pitchFamily="2" charset="-122"/>
                <a:sym typeface="Symbol" pitchFamily="18" charset="2"/>
              </a:rPr>
              <a:t>) = max </a:t>
            </a:r>
            <a:r>
              <a:rPr lang="en-US" altLang="zh-CN" sz="4000" dirty="0">
                <a:ea typeface="宋体" pitchFamily="2" charset="-122"/>
              </a:rPr>
              <a:t>P(q</a:t>
            </a:r>
            <a:r>
              <a:rPr lang="en-US" altLang="zh-CN" sz="2400" baseline="-16000" dirty="0">
                <a:ea typeface="宋体" pitchFamily="2" charset="-122"/>
              </a:rPr>
              <a:t>1</a:t>
            </a:r>
            <a:r>
              <a:rPr lang="en-US" altLang="zh-CN" sz="2400" dirty="0">
                <a:ea typeface="宋体" pitchFamily="2" charset="-122"/>
              </a:rPr>
              <a:t>= </a:t>
            </a:r>
            <a:r>
              <a:rPr lang="en-US" altLang="zh-CN" sz="4000" dirty="0" err="1">
                <a:ea typeface="宋体" pitchFamily="2" charset="-122"/>
              </a:rPr>
              <a:t>s</a:t>
            </a:r>
            <a:r>
              <a:rPr lang="en-US" altLang="zh-CN" sz="2400" baseline="-16000" dirty="0" err="1">
                <a:ea typeface="宋体" pitchFamily="2" charset="-122"/>
              </a:rPr>
              <a:t>i</a:t>
            </a:r>
            <a:r>
              <a:rPr lang="en-US" altLang="zh-CN" sz="2400" baseline="-26000" dirty="0">
                <a:ea typeface="宋体" pitchFamily="2" charset="-122"/>
              </a:rPr>
              <a:t>  </a:t>
            </a:r>
            <a:r>
              <a:rPr lang="en-US" altLang="zh-CN" sz="4000" dirty="0">
                <a:ea typeface="宋体" pitchFamily="2" charset="-122"/>
              </a:rPr>
              <a:t>,</a:t>
            </a:r>
            <a:r>
              <a:rPr lang="en-US" altLang="zh-CN" sz="2400" baseline="-26000" dirty="0">
                <a:ea typeface="宋体" pitchFamily="2" charset="-122"/>
              </a:rPr>
              <a:t>  </a:t>
            </a:r>
            <a:r>
              <a:rPr lang="en-US" altLang="zh-CN" sz="4000" dirty="0">
                <a:ea typeface="宋体" pitchFamily="2" charset="-122"/>
              </a:rPr>
              <a:t>o</a:t>
            </a:r>
            <a:r>
              <a:rPr lang="en-US" altLang="zh-CN" sz="2400" baseline="-16000" dirty="0">
                <a:ea typeface="宋体" pitchFamily="2" charset="-122"/>
              </a:rPr>
              <a:t>1</a:t>
            </a:r>
            <a:r>
              <a:rPr lang="en-US" altLang="zh-CN" sz="4000" dirty="0">
                <a:ea typeface="宋体" pitchFamily="2" charset="-122"/>
              </a:rPr>
              <a:t>) </a:t>
            </a:r>
            <a:r>
              <a:rPr lang="en-US" altLang="zh-CN" sz="2400" dirty="0">
                <a:ea typeface="宋体" pitchFamily="2" charset="-122"/>
                <a:sym typeface="Symbol" pitchFamily="18" charset="2"/>
              </a:rPr>
              <a:t>= </a:t>
            </a:r>
            <a:r>
              <a:rPr lang="en-US" altLang="zh-CN" sz="4000" dirty="0">
                <a:ea typeface="宋体" pitchFamily="2" charset="-122"/>
                <a:sym typeface="Symbol" pitchFamily="18" charset="2"/>
              </a:rPr>
              <a:t></a:t>
            </a:r>
            <a:r>
              <a:rPr lang="en-US" altLang="zh-CN" sz="2400" baseline="-16000" dirty="0" err="1">
                <a:ea typeface="宋体" pitchFamily="2" charset="-122"/>
              </a:rPr>
              <a:t>i</a:t>
            </a:r>
            <a:r>
              <a:rPr lang="en-US" altLang="zh-CN" sz="4000" dirty="0">
                <a:ea typeface="宋体" pitchFamily="2" charset="-122"/>
                <a:sym typeface="Symbol" pitchFamily="18" charset="2"/>
              </a:rPr>
              <a:t> </a:t>
            </a:r>
            <a:r>
              <a:rPr lang="en-US" altLang="zh-CN" sz="4000" dirty="0">
                <a:ea typeface="宋体" pitchFamily="2" charset="-122"/>
              </a:rPr>
              <a:t>b</a:t>
            </a:r>
            <a:r>
              <a:rPr lang="en-US" altLang="zh-CN" sz="2400" baseline="-16000" dirty="0">
                <a:ea typeface="宋体" pitchFamily="2" charset="-122"/>
              </a:rPr>
              <a:t>i </a:t>
            </a:r>
            <a:r>
              <a:rPr lang="en-US" altLang="zh-CN" sz="4000" dirty="0">
                <a:ea typeface="宋体" pitchFamily="2" charset="-122"/>
              </a:rPr>
              <a:t>(o</a:t>
            </a:r>
            <a:r>
              <a:rPr lang="en-US" altLang="zh-CN" sz="2400" baseline="-16000" dirty="0">
                <a:ea typeface="宋体" pitchFamily="2" charset="-122"/>
              </a:rPr>
              <a:t>1</a:t>
            </a:r>
            <a:r>
              <a:rPr lang="en-US" altLang="zh-CN" sz="4000" dirty="0">
                <a:ea typeface="宋体" pitchFamily="2" charset="-122"/>
              </a:rPr>
              <a:t>) , </a:t>
            </a:r>
            <a:r>
              <a:rPr lang="en-US" altLang="zh-CN" sz="2400" dirty="0">
                <a:ea typeface="宋体" pitchFamily="2" charset="-122"/>
              </a:rPr>
              <a:t>1&lt;=</a:t>
            </a:r>
            <a:r>
              <a:rPr lang="en-US" altLang="zh-CN" sz="2400" dirty="0" err="1">
                <a:ea typeface="宋体" pitchFamily="2" charset="-122"/>
              </a:rPr>
              <a:t>i</a:t>
            </a:r>
            <a:r>
              <a:rPr lang="en-US" altLang="zh-CN" sz="2400" dirty="0">
                <a:ea typeface="宋体" pitchFamily="2" charset="-122"/>
              </a:rPr>
              <a:t>&lt;=N.</a:t>
            </a:r>
          </a:p>
          <a:p>
            <a:pPr>
              <a:buFontTx/>
              <a:buChar char="•"/>
            </a:pPr>
            <a:r>
              <a:rPr lang="en-US" altLang="zh-CN" sz="2400" u="sng" dirty="0" smtClean="0">
                <a:solidFill>
                  <a:srgbClr val="FF0000"/>
                </a:solidFill>
                <a:ea typeface="宋体" pitchFamily="2" charset="-122"/>
              </a:rPr>
              <a:t> Forward </a:t>
            </a:r>
            <a:r>
              <a:rPr lang="en-US" altLang="zh-CN" sz="2400" u="sng" dirty="0">
                <a:solidFill>
                  <a:srgbClr val="FF0000"/>
                </a:solidFill>
                <a:ea typeface="宋体" pitchFamily="2" charset="-122"/>
              </a:rPr>
              <a:t>recursion:</a:t>
            </a:r>
            <a:endParaRPr lang="en-US" altLang="zh-CN" sz="2400" dirty="0">
              <a:solidFill>
                <a:srgbClr val="FF0000"/>
              </a:solidFill>
              <a:ea typeface="宋体" pitchFamily="2" charset="-122"/>
            </a:endParaRPr>
          </a:p>
          <a:p>
            <a:r>
              <a:rPr lang="en-US" altLang="zh-CN" sz="4000" dirty="0">
                <a:ea typeface="宋体" pitchFamily="2" charset="-122"/>
                <a:sym typeface="Symbol" pitchFamily="18" charset="2"/>
              </a:rPr>
              <a:t>  </a:t>
            </a:r>
            <a:r>
              <a:rPr lang="en-US" altLang="zh-CN" sz="4000" dirty="0" smtClean="0">
                <a:ea typeface="宋体" pitchFamily="2" charset="-122"/>
                <a:sym typeface="Symbol" pitchFamily="18" charset="2"/>
              </a:rPr>
              <a:t> </a:t>
            </a:r>
            <a:r>
              <a:rPr lang="en-US" altLang="zh-CN" sz="2400" baseline="-25000" dirty="0">
                <a:ea typeface="宋体" pitchFamily="2" charset="-122"/>
                <a:sym typeface="Symbol" pitchFamily="18" charset="2"/>
              </a:rPr>
              <a:t>k</a:t>
            </a:r>
            <a:r>
              <a:rPr lang="en-US" altLang="zh-CN" sz="2400" dirty="0">
                <a:ea typeface="宋体" pitchFamily="2" charset="-122"/>
                <a:sym typeface="Symbol" pitchFamily="18" charset="2"/>
              </a:rPr>
              <a:t>(j) = max </a:t>
            </a:r>
            <a:r>
              <a:rPr lang="en-US" altLang="zh-CN" sz="4000" dirty="0">
                <a:ea typeface="宋体" pitchFamily="2" charset="-122"/>
              </a:rPr>
              <a:t>P(q</a:t>
            </a:r>
            <a:r>
              <a:rPr lang="en-US" altLang="zh-CN" sz="2400" baseline="-16000" dirty="0">
                <a:ea typeface="宋体" pitchFamily="2" charset="-122"/>
              </a:rPr>
              <a:t>1</a:t>
            </a:r>
            <a:r>
              <a:rPr lang="en-US" altLang="zh-CN" sz="4000" dirty="0">
                <a:ea typeface="宋体" pitchFamily="2" charset="-122"/>
              </a:rPr>
              <a:t>… q</a:t>
            </a:r>
            <a:r>
              <a:rPr lang="en-US" altLang="zh-CN" sz="2400" baseline="-16000" dirty="0">
                <a:ea typeface="宋体" pitchFamily="2" charset="-122"/>
              </a:rPr>
              <a:t>k-1 </a:t>
            </a:r>
            <a:r>
              <a:rPr lang="en-US" altLang="zh-CN" sz="4000" dirty="0">
                <a:ea typeface="宋体" pitchFamily="2" charset="-122"/>
              </a:rPr>
              <a:t>,</a:t>
            </a:r>
            <a:r>
              <a:rPr lang="en-US" altLang="zh-CN" sz="2400" baseline="-16000" dirty="0">
                <a:ea typeface="宋体" pitchFamily="2" charset="-122"/>
              </a:rPr>
              <a:t> </a:t>
            </a:r>
            <a:r>
              <a:rPr lang="en-US" altLang="zh-CN" sz="4000" dirty="0" err="1">
                <a:ea typeface="宋体" pitchFamily="2" charset="-122"/>
              </a:rPr>
              <a:t>q</a:t>
            </a:r>
            <a:r>
              <a:rPr lang="en-US" altLang="zh-CN" sz="2400" baseline="-16000" dirty="0" err="1">
                <a:ea typeface="宋体" pitchFamily="2" charset="-122"/>
              </a:rPr>
              <a:t>k</a:t>
            </a:r>
            <a:r>
              <a:rPr lang="en-US" altLang="zh-CN" sz="2400" dirty="0">
                <a:ea typeface="宋体" pitchFamily="2" charset="-122"/>
              </a:rPr>
              <a:t>= </a:t>
            </a:r>
            <a:r>
              <a:rPr lang="en-US" altLang="zh-CN" sz="4000" dirty="0" err="1">
                <a:ea typeface="宋体" pitchFamily="2" charset="-122"/>
              </a:rPr>
              <a:t>s</a:t>
            </a:r>
            <a:r>
              <a:rPr lang="en-US" altLang="zh-CN" sz="2400" baseline="-16000" dirty="0" err="1">
                <a:ea typeface="宋体" pitchFamily="2" charset="-122"/>
              </a:rPr>
              <a:t>j</a:t>
            </a:r>
            <a:r>
              <a:rPr lang="en-US" altLang="zh-CN" sz="2400" baseline="-26000" dirty="0">
                <a:ea typeface="宋体" pitchFamily="2" charset="-122"/>
              </a:rPr>
              <a:t>  </a:t>
            </a:r>
            <a:r>
              <a:rPr lang="en-US" altLang="zh-CN" sz="4000" dirty="0">
                <a:ea typeface="宋体" pitchFamily="2" charset="-122"/>
              </a:rPr>
              <a:t>,</a:t>
            </a:r>
            <a:r>
              <a:rPr lang="en-US" altLang="zh-CN" sz="2400" baseline="-26000" dirty="0">
                <a:ea typeface="宋体" pitchFamily="2" charset="-122"/>
              </a:rPr>
              <a:t>  </a:t>
            </a:r>
            <a:r>
              <a:rPr lang="en-US" altLang="zh-CN" sz="4000" dirty="0">
                <a:ea typeface="宋体" pitchFamily="2" charset="-122"/>
              </a:rPr>
              <a:t>o</a:t>
            </a:r>
            <a:r>
              <a:rPr lang="en-US" altLang="zh-CN" sz="2400" baseline="-16000" dirty="0">
                <a:ea typeface="宋体" pitchFamily="2" charset="-122"/>
              </a:rPr>
              <a:t>1 </a:t>
            </a:r>
            <a:r>
              <a:rPr lang="en-US" altLang="zh-CN" sz="4000" dirty="0">
                <a:ea typeface="宋体" pitchFamily="2" charset="-122"/>
              </a:rPr>
              <a:t>o</a:t>
            </a:r>
            <a:r>
              <a:rPr lang="en-US" altLang="zh-CN" sz="2400" baseline="-16000" dirty="0">
                <a:ea typeface="宋体" pitchFamily="2" charset="-122"/>
              </a:rPr>
              <a:t>2 </a:t>
            </a:r>
            <a:r>
              <a:rPr lang="en-US" altLang="zh-CN" sz="4000" dirty="0">
                <a:ea typeface="宋体" pitchFamily="2" charset="-122"/>
              </a:rPr>
              <a:t>... o</a:t>
            </a:r>
            <a:r>
              <a:rPr lang="en-US" altLang="zh-CN" sz="2400" baseline="-16000" dirty="0">
                <a:ea typeface="宋体" pitchFamily="2" charset="-122"/>
              </a:rPr>
              <a:t>k</a:t>
            </a:r>
            <a:r>
              <a:rPr lang="en-US" altLang="zh-CN" sz="4000" dirty="0">
                <a:ea typeface="宋体" pitchFamily="2" charset="-122"/>
              </a:rPr>
              <a:t>) </a:t>
            </a:r>
            <a:endParaRPr lang="en-US" altLang="zh-CN" sz="4000" dirty="0" smtClean="0">
              <a:ea typeface="宋体" pitchFamily="2" charset="-122"/>
            </a:endParaRPr>
          </a:p>
          <a:p>
            <a:r>
              <a:rPr lang="en-US" altLang="zh-CN" sz="2400" dirty="0" smtClean="0">
                <a:ea typeface="宋体" pitchFamily="2" charset="-122"/>
                <a:sym typeface="Symbol" pitchFamily="18" charset="2"/>
              </a:rPr>
              <a:t>     = </a:t>
            </a:r>
            <a:r>
              <a:rPr lang="en-US" altLang="zh-CN" sz="2000" dirty="0" smtClean="0">
                <a:ea typeface="宋体" pitchFamily="2" charset="-122"/>
                <a:sym typeface="Symbol" pitchFamily="18" charset="2"/>
              </a:rPr>
              <a:t>max</a:t>
            </a:r>
            <a:r>
              <a:rPr lang="en-US" altLang="zh-CN" sz="2000" baseline="-25000" dirty="0" smtClean="0">
                <a:ea typeface="宋体" pitchFamily="2" charset="-122"/>
                <a:sym typeface="Symbol" pitchFamily="18" charset="2"/>
              </a:rPr>
              <a:t>i</a:t>
            </a:r>
            <a:r>
              <a:rPr lang="en-US" altLang="zh-CN" sz="2000" dirty="0" smtClean="0">
                <a:ea typeface="宋体" pitchFamily="2" charset="-122"/>
                <a:sym typeface="Symbol" pitchFamily="18" charset="2"/>
              </a:rPr>
              <a:t> [</a:t>
            </a:r>
            <a:r>
              <a:rPr lang="en-US" altLang="zh-CN" sz="3600" dirty="0" err="1" smtClean="0">
                <a:ea typeface="宋体" pitchFamily="2" charset="-122"/>
              </a:rPr>
              <a:t>a</a:t>
            </a:r>
            <a:r>
              <a:rPr lang="en-US" altLang="zh-CN" sz="2000" baseline="-16000" dirty="0" err="1" smtClean="0">
                <a:ea typeface="宋体" pitchFamily="2" charset="-122"/>
              </a:rPr>
              <a:t>ij</a:t>
            </a:r>
            <a:r>
              <a:rPr lang="en-US" altLang="zh-CN" sz="3600" dirty="0" smtClean="0">
                <a:ea typeface="宋体" pitchFamily="2" charset="-122"/>
              </a:rPr>
              <a:t> </a:t>
            </a:r>
            <a:r>
              <a:rPr lang="en-US" altLang="zh-CN" sz="3600" dirty="0" err="1">
                <a:ea typeface="宋体" pitchFamily="2" charset="-122"/>
              </a:rPr>
              <a:t>b</a:t>
            </a:r>
            <a:r>
              <a:rPr lang="en-US" altLang="zh-CN" sz="2000" baseline="-16000" dirty="0" err="1">
                <a:ea typeface="宋体" pitchFamily="2" charset="-122"/>
              </a:rPr>
              <a:t>j</a:t>
            </a:r>
            <a:r>
              <a:rPr lang="en-US" altLang="zh-CN" sz="2000" baseline="-16000" dirty="0">
                <a:ea typeface="宋体" pitchFamily="2" charset="-122"/>
              </a:rPr>
              <a:t> </a:t>
            </a:r>
            <a:r>
              <a:rPr lang="en-US" altLang="zh-CN" sz="3600" dirty="0">
                <a:ea typeface="宋体" pitchFamily="2" charset="-122"/>
              </a:rPr>
              <a:t>(o</a:t>
            </a:r>
            <a:r>
              <a:rPr lang="en-US" altLang="zh-CN" sz="2000" baseline="-16000" dirty="0">
                <a:ea typeface="宋体" pitchFamily="2" charset="-122"/>
              </a:rPr>
              <a:t>k </a:t>
            </a:r>
            <a:r>
              <a:rPr lang="en-US" altLang="zh-CN" sz="3600" dirty="0">
                <a:ea typeface="宋体" pitchFamily="2" charset="-122"/>
              </a:rPr>
              <a:t>) </a:t>
            </a:r>
            <a:r>
              <a:rPr lang="en-US" altLang="zh-CN" sz="2000" dirty="0">
                <a:ea typeface="宋体" pitchFamily="2" charset="-122"/>
                <a:sym typeface="Symbol" pitchFamily="18" charset="2"/>
              </a:rPr>
              <a:t>max </a:t>
            </a:r>
            <a:r>
              <a:rPr lang="en-US" altLang="zh-CN" sz="3600" dirty="0" smtClean="0">
                <a:ea typeface="宋体" pitchFamily="2" charset="-122"/>
              </a:rPr>
              <a:t>P(q</a:t>
            </a:r>
            <a:r>
              <a:rPr lang="en-US" altLang="zh-CN" sz="2000" baseline="-16000" dirty="0" smtClean="0">
                <a:ea typeface="宋体" pitchFamily="2" charset="-122"/>
              </a:rPr>
              <a:t>1</a:t>
            </a:r>
            <a:r>
              <a:rPr lang="en-US" altLang="zh-CN" sz="3600" dirty="0" smtClean="0">
                <a:ea typeface="宋体" pitchFamily="2" charset="-122"/>
              </a:rPr>
              <a:t>…q</a:t>
            </a:r>
            <a:r>
              <a:rPr lang="en-US" altLang="zh-CN" sz="2000" baseline="-16000" dirty="0" smtClean="0">
                <a:ea typeface="宋体" pitchFamily="2" charset="-122"/>
              </a:rPr>
              <a:t>k-1</a:t>
            </a:r>
            <a:r>
              <a:rPr lang="en-US" altLang="zh-CN" sz="2000" dirty="0">
                <a:ea typeface="宋体" pitchFamily="2" charset="-122"/>
              </a:rPr>
              <a:t>= </a:t>
            </a:r>
            <a:r>
              <a:rPr lang="en-US" altLang="zh-CN" sz="3600" dirty="0" err="1">
                <a:ea typeface="宋体" pitchFamily="2" charset="-122"/>
              </a:rPr>
              <a:t>s</a:t>
            </a:r>
            <a:r>
              <a:rPr lang="en-US" altLang="zh-CN" sz="2000" baseline="-16000" dirty="0" err="1">
                <a:ea typeface="宋体" pitchFamily="2" charset="-122"/>
              </a:rPr>
              <a:t>i</a:t>
            </a:r>
            <a:r>
              <a:rPr lang="en-US" altLang="zh-CN" sz="2000" baseline="-26000" dirty="0">
                <a:ea typeface="宋体" pitchFamily="2" charset="-122"/>
              </a:rPr>
              <a:t>  </a:t>
            </a:r>
            <a:r>
              <a:rPr lang="en-US" altLang="zh-CN" sz="3600" dirty="0">
                <a:ea typeface="宋体" pitchFamily="2" charset="-122"/>
              </a:rPr>
              <a:t>,</a:t>
            </a:r>
            <a:r>
              <a:rPr lang="en-US" altLang="zh-CN" sz="2000" baseline="-26000" dirty="0">
                <a:ea typeface="宋体" pitchFamily="2" charset="-122"/>
              </a:rPr>
              <a:t>  </a:t>
            </a:r>
            <a:r>
              <a:rPr lang="en-US" altLang="zh-CN" sz="3600" dirty="0">
                <a:ea typeface="宋体" pitchFamily="2" charset="-122"/>
              </a:rPr>
              <a:t>o</a:t>
            </a:r>
            <a:r>
              <a:rPr lang="en-US" altLang="zh-CN" sz="2000" baseline="-16000" dirty="0">
                <a:ea typeface="宋体" pitchFamily="2" charset="-122"/>
              </a:rPr>
              <a:t>1 </a:t>
            </a:r>
            <a:r>
              <a:rPr lang="en-US" altLang="zh-CN" sz="3600" dirty="0">
                <a:ea typeface="宋体" pitchFamily="2" charset="-122"/>
              </a:rPr>
              <a:t>o</a:t>
            </a:r>
            <a:r>
              <a:rPr lang="en-US" altLang="zh-CN" sz="2000" baseline="-16000" dirty="0">
                <a:ea typeface="宋体" pitchFamily="2" charset="-122"/>
              </a:rPr>
              <a:t>2 </a:t>
            </a:r>
            <a:r>
              <a:rPr lang="en-US" altLang="zh-CN" sz="3600" dirty="0">
                <a:ea typeface="宋体" pitchFamily="2" charset="-122"/>
              </a:rPr>
              <a:t>... o</a:t>
            </a:r>
            <a:r>
              <a:rPr lang="en-US" altLang="zh-CN" sz="2000" baseline="-16000" dirty="0">
                <a:ea typeface="宋体" pitchFamily="2" charset="-122"/>
              </a:rPr>
              <a:t>k-1</a:t>
            </a:r>
            <a:r>
              <a:rPr lang="en-US" altLang="zh-CN" sz="3600" dirty="0" smtClean="0">
                <a:ea typeface="宋体" pitchFamily="2" charset="-122"/>
              </a:rPr>
              <a:t>)</a:t>
            </a:r>
            <a:r>
              <a:rPr lang="en-US" altLang="zh-CN" sz="2800" dirty="0" smtClean="0">
                <a:ea typeface="宋体" pitchFamily="2" charset="-122"/>
              </a:rPr>
              <a:t>]</a:t>
            </a:r>
            <a:r>
              <a:rPr lang="en-US" altLang="zh-CN" sz="3600" dirty="0" smtClean="0">
                <a:ea typeface="宋体" pitchFamily="2" charset="-122"/>
              </a:rPr>
              <a:t> </a:t>
            </a:r>
            <a:endParaRPr lang="en-US" altLang="zh-CN" sz="4000" dirty="0" smtClean="0">
              <a:ea typeface="宋体" pitchFamily="2" charset="-122"/>
            </a:endParaRPr>
          </a:p>
          <a:p>
            <a:r>
              <a:rPr lang="en-US" altLang="zh-CN" sz="2400" dirty="0" smtClean="0">
                <a:ea typeface="宋体" pitchFamily="2" charset="-122"/>
                <a:sym typeface="Symbol" pitchFamily="18" charset="2"/>
              </a:rPr>
              <a:t>     =  </a:t>
            </a:r>
            <a:r>
              <a:rPr lang="en-US" altLang="zh-CN" sz="2400" dirty="0">
                <a:ea typeface="宋体" pitchFamily="2" charset="-122"/>
                <a:sym typeface="Symbol" pitchFamily="18" charset="2"/>
              </a:rPr>
              <a:t>max</a:t>
            </a:r>
            <a:r>
              <a:rPr lang="en-US" altLang="zh-CN" sz="2400" baseline="-25000" dirty="0">
                <a:ea typeface="宋体" pitchFamily="2" charset="-122"/>
                <a:sym typeface="Symbol" pitchFamily="18" charset="2"/>
              </a:rPr>
              <a:t>i</a:t>
            </a:r>
            <a:r>
              <a:rPr lang="en-US" altLang="zh-CN" sz="2400" dirty="0">
                <a:ea typeface="宋体" pitchFamily="2" charset="-122"/>
                <a:sym typeface="Symbol" pitchFamily="18" charset="2"/>
              </a:rPr>
              <a:t> [ </a:t>
            </a:r>
            <a:r>
              <a:rPr lang="en-US" altLang="zh-CN" sz="4000" dirty="0" err="1">
                <a:ea typeface="宋体" pitchFamily="2" charset="-122"/>
              </a:rPr>
              <a:t>a</a:t>
            </a:r>
            <a:r>
              <a:rPr lang="en-US" altLang="zh-CN" sz="2400" baseline="-16000" dirty="0" err="1">
                <a:ea typeface="宋体" pitchFamily="2" charset="-122"/>
              </a:rPr>
              <a:t>ij</a:t>
            </a:r>
            <a:r>
              <a:rPr lang="en-US" altLang="zh-CN" sz="4000" dirty="0">
                <a:ea typeface="宋体" pitchFamily="2" charset="-122"/>
              </a:rPr>
              <a:t> </a:t>
            </a:r>
            <a:r>
              <a:rPr lang="en-US" altLang="zh-CN" sz="4000" dirty="0" err="1">
                <a:ea typeface="宋体" pitchFamily="2" charset="-122"/>
              </a:rPr>
              <a:t>b</a:t>
            </a:r>
            <a:r>
              <a:rPr lang="en-US" altLang="zh-CN" sz="2400" baseline="-16000" dirty="0" err="1">
                <a:ea typeface="宋体" pitchFamily="2" charset="-122"/>
              </a:rPr>
              <a:t>j</a:t>
            </a:r>
            <a:r>
              <a:rPr lang="en-US" altLang="zh-CN" sz="2400" baseline="-16000" dirty="0">
                <a:ea typeface="宋体" pitchFamily="2" charset="-122"/>
              </a:rPr>
              <a:t> </a:t>
            </a:r>
            <a:r>
              <a:rPr lang="en-US" altLang="zh-CN" sz="4000" dirty="0">
                <a:ea typeface="宋体" pitchFamily="2" charset="-122"/>
              </a:rPr>
              <a:t>(o</a:t>
            </a:r>
            <a:r>
              <a:rPr lang="en-US" altLang="zh-CN" sz="2400" baseline="-16000" dirty="0">
                <a:ea typeface="宋体" pitchFamily="2" charset="-122"/>
              </a:rPr>
              <a:t>k </a:t>
            </a:r>
            <a:r>
              <a:rPr lang="en-US" altLang="zh-CN" sz="4000" dirty="0">
                <a:ea typeface="宋体" pitchFamily="2" charset="-122"/>
              </a:rPr>
              <a:t>) </a:t>
            </a:r>
            <a:r>
              <a:rPr lang="en-US" altLang="zh-CN" sz="4000" dirty="0">
                <a:ea typeface="宋体" pitchFamily="2" charset="-122"/>
                <a:sym typeface="Symbol" pitchFamily="18" charset="2"/>
              </a:rPr>
              <a:t></a:t>
            </a:r>
            <a:r>
              <a:rPr lang="en-US" altLang="zh-CN" sz="2400" baseline="-25000" dirty="0">
                <a:ea typeface="宋体" pitchFamily="2" charset="-122"/>
                <a:sym typeface="Symbol" pitchFamily="18" charset="2"/>
              </a:rPr>
              <a:t>k-1</a:t>
            </a:r>
            <a:r>
              <a:rPr lang="en-US" altLang="zh-CN" sz="2400" dirty="0">
                <a:ea typeface="宋体" pitchFamily="2" charset="-122"/>
                <a:sym typeface="Symbol" pitchFamily="18" charset="2"/>
              </a:rPr>
              <a:t>(</a:t>
            </a:r>
            <a:r>
              <a:rPr lang="en-US" altLang="zh-CN" sz="2400" dirty="0" err="1">
                <a:ea typeface="宋体" pitchFamily="2" charset="-122"/>
                <a:sym typeface="Symbol" pitchFamily="18" charset="2"/>
              </a:rPr>
              <a:t>i</a:t>
            </a:r>
            <a:r>
              <a:rPr lang="en-US" altLang="zh-CN" sz="2400" dirty="0">
                <a:ea typeface="宋体" pitchFamily="2" charset="-122"/>
                <a:sym typeface="Symbol" pitchFamily="18" charset="2"/>
              </a:rPr>
              <a:t>) ] </a:t>
            </a:r>
            <a:r>
              <a:rPr lang="en-US" altLang="zh-CN" sz="4000" dirty="0">
                <a:ea typeface="宋体" pitchFamily="2" charset="-122"/>
              </a:rPr>
              <a:t>,     </a:t>
            </a:r>
            <a:r>
              <a:rPr lang="en-US" altLang="zh-CN" sz="2400" dirty="0">
                <a:ea typeface="宋体" pitchFamily="2" charset="-122"/>
              </a:rPr>
              <a:t>1&lt;=j&lt;=N, 2&lt;=k&lt;=K.</a:t>
            </a:r>
          </a:p>
          <a:p>
            <a:endParaRPr lang="en-US" altLang="zh-CN" sz="2400" dirty="0">
              <a:ea typeface="宋体" pitchFamily="2" charset="-122"/>
              <a:sym typeface="Symbol" pitchFamily="18" charset="2"/>
            </a:endParaRPr>
          </a:p>
          <a:p>
            <a:pPr>
              <a:buFontTx/>
              <a:buChar char="•"/>
            </a:pPr>
            <a:r>
              <a:rPr lang="en-US" altLang="zh-CN" sz="2400" u="sng" dirty="0" smtClean="0">
                <a:solidFill>
                  <a:srgbClr val="FF0000"/>
                </a:solidFill>
                <a:ea typeface="宋体" pitchFamily="2" charset="-122"/>
              </a:rPr>
              <a:t> Termination</a:t>
            </a:r>
            <a:r>
              <a:rPr lang="en-US" altLang="zh-CN" sz="2400" u="sng" dirty="0">
                <a:solidFill>
                  <a:srgbClr val="FF0000"/>
                </a:solidFill>
                <a:ea typeface="宋体" pitchFamily="2" charset="-122"/>
              </a:rPr>
              <a:t>:</a:t>
            </a:r>
            <a:r>
              <a:rPr lang="en-US" altLang="zh-CN" sz="2400" dirty="0">
                <a:solidFill>
                  <a:srgbClr val="FF0000"/>
                </a:solidFill>
                <a:ea typeface="宋体" pitchFamily="2" charset="-122"/>
              </a:rPr>
              <a:t>  </a:t>
            </a:r>
            <a:r>
              <a:rPr lang="en-US" altLang="zh-CN" sz="2400" dirty="0" smtClean="0">
                <a:ea typeface="宋体" pitchFamily="2" charset="-122"/>
              </a:rPr>
              <a:t>choose </a:t>
            </a:r>
            <a:r>
              <a:rPr lang="en-US" altLang="zh-CN" sz="2400" dirty="0">
                <a:ea typeface="宋体" pitchFamily="2" charset="-122"/>
              </a:rPr>
              <a:t>best path ending at time K</a:t>
            </a:r>
          </a:p>
          <a:p>
            <a:r>
              <a:rPr lang="en-US" altLang="zh-CN" sz="2400" dirty="0">
                <a:ea typeface="宋体" pitchFamily="2" charset="-122"/>
              </a:rPr>
              <a:t>             </a:t>
            </a:r>
            <a:r>
              <a:rPr lang="en-US" altLang="zh-CN" sz="2400" dirty="0">
                <a:ea typeface="宋体" pitchFamily="2" charset="-122"/>
                <a:sym typeface="Symbol" pitchFamily="18" charset="2"/>
              </a:rPr>
              <a:t>max</a:t>
            </a:r>
            <a:r>
              <a:rPr lang="en-US" altLang="zh-CN" sz="2400" baseline="-25000" dirty="0">
                <a:ea typeface="宋体" pitchFamily="2" charset="-122"/>
                <a:sym typeface="Symbol" pitchFamily="18" charset="2"/>
              </a:rPr>
              <a:t>i</a:t>
            </a:r>
            <a:r>
              <a:rPr lang="en-US" altLang="zh-CN" sz="2400" dirty="0">
                <a:ea typeface="宋体" pitchFamily="2" charset="-122"/>
                <a:sym typeface="Symbol" pitchFamily="18" charset="2"/>
              </a:rPr>
              <a:t> [ </a:t>
            </a:r>
            <a:r>
              <a:rPr lang="en-US" altLang="zh-CN" sz="4000" dirty="0">
                <a:ea typeface="宋体" pitchFamily="2" charset="-122"/>
                <a:sym typeface="Symbol" pitchFamily="18" charset="2"/>
              </a:rPr>
              <a:t></a:t>
            </a:r>
            <a:r>
              <a:rPr lang="en-US" altLang="zh-CN" sz="2400" baseline="-25000" dirty="0">
                <a:ea typeface="宋体" pitchFamily="2" charset="-122"/>
                <a:sym typeface="Symbol" pitchFamily="18" charset="2"/>
              </a:rPr>
              <a:t>K</a:t>
            </a:r>
            <a:r>
              <a:rPr lang="en-US" altLang="zh-CN" sz="2400" dirty="0">
                <a:ea typeface="宋体" pitchFamily="2" charset="-122"/>
                <a:sym typeface="Symbol" pitchFamily="18" charset="2"/>
              </a:rPr>
              <a:t>(</a:t>
            </a:r>
            <a:r>
              <a:rPr lang="en-US" altLang="zh-CN" sz="2400" dirty="0" err="1">
                <a:ea typeface="宋体" pitchFamily="2" charset="-122"/>
                <a:sym typeface="Symbol" pitchFamily="18" charset="2"/>
              </a:rPr>
              <a:t>i</a:t>
            </a:r>
            <a:r>
              <a:rPr lang="en-US" altLang="zh-CN" sz="2400" dirty="0">
                <a:ea typeface="宋体" pitchFamily="2" charset="-122"/>
                <a:sym typeface="Symbol" pitchFamily="18" charset="2"/>
              </a:rPr>
              <a:t>) ]</a:t>
            </a:r>
            <a:endParaRPr lang="en-US" altLang="zh-CN" sz="2400" dirty="0">
              <a:ea typeface="宋体" pitchFamily="2" charset="-122"/>
            </a:endParaRPr>
          </a:p>
          <a:p>
            <a:pPr>
              <a:buFontTx/>
              <a:buChar char="•"/>
            </a:pPr>
            <a:r>
              <a:rPr lang="en-US" altLang="zh-CN" sz="2400" dirty="0">
                <a:solidFill>
                  <a:srgbClr val="FF0000"/>
                </a:solidFill>
                <a:ea typeface="宋体" pitchFamily="2" charset="-122"/>
                <a:sym typeface="Symbol" pitchFamily="18" charset="2"/>
              </a:rPr>
              <a:t> Backtrack best path.</a:t>
            </a:r>
            <a:endParaRPr lang="en-US" altLang="zh-CN" sz="2000" dirty="0">
              <a:solidFill>
                <a:srgbClr val="FF0000"/>
              </a:solidFill>
              <a:ea typeface="宋体" pitchFamily="2" charset="-122"/>
              <a:sym typeface="Symbol" pitchFamily="18" charset="2"/>
            </a:endParaRPr>
          </a:p>
        </p:txBody>
      </p:sp>
      <p:grpSp>
        <p:nvGrpSpPr>
          <p:cNvPr id="8" name="Group 70"/>
          <p:cNvGrpSpPr>
            <a:grpSpLocks/>
          </p:cNvGrpSpPr>
          <p:nvPr/>
        </p:nvGrpSpPr>
        <p:grpSpPr bwMode="auto">
          <a:xfrm>
            <a:off x="5508649" y="4437112"/>
            <a:ext cx="3635816" cy="2243336"/>
            <a:chOff x="835" y="1680"/>
            <a:chExt cx="2606" cy="1776"/>
          </a:xfrm>
        </p:grpSpPr>
        <p:grpSp>
          <p:nvGrpSpPr>
            <p:cNvPr id="9" name="Group 5"/>
            <p:cNvGrpSpPr>
              <a:grpSpLocks/>
            </p:cNvGrpSpPr>
            <p:nvPr/>
          </p:nvGrpSpPr>
          <p:grpSpPr bwMode="auto">
            <a:xfrm>
              <a:off x="2112" y="1872"/>
              <a:ext cx="336" cy="384"/>
              <a:chOff x="672" y="960"/>
              <a:chExt cx="336" cy="384"/>
            </a:xfrm>
          </p:grpSpPr>
          <p:sp>
            <p:nvSpPr>
              <p:cNvPr id="35" name="Oval 6"/>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36" name="Text Box 7"/>
              <p:cNvSpPr txBox="1">
                <a:spLocks noChangeArrowheads="1"/>
              </p:cNvSpPr>
              <p:nvPr/>
            </p:nvSpPr>
            <p:spPr bwMode="auto">
              <a:xfrm>
                <a:off x="720" y="960"/>
                <a:ext cx="280"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1</a:t>
                </a:r>
              </a:p>
            </p:txBody>
          </p:sp>
        </p:grpSp>
        <p:grpSp>
          <p:nvGrpSpPr>
            <p:cNvPr id="10" name="Group 11"/>
            <p:cNvGrpSpPr>
              <a:grpSpLocks/>
            </p:cNvGrpSpPr>
            <p:nvPr/>
          </p:nvGrpSpPr>
          <p:grpSpPr bwMode="auto">
            <a:xfrm>
              <a:off x="2112" y="2400"/>
              <a:ext cx="336" cy="384"/>
              <a:chOff x="672" y="960"/>
              <a:chExt cx="336" cy="384"/>
            </a:xfrm>
          </p:grpSpPr>
          <p:sp>
            <p:nvSpPr>
              <p:cNvPr id="33" name="Oval 12"/>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34" name="Text Box 13"/>
              <p:cNvSpPr txBox="1">
                <a:spLocks noChangeArrowheads="1"/>
              </p:cNvSpPr>
              <p:nvPr/>
            </p:nvSpPr>
            <p:spPr bwMode="auto">
              <a:xfrm>
                <a:off x="720" y="960"/>
                <a:ext cx="252"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i</a:t>
                </a:r>
              </a:p>
            </p:txBody>
          </p:sp>
        </p:grpSp>
        <p:grpSp>
          <p:nvGrpSpPr>
            <p:cNvPr id="11" name="Group 14"/>
            <p:cNvGrpSpPr>
              <a:grpSpLocks/>
            </p:cNvGrpSpPr>
            <p:nvPr/>
          </p:nvGrpSpPr>
          <p:grpSpPr bwMode="auto">
            <a:xfrm>
              <a:off x="2112" y="3072"/>
              <a:ext cx="356" cy="384"/>
              <a:chOff x="672" y="960"/>
              <a:chExt cx="356" cy="384"/>
            </a:xfrm>
          </p:grpSpPr>
          <p:sp>
            <p:nvSpPr>
              <p:cNvPr id="31" name="Oval 15"/>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32" name="Text Box 16"/>
              <p:cNvSpPr txBox="1">
                <a:spLocks noChangeArrowheads="1"/>
              </p:cNvSpPr>
              <p:nvPr/>
            </p:nvSpPr>
            <p:spPr bwMode="auto">
              <a:xfrm>
                <a:off x="720" y="960"/>
                <a:ext cx="308" cy="365"/>
              </a:xfrm>
              <a:prstGeom prst="rect">
                <a:avLst/>
              </a:prstGeom>
              <a:noFill/>
              <a:ln w="9525">
                <a:noFill/>
                <a:miter lim="800000"/>
                <a:headEnd/>
                <a:tailEnd/>
              </a:ln>
            </p:spPr>
            <p:txBody>
              <a:bodyPr wrap="none">
                <a:spAutoFit/>
              </a:bodyPr>
              <a:lstStyle/>
              <a:p>
                <a:r>
                  <a:rPr lang="en-US" altLang="zh-CN" sz="3200">
                    <a:ea typeface="宋体" pitchFamily="2" charset="-122"/>
                  </a:rPr>
                  <a:t>s</a:t>
                </a:r>
                <a:r>
                  <a:rPr lang="en-US" altLang="zh-CN" baseline="-16000">
                    <a:ea typeface="宋体" pitchFamily="2" charset="-122"/>
                  </a:rPr>
                  <a:t>N</a:t>
                </a:r>
              </a:p>
            </p:txBody>
          </p:sp>
        </p:grpSp>
        <p:sp>
          <p:nvSpPr>
            <p:cNvPr id="12" name="Oval 22"/>
            <p:cNvSpPr>
              <a:spLocks noChangeArrowheads="1"/>
            </p:cNvSpPr>
            <p:nvPr/>
          </p:nvSpPr>
          <p:spPr bwMode="auto">
            <a:xfrm>
              <a:off x="2256" y="2352"/>
              <a:ext cx="48" cy="48"/>
            </a:xfrm>
            <a:prstGeom prst="ellipse">
              <a:avLst/>
            </a:prstGeom>
            <a:solidFill>
              <a:schemeClr val="tx1"/>
            </a:solidFill>
            <a:ln w="9525">
              <a:solidFill>
                <a:schemeClr val="tx1"/>
              </a:solidFill>
              <a:round/>
              <a:headEnd/>
              <a:tailEnd/>
            </a:ln>
          </p:spPr>
          <p:txBody>
            <a:bodyPr wrap="none" anchor="ctr"/>
            <a:lstStyle/>
            <a:p>
              <a:endParaRPr lang="en-IN"/>
            </a:p>
          </p:txBody>
        </p:sp>
        <p:sp>
          <p:nvSpPr>
            <p:cNvPr id="13" name="Oval 23"/>
            <p:cNvSpPr>
              <a:spLocks noChangeArrowheads="1"/>
            </p:cNvSpPr>
            <p:nvPr/>
          </p:nvSpPr>
          <p:spPr bwMode="auto">
            <a:xfrm>
              <a:off x="2256" y="2880"/>
              <a:ext cx="48" cy="48"/>
            </a:xfrm>
            <a:prstGeom prst="ellipse">
              <a:avLst/>
            </a:prstGeom>
            <a:solidFill>
              <a:schemeClr val="tx1"/>
            </a:solidFill>
            <a:ln w="9525">
              <a:solidFill>
                <a:schemeClr val="tx1"/>
              </a:solidFill>
              <a:round/>
              <a:headEnd/>
              <a:tailEnd/>
            </a:ln>
          </p:spPr>
          <p:txBody>
            <a:bodyPr wrap="none" anchor="ctr"/>
            <a:lstStyle/>
            <a:p>
              <a:endParaRPr lang="en-IN"/>
            </a:p>
          </p:txBody>
        </p:sp>
        <p:sp>
          <p:nvSpPr>
            <p:cNvPr id="14" name="Oval 24"/>
            <p:cNvSpPr>
              <a:spLocks noChangeArrowheads="1"/>
            </p:cNvSpPr>
            <p:nvPr/>
          </p:nvSpPr>
          <p:spPr bwMode="auto">
            <a:xfrm>
              <a:off x="2256" y="3024"/>
              <a:ext cx="48" cy="48"/>
            </a:xfrm>
            <a:prstGeom prst="ellipse">
              <a:avLst/>
            </a:prstGeom>
            <a:solidFill>
              <a:schemeClr val="tx1"/>
            </a:solidFill>
            <a:ln w="9525">
              <a:solidFill>
                <a:schemeClr val="tx1"/>
              </a:solidFill>
              <a:round/>
              <a:headEnd/>
              <a:tailEnd/>
            </a:ln>
          </p:spPr>
          <p:txBody>
            <a:bodyPr wrap="none" anchor="ctr"/>
            <a:lstStyle/>
            <a:p>
              <a:endParaRPr lang="en-IN"/>
            </a:p>
          </p:txBody>
        </p:sp>
        <p:grpSp>
          <p:nvGrpSpPr>
            <p:cNvPr id="15" name="Group 32"/>
            <p:cNvGrpSpPr>
              <a:grpSpLocks/>
            </p:cNvGrpSpPr>
            <p:nvPr/>
          </p:nvGrpSpPr>
          <p:grpSpPr bwMode="auto">
            <a:xfrm>
              <a:off x="2976" y="2448"/>
              <a:ext cx="336" cy="384"/>
              <a:chOff x="672" y="960"/>
              <a:chExt cx="336" cy="384"/>
            </a:xfrm>
          </p:grpSpPr>
          <p:sp>
            <p:nvSpPr>
              <p:cNvPr id="29" name="Oval 33"/>
              <p:cNvSpPr>
                <a:spLocks noChangeArrowheads="1"/>
              </p:cNvSpPr>
              <p:nvPr/>
            </p:nvSpPr>
            <p:spPr bwMode="auto">
              <a:xfrm>
                <a:off x="672" y="1008"/>
                <a:ext cx="336" cy="336"/>
              </a:xfrm>
              <a:prstGeom prst="ellipse">
                <a:avLst/>
              </a:prstGeom>
              <a:noFill/>
              <a:ln w="9525">
                <a:solidFill>
                  <a:schemeClr val="tx1"/>
                </a:solidFill>
                <a:round/>
                <a:headEnd/>
                <a:tailEnd/>
              </a:ln>
            </p:spPr>
            <p:txBody>
              <a:bodyPr wrap="none" anchor="ctr"/>
              <a:lstStyle/>
              <a:p>
                <a:endParaRPr lang="en-IN"/>
              </a:p>
            </p:txBody>
          </p:sp>
          <p:sp>
            <p:nvSpPr>
              <p:cNvPr id="30" name="Text Box 34"/>
              <p:cNvSpPr txBox="1">
                <a:spLocks noChangeArrowheads="1"/>
              </p:cNvSpPr>
              <p:nvPr/>
            </p:nvSpPr>
            <p:spPr bwMode="auto">
              <a:xfrm>
                <a:off x="720" y="960"/>
                <a:ext cx="252" cy="365"/>
              </a:xfrm>
              <a:prstGeom prst="rect">
                <a:avLst/>
              </a:prstGeom>
              <a:noFill/>
              <a:ln w="9525">
                <a:noFill/>
                <a:miter lim="800000"/>
                <a:headEnd/>
                <a:tailEnd/>
              </a:ln>
            </p:spPr>
            <p:txBody>
              <a:bodyPr wrap="none">
                <a:spAutoFit/>
              </a:bodyPr>
              <a:lstStyle/>
              <a:p>
                <a:r>
                  <a:rPr lang="en-US" altLang="zh-CN" sz="3200" dirty="0" err="1">
                    <a:ea typeface="宋体" pitchFamily="2" charset="-122"/>
                  </a:rPr>
                  <a:t>s</a:t>
                </a:r>
                <a:r>
                  <a:rPr lang="en-US" altLang="zh-CN" baseline="-16000" dirty="0" err="1">
                    <a:ea typeface="宋体" pitchFamily="2" charset="-122"/>
                  </a:rPr>
                  <a:t>j</a:t>
                </a:r>
                <a:endParaRPr lang="en-US" altLang="zh-CN" baseline="-16000" dirty="0">
                  <a:ea typeface="宋体" pitchFamily="2" charset="-122"/>
                </a:endParaRPr>
              </a:p>
            </p:txBody>
          </p:sp>
        </p:grpSp>
        <p:cxnSp>
          <p:nvCxnSpPr>
            <p:cNvPr id="16" name="AutoShape 46"/>
            <p:cNvCxnSpPr>
              <a:cxnSpLocks noChangeShapeType="1"/>
              <a:stCxn id="36" idx="3"/>
              <a:endCxn id="29" idx="2"/>
            </p:cNvCxnSpPr>
            <p:nvPr/>
          </p:nvCxnSpPr>
          <p:spPr bwMode="auto">
            <a:xfrm>
              <a:off x="2440" y="2055"/>
              <a:ext cx="536" cy="609"/>
            </a:xfrm>
            <a:prstGeom prst="straightConnector1">
              <a:avLst/>
            </a:prstGeom>
            <a:noFill/>
            <a:ln w="9525">
              <a:solidFill>
                <a:schemeClr val="tx1"/>
              </a:solidFill>
              <a:round/>
              <a:headEnd/>
              <a:tailEnd type="triangle" w="med" len="med"/>
            </a:ln>
          </p:spPr>
        </p:cxnSp>
        <p:cxnSp>
          <p:nvCxnSpPr>
            <p:cNvPr id="17" name="AutoShape 48"/>
            <p:cNvCxnSpPr>
              <a:cxnSpLocks noChangeShapeType="1"/>
              <a:stCxn id="33" idx="6"/>
              <a:endCxn id="29" idx="2"/>
            </p:cNvCxnSpPr>
            <p:nvPr/>
          </p:nvCxnSpPr>
          <p:spPr bwMode="auto">
            <a:xfrm>
              <a:off x="2448" y="2616"/>
              <a:ext cx="528" cy="48"/>
            </a:xfrm>
            <a:prstGeom prst="straightConnector1">
              <a:avLst/>
            </a:prstGeom>
            <a:noFill/>
            <a:ln w="9525">
              <a:solidFill>
                <a:schemeClr val="tx1"/>
              </a:solidFill>
              <a:round/>
              <a:headEnd/>
              <a:tailEnd type="triangle" w="med" len="med"/>
            </a:ln>
          </p:spPr>
        </p:cxnSp>
        <p:cxnSp>
          <p:nvCxnSpPr>
            <p:cNvPr id="18" name="AutoShape 49"/>
            <p:cNvCxnSpPr>
              <a:cxnSpLocks noChangeShapeType="1"/>
              <a:stCxn id="32" idx="3"/>
              <a:endCxn id="29" idx="2"/>
            </p:cNvCxnSpPr>
            <p:nvPr/>
          </p:nvCxnSpPr>
          <p:spPr bwMode="auto">
            <a:xfrm flipV="1">
              <a:off x="2468" y="2664"/>
              <a:ext cx="508" cy="591"/>
            </a:xfrm>
            <a:prstGeom prst="straightConnector1">
              <a:avLst/>
            </a:prstGeom>
            <a:noFill/>
            <a:ln w="9525">
              <a:solidFill>
                <a:schemeClr val="tx1"/>
              </a:solidFill>
              <a:round/>
              <a:headEnd/>
              <a:tailEnd type="triangle" w="med" len="med"/>
            </a:ln>
          </p:spPr>
        </p:cxnSp>
        <p:sp>
          <p:nvSpPr>
            <p:cNvPr id="19" name="Text Box 52"/>
            <p:cNvSpPr txBox="1">
              <a:spLocks noChangeArrowheads="1"/>
            </p:cNvSpPr>
            <p:nvPr/>
          </p:nvSpPr>
          <p:spPr bwMode="auto">
            <a:xfrm>
              <a:off x="2544" y="2592"/>
              <a:ext cx="245" cy="250"/>
            </a:xfrm>
            <a:prstGeom prst="rect">
              <a:avLst/>
            </a:prstGeom>
            <a:noFill/>
            <a:ln w="9525">
              <a:noFill/>
              <a:miter lim="800000"/>
              <a:headEnd/>
              <a:tailEnd/>
            </a:ln>
          </p:spPr>
          <p:txBody>
            <a:bodyPr wrap="none">
              <a:spAutoFit/>
            </a:bodyPr>
            <a:lstStyle/>
            <a:p>
              <a:r>
                <a:rPr lang="en-US" altLang="zh-CN" sz="2000">
                  <a:ea typeface="宋体" pitchFamily="2" charset="-122"/>
                </a:rPr>
                <a:t>a</a:t>
              </a:r>
              <a:r>
                <a:rPr lang="en-US" altLang="zh-CN" sz="2000" baseline="-16000">
                  <a:ea typeface="宋体" pitchFamily="2" charset="-122"/>
                </a:rPr>
                <a:t>ij</a:t>
              </a:r>
              <a:endParaRPr lang="en-US" altLang="zh-CN" baseline="-16000">
                <a:ea typeface="宋体" pitchFamily="2" charset="-122"/>
              </a:endParaRPr>
            </a:p>
          </p:txBody>
        </p:sp>
        <p:sp>
          <p:nvSpPr>
            <p:cNvPr id="20" name="Text Box 53"/>
            <p:cNvSpPr txBox="1">
              <a:spLocks noChangeArrowheads="1"/>
            </p:cNvSpPr>
            <p:nvPr/>
          </p:nvSpPr>
          <p:spPr bwMode="auto">
            <a:xfrm>
              <a:off x="2592" y="3024"/>
              <a:ext cx="291" cy="250"/>
            </a:xfrm>
            <a:prstGeom prst="rect">
              <a:avLst/>
            </a:prstGeom>
            <a:noFill/>
            <a:ln w="9525">
              <a:noFill/>
              <a:miter lim="800000"/>
              <a:headEnd/>
              <a:tailEnd/>
            </a:ln>
          </p:spPr>
          <p:txBody>
            <a:bodyPr wrap="none">
              <a:spAutoFit/>
            </a:bodyPr>
            <a:lstStyle/>
            <a:p>
              <a:r>
                <a:rPr lang="en-US" altLang="zh-CN" sz="2000">
                  <a:ea typeface="宋体" pitchFamily="2" charset="-122"/>
                </a:rPr>
                <a:t>a</a:t>
              </a:r>
              <a:r>
                <a:rPr lang="en-US" altLang="zh-CN" sz="2000" baseline="-16000">
                  <a:ea typeface="宋体" pitchFamily="2" charset="-122"/>
                </a:rPr>
                <a:t>Nj</a:t>
              </a:r>
              <a:endParaRPr lang="en-US" altLang="zh-CN" baseline="-16000">
                <a:ea typeface="宋体" pitchFamily="2" charset="-122"/>
              </a:endParaRPr>
            </a:p>
          </p:txBody>
        </p:sp>
        <p:sp>
          <p:nvSpPr>
            <p:cNvPr id="21" name="Text Box 54"/>
            <p:cNvSpPr txBox="1">
              <a:spLocks noChangeArrowheads="1"/>
            </p:cNvSpPr>
            <p:nvPr/>
          </p:nvSpPr>
          <p:spPr bwMode="auto">
            <a:xfrm>
              <a:off x="2640" y="2112"/>
              <a:ext cx="268" cy="250"/>
            </a:xfrm>
            <a:prstGeom prst="rect">
              <a:avLst/>
            </a:prstGeom>
            <a:noFill/>
            <a:ln w="9525">
              <a:noFill/>
              <a:miter lim="800000"/>
              <a:headEnd/>
              <a:tailEnd/>
            </a:ln>
          </p:spPr>
          <p:txBody>
            <a:bodyPr wrap="none">
              <a:spAutoFit/>
            </a:bodyPr>
            <a:lstStyle/>
            <a:p>
              <a:r>
                <a:rPr lang="en-US" altLang="zh-CN" sz="2000" dirty="0">
                  <a:ea typeface="宋体" pitchFamily="2" charset="-122"/>
                </a:rPr>
                <a:t>a</a:t>
              </a:r>
              <a:r>
                <a:rPr lang="en-US" altLang="zh-CN" sz="2000" baseline="-16000" dirty="0">
                  <a:ea typeface="宋体" pitchFamily="2" charset="-122"/>
                </a:rPr>
                <a:t>1j</a:t>
              </a:r>
              <a:endParaRPr lang="en-US" altLang="zh-CN" baseline="-16000" dirty="0">
                <a:ea typeface="宋体" pitchFamily="2" charset="-122"/>
              </a:endParaRPr>
            </a:p>
          </p:txBody>
        </p:sp>
        <p:sp>
          <p:nvSpPr>
            <p:cNvPr id="22" name="Line 56"/>
            <p:cNvSpPr>
              <a:spLocks noChangeShapeType="1"/>
            </p:cNvSpPr>
            <p:nvPr/>
          </p:nvSpPr>
          <p:spPr bwMode="auto">
            <a:xfrm flipH="1">
              <a:off x="1824" y="2112"/>
              <a:ext cx="288" cy="432"/>
            </a:xfrm>
            <a:prstGeom prst="line">
              <a:avLst/>
            </a:prstGeom>
            <a:noFill/>
            <a:ln w="9525">
              <a:solidFill>
                <a:schemeClr val="tx1"/>
              </a:solidFill>
              <a:round/>
              <a:headEnd/>
              <a:tailEnd/>
            </a:ln>
          </p:spPr>
          <p:txBody>
            <a:bodyPr wrap="none" anchor="ctr"/>
            <a:lstStyle/>
            <a:p>
              <a:endParaRPr lang="zh-CN" altLang="en-US"/>
            </a:p>
          </p:txBody>
        </p:sp>
        <p:sp>
          <p:nvSpPr>
            <p:cNvPr id="23" name="Line 57"/>
            <p:cNvSpPr>
              <a:spLocks noChangeShapeType="1"/>
            </p:cNvSpPr>
            <p:nvPr/>
          </p:nvSpPr>
          <p:spPr bwMode="auto">
            <a:xfrm flipH="1" flipV="1">
              <a:off x="989" y="2079"/>
              <a:ext cx="835" cy="465"/>
            </a:xfrm>
            <a:prstGeom prst="line">
              <a:avLst/>
            </a:prstGeom>
            <a:noFill/>
            <a:ln w="9525">
              <a:solidFill>
                <a:schemeClr val="tx1"/>
              </a:solidFill>
              <a:round/>
              <a:headEnd/>
              <a:tailEnd/>
            </a:ln>
          </p:spPr>
          <p:txBody>
            <a:bodyPr wrap="none" anchor="ctr"/>
            <a:lstStyle/>
            <a:p>
              <a:endParaRPr lang="zh-CN" altLang="en-US"/>
            </a:p>
          </p:txBody>
        </p:sp>
        <p:sp>
          <p:nvSpPr>
            <p:cNvPr id="24" name="Line 60"/>
            <p:cNvSpPr>
              <a:spLocks noChangeShapeType="1"/>
            </p:cNvSpPr>
            <p:nvPr/>
          </p:nvSpPr>
          <p:spPr bwMode="auto">
            <a:xfrm flipH="1" flipV="1">
              <a:off x="1776" y="2064"/>
              <a:ext cx="336" cy="480"/>
            </a:xfrm>
            <a:prstGeom prst="line">
              <a:avLst/>
            </a:prstGeom>
            <a:noFill/>
            <a:ln w="9525">
              <a:solidFill>
                <a:schemeClr val="tx1"/>
              </a:solidFill>
              <a:round/>
              <a:headEnd/>
              <a:tailEnd/>
            </a:ln>
          </p:spPr>
          <p:txBody>
            <a:bodyPr wrap="none" anchor="ctr"/>
            <a:lstStyle/>
            <a:p>
              <a:endParaRPr lang="zh-CN" altLang="en-US"/>
            </a:p>
          </p:txBody>
        </p:sp>
        <p:sp>
          <p:nvSpPr>
            <p:cNvPr id="25" name="Line 61"/>
            <p:cNvSpPr>
              <a:spLocks noChangeShapeType="1"/>
            </p:cNvSpPr>
            <p:nvPr/>
          </p:nvSpPr>
          <p:spPr bwMode="auto">
            <a:xfrm flipH="1">
              <a:off x="1041" y="2064"/>
              <a:ext cx="735" cy="585"/>
            </a:xfrm>
            <a:prstGeom prst="line">
              <a:avLst/>
            </a:prstGeom>
            <a:noFill/>
            <a:ln w="9525">
              <a:solidFill>
                <a:schemeClr val="tx1"/>
              </a:solidFill>
              <a:round/>
              <a:headEnd/>
              <a:tailEnd/>
            </a:ln>
          </p:spPr>
          <p:txBody>
            <a:bodyPr wrap="none" anchor="ctr"/>
            <a:lstStyle/>
            <a:p>
              <a:endParaRPr lang="zh-CN" altLang="en-US"/>
            </a:p>
          </p:txBody>
        </p:sp>
        <p:sp>
          <p:nvSpPr>
            <p:cNvPr id="26" name="Line 64"/>
            <p:cNvSpPr>
              <a:spLocks noChangeShapeType="1"/>
            </p:cNvSpPr>
            <p:nvPr/>
          </p:nvSpPr>
          <p:spPr bwMode="auto">
            <a:xfrm flipH="1" flipV="1">
              <a:off x="1824" y="2832"/>
              <a:ext cx="288" cy="432"/>
            </a:xfrm>
            <a:prstGeom prst="line">
              <a:avLst/>
            </a:prstGeom>
            <a:noFill/>
            <a:ln w="9525">
              <a:solidFill>
                <a:schemeClr val="tx1"/>
              </a:solidFill>
              <a:round/>
              <a:headEnd/>
              <a:tailEnd/>
            </a:ln>
          </p:spPr>
          <p:txBody>
            <a:bodyPr wrap="none" anchor="ctr"/>
            <a:lstStyle/>
            <a:p>
              <a:endParaRPr lang="zh-CN" altLang="en-US"/>
            </a:p>
          </p:txBody>
        </p:sp>
        <p:sp>
          <p:nvSpPr>
            <p:cNvPr id="27" name="Line 65"/>
            <p:cNvSpPr>
              <a:spLocks noChangeShapeType="1"/>
            </p:cNvSpPr>
            <p:nvPr/>
          </p:nvSpPr>
          <p:spPr bwMode="auto">
            <a:xfrm flipH="1">
              <a:off x="1093" y="2832"/>
              <a:ext cx="731" cy="444"/>
            </a:xfrm>
            <a:prstGeom prst="line">
              <a:avLst/>
            </a:prstGeom>
            <a:noFill/>
            <a:ln w="9525">
              <a:solidFill>
                <a:schemeClr val="tx1"/>
              </a:solidFill>
              <a:round/>
              <a:headEnd/>
              <a:tailEnd/>
            </a:ln>
          </p:spPr>
          <p:txBody>
            <a:bodyPr wrap="none" anchor="ctr"/>
            <a:lstStyle/>
            <a:p>
              <a:endParaRPr lang="zh-CN" altLang="en-US"/>
            </a:p>
          </p:txBody>
        </p:sp>
        <p:sp>
          <p:nvSpPr>
            <p:cNvPr id="28" name="Text Box 69"/>
            <p:cNvSpPr txBox="1">
              <a:spLocks noChangeArrowheads="1"/>
            </p:cNvSpPr>
            <p:nvPr/>
          </p:nvSpPr>
          <p:spPr bwMode="auto">
            <a:xfrm>
              <a:off x="835" y="1680"/>
              <a:ext cx="2606" cy="292"/>
            </a:xfrm>
            <a:prstGeom prst="rect">
              <a:avLst/>
            </a:prstGeom>
            <a:noFill/>
            <a:ln w="9525">
              <a:noFill/>
              <a:miter lim="800000"/>
              <a:headEnd/>
              <a:tailEnd/>
            </a:ln>
          </p:spPr>
          <p:txBody>
            <a:bodyPr wrap="square">
              <a:spAutoFit/>
            </a:bodyPr>
            <a:lstStyle/>
            <a:p>
              <a:r>
                <a:rPr lang="en-US" altLang="zh-CN" sz="1800" dirty="0">
                  <a:ea typeface="宋体" pitchFamily="2" charset="-122"/>
                </a:rPr>
                <a:t> </a:t>
              </a:r>
              <a:r>
                <a:rPr lang="en-US" altLang="zh-CN" sz="1800" dirty="0" smtClean="0">
                  <a:ea typeface="宋体" pitchFamily="2" charset="-122"/>
                </a:rPr>
                <a:t> </a:t>
              </a:r>
              <a:r>
                <a:rPr lang="en-US" altLang="zh-CN" dirty="0" smtClean="0">
                  <a:ea typeface="宋体" pitchFamily="2" charset="-122"/>
                </a:rPr>
                <a:t>q</a:t>
              </a:r>
              <a:r>
                <a:rPr lang="en-US" altLang="zh-CN" baseline="-16000" dirty="0" smtClean="0">
                  <a:ea typeface="宋体" pitchFamily="2" charset="-122"/>
                </a:rPr>
                <a:t>1                 </a:t>
              </a:r>
              <a:r>
                <a:rPr lang="en-US" altLang="zh-CN" dirty="0" smtClean="0">
                  <a:ea typeface="宋体" pitchFamily="2" charset="-122"/>
                </a:rPr>
                <a:t>q</a:t>
              </a:r>
              <a:r>
                <a:rPr lang="en-US" altLang="zh-CN" baseline="-16000" dirty="0" smtClean="0">
                  <a:ea typeface="宋体" pitchFamily="2" charset="-122"/>
                </a:rPr>
                <a:t>2                       </a:t>
              </a:r>
              <a:r>
                <a:rPr lang="en-US" altLang="zh-CN" sz="1800" dirty="0" err="1" smtClean="0">
                  <a:ea typeface="宋体" pitchFamily="2" charset="-122"/>
                </a:rPr>
                <a:t>q</a:t>
              </a:r>
              <a:r>
                <a:rPr lang="en-US" altLang="zh-CN" sz="1800" baseline="-16000" dirty="0" err="1" smtClean="0">
                  <a:ea typeface="宋体" pitchFamily="2" charset="-122"/>
                </a:rPr>
                <a:t>k</a:t>
              </a:r>
              <a:r>
                <a:rPr lang="en-US" altLang="zh-CN" sz="1800" baseline="-16000" dirty="0" smtClean="0">
                  <a:ea typeface="宋体" pitchFamily="2" charset="-122"/>
                </a:rPr>
                <a:t>                        </a:t>
              </a:r>
              <a:r>
                <a:rPr lang="en-US" altLang="zh-CN" sz="1800" dirty="0" smtClean="0">
                  <a:ea typeface="宋体" pitchFamily="2" charset="-122"/>
                </a:rPr>
                <a:t>q</a:t>
              </a:r>
              <a:r>
                <a:rPr lang="en-US" altLang="zh-CN" sz="1800" baseline="-16000" dirty="0" smtClean="0">
                  <a:ea typeface="宋体" pitchFamily="2" charset="-122"/>
                </a:rPr>
                <a:t>k+1</a:t>
              </a:r>
              <a:r>
                <a:rPr lang="en-US" altLang="zh-CN" sz="1800" dirty="0" smtClean="0">
                  <a:ea typeface="宋体" pitchFamily="2" charset="-122"/>
                </a:rPr>
                <a:t> </a:t>
              </a:r>
              <a:endParaRPr lang="en-US" altLang="zh-CN" sz="1800" dirty="0">
                <a:ea typeface="宋体" pitchFamily="2" charset="-122"/>
              </a:endParaRPr>
            </a:p>
          </p:txBody>
        </p:sp>
      </p:grpSp>
      <p:sp>
        <p:nvSpPr>
          <p:cNvPr id="37" name="灯片编号占位符 36"/>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381000"/>
          </a:xfrm>
        </p:spPr>
        <p:txBody>
          <a:bodyPr>
            <a:noAutofit/>
          </a:bodyPr>
          <a:lstStyle/>
          <a:p>
            <a:pPr algn="l"/>
            <a:r>
              <a:rPr lang="en-US" sz="2800" b="1" dirty="0" smtClean="0"/>
              <a:t>Example of </a:t>
            </a:r>
            <a:r>
              <a:rPr lang="en-US" altLang="zh-CN" sz="2800" b="1" dirty="0" err="1" smtClean="0"/>
              <a:t>Viterbi</a:t>
            </a:r>
            <a:r>
              <a:rPr lang="en-US" altLang="zh-CN" sz="2800" b="1" dirty="0" smtClean="0"/>
              <a:t> Algorithm</a:t>
            </a:r>
            <a:endParaRPr lang="en-US" sz="2800" b="1" dirty="0"/>
          </a:p>
        </p:txBody>
      </p:sp>
      <p:grpSp>
        <p:nvGrpSpPr>
          <p:cNvPr id="3" name="Group 81"/>
          <p:cNvGrpSpPr/>
          <p:nvPr/>
        </p:nvGrpSpPr>
        <p:grpSpPr>
          <a:xfrm>
            <a:off x="144016" y="4663007"/>
            <a:ext cx="971600" cy="1493497"/>
            <a:chOff x="0" y="4663007"/>
            <a:chExt cx="971600" cy="1493497"/>
          </a:xfrm>
        </p:grpSpPr>
        <p:sp>
          <p:nvSpPr>
            <p:cNvPr id="37" name="Oval 36"/>
            <p:cNvSpPr/>
            <p:nvPr/>
          </p:nvSpPr>
          <p:spPr>
            <a:xfrm>
              <a:off x="1" y="5733256"/>
              <a:ext cx="971599" cy="423248"/>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sym typeface="Symbol" pitchFamily="18" charset="2"/>
                </a:rPr>
                <a:t></a:t>
              </a:r>
              <a:r>
                <a:rPr lang="en-US" altLang="zh-CN" b="1" baseline="-25000" dirty="0" smtClean="0">
                  <a:solidFill>
                    <a:schemeClr val="bg1"/>
                  </a:solidFill>
                  <a:sym typeface="Symbol" pitchFamily="18" charset="2"/>
                </a:rPr>
                <a:t>k</a:t>
              </a:r>
              <a:r>
                <a:rPr lang="en-US" altLang="zh-CN" b="1" dirty="0" smtClean="0">
                  <a:solidFill>
                    <a:schemeClr val="bg1"/>
                  </a:solidFill>
                  <a:sym typeface="Symbol" pitchFamily="18" charset="2"/>
                </a:rPr>
                <a:t>(</a:t>
              </a:r>
              <a:r>
                <a:rPr lang="en-US" altLang="zh-CN" dirty="0" smtClean="0">
                  <a:solidFill>
                    <a:schemeClr val="bg1"/>
                  </a:solidFill>
                  <a:sym typeface="Symbol" pitchFamily="18" charset="2"/>
                </a:rPr>
                <a:t>s</a:t>
              </a:r>
              <a:r>
                <a:rPr lang="en-US" altLang="zh-CN" sz="1400" baseline="-16000" dirty="0" smtClean="0">
                  <a:solidFill>
                    <a:schemeClr val="bg1"/>
                  </a:solidFill>
                  <a:sym typeface="Symbol" pitchFamily="18" charset="2"/>
                </a:rPr>
                <a:t>2</a:t>
              </a:r>
              <a:r>
                <a:rPr lang="en-US" altLang="zh-CN" b="1" dirty="0" smtClean="0">
                  <a:solidFill>
                    <a:schemeClr val="bg1"/>
                  </a:solidFill>
                  <a:sym typeface="Symbol" pitchFamily="18" charset="2"/>
                </a:rPr>
                <a:t>)</a:t>
              </a:r>
              <a:endParaRPr lang="en-US" altLang="zh-CN" sz="1100" baseline="-16000" dirty="0">
                <a:solidFill>
                  <a:schemeClr val="bg1"/>
                </a:solidFill>
              </a:endParaRPr>
            </a:p>
          </p:txBody>
        </p:sp>
        <p:sp>
          <p:nvSpPr>
            <p:cNvPr id="38" name="Oval 37"/>
            <p:cNvSpPr/>
            <p:nvPr/>
          </p:nvSpPr>
          <p:spPr>
            <a:xfrm>
              <a:off x="0" y="4663007"/>
              <a:ext cx="971600" cy="423248"/>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sym typeface="Symbol" pitchFamily="18" charset="2"/>
                </a:rPr>
                <a:t></a:t>
              </a:r>
              <a:r>
                <a:rPr lang="en-US" altLang="zh-CN" b="1" baseline="-25000" dirty="0" smtClean="0">
                  <a:solidFill>
                    <a:schemeClr val="bg1"/>
                  </a:solidFill>
                  <a:sym typeface="Symbol" pitchFamily="18" charset="2"/>
                </a:rPr>
                <a:t>k</a:t>
              </a:r>
              <a:r>
                <a:rPr lang="en-US" altLang="zh-CN" b="1" dirty="0" smtClean="0">
                  <a:solidFill>
                    <a:schemeClr val="bg1"/>
                  </a:solidFill>
                  <a:sym typeface="Symbol" pitchFamily="18" charset="2"/>
                </a:rPr>
                <a:t>(</a:t>
              </a:r>
              <a:r>
                <a:rPr lang="en-US" altLang="zh-CN" dirty="0" smtClean="0">
                  <a:solidFill>
                    <a:schemeClr val="bg1"/>
                  </a:solidFill>
                  <a:sym typeface="Symbol" pitchFamily="18" charset="2"/>
                </a:rPr>
                <a:t>s</a:t>
              </a:r>
              <a:r>
                <a:rPr lang="en-US" altLang="zh-CN" sz="1400" baseline="-16000" dirty="0" smtClean="0">
                  <a:solidFill>
                    <a:schemeClr val="bg1"/>
                  </a:solidFill>
                </a:rPr>
                <a:t>1</a:t>
              </a:r>
              <a:r>
                <a:rPr lang="en-US" altLang="zh-CN" b="1" dirty="0" smtClean="0">
                  <a:solidFill>
                    <a:schemeClr val="bg1"/>
                  </a:solidFill>
                  <a:sym typeface="Symbol" pitchFamily="18" charset="2"/>
                </a:rPr>
                <a:t>)</a:t>
              </a:r>
              <a:endParaRPr lang="en-US" sz="1100" baseline="-16000" dirty="0">
                <a:solidFill>
                  <a:schemeClr val="bg1"/>
                </a:solidFill>
              </a:endParaRPr>
            </a:p>
          </p:txBody>
        </p:sp>
      </p:grpSp>
      <p:grpSp>
        <p:nvGrpSpPr>
          <p:cNvPr id="4" name="Group 50"/>
          <p:cNvGrpSpPr/>
          <p:nvPr/>
        </p:nvGrpSpPr>
        <p:grpSpPr>
          <a:xfrm>
            <a:off x="6477000" y="4548941"/>
            <a:ext cx="1532463" cy="622356"/>
            <a:chOff x="4107125" y="4192423"/>
            <a:chExt cx="1455475" cy="886517"/>
          </a:xfrm>
        </p:grpSpPr>
        <p:sp>
          <p:nvSpPr>
            <p:cNvPr id="52" name="Rectangle 51"/>
            <p:cNvSpPr/>
            <p:nvPr/>
          </p:nvSpPr>
          <p:spPr>
            <a:xfrm>
              <a:off x="4107125" y="4192423"/>
              <a:ext cx="845876" cy="876893"/>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3</a:t>
              </a:r>
              <a:r>
                <a:rPr lang="en-US" sz="1400" b="1" dirty="0" smtClean="0">
                  <a:solidFill>
                    <a:schemeClr val="tx1"/>
                  </a:solidFill>
                  <a:sym typeface="Symbol" pitchFamily="18" charset="2"/>
                </a:rPr>
                <a:t>(</a:t>
              </a:r>
              <a:r>
                <a:rPr lang="en-US" dirty="0" smtClean="0">
                  <a:solidFill>
                    <a:schemeClr val="tx1"/>
                  </a:solidFill>
                  <a:sym typeface="Symbol" pitchFamily="18" charset="2"/>
                </a:rPr>
                <a:t>s</a:t>
              </a:r>
              <a:r>
                <a:rPr lang="en-US" sz="1100" baseline="-16000" dirty="0" smtClean="0">
                  <a:solidFill>
                    <a:schemeClr val="tx1"/>
                  </a:solidFill>
                </a:rPr>
                <a:t>1</a:t>
              </a:r>
              <a:r>
                <a:rPr lang="en-US" sz="1400" b="1" dirty="0" smtClean="0">
                  <a:solidFill>
                    <a:schemeClr val="tx1"/>
                  </a:solidFill>
                  <a:sym typeface="Symbol" pitchFamily="18" charset="2"/>
                </a:rPr>
                <a:t>)</a:t>
              </a:r>
            </a:p>
            <a:p>
              <a:r>
                <a:rPr lang="en-US" sz="1200" b="1" dirty="0">
                  <a:solidFill>
                    <a:schemeClr val="tx1"/>
                  </a:solidFill>
                  <a:sym typeface="Symbol" pitchFamily="18" charset="2"/>
                </a:rPr>
                <a:t>0.018144</a:t>
              </a:r>
            </a:p>
            <a:p>
              <a:endParaRPr lang="en-US" sz="1400" b="1" dirty="0">
                <a:solidFill>
                  <a:schemeClr val="tx1"/>
                </a:solidFill>
                <a:sym typeface="Symbol" pitchFamily="18" charset="2"/>
              </a:endParaRPr>
            </a:p>
            <a:p>
              <a:r>
                <a:rPr lang="en-US" sz="1400" b="1" dirty="0" smtClean="0">
                  <a:solidFill>
                    <a:schemeClr val="tx1"/>
                  </a:solidFill>
                  <a:sym typeface="Symbol" pitchFamily="18" charset="2"/>
                </a:rPr>
                <a:t> </a:t>
              </a:r>
            </a:p>
            <a:p>
              <a:r>
                <a:rPr lang="en-US" sz="1400" b="1" dirty="0" smtClean="0">
                  <a:solidFill>
                    <a:schemeClr val="tx1"/>
                  </a:solidFill>
                  <a:sym typeface="Symbol" pitchFamily="18" charset="2"/>
                </a:rPr>
                <a:t>   </a:t>
              </a:r>
              <a:endParaRPr lang="en-US" sz="1400" b="1" dirty="0">
                <a:solidFill>
                  <a:schemeClr val="tx1"/>
                </a:solidFill>
              </a:endParaRPr>
            </a:p>
          </p:txBody>
        </p:sp>
        <p:sp>
          <p:nvSpPr>
            <p:cNvPr id="53" name="Rectangle 52"/>
            <p:cNvSpPr/>
            <p:nvPr/>
          </p:nvSpPr>
          <p:spPr>
            <a:xfrm>
              <a:off x="4953000" y="4202047"/>
              <a:ext cx="609600" cy="876893"/>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err="1" smtClean="0">
                  <a:solidFill>
                    <a:schemeClr val="bg1"/>
                  </a:solidFill>
                </a:rPr>
                <a:t>Prev</a:t>
              </a:r>
              <a:endParaRPr lang="en-US" sz="1400" b="1" dirty="0" smtClean="0">
                <a:solidFill>
                  <a:schemeClr val="bg1"/>
                </a:solidFill>
              </a:endParaRPr>
            </a:p>
            <a:p>
              <a:r>
                <a:rPr lang="en-US" sz="2400" dirty="0" smtClean="0">
                  <a:solidFill>
                    <a:schemeClr val="bg1"/>
                  </a:solidFill>
                </a:rPr>
                <a:t> s</a:t>
              </a:r>
              <a:r>
                <a:rPr lang="en-US" sz="1400" baseline="-16000" dirty="0" smtClean="0">
                  <a:solidFill>
                    <a:schemeClr val="bg1"/>
                  </a:solidFill>
                </a:rPr>
                <a:t>2</a:t>
              </a:r>
              <a:endParaRPr lang="en-US" sz="2400" b="1" dirty="0" smtClean="0">
                <a:solidFill>
                  <a:schemeClr val="bg1"/>
                </a:solidFill>
              </a:endParaRPr>
            </a:p>
          </p:txBody>
        </p:sp>
      </p:grpSp>
      <p:sp>
        <p:nvSpPr>
          <p:cNvPr id="54" name="Rectangle 53"/>
          <p:cNvSpPr/>
          <p:nvPr/>
        </p:nvSpPr>
        <p:spPr>
          <a:xfrm>
            <a:off x="3491880" y="674644"/>
            <a:ext cx="5652120" cy="753355"/>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Initial </a:t>
            </a:r>
            <a:r>
              <a:rPr lang="en-US" sz="1400" b="1" dirty="0" err="1" smtClean="0">
                <a:solidFill>
                  <a:schemeClr val="tx1"/>
                </a:solidFill>
                <a:sym typeface="Symbol" pitchFamily="18" charset="2"/>
              </a:rPr>
              <a:t>Prob</a:t>
            </a:r>
            <a:r>
              <a:rPr lang="en-US" sz="1400" b="1" dirty="0" smtClean="0">
                <a:solidFill>
                  <a:schemeClr val="tx1"/>
                </a:solidFill>
                <a:sym typeface="Symbol" pitchFamily="18" charset="2"/>
              </a:rPr>
              <a:t>:</a:t>
            </a:r>
            <a:r>
              <a:rPr lang="en-US" sz="1400" dirty="0" smtClean="0">
                <a:solidFill>
                  <a:schemeClr val="tx1"/>
                </a:solidFill>
                <a:sym typeface="Symbol" pitchFamily="18" charset="2"/>
              </a:rPr>
              <a:t> </a:t>
            </a:r>
            <a:r>
              <a:rPr lang="en-US" altLang="zh-CN" sz="1400" b="1" dirty="0" smtClean="0">
                <a:solidFill>
                  <a:schemeClr val="tx1"/>
                </a:solidFill>
                <a:ea typeface="宋体" pitchFamily="2" charset="-122"/>
                <a:sym typeface="Symbol" pitchFamily="18" charset="2"/>
              </a:rPr>
              <a:t></a:t>
            </a:r>
            <a:r>
              <a:rPr lang="en-US" altLang="zh-CN" sz="1400" b="1" dirty="0" smtClean="0">
                <a:solidFill>
                  <a:schemeClr val="tx1"/>
                </a:solidFill>
                <a:sym typeface="Symbol" pitchFamily="18" charset="2"/>
              </a:rPr>
              <a:t>( </a:t>
            </a:r>
            <a:r>
              <a:rPr lang="en-US" sz="1400" b="1" dirty="0" smtClean="0">
                <a:solidFill>
                  <a:schemeClr val="tx1"/>
                </a:solidFill>
                <a:sym typeface="Symbol" pitchFamily="18" charset="2"/>
              </a:rPr>
              <a:t>s</a:t>
            </a:r>
            <a:r>
              <a:rPr lang="en-US" sz="1000" b="1" baseline="-16000" dirty="0" smtClean="0">
                <a:solidFill>
                  <a:schemeClr val="tx1"/>
                </a:solidFill>
              </a:rPr>
              <a:t>1</a:t>
            </a:r>
            <a:r>
              <a:rPr lang="en-US" sz="1400" b="1" dirty="0" smtClean="0">
                <a:solidFill>
                  <a:schemeClr val="tx1"/>
                </a:solidFill>
                <a:sym typeface="Symbol" pitchFamily="18" charset="2"/>
              </a:rPr>
              <a:t>)=0.6, </a:t>
            </a:r>
            <a:r>
              <a:rPr lang="en-US" altLang="zh-CN" sz="1400" b="1" dirty="0" smtClean="0">
                <a:solidFill>
                  <a:schemeClr val="tx1"/>
                </a:solidFill>
                <a:ea typeface="宋体" pitchFamily="2" charset="-122"/>
                <a:sym typeface="Symbol" pitchFamily="18" charset="2"/>
              </a:rPr>
              <a:t></a:t>
            </a:r>
            <a:r>
              <a:rPr lang="en-US" sz="1400" b="1" dirty="0" smtClean="0">
                <a:solidFill>
                  <a:schemeClr val="tx1"/>
                </a:solidFill>
                <a:sym typeface="Symbol" pitchFamily="18" charset="2"/>
              </a:rPr>
              <a:t>( s</a:t>
            </a:r>
            <a:r>
              <a:rPr lang="en-US" sz="1000" b="1" baseline="-16000" dirty="0" smtClean="0">
                <a:solidFill>
                  <a:schemeClr val="tx1"/>
                </a:solidFill>
              </a:rPr>
              <a:t>2</a:t>
            </a:r>
            <a:r>
              <a:rPr lang="en-US" sz="1400" b="1" dirty="0" smtClean="0">
                <a:solidFill>
                  <a:schemeClr val="tx1"/>
                </a:solidFill>
                <a:sym typeface="Symbol" pitchFamily="18" charset="2"/>
              </a:rPr>
              <a:t>)=0.4</a:t>
            </a:r>
          </a:p>
          <a:p>
            <a:r>
              <a:rPr lang="en-US" sz="1400" b="1" dirty="0" smtClean="0">
                <a:solidFill>
                  <a:schemeClr val="tx1"/>
                </a:solidFill>
                <a:sym typeface="Symbol" pitchFamily="18" charset="2"/>
              </a:rPr>
              <a:t>Transition </a:t>
            </a:r>
            <a:r>
              <a:rPr lang="en-US" sz="1400" b="1" dirty="0" err="1" smtClean="0">
                <a:solidFill>
                  <a:schemeClr val="tx1"/>
                </a:solidFill>
                <a:sym typeface="Symbol" pitchFamily="18" charset="2"/>
              </a:rPr>
              <a:t>Prob</a:t>
            </a:r>
            <a:r>
              <a:rPr lang="en-US" sz="1400" b="1" dirty="0" smtClean="0">
                <a:solidFill>
                  <a:schemeClr val="tx1"/>
                </a:solidFill>
                <a:sym typeface="Symbol" pitchFamily="18" charset="2"/>
              </a:rPr>
              <a:t>: </a:t>
            </a:r>
            <a:r>
              <a:rPr lang="en-US" sz="1400" b="1" dirty="0" smtClean="0">
                <a:solidFill>
                  <a:schemeClr val="tx1"/>
                </a:solidFill>
              </a:rPr>
              <a:t>a</a:t>
            </a:r>
            <a:r>
              <a:rPr lang="en-US" sz="1400" b="1" baseline="-16000" dirty="0" smtClean="0">
                <a:solidFill>
                  <a:schemeClr val="tx1"/>
                </a:solidFill>
              </a:rPr>
              <a:t>11</a:t>
            </a:r>
            <a:r>
              <a:rPr lang="en-US" sz="1400" b="1" dirty="0" smtClean="0">
                <a:solidFill>
                  <a:schemeClr val="tx1"/>
                </a:solidFill>
              </a:rPr>
              <a:t> =0.3, a</a:t>
            </a:r>
            <a:r>
              <a:rPr lang="en-US" sz="1400" b="1" baseline="-16000" dirty="0" smtClean="0">
                <a:solidFill>
                  <a:schemeClr val="tx1"/>
                </a:solidFill>
              </a:rPr>
              <a:t>12</a:t>
            </a:r>
            <a:r>
              <a:rPr lang="en-US" sz="1400" b="1" dirty="0" smtClean="0">
                <a:solidFill>
                  <a:schemeClr val="tx1"/>
                </a:solidFill>
              </a:rPr>
              <a:t> </a:t>
            </a:r>
            <a:r>
              <a:rPr lang="en-US" sz="1400" b="1" dirty="0">
                <a:solidFill>
                  <a:schemeClr val="tx1"/>
                </a:solidFill>
              </a:rPr>
              <a:t>=</a:t>
            </a:r>
            <a:r>
              <a:rPr lang="en-US" sz="1400" b="1" dirty="0" smtClean="0">
                <a:solidFill>
                  <a:schemeClr val="tx1"/>
                </a:solidFill>
              </a:rPr>
              <a:t>0.7, a</a:t>
            </a:r>
            <a:r>
              <a:rPr lang="en-US" sz="1400" b="1" baseline="-16000" dirty="0" smtClean="0">
                <a:solidFill>
                  <a:schemeClr val="tx1"/>
                </a:solidFill>
              </a:rPr>
              <a:t>21</a:t>
            </a:r>
            <a:r>
              <a:rPr lang="en-US" sz="1400" b="1" dirty="0" smtClean="0">
                <a:solidFill>
                  <a:schemeClr val="tx1"/>
                </a:solidFill>
              </a:rPr>
              <a:t> </a:t>
            </a:r>
            <a:r>
              <a:rPr lang="en-US" sz="1400" b="1" dirty="0">
                <a:solidFill>
                  <a:schemeClr val="tx1"/>
                </a:solidFill>
              </a:rPr>
              <a:t>=</a:t>
            </a:r>
            <a:r>
              <a:rPr lang="en-US" sz="1400" b="1" dirty="0" smtClean="0">
                <a:solidFill>
                  <a:schemeClr val="tx1"/>
                </a:solidFill>
              </a:rPr>
              <a:t>0.2, a</a:t>
            </a:r>
            <a:r>
              <a:rPr lang="en-US" sz="1400" b="1" baseline="-16000" dirty="0" smtClean="0">
                <a:solidFill>
                  <a:schemeClr val="tx1"/>
                </a:solidFill>
              </a:rPr>
              <a:t>22</a:t>
            </a:r>
            <a:r>
              <a:rPr lang="en-US" sz="1400" b="1" dirty="0" smtClean="0">
                <a:solidFill>
                  <a:schemeClr val="tx1"/>
                </a:solidFill>
              </a:rPr>
              <a:t> </a:t>
            </a:r>
            <a:r>
              <a:rPr lang="en-US" sz="1400" b="1" dirty="0">
                <a:solidFill>
                  <a:schemeClr val="tx1"/>
                </a:solidFill>
              </a:rPr>
              <a:t>=</a:t>
            </a:r>
            <a:r>
              <a:rPr lang="en-US" sz="1400" b="1" dirty="0" smtClean="0">
                <a:solidFill>
                  <a:schemeClr val="tx1"/>
                </a:solidFill>
              </a:rPr>
              <a:t>0.8</a:t>
            </a:r>
          </a:p>
          <a:p>
            <a:r>
              <a:rPr lang="en-US" sz="1400" b="1" dirty="0" smtClean="0">
                <a:solidFill>
                  <a:schemeClr val="tx1"/>
                </a:solidFill>
              </a:rPr>
              <a:t>Observation </a:t>
            </a:r>
            <a:r>
              <a:rPr lang="en-US" sz="1400" b="1" dirty="0" err="1" smtClean="0">
                <a:solidFill>
                  <a:schemeClr val="tx1"/>
                </a:solidFill>
              </a:rPr>
              <a:t>Prob</a:t>
            </a:r>
            <a:r>
              <a:rPr lang="en-US" sz="1400" b="1" dirty="0" smtClean="0">
                <a:solidFill>
                  <a:schemeClr val="tx1"/>
                </a:solidFill>
              </a:rPr>
              <a:t>: b</a:t>
            </a:r>
            <a:r>
              <a:rPr lang="en-US" sz="1400" b="1" baseline="-16000" dirty="0" smtClean="0">
                <a:solidFill>
                  <a:schemeClr val="tx1"/>
                </a:solidFill>
              </a:rPr>
              <a:t>1 </a:t>
            </a:r>
            <a:r>
              <a:rPr lang="en-US" sz="1400" b="1" dirty="0" smtClean="0">
                <a:solidFill>
                  <a:schemeClr val="tx1"/>
                </a:solidFill>
              </a:rPr>
              <a:t>(v</a:t>
            </a:r>
            <a:r>
              <a:rPr lang="en-US" sz="1400" b="1" baseline="-16000" dirty="0" smtClean="0">
                <a:solidFill>
                  <a:schemeClr val="tx1"/>
                </a:solidFill>
              </a:rPr>
              <a:t>1 </a:t>
            </a:r>
            <a:r>
              <a:rPr lang="en-US" sz="1400" b="1" dirty="0" smtClean="0">
                <a:solidFill>
                  <a:schemeClr val="tx1"/>
                </a:solidFill>
              </a:rPr>
              <a:t>)=0.6, </a:t>
            </a:r>
            <a:r>
              <a:rPr lang="en-US" sz="1400" b="1" dirty="0">
                <a:solidFill>
                  <a:schemeClr val="tx1"/>
                </a:solidFill>
              </a:rPr>
              <a:t>b</a:t>
            </a:r>
            <a:r>
              <a:rPr lang="en-US" sz="1400" b="1" baseline="-16000" dirty="0">
                <a:solidFill>
                  <a:schemeClr val="tx1"/>
                </a:solidFill>
              </a:rPr>
              <a:t>1 </a:t>
            </a:r>
            <a:r>
              <a:rPr lang="en-US" sz="1400" b="1" dirty="0" smtClean="0">
                <a:solidFill>
                  <a:schemeClr val="tx1"/>
                </a:solidFill>
              </a:rPr>
              <a:t>(v</a:t>
            </a:r>
            <a:r>
              <a:rPr lang="en-US" sz="1400" b="1" baseline="-16000" dirty="0" smtClean="0">
                <a:solidFill>
                  <a:schemeClr val="tx1"/>
                </a:solidFill>
              </a:rPr>
              <a:t>2 </a:t>
            </a:r>
            <a:r>
              <a:rPr lang="en-US" sz="1400" b="1" dirty="0">
                <a:solidFill>
                  <a:schemeClr val="tx1"/>
                </a:solidFill>
              </a:rPr>
              <a:t>)=</a:t>
            </a:r>
            <a:r>
              <a:rPr lang="en-US" sz="1400" b="1" dirty="0" smtClean="0">
                <a:solidFill>
                  <a:schemeClr val="tx1"/>
                </a:solidFill>
              </a:rPr>
              <a:t>0.4, b</a:t>
            </a:r>
            <a:r>
              <a:rPr lang="en-US" sz="1400" b="1" baseline="-16000" dirty="0" smtClean="0">
                <a:solidFill>
                  <a:schemeClr val="tx1"/>
                </a:solidFill>
              </a:rPr>
              <a:t>2 </a:t>
            </a:r>
            <a:r>
              <a:rPr lang="en-US" sz="1400" b="1" dirty="0" smtClean="0">
                <a:solidFill>
                  <a:schemeClr val="tx1"/>
                </a:solidFill>
              </a:rPr>
              <a:t>(v</a:t>
            </a:r>
            <a:r>
              <a:rPr lang="en-US" sz="1400" b="1" baseline="-16000" dirty="0" smtClean="0">
                <a:solidFill>
                  <a:schemeClr val="tx1"/>
                </a:solidFill>
              </a:rPr>
              <a:t>1 </a:t>
            </a:r>
            <a:r>
              <a:rPr lang="en-US" sz="1400" b="1" dirty="0">
                <a:solidFill>
                  <a:schemeClr val="tx1"/>
                </a:solidFill>
              </a:rPr>
              <a:t>)=</a:t>
            </a:r>
            <a:r>
              <a:rPr lang="en-US" sz="1400" b="1" dirty="0" smtClean="0">
                <a:solidFill>
                  <a:schemeClr val="tx1"/>
                </a:solidFill>
              </a:rPr>
              <a:t>0.4, b</a:t>
            </a:r>
            <a:r>
              <a:rPr lang="en-US" sz="1400" b="1" baseline="-16000" dirty="0" smtClean="0">
                <a:solidFill>
                  <a:schemeClr val="tx1"/>
                </a:solidFill>
              </a:rPr>
              <a:t>2 </a:t>
            </a:r>
            <a:r>
              <a:rPr lang="en-US" sz="1400" b="1" dirty="0" smtClean="0">
                <a:solidFill>
                  <a:schemeClr val="tx1"/>
                </a:solidFill>
              </a:rPr>
              <a:t>(v</a:t>
            </a:r>
            <a:r>
              <a:rPr lang="en-US" sz="1400" b="1" baseline="-16000" dirty="0" smtClean="0">
                <a:solidFill>
                  <a:schemeClr val="tx1"/>
                </a:solidFill>
              </a:rPr>
              <a:t>2</a:t>
            </a:r>
            <a:r>
              <a:rPr lang="en-US" sz="1400" b="1" dirty="0" smtClean="0">
                <a:solidFill>
                  <a:schemeClr val="tx1"/>
                </a:solidFill>
              </a:rPr>
              <a:t>)=</a:t>
            </a:r>
            <a:r>
              <a:rPr lang="en-US" sz="1400" b="1" dirty="0">
                <a:solidFill>
                  <a:schemeClr val="tx1"/>
                </a:solidFill>
              </a:rPr>
              <a:t>0.6</a:t>
            </a:r>
            <a:r>
              <a:rPr lang="en-US" sz="1400" b="1" dirty="0" smtClean="0">
                <a:solidFill>
                  <a:schemeClr val="tx1"/>
                </a:solidFill>
              </a:rPr>
              <a:t> </a:t>
            </a:r>
            <a:r>
              <a:rPr lang="en-US" sz="1400" b="1" dirty="0" smtClean="0">
                <a:solidFill>
                  <a:schemeClr val="tx1"/>
                </a:solidFill>
                <a:sym typeface="Symbol" pitchFamily="18" charset="2"/>
              </a:rPr>
              <a:t> </a:t>
            </a:r>
            <a:endParaRPr lang="en-US" sz="1400" b="1" dirty="0">
              <a:solidFill>
                <a:schemeClr val="tx1"/>
              </a:solidFill>
              <a:sym typeface="Symbol" pitchFamily="18" charset="2"/>
            </a:endParaRPr>
          </a:p>
          <a:p>
            <a:endParaRPr lang="en-US" sz="1400" b="1" dirty="0">
              <a:solidFill>
                <a:schemeClr val="tx1"/>
              </a:solidFill>
              <a:sym typeface="Symbol" pitchFamily="18" charset="2"/>
            </a:endParaRPr>
          </a:p>
          <a:p>
            <a:endParaRPr lang="en-US" sz="1400" b="1" dirty="0">
              <a:solidFill>
                <a:schemeClr val="tx1"/>
              </a:solidFill>
              <a:sym typeface="Symbol" pitchFamily="18" charset="2"/>
            </a:endParaRPr>
          </a:p>
          <a:p>
            <a:r>
              <a:rPr lang="en-US" sz="1400" b="1" dirty="0" smtClean="0">
                <a:solidFill>
                  <a:schemeClr val="tx1"/>
                </a:solidFill>
                <a:sym typeface="Symbol" pitchFamily="18" charset="2"/>
              </a:rPr>
              <a:t> </a:t>
            </a:r>
          </a:p>
          <a:p>
            <a:r>
              <a:rPr lang="en-US" sz="1400" b="1" dirty="0" smtClean="0">
                <a:solidFill>
                  <a:schemeClr val="tx1"/>
                </a:solidFill>
                <a:sym typeface="Symbol" pitchFamily="18" charset="2"/>
              </a:rPr>
              <a:t>   </a:t>
            </a:r>
            <a:endParaRPr lang="en-US" sz="1400" b="1" dirty="0">
              <a:solidFill>
                <a:schemeClr val="tx1"/>
              </a:solidFill>
            </a:endParaRPr>
          </a:p>
        </p:txBody>
      </p:sp>
      <p:grpSp>
        <p:nvGrpSpPr>
          <p:cNvPr id="5" name="Group 94"/>
          <p:cNvGrpSpPr/>
          <p:nvPr/>
        </p:nvGrpSpPr>
        <p:grpSpPr>
          <a:xfrm>
            <a:off x="3542272" y="1466157"/>
            <a:ext cx="1317760" cy="2250875"/>
            <a:chOff x="3126085" y="1406725"/>
            <a:chExt cx="1317760" cy="2250875"/>
          </a:xfrm>
        </p:grpSpPr>
        <p:sp>
          <p:nvSpPr>
            <p:cNvPr id="55" name="Rectangle 54"/>
            <p:cNvSpPr/>
            <p:nvPr/>
          </p:nvSpPr>
          <p:spPr>
            <a:xfrm>
              <a:off x="3126085" y="1406725"/>
              <a:ext cx="1267005" cy="1107875"/>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  </a:t>
              </a:r>
              <a:r>
                <a:rPr lang="en-US" sz="1400" b="1" dirty="0" smtClean="0">
                  <a:solidFill>
                    <a:srgbClr val="C00000"/>
                  </a:solidFill>
                  <a:sym typeface="Symbol" pitchFamily="18" charset="2"/>
                </a:rPr>
                <a:t></a:t>
              </a:r>
              <a:r>
                <a:rPr lang="en-US" sz="1400" b="1" baseline="-25000" dirty="0" smtClean="0">
                  <a:solidFill>
                    <a:srgbClr val="C00000"/>
                  </a:solidFill>
                  <a:sym typeface="Symbol" pitchFamily="18" charset="2"/>
                </a:rPr>
                <a:t>1</a:t>
              </a:r>
              <a:r>
                <a:rPr lang="en-US" sz="1400" b="1" dirty="0" smtClean="0">
                  <a:solidFill>
                    <a:srgbClr val="C00000"/>
                  </a:solidFill>
                  <a:sym typeface="Symbol" pitchFamily="18" charset="2"/>
                </a:rPr>
                <a:t>(</a:t>
              </a:r>
              <a:r>
                <a:rPr lang="en-US" dirty="0" smtClean="0">
                  <a:solidFill>
                    <a:srgbClr val="C00000"/>
                  </a:solidFill>
                  <a:sym typeface="Symbol" pitchFamily="18" charset="2"/>
                </a:rPr>
                <a:t>s</a:t>
              </a:r>
              <a:r>
                <a:rPr lang="en-US" sz="1100" baseline="-16000" dirty="0" smtClean="0">
                  <a:solidFill>
                    <a:srgbClr val="C00000"/>
                  </a:solidFill>
                </a:rPr>
                <a:t>1</a:t>
              </a:r>
              <a:r>
                <a:rPr lang="en-US" sz="1400" b="1" dirty="0" smtClean="0">
                  <a:solidFill>
                    <a:srgbClr val="C00000"/>
                  </a:solidFill>
                  <a:sym typeface="Symbol" pitchFamily="18" charset="2"/>
                </a:rPr>
                <a:t>)</a:t>
              </a:r>
            </a:p>
            <a:p>
              <a:r>
                <a:rPr lang="en-US" sz="1400" b="1" dirty="0" smtClean="0">
                  <a:solidFill>
                    <a:schemeClr val="tx1"/>
                  </a:solidFill>
                  <a:sym typeface="Symbol" pitchFamily="18" charset="2"/>
                </a:rPr>
                <a:t>=</a:t>
              </a:r>
              <a:r>
                <a:rPr lang="en-US" altLang="zh-CN" sz="1400" b="1" dirty="0" smtClean="0">
                  <a:solidFill>
                    <a:schemeClr val="tx1"/>
                  </a:solidFill>
                  <a:ea typeface="宋体" pitchFamily="2" charset="-122"/>
                  <a:sym typeface="Symbol" pitchFamily="18" charset="2"/>
                </a:rPr>
                <a:t> </a:t>
              </a:r>
              <a:r>
                <a:rPr lang="en-US" altLang="zh-CN" sz="1200" b="1" dirty="0" smtClean="0">
                  <a:solidFill>
                    <a:schemeClr val="tx1"/>
                  </a:solidFill>
                  <a:ea typeface="宋体" pitchFamily="2" charset="-122"/>
                  <a:sym typeface="Symbol" pitchFamily="18" charset="2"/>
                </a:rPr>
                <a:t></a:t>
              </a:r>
              <a:r>
                <a:rPr lang="en-US" sz="1200" b="1" dirty="0" smtClean="0">
                  <a:solidFill>
                    <a:schemeClr val="tx1"/>
                  </a:solidFill>
                  <a:sym typeface="Symbol" pitchFamily="18" charset="2"/>
                </a:rPr>
                <a:t>(</a:t>
              </a:r>
              <a:r>
                <a:rPr lang="en-US" sz="1200" b="1" dirty="0">
                  <a:solidFill>
                    <a:schemeClr val="tx1"/>
                  </a:solidFill>
                  <a:sym typeface="Symbol" pitchFamily="18" charset="2"/>
                </a:rPr>
                <a:t>s</a:t>
              </a:r>
              <a:r>
                <a:rPr lang="en-US" sz="900" b="1" baseline="-16000" dirty="0" smtClean="0">
                  <a:solidFill>
                    <a:schemeClr val="tx1"/>
                  </a:solidFill>
                </a:rPr>
                <a:t>1</a:t>
              </a:r>
              <a:r>
                <a:rPr lang="en-US" sz="1200" b="1" dirty="0" smtClean="0">
                  <a:solidFill>
                    <a:schemeClr val="tx1"/>
                  </a:solidFill>
                  <a:sym typeface="Symbol" pitchFamily="18" charset="2"/>
                </a:rPr>
                <a:t>) </a:t>
              </a:r>
              <a:r>
                <a:rPr lang="en-US" sz="1200" b="1" dirty="0">
                  <a:solidFill>
                    <a:schemeClr val="tx1"/>
                  </a:solidFill>
                </a:rPr>
                <a:t>b</a:t>
              </a:r>
              <a:r>
                <a:rPr lang="en-US" sz="1200" b="1" baseline="-16000" dirty="0">
                  <a:solidFill>
                    <a:schemeClr val="tx1"/>
                  </a:solidFill>
                </a:rPr>
                <a:t>1 </a:t>
              </a:r>
              <a:r>
                <a:rPr lang="en-US" sz="1200" b="1" dirty="0" smtClean="0">
                  <a:solidFill>
                    <a:schemeClr val="tx1"/>
                  </a:solidFill>
                </a:rPr>
                <a:t>(v</a:t>
              </a:r>
              <a:r>
                <a:rPr lang="en-US" sz="1200" b="1" baseline="-16000" dirty="0" smtClean="0">
                  <a:solidFill>
                    <a:schemeClr val="tx1"/>
                  </a:solidFill>
                </a:rPr>
                <a:t>1 </a:t>
              </a:r>
              <a:r>
                <a:rPr lang="en-US" sz="1200" b="1" dirty="0">
                  <a:solidFill>
                    <a:schemeClr val="tx1"/>
                  </a:solidFill>
                </a:rPr>
                <a:t>)</a:t>
              </a:r>
              <a:endParaRPr lang="en-US" sz="1400" b="1" dirty="0" smtClean="0">
                <a:solidFill>
                  <a:schemeClr val="tx1"/>
                </a:solidFill>
                <a:sym typeface="Symbol" pitchFamily="18" charset="2"/>
              </a:endParaRPr>
            </a:p>
            <a:p>
              <a:r>
                <a:rPr lang="en-US" sz="1400" b="1" dirty="0" smtClean="0">
                  <a:solidFill>
                    <a:schemeClr val="tx1"/>
                  </a:solidFill>
                  <a:sym typeface="Symbol" pitchFamily="18" charset="2"/>
                </a:rPr>
                <a:t>=0.6*0.6 </a:t>
              </a:r>
            </a:p>
            <a:p>
              <a:r>
                <a:rPr lang="en-US" sz="1400" b="1" dirty="0" smtClean="0">
                  <a:solidFill>
                    <a:schemeClr val="tx1"/>
                  </a:solidFill>
                  <a:sym typeface="Symbol" pitchFamily="18" charset="2"/>
                </a:rPr>
                <a:t>=</a:t>
              </a:r>
              <a:r>
                <a:rPr lang="en-US" sz="1400" b="1" dirty="0" smtClean="0">
                  <a:solidFill>
                    <a:srgbClr val="C00000"/>
                  </a:solidFill>
                  <a:sym typeface="Symbol" pitchFamily="18" charset="2"/>
                </a:rPr>
                <a:t>0.36</a:t>
              </a:r>
              <a:r>
                <a:rPr lang="en-US" sz="1400" b="1" dirty="0" smtClean="0">
                  <a:solidFill>
                    <a:schemeClr val="tx1"/>
                  </a:solidFill>
                  <a:sym typeface="Symbol" pitchFamily="18" charset="2"/>
                </a:rPr>
                <a:t>  </a:t>
              </a:r>
              <a:endParaRPr lang="en-US" sz="1400" b="1" dirty="0">
                <a:solidFill>
                  <a:schemeClr val="tx1"/>
                </a:solidFill>
              </a:endParaRPr>
            </a:p>
          </p:txBody>
        </p:sp>
        <p:sp>
          <p:nvSpPr>
            <p:cNvPr id="56" name="Rectangle 55"/>
            <p:cNvSpPr/>
            <p:nvPr/>
          </p:nvSpPr>
          <p:spPr>
            <a:xfrm>
              <a:off x="3140757" y="2533867"/>
              <a:ext cx="1303088" cy="1123733"/>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  </a:t>
              </a:r>
              <a:r>
                <a:rPr lang="en-US" sz="1400" b="1" dirty="0" smtClean="0">
                  <a:solidFill>
                    <a:srgbClr val="C00000"/>
                  </a:solidFill>
                  <a:sym typeface="Symbol" pitchFamily="18" charset="2"/>
                </a:rPr>
                <a:t></a:t>
              </a:r>
              <a:r>
                <a:rPr lang="en-US" sz="1400" b="1" baseline="-25000" dirty="0" smtClean="0">
                  <a:solidFill>
                    <a:srgbClr val="C00000"/>
                  </a:solidFill>
                  <a:sym typeface="Symbol" pitchFamily="18" charset="2"/>
                </a:rPr>
                <a:t>1</a:t>
              </a:r>
              <a:r>
                <a:rPr lang="en-US" sz="1400" b="1" dirty="0" smtClean="0">
                  <a:solidFill>
                    <a:srgbClr val="C00000"/>
                  </a:solidFill>
                  <a:sym typeface="Symbol" pitchFamily="18" charset="2"/>
                </a:rPr>
                <a:t>(</a:t>
              </a:r>
              <a:r>
                <a:rPr lang="en-US" b="1" dirty="0" smtClean="0">
                  <a:solidFill>
                    <a:srgbClr val="C00000"/>
                  </a:solidFill>
                  <a:sym typeface="Symbol" pitchFamily="18" charset="2"/>
                </a:rPr>
                <a:t>s</a:t>
              </a:r>
              <a:r>
                <a:rPr lang="en-US" sz="1100" b="1" baseline="-16000" dirty="0" smtClean="0">
                  <a:solidFill>
                    <a:srgbClr val="C00000"/>
                  </a:solidFill>
                </a:rPr>
                <a:t>2</a:t>
              </a:r>
              <a:r>
                <a:rPr lang="en-US" sz="1400" b="1" dirty="0" smtClean="0">
                  <a:solidFill>
                    <a:srgbClr val="C00000"/>
                  </a:solidFill>
                  <a:sym typeface="Symbol" pitchFamily="18" charset="2"/>
                </a:rPr>
                <a:t>)</a:t>
              </a:r>
            </a:p>
            <a:p>
              <a:r>
                <a:rPr lang="en-US" sz="1400" b="1" dirty="0" smtClean="0">
                  <a:solidFill>
                    <a:schemeClr val="tx1"/>
                  </a:solidFill>
                  <a:sym typeface="Symbol" pitchFamily="18" charset="2"/>
                </a:rPr>
                <a:t>=</a:t>
              </a:r>
              <a:r>
                <a:rPr lang="en-US" altLang="zh-CN" sz="1400" b="1" dirty="0" smtClean="0">
                  <a:solidFill>
                    <a:schemeClr val="tx1"/>
                  </a:solidFill>
                  <a:ea typeface="宋体" pitchFamily="2" charset="-122"/>
                  <a:sym typeface="Symbol" pitchFamily="18" charset="2"/>
                </a:rPr>
                <a:t> </a:t>
              </a:r>
              <a:r>
                <a:rPr lang="en-US" altLang="zh-CN" sz="1200" b="1" dirty="0" smtClean="0">
                  <a:solidFill>
                    <a:schemeClr val="tx1"/>
                  </a:solidFill>
                  <a:ea typeface="宋体" pitchFamily="2" charset="-122"/>
                  <a:sym typeface="Symbol" pitchFamily="18" charset="2"/>
                </a:rPr>
                <a:t></a:t>
              </a:r>
              <a:r>
                <a:rPr lang="en-US" sz="1200" b="1" dirty="0" smtClean="0">
                  <a:solidFill>
                    <a:schemeClr val="tx1"/>
                  </a:solidFill>
                  <a:sym typeface="Symbol" pitchFamily="18" charset="2"/>
                </a:rPr>
                <a:t>(s</a:t>
              </a:r>
              <a:r>
                <a:rPr lang="en-US" sz="900" b="1" baseline="-16000" dirty="0" smtClean="0">
                  <a:solidFill>
                    <a:schemeClr val="tx1"/>
                  </a:solidFill>
                </a:rPr>
                <a:t>2</a:t>
              </a:r>
              <a:r>
                <a:rPr lang="en-US" sz="1200" b="1" dirty="0" smtClean="0">
                  <a:solidFill>
                    <a:schemeClr val="tx1"/>
                  </a:solidFill>
                  <a:sym typeface="Symbol" pitchFamily="18" charset="2"/>
                </a:rPr>
                <a:t>) </a:t>
              </a:r>
              <a:r>
                <a:rPr lang="en-US" sz="1200" b="1" dirty="0" smtClean="0">
                  <a:solidFill>
                    <a:schemeClr val="tx1"/>
                  </a:solidFill>
                </a:rPr>
                <a:t>b</a:t>
              </a:r>
              <a:r>
                <a:rPr lang="en-US" sz="1200" b="1" baseline="-16000" dirty="0" smtClean="0">
                  <a:solidFill>
                    <a:schemeClr val="tx1"/>
                  </a:solidFill>
                </a:rPr>
                <a:t>2 </a:t>
              </a:r>
              <a:r>
                <a:rPr lang="en-US" sz="1200" b="1" dirty="0" smtClean="0">
                  <a:solidFill>
                    <a:schemeClr val="tx1"/>
                  </a:solidFill>
                </a:rPr>
                <a:t>(v</a:t>
              </a:r>
              <a:r>
                <a:rPr lang="en-US" sz="1200" b="1" baseline="-16000" dirty="0" smtClean="0">
                  <a:solidFill>
                    <a:schemeClr val="tx1"/>
                  </a:solidFill>
                </a:rPr>
                <a:t>1 </a:t>
              </a:r>
              <a:r>
                <a:rPr lang="en-US" sz="1200" b="1" dirty="0">
                  <a:solidFill>
                    <a:schemeClr val="tx1"/>
                  </a:solidFill>
                </a:rPr>
                <a:t>)</a:t>
              </a:r>
              <a:endParaRPr lang="en-US" sz="1400" b="1" dirty="0" smtClean="0">
                <a:solidFill>
                  <a:schemeClr val="tx1"/>
                </a:solidFill>
                <a:sym typeface="Symbol" pitchFamily="18" charset="2"/>
              </a:endParaRPr>
            </a:p>
            <a:p>
              <a:r>
                <a:rPr lang="en-US" sz="1400" b="1" dirty="0" smtClean="0">
                  <a:solidFill>
                    <a:schemeClr val="tx1"/>
                  </a:solidFill>
                  <a:sym typeface="Symbol" pitchFamily="18" charset="2"/>
                </a:rPr>
                <a:t>=0.4*0.4 </a:t>
              </a:r>
            </a:p>
            <a:p>
              <a:r>
                <a:rPr lang="en-US" sz="1400" b="1" dirty="0" smtClean="0">
                  <a:solidFill>
                    <a:schemeClr val="tx1"/>
                  </a:solidFill>
                  <a:sym typeface="Symbol" pitchFamily="18" charset="2"/>
                </a:rPr>
                <a:t>=</a:t>
              </a:r>
              <a:r>
                <a:rPr lang="en-US" sz="1400" b="1" dirty="0" smtClean="0">
                  <a:solidFill>
                    <a:srgbClr val="C00000"/>
                  </a:solidFill>
                  <a:sym typeface="Symbol" pitchFamily="18" charset="2"/>
                </a:rPr>
                <a:t>0.16</a:t>
              </a:r>
              <a:r>
                <a:rPr lang="en-US" sz="1400" b="1" dirty="0" smtClean="0">
                  <a:solidFill>
                    <a:schemeClr val="tx1"/>
                  </a:solidFill>
                  <a:sym typeface="Symbol" pitchFamily="18" charset="2"/>
                </a:rPr>
                <a:t>  </a:t>
              </a:r>
              <a:endParaRPr lang="en-US" sz="1400" b="1" dirty="0">
                <a:solidFill>
                  <a:schemeClr val="tx1"/>
                </a:solidFill>
              </a:endParaRPr>
            </a:p>
          </p:txBody>
        </p:sp>
      </p:grpSp>
      <p:sp>
        <p:nvSpPr>
          <p:cNvPr id="57" name="Rectangle 56"/>
          <p:cNvSpPr/>
          <p:nvPr/>
        </p:nvSpPr>
        <p:spPr>
          <a:xfrm>
            <a:off x="4778476" y="1437383"/>
            <a:ext cx="2117642" cy="1165085"/>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rgbClr val="C00000"/>
                </a:solidFill>
                <a:sym typeface="Symbol" pitchFamily="18" charset="2"/>
              </a:rPr>
              <a:t>  </a:t>
            </a:r>
            <a:r>
              <a:rPr lang="en-US" sz="1400" b="1" baseline="-25000" dirty="0" smtClean="0">
                <a:solidFill>
                  <a:srgbClr val="C00000"/>
                </a:solidFill>
                <a:sym typeface="Symbol" pitchFamily="18" charset="2"/>
              </a:rPr>
              <a:t>2</a:t>
            </a:r>
            <a:r>
              <a:rPr lang="en-US" sz="1400" b="1" dirty="0" smtClean="0">
                <a:solidFill>
                  <a:srgbClr val="C00000"/>
                </a:solidFill>
                <a:sym typeface="Symbol" pitchFamily="18" charset="2"/>
              </a:rPr>
              <a:t>(</a:t>
            </a:r>
            <a:r>
              <a:rPr lang="en-US" dirty="0" smtClean="0">
                <a:solidFill>
                  <a:srgbClr val="C00000"/>
                </a:solidFill>
                <a:sym typeface="Symbol" pitchFamily="18" charset="2"/>
              </a:rPr>
              <a:t>s</a:t>
            </a:r>
            <a:r>
              <a:rPr lang="en-US" sz="1100" baseline="-16000" dirty="0" smtClean="0">
                <a:solidFill>
                  <a:srgbClr val="C00000"/>
                </a:solidFill>
              </a:rPr>
              <a:t>1</a:t>
            </a:r>
            <a:r>
              <a:rPr lang="en-US" sz="1400" b="1" dirty="0" smtClean="0">
                <a:solidFill>
                  <a:srgbClr val="C00000"/>
                </a:solidFill>
                <a:sym typeface="Symbol" pitchFamily="18" charset="2"/>
              </a:rPr>
              <a:t>)</a:t>
            </a:r>
          </a:p>
          <a:p>
            <a:r>
              <a:rPr lang="en-US" sz="1400" b="1" dirty="0" smtClean="0">
                <a:solidFill>
                  <a:schemeClr val="tx1"/>
                </a:solidFill>
                <a:sym typeface="Symbol" pitchFamily="18" charset="2"/>
              </a:rPr>
              <a:t>=Max[</a:t>
            </a:r>
            <a:r>
              <a:rPr lang="en-US" sz="1400" b="1" dirty="0" smtClean="0">
                <a:solidFill>
                  <a:schemeClr val="tx1"/>
                </a:solidFill>
              </a:rPr>
              <a:t>a</a:t>
            </a:r>
            <a:r>
              <a:rPr lang="en-US" sz="1400" b="1" baseline="-16000" dirty="0" smtClean="0">
                <a:solidFill>
                  <a:schemeClr val="tx1"/>
                </a:solidFill>
              </a:rPr>
              <a:t>11 </a:t>
            </a:r>
            <a:r>
              <a:rPr lang="en-US" sz="1400" b="1" dirty="0">
                <a:solidFill>
                  <a:schemeClr val="tx1"/>
                </a:solidFill>
              </a:rPr>
              <a:t>b</a:t>
            </a:r>
            <a:r>
              <a:rPr lang="en-US" sz="1400" b="1" baseline="-16000" dirty="0">
                <a:solidFill>
                  <a:schemeClr val="tx1"/>
                </a:solidFill>
              </a:rPr>
              <a:t>1 </a:t>
            </a:r>
            <a:r>
              <a:rPr lang="en-US" sz="1400" b="1" dirty="0" smtClean="0">
                <a:solidFill>
                  <a:schemeClr val="tx1"/>
                </a:solidFill>
              </a:rPr>
              <a:t>(v</a:t>
            </a:r>
            <a:r>
              <a:rPr lang="en-US" sz="1400" b="1" baseline="-16000" dirty="0" smtClean="0">
                <a:solidFill>
                  <a:schemeClr val="tx1"/>
                </a:solidFill>
              </a:rPr>
              <a:t>2 </a:t>
            </a:r>
            <a:r>
              <a:rPr lang="en-US" sz="1400" b="1" dirty="0" smtClean="0">
                <a:solidFill>
                  <a:schemeClr val="tx1"/>
                </a:solidFill>
              </a:rPr>
              <a:t>)</a:t>
            </a:r>
            <a:r>
              <a:rPr lang="en-US" sz="1400" b="1" dirty="0">
                <a:solidFill>
                  <a:schemeClr val="tx1"/>
                </a:solidFill>
                <a:sym typeface="Symbol" pitchFamily="18" charset="2"/>
              </a:rPr>
              <a:t> </a:t>
            </a:r>
            <a:r>
              <a:rPr lang="en-US" sz="1400" b="1" baseline="-25000" dirty="0" smtClean="0">
                <a:solidFill>
                  <a:schemeClr val="tx1"/>
                </a:solidFill>
                <a:sym typeface="Symbol" pitchFamily="18" charset="2"/>
              </a:rPr>
              <a:t>1</a:t>
            </a:r>
            <a:r>
              <a:rPr lang="en-US" sz="1400" b="1" dirty="0" smtClean="0">
                <a:solidFill>
                  <a:schemeClr val="tx1"/>
                </a:solidFill>
                <a:sym typeface="Symbol" pitchFamily="18" charset="2"/>
              </a:rPr>
              <a:t>(</a:t>
            </a:r>
            <a:r>
              <a:rPr lang="en-US" sz="1400" dirty="0">
                <a:solidFill>
                  <a:schemeClr val="tx1"/>
                </a:solidFill>
                <a:sym typeface="Symbol" pitchFamily="18" charset="2"/>
              </a:rPr>
              <a:t>s</a:t>
            </a:r>
            <a:r>
              <a:rPr lang="en-US" sz="1100" baseline="-16000" dirty="0" smtClean="0">
                <a:solidFill>
                  <a:schemeClr val="tx1"/>
                </a:solidFill>
              </a:rPr>
              <a:t>1</a:t>
            </a:r>
            <a:r>
              <a:rPr lang="en-US" sz="1400" b="1" dirty="0" smtClean="0">
                <a:solidFill>
                  <a:schemeClr val="tx1"/>
                </a:solidFill>
                <a:sym typeface="Symbol" pitchFamily="18" charset="2"/>
              </a:rPr>
              <a:t>),</a:t>
            </a:r>
            <a:endParaRPr lang="en-US" sz="1400" b="1" dirty="0">
              <a:solidFill>
                <a:schemeClr val="tx1"/>
              </a:solidFill>
              <a:sym typeface="Symbol" pitchFamily="18" charset="2"/>
            </a:endParaRPr>
          </a:p>
          <a:p>
            <a:r>
              <a:rPr lang="en-US" sz="1400" b="1" dirty="0" smtClean="0">
                <a:solidFill>
                  <a:schemeClr val="tx1"/>
                </a:solidFill>
              </a:rPr>
              <a:t>           a</a:t>
            </a:r>
            <a:r>
              <a:rPr lang="en-US" sz="1400" b="1" baseline="-16000" dirty="0" smtClean="0">
                <a:solidFill>
                  <a:schemeClr val="tx1"/>
                </a:solidFill>
              </a:rPr>
              <a:t>21</a:t>
            </a:r>
            <a:r>
              <a:rPr lang="en-US" sz="1400" b="1" dirty="0" smtClean="0">
                <a:solidFill>
                  <a:schemeClr val="tx1"/>
                </a:solidFill>
              </a:rPr>
              <a:t> </a:t>
            </a:r>
            <a:r>
              <a:rPr lang="en-US" sz="1400" b="1" dirty="0">
                <a:solidFill>
                  <a:schemeClr val="tx1"/>
                </a:solidFill>
              </a:rPr>
              <a:t>b</a:t>
            </a:r>
            <a:r>
              <a:rPr lang="en-US" sz="1400" b="1" baseline="-16000" dirty="0">
                <a:solidFill>
                  <a:schemeClr val="tx1"/>
                </a:solidFill>
              </a:rPr>
              <a:t>1 </a:t>
            </a:r>
            <a:r>
              <a:rPr lang="en-US" sz="1400" b="1" dirty="0" smtClean="0">
                <a:solidFill>
                  <a:schemeClr val="tx1"/>
                </a:solidFill>
              </a:rPr>
              <a:t>(v</a:t>
            </a:r>
            <a:r>
              <a:rPr lang="en-US" sz="1400" b="1" baseline="-16000" dirty="0" smtClean="0">
                <a:solidFill>
                  <a:schemeClr val="tx1"/>
                </a:solidFill>
              </a:rPr>
              <a:t>2 </a:t>
            </a:r>
            <a:r>
              <a:rPr lang="en-US" sz="1400" b="1" dirty="0" smtClean="0">
                <a:solidFill>
                  <a:schemeClr val="tx1"/>
                </a:solidFill>
              </a:rPr>
              <a:t>)</a:t>
            </a:r>
            <a:r>
              <a:rPr lang="en-US" sz="1400" b="1" dirty="0">
                <a:solidFill>
                  <a:schemeClr val="tx1"/>
                </a:solidFill>
                <a:sym typeface="Symbol" pitchFamily="18" charset="2"/>
              </a:rPr>
              <a:t> </a:t>
            </a:r>
            <a:r>
              <a:rPr lang="en-US" sz="1400" b="1" baseline="-25000" dirty="0" smtClean="0">
                <a:solidFill>
                  <a:schemeClr val="tx1"/>
                </a:solidFill>
                <a:sym typeface="Symbol" pitchFamily="18" charset="2"/>
              </a:rPr>
              <a:t>1</a:t>
            </a:r>
            <a:r>
              <a:rPr lang="en-US" sz="1400" b="1" dirty="0" smtClean="0">
                <a:solidFill>
                  <a:schemeClr val="tx1"/>
                </a:solidFill>
                <a:sym typeface="Symbol" pitchFamily="18" charset="2"/>
              </a:rPr>
              <a:t>(</a:t>
            </a:r>
            <a:r>
              <a:rPr lang="en-US" sz="1400" dirty="0">
                <a:solidFill>
                  <a:schemeClr val="tx1"/>
                </a:solidFill>
                <a:sym typeface="Symbol" pitchFamily="18" charset="2"/>
              </a:rPr>
              <a:t>s</a:t>
            </a:r>
            <a:r>
              <a:rPr lang="en-US" sz="1100" baseline="-16000" dirty="0" smtClean="0">
                <a:solidFill>
                  <a:schemeClr val="tx1"/>
                </a:solidFill>
              </a:rPr>
              <a:t>2</a:t>
            </a:r>
            <a:r>
              <a:rPr lang="en-US" sz="1400" b="1" dirty="0" smtClean="0">
                <a:solidFill>
                  <a:schemeClr val="tx1"/>
                </a:solidFill>
                <a:sym typeface="Symbol" pitchFamily="18" charset="2"/>
              </a:rPr>
              <a:t>) ]</a:t>
            </a:r>
          </a:p>
          <a:p>
            <a:r>
              <a:rPr lang="en-US" sz="1400" b="1" dirty="0" smtClean="0">
                <a:solidFill>
                  <a:schemeClr val="tx1"/>
                </a:solidFill>
                <a:sym typeface="Symbol" pitchFamily="18" charset="2"/>
              </a:rPr>
              <a:t>=Max[</a:t>
            </a:r>
            <a:r>
              <a:rPr lang="en-US" sz="1400" b="1" dirty="0" smtClean="0">
                <a:solidFill>
                  <a:srgbClr val="C00000"/>
                </a:solidFill>
                <a:sym typeface="Symbol" pitchFamily="18" charset="2"/>
              </a:rPr>
              <a:t>0.0432</a:t>
            </a:r>
            <a:r>
              <a:rPr lang="en-US" sz="1400" b="1" dirty="0" smtClean="0">
                <a:solidFill>
                  <a:schemeClr val="tx1"/>
                </a:solidFill>
                <a:sym typeface="Symbol" pitchFamily="18" charset="2"/>
              </a:rPr>
              <a:t>,0.0128]</a:t>
            </a:r>
          </a:p>
          <a:p>
            <a:r>
              <a:rPr lang="en-US" sz="1400" b="1" dirty="0" smtClean="0">
                <a:solidFill>
                  <a:schemeClr val="tx1"/>
                </a:solidFill>
                <a:sym typeface="Symbol" pitchFamily="18" charset="2"/>
              </a:rPr>
              <a:t>=</a:t>
            </a:r>
            <a:r>
              <a:rPr lang="en-US" sz="1400" b="1" dirty="0" smtClean="0">
                <a:solidFill>
                  <a:srgbClr val="C00000"/>
                </a:solidFill>
                <a:sym typeface="Symbol" pitchFamily="18" charset="2"/>
              </a:rPr>
              <a:t>0.0432</a:t>
            </a:r>
            <a:endParaRPr lang="en-US" sz="1400" b="1" dirty="0">
              <a:solidFill>
                <a:srgbClr val="C00000"/>
              </a:solidFill>
              <a:sym typeface="Symbol" pitchFamily="18" charset="2"/>
            </a:endParaRPr>
          </a:p>
          <a:p>
            <a:endParaRPr lang="en-US" sz="1400" b="1" dirty="0">
              <a:solidFill>
                <a:schemeClr val="tx1"/>
              </a:solidFill>
              <a:sym typeface="Symbol" pitchFamily="18" charset="2"/>
            </a:endParaRPr>
          </a:p>
          <a:p>
            <a:r>
              <a:rPr lang="en-US" sz="1400" b="1" dirty="0" smtClean="0">
                <a:solidFill>
                  <a:schemeClr val="tx1"/>
                </a:solidFill>
                <a:sym typeface="Symbol" pitchFamily="18" charset="2"/>
              </a:rPr>
              <a:t> </a:t>
            </a:r>
          </a:p>
          <a:p>
            <a:r>
              <a:rPr lang="en-US" sz="1400" b="1" dirty="0" smtClean="0">
                <a:solidFill>
                  <a:schemeClr val="tx1"/>
                </a:solidFill>
                <a:sym typeface="Symbol" pitchFamily="18" charset="2"/>
              </a:rPr>
              <a:t>   </a:t>
            </a:r>
            <a:endParaRPr lang="en-US" sz="1400" b="1" dirty="0">
              <a:solidFill>
                <a:schemeClr val="tx1"/>
              </a:solidFill>
            </a:endParaRPr>
          </a:p>
        </p:txBody>
      </p:sp>
      <p:sp>
        <p:nvSpPr>
          <p:cNvPr id="58" name="Rectangle 57"/>
          <p:cNvSpPr/>
          <p:nvPr/>
        </p:nvSpPr>
        <p:spPr>
          <a:xfrm>
            <a:off x="4775545" y="2574032"/>
            <a:ext cx="2117642" cy="114300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rgbClr val="C00000"/>
                </a:solidFill>
                <a:sym typeface="Symbol" pitchFamily="18" charset="2"/>
              </a:rPr>
              <a:t>  </a:t>
            </a:r>
            <a:r>
              <a:rPr lang="en-US" sz="1400" b="1" baseline="-25000" dirty="0" smtClean="0">
                <a:solidFill>
                  <a:srgbClr val="C00000"/>
                </a:solidFill>
                <a:sym typeface="Symbol" pitchFamily="18" charset="2"/>
              </a:rPr>
              <a:t>2</a:t>
            </a:r>
            <a:r>
              <a:rPr lang="en-US" sz="1400" b="1" dirty="0" smtClean="0">
                <a:solidFill>
                  <a:srgbClr val="C00000"/>
                </a:solidFill>
                <a:sym typeface="Symbol" pitchFamily="18" charset="2"/>
              </a:rPr>
              <a:t>(</a:t>
            </a:r>
            <a:r>
              <a:rPr lang="en-US" dirty="0" smtClean="0">
                <a:solidFill>
                  <a:srgbClr val="C00000"/>
                </a:solidFill>
                <a:sym typeface="Symbol" pitchFamily="18" charset="2"/>
              </a:rPr>
              <a:t>s</a:t>
            </a:r>
            <a:r>
              <a:rPr lang="en-US" sz="1100" baseline="-16000" dirty="0" smtClean="0">
                <a:solidFill>
                  <a:srgbClr val="C00000"/>
                </a:solidFill>
              </a:rPr>
              <a:t>2</a:t>
            </a:r>
            <a:r>
              <a:rPr lang="en-US" sz="1400" b="1" dirty="0" smtClean="0">
                <a:solidFill>
                  <a:srgbClr val="C00000"/>
                </a:solidFill>
                <a:sym typeface="Symbol" pitchFamily="18" charset="2"/>
              </a:rPr>
              <a:t>)</a:t>
            </a:r>
          </a:p>
          <a:p>
            <a:r>
              <a:rPr lang="en-US" sz="1400" b="1" dirty="0">
                <a:solidFill>
                  <a:schemeClr val="tx1"/>
                </a:solidFill>
                <a:sym typeface="Symbol" pitchFamily="18" charset="2"/>
              </a:rPr>
              <a:t>=</a:t>
            </a:r>
            <a:r>
              <a:rPr lang="en-US" sz="1400" b="1" dirty="0" smtClean="0">
                <a:solidFill>
                  <a:schemeClr val="tx1"/>
                </a:solidFill>
                <a:sym typeface="Symbol" pitchFamily="18" charset="2"/>
              </a:rPr>
              <a:t>Max[</a:t>
            </a:r>
            <a:r>
              <a:rPr lang="en-US" sz="1400" b="1" dirty="0" smtClean="0">
                <a:solidFill>
                  <a:schemeClr val="tx1"/>
                </a:solidFill>
              </a:rPr>
              <a:t>a</a:t>
            </a:r>
            <a:r>
              <a:rPr lang="en-US" sz="1400" b="1" baseline="-16000" dirty="0" smtClean="0">
                <a:solidFill>
                  <a:schemeClr val="tx1"/>
                </a:solidFill>
              </a:rPr>
              <a:t>12 </a:t>
            </a:r>
            <a:r>
              <a:rPr lang="en-US" sz="1400" b="1" dirty="0" smtClean="0">
                <a:solidFill>
                  <a:schemeClr val="tx1"/>
                </a:solidFill>
              </a:rPr>
              <a:t>b</a:t>
            </a:r>
            <a:r>
              <a:rPr lang="en-US" sz="1400" b="1" baseline="-16000" dirty="0" smtClean="0">
                <a:solidFill>
                  <a:schemeClr val="tx1"/>
                </a:solidFill>
              </a:rPr>
              <a:t>2 </a:t>
            </a:r>
            <a:r>
              <a:rPr lang="en-US" sz="1400" b="1" dirty="0" smtClean="0">
                <a:solidFill>
                  <a:schemeClr val="tx1"/>
                </a:solidFill>
              </a:rPr>
              <a:t>(v</a:t>
            </a:r>
            <a:r>
              <a:rPr lang="en-US" sz="1400" b="1" baseline="-16000" dirty="0" smtClean="0">
                <a:solidFill>
                  <a:schemeClr val="tx1"/>
                </a:solidFill>
              </a:rPr>
              <a:t>2 </a:t>
            </a:r>
            <a:r>
              <a:rPr lang="en-US" sz="1400" b="1" dirty="0">
                <a:solidFill>
                  <a:schemeClr val="tx1"/>
                </a:solidFill>
              </a:rPr>
              <a:t>)</a:t>
            </a:r>
            <a:r>
              <a:rPr lang="en-US" sz="1400" b="1" dirty="0">
                <a:solidFill>
                  <a:schemeClr val="tx1"/>
                </a:solidFill>
                <a:sym typeface="Symbol" pitchFamily="18" charset="2"/>
              </a:rPr>
              <a:t> </a:t>
            </a:r>
            <a:r>
              <a:rPr lang="en-US" sz="1400" b="1" baseline="-25000" dirty="0" smtClean="0">
                <a:solidFill>
                  <a:schemeClr val="tx1"/>
                </a:solidFill>
                <a:sym typeface="Symbol" pitchFamily="18" charset="2"/>
              </a:rPr>
              <a:t>1</a:t>
            </a:r>
            <a:r>
              <a:rPr lang="en-US" sz="1400" b="1" dirty="0" smtClean="0">
                <a:solidFill>
                  <a:schemeClr val="tx1"/>
                </a:solidFill>
                <a:sym typeface="Symbol" pitchFamily="18" charset="2"/>
              </a:rPr>
              <a:t>(</a:t>
            </a:r>
            <a:r>
              <a:rPr lang="en-US" sz="1400" dirty="0">
                <a:solidFill>
                  <a:schemeClr val="tx1"/>
                </a:solidFill>
                <a:sym typeface="Symbol" pitchFamily="18" charset="2"/>
              </a:rPr>
              <a:t>s</a:t>
            </a:r>
            <a:r>
              <a:rPr lang="en-US" sz="1100" baseline="-16000" dirty="0" smtClean="0">
                <a:solidFill>
                  <a:schemeClr val="tx1"/>
                </a:solidFill>
              </a:rPr>
              <a:t>1</a:t>
            </a:r>
            <a:r>
              <a:rPr lang="en-US" sz="1400" b="1" dirty="0">
                <a:solidFill>
                  <a:schemeClr val="tx1"/>
                </a:solidFill>
                <a:sym typeface="Symbol" pitchFamily="18" charset="2"/>
              </a:rPr>
              <a:t>),</a:t>
            </a:r>
          </a:p>
          <a:p>
            <a:r>
              <a:rPr lang="en-US" sz="1400" b="1" dirty="0" smtClean="0">
                <a:solidFill>
                  <a:schemeClr val="tx1"/>
                </a:solidFill>
              </a:rPr>
              <a:t>           a</a:t>
            </a:r>
            <a:r>
              <a:rPr lang="en-US" sz="1400" b="1" baseline="-16000" dirty="0" smtClean="0">
                <a:solidFill>
                  <a:schemeClr val="tx1"/>
                </a:solidFill>
              </a:rPr>
              <a:t>22</a:t>
            </a:r>
            <a:r>
              <a:rPr lang="en-US" sz="1400" b="1" dirty="0" smtClean="0">
                <a:solidFill>
                  <a:schemeClr val="tx1"/>
                </a:solidFill>
              </a:rPr>
              <a:t> b</a:t>
            </a:r>
            <a:r>
              <a:rPr lang="en-US" sz="1400" b="1" baseline="-16000" dirty="0" smtClean="0">
                <a:solidFill>
                  <a:schemeClr val="tx1"/>
                </a:solidFill>
              </a:rPr>
              <a:t>2 </a:t>
            </a:r>
            <a:r>
              <a:rPr lang="en-US" sz="1400" b="1" dirty="0" smtClean="0">
                <a:solidFill>
                  <a:schemeClr val="tx1"/>
                </a:solidFill>
              </a:rPr>
              <a:t>(v</a:t>
            </a:r>
            <a:r>
              <a:rPr lang="en-US" sz="1400" b="1" baseline="-16000" dirty="0" smtClean="0">
                <a:solidFill>
                  <a:schemeClr val="tx1"/>
                </a:solidFill>
              </a:rPr>
              <a:t>2 </a:t>
            </a:r>
            <a:r>
              <a:rPr lang="en-US" sz="1400" b="1" dirty="0">
                <a:solidFill>
                  <a:schemeClr val="tx1"/>
                </a:solidFill>
              </a:rPr>
              <a:t>)</a:t>
            </a:r>
            <a:r>
              <a:rPr lang="en-US" sz="1400" b="1" dirty="0">
                <a:solidFill>
                  <a:schemeClr val="tx1"/>
                </a:solidFill>
                <a:sym typeface="Symbol" pitchFamily="18" charset="2"/>
              </a:rPr>
              <a:t> </a:t>
            </a:r>
            <a:r>
              <a:rPr lang="en-US" sz="1400" b="1" baseline="-25000" dirty="0" smtClean="0">
                <a:solidFill>
                  <a:schemeClr val="tx1"/>
                </a:solidFill>
                <a:sym typeface="Symbol" pitchFamily="18" charset="2"/>
              </a:rPr>
              <a:t>1</a:t>
            </a:r>
            <a:r>
              <a:rPr lang="en-US" sz="1400" b="1" dirty="0" smtClean="0">
                <a:solidFill>
                  <a:schemeClr val="tx1"/>
                </a:solidFill>
                <a:sym typeface="Symbol" pitchFamily="18" charset="2"/>
              </a:rPr>
              <a:t>(</a:t>
            </a:r>
            <a:r>
              <a:rPr lang="en-US" sz="1400" dirty="0">
                <a:solidFill>
                  <a:schemeClr val="tx1"/>
                </a:solidFill>
                <a:sym typeface="Symbol" pitchFamily="18" charset="2"/>
              </a:rPr>
              <a:t>s</a:t>
            </a:r>
            <a:r>
              <a:rPr lang="en-US" sz="1100" baseline="-16000" dirty="0" smtClean="0">
                <a:solidFill>
                  <a:schemeClr val="tx1"/>
                </a:solidFill>
              </a:rPr>
              <a:t>2</a:t>
            </a:r>
            <a:r>
              <a:rPr lang="en-US" sz="1400" b="1" dirty="0">
                <a:solidFill>
                  <a:schemeClr val="tx1"/>
                </a:solidFill>
                <a:sym typeface="Symbol" pitchFamily="18" charset="2"/>
              </a:rPr>
              <a:t>) </a:t>
            </a:r>
            <a:r>
              <a:rPr lang="en-US" sz="1400" b="1" dirty="0" smtClean="0">
                <a:solidFill>
                  <a:schemeClr val="tx1"/>
                </a:solidFill>
                <a:sym typeface="Symbol" pitchFamily="18" charset="2"/>
              </a:rPr>
              <a:t>]</a:t>
            </a:r>
          </a:p>
          <a:p>
            <a:r>
              <a:rPr lang="en-US" sz="1400" b="1" dirty="0" smtClean="0">
                <a:solidFill>
                  <a:schemeClr val="tx1"/>
                </a:solidFill>
                <a:sym typeface="Symbol" pitchFamily="18" charset="2"/>
              </a:rPr>
              <a:t>=Max[</a:t>
            </a:r>
            <a:r>
              <a:rPr lang="en-US" sz="1400" b="1" dirty="0" smtClean="0">
                <a:solidFill>
                  <a:srgbClr val="C00000"/>
                </a:solidFill>
                <a:sym typeface="Symbol" pitchFamily="18" charset="2"/>
              </a:rPr>
              <a:t>0.1512</a:t>
            </a:r>
            <a:r>
              <a:rPr lang="en-US" sz="1400" b="1" dirty="0" smtClean="0">
                <a:solidFill>
                  <a:schemeClr val="tx1"/>
                </a:solidFill>
                <a:sym typeface="Symbol" pitchFamily="18" charset="2"/>
              </a:rPr>
              <a:t>,0.0768]</a:t>
            </a:r>
          </a:p>
          <a:p>
            <a:r>
              <a:rPr lang="en-US" sz="1400" b="1" dirty="0" smtClean="0">
                <a:solidFill>
                  <a:schemeClr val="tx1"/>
                </a:solidFill>
                <a:sym typeface="Symbol" pitchFamily="18" charset="2"/>
              </a:rPr>
              <a:t>=</a:t>
            </a:r>
            <a:r>
              <a:rPr lang="en-US" sz="1400" b="1" dirty="0" smtClean="0">
                <a:solidFill>
                  <a:srgbClr val="C00000"/>
                </a:solidFill>
                <a:sym typeface="Symbol" pitchFamily="18" charset="2"/>
              </a:rPr>
              <a:t>0.1512</a:t>
            </a:r>
            <a:endParaRPr lang="en-US" sz="1400" b="1" dirty="0">
              <a:solidFill>
                <a:srgbClr val="C00000"/>
              </a:solidFill>
              <a:sym typeface="Symbol" pitchFamily="18" charset="2"/>
            </a:endParaRPr>
          </a:p>
          <a:p>
            <a:r>
              <a:rPr lang="en-US" sz="1400" b="1" dirty="0" smtClean="0">
                <a:solidFill>
                  <a:schemeClr val="tx1"/>
                </a:solidFill>
                <a:sym typeface="Symbol" pitchFamily="18" charset="2"/>
              </a:rPr>
              <a:t> </a:t>
            </a:r>
          </a:p>
          <a:p>
            <a:r>
              <a:rPr lang="en-US" sz="1400" b="1" dirty="0" smtClean="0">
                <a:solidFill>
                  <a:schemeClr val="tx1"/>
                </a:solidFill>
                <a:sym typeface="Symbol" pitchFamily="18" charset="2"/>
              </a:rPr>
              <a:t>   </a:t>
            </a:r>
            <a:endParaRPr lang="en-US" sz="1400" b="1" dirty="0">
              <a:solidFill>
                <a:schemeClr val="tx1"/>
              </a:solidFill>
            </a:endParaRPr>
          </a:p>
        </p:txBody>
      </p:sp>
      <p:sp>
        <p:nvSpPr>
          <p:cNvPr id="59" name="Rectangle 58"/>
          <p:cNvSpPr/>
          <p:nvPr/>
        </p:nvSpPr>
        <p:spPr>
          <a:xfrm>
            <a:off x="6894579" y="1437113"/>
            <a:ext cx="2132208" cy="1136919"/>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rgbClr val="C00000"/>
                </a:solidFill>
                <a:sym typeface="Symbol" pitchFamily="18" charset="2"/>
              </a:rPr>
              <a:t>  </a:t>
            </a:r>
            <a:r>
              <a:rPr lang="en-US" sz="1400" b="1" baseline="-25000" dirty="0" smtClean="0">
                <a:solidFill>
                  <a:srgbClr val="C00000"/>
                </a:solidFill>
                <a:sym typeface="Symbol" pitchFamily="18" charset="2"/>
              </a:rPr>
              <a:t>3</a:t>
            </a:r>
            <a:r>
              <a:rPr lang="en-US" sz="1400" b="1" dirty="0" smtClean="0">
                <a:solidFill>
                  <a:srgbClr val="C00000"/>
                </a:solidFill>
                <a:sym typeface="Symbol" pitchFamily="18" charset="2"/>
              </a:rPr>
              <a:t>(</a:t>
            </a:r>
            <a:r>
              <a:rPr lang="en-US" dirty="0" smtClean="0">
                <a:solidFill>
                  <a:srgbClr val="C00000"/>
                </a:solidFill>
                <a:sym typeface="Symbol" pitchFamily="18" charset="2"/>
              </a:rPr>
              <a:t>s</a:t>
            </a:r>
            <a:r>
              <a:rPr lang="en-US" sz="1100" baseline="-16000" dirty="0" smtClean="0">
                <a:solidFill>
                  <a:srgbClr val="C00000"/>
                </a:solidFill>
              </a:rPr>
              <a:t>1</a:t>
            </a:r>
            <a:r>
              <a:rPr lang="en-US" sz="1400" b="1" dirty="0" smtClean="0">
                <a:solidFill>
                  <a:srgbClr val="C00000"/>
                </a:solidFill>
                <a:sym typeface="Symbol" pitchFamily="18" charset="2"/>
              </a:rPr>
              <a:t>)</a:t>
            </a:r>
          </a:p>
          <a:p>
            <a:r>
              <a:rPr lang="en-US" sz="1400" b="1" dirty="0" smtClean="0">
                <a:solidFill>
                  <a:schemeClr val="tx1"/>
                </a:solidFill>
                <a:sym typeface="Symbol" pitchFamily="18" charset="2"/>
              </a:rPr>
              <a:t>=</a:t>
            </a:r>
            <a:r>
              <a:rPr lang="en-US" sz="1400" b="1" dirty="0">
                <a:solidFill>
                  <a:schemeClr val="tx1"/>
                </a:solidFill>
                <a:sym typeface="Symbol" pitchFamily="18" charset="2"/>
              </a:rPr>
              <a:t>Max[</a:t>
            </a:r>
            <a:r>
              <a:rPr lang="en-US" sz="1400" b="1" dirty="0">
                <a:solidFill>
                  <a:schemeClr val="tx1"/>
                </a:solidFill>
              </a:rPr>
              <a:t>a</a:t>
            </a:r>
            <a:r>
              <a:rPr lang="en-US" sz="1400" b="1" baseline="-16000" dirty="0">
                <a:solidFill>
                  <a:schemeClr val="tx1"/>
                </a:solidFill>
              </a:rPr>
              <a:t>11 </a:t>
            </a:r>
            <a:r>
              <a:rPr lang="en-US" sz="1400" b="1" dirty="0">
                <a:solidFill>
                  <a:schemeClr val="tx1"/>
                </a:solidFill>
              </a:rPr>
              <a:t>b</a:t>
            </a:r>
            <a:r>
              <a:rPr lang="en-US" sz="1400" b="1" baseline="-16000" dirty="0">
                <a:solidFill>
                  <a:schemeClr val="tx1"/>
                </a:solidFill>
              </a:rPr>
              <a:t>1 </a:t>
            </a:r>
            <a:r>
              <a:rPr lang="en-US" sz="1400" b="1" dirty="0" smtClean="0">
                <a:solidFill>
                  <a:schemeClr val="tx1"/>
                </a:solidFill>
              </a:rPr>
              <a:t>(v</a:t>
            </a:r>
            <a:r>
              <a:rPr lang="en-US" sz="1400" b="1" baseline="-16000" dirty="0" smtClean="0">
                <a:solidFill>
                  <a:schemeClr val="tx1"/>
                </a:solidFill>
              </a:rPr>
              <a:t>1 </a:t>
            </a:r>
            <a:r>
              <a:rPr lang="en-US" sz="1400" b="1" dirty="0">
                <a:solidFill>
                  <a:schemeClr val="tx1"/>
                </a:solidFill>
              </a:rPr>
              <a:t>)</a:t>
            </a:r>
            <a:r>
              <a:rPr lang="en-US" sz="1400" b="1" dirty="0">
                <a:solidFill>
                  <a:schemeClr val="tx1"/>
                </a:solidFill>
                <a:sym typeface="Symbol" pitchFamily="18" charset="2"/>
              </a:rPr>
              <a:t> </a:t>
            </a:r>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2</a:t>
            </a:r>
            <a:r>
              <a:rPr lang="en-US" sz="1400" b="1" dirty="0" smtClean="0">
                <a:solidFill>
                  <a:schemeClr val="tx1"/>
                </a:solidFill>
                <a:sym typeface="Symbol" pitchFamily="18" charset="2"/>
              </a:rPr>
              <a:t>(</a:t>
            </a:r>
            <a:r>
              <a:rPr lang="en-US" sz="1400" dirty="0" smtClean="0">
                <a:solidFill>
                  <a:schemeClr val="tx1"/>
                </a:solidFill>
                <a:sym typeface="Symbol" pitchFamily="18" charset="2"/>
              </a:rPr>
              <a:t>s</a:t>
            </a:r>
            <a:r>
              <a:rPr lang="en-US" sz="1100" baseline="-16000" dirty="0" smtClean="0">
                <a:solidFill>
                  <a:schemeClr val="tx1"/>
                </a:solidFill>
              </a:rPr>
              <a:t>1</a:t>
            </a:r>
            <a:r>
              <a:rPr lang="en-US" sz="1400" b="1" dirty="0">
                <a:solidFill>
                  <a:schemeClr val="tx1"/>
                </a:solidFill>
                <a:sym typeface="Symbol" pitchFamily="18" charset="2"/>
              </a:rPr>
              <a:t>),</a:t>
            </a:r>
          </a:p>
          <a:p>
            <a:r>
              <a:rPr lang="en-US" sz="1400" b="1" dirty="0" smtClean="0">
                <a:solidFill>
                  <a:schemeClr val="tx1"/>
                </a:solidFill>
              </a:rPr>
              <a:t>           a</a:t>
            </a:r>
            <a:r>
              <a:rPr lang="en-US" sz="1400" b="1" baseline="-16000" dirty="0" smtClean="0">
                <a:solidFill>
                  <a:schemeClr val="tx1"/>
                </a:solidFill>
              </a:rPr>
              <a:t>21</a:t>
            </a:r>
            <a:r>
              <a:rPr lang="en-US" sz="1400" b="1" dirty="0" smtClean="0">
                <a:solidFill>
                  <a:schemeClr val="tx1"/>
                </a:solidFill>
              </a:rPr>
              <a:t> </a:t>
            </a:r>
            <a:r>
              <a:rPr lang="en-US" sz="1400" b="1" dirty="0">
                <a:solidFill>
                  <a:schemeClr val="tx1"/>
                </a:solidFill>
              </a:rPr>
              <a:t>b</a:t>
            </a:r>
            <a:r>
              <a:rPr lang="en-US" sz="1400" b="1" baseline="-16000" dirty="0">
                <a:solidFill>
                  <a:schemeClr val="tx1"/>
                </a:solidFill>
              </a:rPr>
              <a:t>1 </a:t>
            </a:r>
            <a:r>
              <a:rPr lang="en-US" sz="1400" b="1" dirty="0" smtClean="0">
                <a:solidFill>
                  <a:schemeClr val="tx1"/>
                </a:solidFill>
              </a:rPr>
              <a:t>(v</a:t>
            </a:r>
            <a:r>
              <a:rPr lang="en-US" sz="1400" b="1" baseline="-16000" dirty="0" smtClean="0">
                <a:solidFill>
                  <a:schemeClr val="tx1"/>
                </a:solidFill>
              </a:rPr>
              <a:t>1 </a:t>
            </a:r>
            <a:r>
              <a:rPr lang="en-US" sz="1400" b="1" dirty="0">
                <a:solidFill>
                  <a:schemeClr val="tx1"/>
                </a:solidFill>
              </a:rPr>
              <a:t>)</a:t>
            </a:r>
            <a:r>
              <a:rPr lang="en-US" sz="1400" b="1" dirty="0">
                <a:solidFill>
                  <a:schemeClr val="tx1"/>
                </a:solidFill>
                <a:sym typeface="Symbol" pitchFamily="18" charset="2"/>
              </a:rPr>
              <a:t> </a:t>
            </a:r>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2</a:t>
            </a:r>
            <a:r>
              <a:rPr lang="en-US" sz="1400" b="1" dirty="0" smtClean="0">
                <a:solidFill>
                  <a:schemeClr val="tx1"/>
                </a:solidFill>
                <a:sym typeface="Symbol" pitchFamily="18" charset="2"/>
              </a:rPr>
              <a:t>(</a:t>
            </a:r>
            <a:r>
              <a:rPr lang="en-US" sz="1400" dirty="0" smtClean="0">
                <a:solidFill>
                  <a:schemeClr val="tx1"/>
                </a:solidFill>
                <a:sym typeface="Symbol" pitchFamily="18" charset="2"/>
              </a:rPr>
              <a:t>s</a:t>
            </a:r>
            <a:r>
              <a:rPr lang="en-US" sz="1100" baseline="-16000" dirty="0" smtClean="0">
                <a:solidFill>
                  <a:schemeClr val="tx1"/>
                </a:solidFill>
              </a:rPr>
              <a:t>2</a:t>
            </a:r>
            <a:r>
              <a:rPr lang="en-US" sz="1400" b="1" dirty="0">
                <a:solidFill>
                  <a:schemeClr val="tx1"/>
                </a:solidFill>
                <a:sym typeface="Symbol" pitchFamily="18" charset="2"/>
              </a:rPr>
              <a:t>) ]</a:t>
            </a:r>
          </a:p>
          <a:p>
            <a:r>
              <a:rPr lang="en-US" sz="1400" b="1" dirty="0" smtClean="0">
                <a:solidFill>
                  <a:schemeClr val="tx1"/>
                </a:solidFill>
                <a:sym typeface="Symbol" pitchFamily="18" charset="2"/>
              </a:rPr>
              <a:t>=</a:t>
            </a:r>
            <a:r>
              <a:rPr lang="en-US" sz="1200" b="1" dirty="0" smtClean="0">
                <a:solidFill>
                  <a:schemeClr val="tx1"/>
                </a:solidFill>
                <a:sym typeface="Symbol" pitchFamily="18" charset="2"/>
              </a:rPr>
              <a:t>Max[0.007776,</a:t>
            </a:r>
            <a:r>
              <a:rPr lang="en-US" sz="1200" b="1" dirty="0" smtClean="0">
                <a:solidFill>
                  <a:srgbClr val="C00000"/>
                </a:solidFill>
                <a:sym typeface="Symbol" pitchFamily="18" charset="2"/>
              </a:rPr>
              <a:t>0.018144</a:t>
            </a:r>
            <a:r>
              <a:rPr lang="en-US" sz="1200" b="1" dirty="0" smtClean="0">
                <a:solidFill>
                  <a:schemeClr val="tx1"/>
                </a:solidFill>
                <a:sym typeface="Symbol" pitchFamily="18" charset="2"/>
              </a:rPr>
              <a:t>]</a:t>
            </a:r>
            <a:endParaRPr lang="en-US" sz="1400" b="1" dirty="0" smtClean="0">
              <a:solidFill>
                <a:schemeClr val="tx1"/>
              </a:solidFill>
              <a:sym typeface="Symbol" pitchFamily="18" charset="2"/>
            </a:endParaRPr>
          </a:p>
          <a:p>
            <a:r>
              <a:rPr lang="en-US" sz="1400" b="1" dirty="0" smtClean="0">
                <a:solidFill>
                  <a:schemeClr val="tx1"/>
                </a:solidFill>
                <a:sym typeface="Symbol" pitchFamily="18" charset="2"/>
              </a:rPr>
              <a:t>=</a:t>
            </a:r>
            <a:r>
              <a:rPr lang="en-US" sz="1400" b="1" dirty="0" smtClean="0">
                <a:solidFill>
                  <a:srgbClr val="C00000"/>
                </a:solidFill>
                <a:sym typeface="Symbol" pitchFamily="18" charset="2"/>
              </a:rPr>
              <a:t>0.018144</a:t>
            </a:r>
            <a:endParaRPr lang="en-US" sz="1400" b="1" dirty="0">
              <a:solidFill>
                <a:srgbClr val="C00000"/>
              </a:solidFill>
              <a:sym typeface="Symbol" pitchFamily="18" charset="2"/>
            </a:endParaRPr>
          </a:p>
          <a:p>
            <a:endParaRPr lang="en-US" sz="1400" b="1" dirty="0">
              <a:solidFill>
                <a:schemeClr val="tx1"/>
              </a:solidFill>
              <a:sym typeface="Symbol" pitchFamily="18" charset="2"/>
            </a:endParaRPr>
          </a:p>
          <a:p>
            <a:r>
              <a:rPr lang="en-US" sz="1400" b="1" dirty="0" smtClean="0">
                <a:solidFill>
                  <a:schemeClr val="tx1"/>
                </a:solidFill>
                <a:sym typeface="Symbol" pitchFamily="18" charset="2"/>
              </a:rPr>
              <a:t> </a:t>
            </a:r>
          </a:p>
          <a:p>
            <a:r>
              <a:rPr lang="en-US" sz="1400" b="1" dirty="0" smtClean="0">
                <a:solidFill>
                  <a:schemeClr val="tx1"/>
                </a:solidFill>
                <a:sym typeface="Symbol" pitchFamily="18" charset="2"/>
              </a:rPr>
              <a:t>   </a:t>
            </a:r>
            <a:endParaRPr lang="en-US" sz="1400" b="1" dirty="0">
              <a:solidFill>
                <a:schemeClr val="tx1"/>
              </a:solidFill>
            </a:endParaRPr>
          </a:p>
        </p:txBody>
      </p:sp>
      <p:sp>
        <p:nvSpPr>
          <p:cNvPr id="60" name="Rectangle 59"/>
          <p:cNvSpPr/>
          <p:nvPr/>
        </p:nvSpPr>
        <p:spPr>
          <a:xfrm>
            <a:off x="6905827" y="2574032"/>
            <a:ext cx="2130669" cy="114300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  </a:t>
            </a:r>
            <a:r>
              <a:rPr lang="en-US" sz="1400" b="1" dirty="0" smtClean="0">
                <a:solidFill>
                  <a:srgbClr val="C00000"/>
                </a:solidFill>
                <a:sym typeface="Symbol" pitchFamily="18" charset="2"/>
              </a:rPr>
              <a:t></a:t>
            </a:r>
            <a:r>
              <a:rPr lang="en-US" sz="1400" b="1" baseline="-25000" dirty="0" smtClean="0">
                <a:solidFill>
                  <a:srgbClr val="C00000"/>
                </a:solidFill>
                <a:sym typeface="Symbol" pitchFamily="18" charset="2"/>
              </a:rPr>
              <a:t>3</a:t>
            </a:r>
            <a:r>
              <a:rPr lang="en-US" sz="1400" b="1" dirty="0" smtClean="0">
                <a:solidFill>
                  <a:srgbClr val="C00000"/>
                </a:solidFill>
                <a:sym typeface="Symbol" pitchFamily="18" charset="2"/>
              </a:rPr>
              <a:t>(</a:t>
            </a:r>
            <a:r>
              <a:rPr lang="en-US" dirty="0" smtClean="0">
                <a:solidFill>
                  <a:srgbClr val="C00000"/>
                </a:solidFill>
                <a:sym typeface="Symbol" pitchFamily="18" charset="2"/>
              </a:rPr>
              <a:t>s</a:t>
            </a:r>
            <a:r>
              <a:rPr lang="en-US" sz="1100" baseline="-16000" dirty="0" smtClean="0">
                <a:solidFill>
                  <a:srgbClr val="C00000"/>
                </a:solidFill>
              </a:rPr>
              <a:t>2</a:t>
            </a:r>
            <a:r>
              <a:rPr lang="en-US" sz="1400" b="1" dirty="0" smtClean="0">
                <a:solidFill>
                  <a:srgbClr val="C00000"/>
                </a:solidFill>
                <a:sym typeface="Symbol" pitchFamily="18" charset="2"/>
              </a:rPr>
              <a:t>)</a:t>
            </a:r>
          </a:p>
          <a:p>
            <a:r>
              <a:rPr lang="en-US" sz="1400" b="1" dirty="0" smtClean="0">
                <a:solidFill>
                  <a:schemeClr val="tx1"/>
                </a:solidFill>
                <a:sym typeface="Symbol" pitchFamily="18" charset="2"/>
              </a:rPr>
              <a:t>=Max[</a:t>
            </a:r>
            <a:r>
              <a:rPr lang="en-US" sz="1400" b="1" dirty="0" smtClean="0">
                <a:solidFill>
                  <a:schemeClr val="tx1"/>
                </a:solidFill>
              </a:rPr>
              <a:t>a</a:t>
            </a:r>
            <a:r>
              <a:rPr lang="en-US" sz="1400" b="1" baseline="-16000" dirty="0" smtClean="0">
                <a:solidFill>
                  <a:schemeClr val="tx1"/>
                </a:solidFill>
              </a:rPr>
              <a:t>12 </a:t>
            </a:r>
            <a:r>
              <a:rPr lang="en-US" sz="1400" b="1" dirty="0" smtClean="0">
                <a:solidFill>
                  <a:schemeClr val="tx1"/>
                </a:solidFill>
              </a:rPr>
              <a:t>b</a:t>
            </a:r>
            <a:r>
              <a:rPr lang="en-US" sz="1400" b="1" baseline="-16000" dirty="0" smtClean="0">
                <a:solidFill>
                  <a:schemeClr val="tx1"/>
                </a:solidFill>
              </a:rPr>
              <a:t>2 </a:t>
            </a:r>
            <a:r>
              <a:rPr lang="en-US" sz="1400" b="1" dirty="0" smtClean="0">
                <a:solidFill>
                  <a:schemeClr val="tx1"/>
                </a:solidFill>
              </a:rPr>
              <a:t>(v</a:t>
            </a:r>
            <a:r>
              <a:rPr lang="en-US" sz="1400" b="1" baseline="-16000" dirty="0" smtClean="0">
                <a:solidFill>
                  <a:schemeClr val="tx1"/>
                </a:solidFill>
              </a:rPr>
              <a:t>1 </a:t>
            </a:r>
            <a:r>
              <a:rPr lang="en-US" sz="1400" b="1" dirty="0">
                <a:solidFill>
                  <a:schemeClr val="tx1"/>
                </a:solidFill>
              </a:rPr>
              <a:t>)</a:t>
            </a:r>
            <a:r>
              <a:rPr lang="en-US" sz="1400" b="1" dirty="0">
                <a:solidFill>
                  <a:schemeClr val="tx1"/>
                </a:solidFill>
                <a:sym typeface="Symbol" pitchFamily="18" charset="2"/>
              </a:rPr>
              <a:t> </a:t>
            </a:r>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2</a:t>
            </a:r>
            <a:r>
              <a:rPr lang="en-US" sz="1400" b="1" dirty="0" smtClean="0">
                <a:solidFill>
                  <a:schemeClr val="tx1"/>
                </a:solidFill>
                <a:sym typeface="Symbol" pitchFamily="18" charset="2"/>
              </a:rPr>
              <a:t>(</a:t>
            </a:r>
            <a:r>
              <a:rPr lang="en-US" sz="1400" dirty="0" smtClean="0">
                <a:solidFill>
                  <a:schemeClr val="tx1"/>
                </a:solidFill>
                <a:sym typeface="Symbol" pitchFamily="18" charset="2"/>
              </a:rPr>
              <a:t>s</a:t>
            </a:r>
            <a:r>
              <a:rPr lang="en-US" sz="1100" baseline="-16000" dirty="0" smtClean="0">
                <a:solidFill>
                  <a:schemeClr val="tx1"/>
                </a:solidFill>
              </a:rPr>
              <a:t>1</a:t>
            </a:r>
            <a:r>
              <a:rPr lang="en-US" sz="1400" b="1" dirty="0">
                <a:solidFill>
                  <a:schemeClr val="tx1"/>
                </a:solidFill>
                <a:sym typeface="Symbol" pitchFamily="18" charset="2"/>
              </a:rPr>
              <a:t>),</a:t>
            </a:r>
          </a:p>
          <a:p>
            <a:r>
              <a:rPr lang="en-US" sz="1400" b="1" dirty="0" smtClean="0">
                <a:solidFill>
                  <a:schemeClr val="tx1"/>
                </a:solidFill>
              </a:rPr>
              <a:t>            a</a:t>
            </a:r>
            <a:r>
              <a:rPr lang="en-US" sz="1400" b="1" baseline="-16000" dirty="0" smtClean="0">
                <a:solidFill>
                  <a:schemeClr val="tx1"/>
                </a:solidFill>
              </a:rPr>
              <a:t>22</a:t>
            </a:r>
            <a:r>
              <a:rPr lang="en-US" sz="1400" b="1" dirty="0" smtClean="0">
                <a:solidFill>
                  <a:schemeClr val="tx1"/>
                </a:solidFill>
              </a:rPr>
              <a:t> b</a:t>
            </a:r>
            <a:r>
              <a:rPr lang="en-US" sz="1400" b="1" baseline="-16000" dirty="0" smtClean="0">
                <a:solidFill>
                  <a:schemeClr val="tx1"/>
                </a:solidFill>
              </a:rPr>
              <a:t>2 </a:t>
            </a:r>
            <a:r>
              <a:rPr lang="en-US" sz="1400" b="1" dirty="0" smtClean="0">
                <a:solidFill>
                  <a:schemeClr val="tx1"/>
                </a:solidFill>
              </a:rPr>
              <a:t>(v</a:t>
            </a:r>
            <a:r>
              <a:rPr lang="en-US" sz="1400" b="1" baseline="-16000" dirty="0" smtClean="0">
                <a:solidFill>
                  <a:schemeClr val="tx1"/>
                </a:solidFill>
              </a:rPr>
              <a:t>1 </a:t>
            </a:r>
            <a:r>
              <a:rPr lang="en-US" sz="1400" b="1" dirty="0">
                <a:solidFill>
                  <a:schemeClr val="tx1"/>
                </a:solidFill>
              </a:rPr>
              <a:t>)</a:t>
            </a:r>
            <a:r>
              <a:rPr lang="en-US" sz="1400" b="1" dirty="0">
                <a:solidFill>
                  <a:schemeClr val="tx1"/>
                </a:solidFill>
                <a:sym typeface="Symbol" pitchFamily="18" charset="2"/>
              </a:rPr>
              <a:t> </a:t>
            </a:r>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2</a:t>
            </a:r>
            <a:r>
              <a:rPr lang="en-US" sz="1400" b="1" dirty="0" smtClean="0">
                <a:solidFill>
                  <a:schemeClr val="tx1"/>
                </a:solidFill>
                <a:sym typeface="Symbol" pitchFamily="18" charset="2"/>
              </a:rPr>
              <a:t>(</a:t>
            </a:r>
            <a:r>
              <a:rPr lang="en-US" sz="1400" dirty="0" smtClean="0">
                <a:solidFill>
                  <a:schemeClr val="tx1"/>
                </a:solidFill>
                <a:sym typeface="Symbol" pitchFamily="18" charset="2"/>
              </a:rPr>
              <a:t>s</a:t>
            </a:r>
            <a:r>
              <a:rPr lang="en-US" sz="1100" baseline="-16000" dirty="0" smtClean="0">
                <a:solidFill>
                  <a:schemeClr val="tx1"/>
                </a:solidFill>
              </a:rPr>
              <a:t>2</a:t>
            </a:r>
            <a:r>
              <a:rPr lang="en-US" sz="1400" b="1" dirty="0">
                <a:solidFill>
                  <a:schemeClr val="tx1"/>
                </a:solidFill>
                <a:sym typeface="Symbol" pitchFamily="18" charset="2"/>
              </a:rPr>
              <a:t>) ]</a:t>
            </a:r>
          </a:p>
          <a:p>
            <a:r>
              <a:rPr lang="en-US" sz="1400" b="1" dirty="0" smtClean="0">
                <a:solidFill>
                  <a:schemeClr val="tx1"/>
                </a:solidFill>
                <a:sym typeface="Symbol" pitchFamily="18" charset="2"/>
              </a:rPr>
              <a:t>=</a:t>
            </a:r>
            <a:r>
              <a:rPr lang="en-US" sz="1200" b="1" dirty="0" smtClean="0">
                <a:solidFill>
                  <a:schemeClr val="tx1"/>
                </a:solidFill>
                <a:sym typeface="Symbol" pitchFamily="18" charset="2"/>
              </a:rPr>
              <a:t>Max[0.012096,</a:t>
            </a:r>
            <a:r>
              <a:rPr lang="en-US" sz="1200" b="1" dirty="0" smtClean="0">
                <a:solidFill>
                  <a:srgbClr val="C00000"/>
                </a:solidFill>
                <a:sym typeface="Symbol" pitchFamily="18" charset="2"/>
              </a:rPr>
              <a:t>0.048384</a:t>
            </a:r>
            <a:r>
              <a:rPr lang="en-US" sz="1200" b="1" dirty="0" smtClean="0">
                <a:solidFill>
                  <a:schemeClr val="tx1"/>
                </a:solidFill>
                <a:sym typeface="Symbol" pitchFamily="18" charset="2"/>
              </a:rPr>
              <a:t>]</a:t>
            </a:r>
            <a:endParaRPr lang="en-US" sz="1400" b="1" dirty="0" smtClean="0">
              <a:solidFill>
                <a:schemeClr val="tx1"/>
              </a:solidFill>
              <a:sym typeface="Symbol" pitchFamily="18" charset="2"/>
            </a:endParaRPr>
          </a:p>
          <a:p>
            <a:r>
              <a:rPr lang="en-US" sz="1400" b="1" dirty="0" smtClean="0">
                <a:solidFill>
                  <a:schemeClr val="tx1"/>
                </a:solidFill>
                <a:sym typeface="Symbol" pitchFamily="18" charset="2"/>
              </a:rPr>
              <a:t>=</a:t>
            </a:r>
            <a:r>
              <a:rPr lang="en-US" sz="1400" b="1" dirty="0" smtClean="0">
                <a:solidFill>
                  <a:srgbClr val="C00000"/>
                </a:solidFill>
                <a:sym typeface="Symbol" pitchFamily="18" charset="2"/>
              </a:rPr>
              <a:t>0.048384</a:t>
            </a:r>
            <a:endParaRPr lang="en-US" sz="1400" b="1" dirty="0">
              <a:solidFill>
                <a:srgbClr val="C00000"/>
              </a:solidFill>
              <a:sym typeface="Symbol" pitchFamily="18" charset="2"/>
            </a:endParaRPr>
          </a:p>
          <a:p>
            <a:endParaRPr lang="en-US" sz="1400" b="1" dirty="0">
              <a:solidFill>
                <a:schemeClr val="tx1"/>
              </a:solidFill>
              <a:sym typeface="Symbol" pitchFamily="18" charset="2"/>
            </a:endParaRPr>
          </a:p>
          <a:p>
            <a:r>
              <a:rPr lang="en-US" sz="1400" b="1" dirty="0" smtClean="0">
                <a:solidFill>
                  <a:schemeClr val="tx1"/>
                </a:solidFill>
                <a:sym typeface="Symbol" pitchFamily="18" charset="2"/>
              </a:rPr>
              <a:t> </a:t>
            </a:r>
          </a:p>
          <a:p>
            <a:r>
              <a:rPr lang="en-US" sz="1400" b="1" dirty="0" smtClean="0">
                <a:solidFill>
                  <a:schemeClr val="tx1"/>
                </a:solidFill>
                <a:sym typeface="Symbol" pitchFamily="18" charset="2"/>
              </a:rPr>
              <a:t>   </a:t>
            </a:r>
            <a:endParaRPr lang="en-US" sz="1400" b="1" dirty="0">
              <a:solidFill>
                <a:schemeClr val="tx1"/>
              </a:solidFill>
            </a:endParaRPr>
          </a:p>
        </p:txBody>
      </p:sp>
      <p:grpSp>
        <p:nvGrpSpPr>
          <p:cNvPr id="6" name="Group 60"/>
          <p:cNvGrpSpPr/>
          <p:nvPr/>
        </p:nvGrpSpPr>
        <p:grpSpPr>
          <a:xfrm>
            <a:off x="6489640" y="5513067"/>
            <a:ext cx="1532463" cy="622356"/>
            <a:chOff x="4107125" y="4192423"/>
            <a:chExt cx="1455475" cy="886517"/>
          </a:xfrm>
        </p:grpSpPr>
        <p:sp>
          <p:nvSpPr>
            <p:cNvPr id="62" name="Rectangle 61"/>
            <p:cNvSpPr/>
            <p:nvPr/>
          </p:nvSpPr>
          <p:spPr>
            <a:xfrm>
              <a:off x="4107125" y="4192423"/>
              <a:ext cx="845876" cy="876893"/>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3</a:t>
              </a:r>
              <a:r>
                <a:rPr lang="en-US" sz="1400" b="1" dirty="0" smtClean="0">
                  <a:solidFill>
                    <a:schemeClr val="tx1"/>
                  </a:solidFill>
                  <a:sym typeface="Symbol" pitchFamily="18" charset="2"/>
                </a:rPr>
                <a:t>(</a:t>
              </a:r>
              <a:r>
                <a:rPr lang="en-US" dirty="0" smtClean="0">
                  <a:solidFill>
                    <a:schemeClr val="tx1"/>
                  </a:solidFill>
                  <a:sym typeface="Symbol" pitchFamily="18" charset="2"/>
                </a:rPr>
                <a:t>s</a:t>
              </a:r>
              <a:r>
                <a:rPr lang="en-US" sz="1100" baseline="-16000" dirty="0" smtClean="0">
                  <a:solidFill>
                    <a:schemeClr val="tx1"/>
                  </a:solidFill>
                </a:rPr>
                <a:t>2</a:t>
              </a:r>
              <a:r>
                <a:rPr lang="en-US" sz="1400" b="1" dirty="0" smtClean="0">
                  <a:solidFill>
                    <a:schemeClr val="tx1"/>
                  </a:solidFill>
                  <a:sym typeface="Symbol" pitchFamily="18" charset="2"/>
                </a:rPr>
                <a:t>)</a:t>
              </a:r>
            </a:p>
            <a:p>
              <a:r>
                <a:rPr lang="en-US" sz="1200" b="1" dirty="0">
                  <a:solidFill>
                    <a:schemeClr val="tx1"/>
                  </a:solidFill>
                  <a:sym typeface="Symbol" pitchFamily="18" charset="2"/>
                </a:rPr>
                <a:t>0.048384</a:t>
              </a:r>
            </a:p>
            <a:p>
              <a:endParaRPr lang="en-US" sz="1400" b="1" dirty="0">
                <a:solidFill>
                  <a:schemeClr val="tx1"/>
                </a:solidFill>
                <a:sym typeface="Symbol" pitchFamily="18" charset="2"/>
              </a:endParaRPr>
            </a:p>
            <a:p>
              <a:r>
                <a:rPr lang="en-US" sz="1400" b="1" dirty="0" smtClean="0">
                  <a:solidFill>
                    <a:schemeClr val="tx1"/>
                  </a:solidFill>
                  <a:sym typeface="Symbol" pitchFamily="18" charset="2"/>
                </a:rPr>
                <a:t> </a:t>
              </a:r>
            </a:p>
            <a:p>
              <a:r>
                <a:rPr lang="en-US" sz="1400" b="1" dirty="0" smtClean="0">
                  <a:solidFill>
                    <a:schemeClr val="tx1"/>
                  </a:solidFill>
                  <a:sym typeface="Symbol" pitchFamily="18" charset="2"/>
                </a:rPr>
                <a:t>   </a:t>
              </a:r>
              <a:endParaRPr lang="en-US" sz="1400" b="1" dirty="0">
                <a:solidFill>
                  <a:schemeClr val="tx1"/>
                </a:solidFill>
              </a:endParaRPr>
            </a:p>
          </p:txBody>
        </p:sp>
        <p:sp>
          <p:nvSpPr>
            <p:cNvPr id="63" name="Rectangle 62"/>
            <p:cNvSpPr/>
            <p:nvPr/>
          </p:nvSpPr>
          <p:spPr>
            <a:xfrm>
              <a:off x="4953000" y="4202047"/>
              <a:ext cx="609600" cy="876893"/>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err="1" smtClean="0">
                  <a:solidFill>
                    <a:schemeClr val="bg1"/>
                  </a:solidFill>
                </a:rPr>
                <a:t>Prev</a:t>
              </a:r>
              <a:endParaRPr lang="en-US" sz="1400" b="1" dirty="0" smtClean="0">
                <a:solidFill>
                  <a:schemeClr val="bg1"/>
                </a:solidFill>
              </a:endParaRPr>
            </a:p>
            <a:p>
              <a:r>
                <a:rPr lang="en-US" sz="2400" dirty="0" smtClean="0">
                  <a:solidFill>
                    <a:schemeClr val="bg1"/>
                  </a:solidFill>
                </a:rPr>
                <a:t> s</a:t>
              </a:r>
              <a:r>
                <a:rPr lang="en-US" sz="1400" baseline="-16000" dirty="0" smtClean="0">
                  <a:solidFill>
                    <a:schemeClr val="bg1"/>
                  </a:solidFill>
                </a:rPr>
                <a:t>2</a:t>
              </a:r>
              <a:endParaRPr lang="en-US" sz="2400" b="1" dirty="0" smtClean="0">
                <a:solidFill>
                  <a:schemeClr val="bg1"/>
                </a:solidFill>
              </a:endParaRPr>
            </a:p>
          </p:txBody>
        </p:sp>
      </p:grpSp>
      <p:grpSp>
        <p:nvGrpSpPr>
          <p:cNvPr id="7" name="Group 80"/>
          <p:cNvGrpSpPr/>
          <p:nvPr/>
        </p:nvGrpSpPr>
        <p:grpSpPr>
          <a:xfrm>
            <a:off x="1907704" y="3962400"/>
            <a:ext cx="5760640" cy="445941"/>
            <a:chOff x="1907704" y="3962400"/>
            <a:chExt cx="5760640" cy="445941"/>
          </a:xfrm>
        </p:grpSpPr>
        <p:sp>
          <p:nvSpPr>
            <p:cNvPr id="34" name="Rectangle 33"/>
            <p:cNvSpPr/>
            <p:nvPr/>
          </p:nvSpPr>
          <p:spPr>
            <a:xfrm>
              <a:off x="1907704" y="3962400"/>
              <a:ext cx="460120"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chemeClr val="tx1"/>
                  </a:solidFill>
                </a:rPr>
                <a:t>V</a:t>
              </a:r>
              <a:r>
                <a:rPr lang="en-US" altLang="zh-CN" sz="2000" b="1" baseline="-25000" dirty="0" smtClean="0">
                  <a:solidFill>
                    <a:schemeClr val="tx1"/>
                  </a:solidFill>
                </a:rPr>
                <a:t>1</a:t>
              </a:r>
              <a:endParaRPr lang="zh-CN" altLang="en-US" sz="2000" b="1" dirty="0">
                <a:solidFill>
                  <a:schemeClr val="tx1"/>
                </a:solidFill>
              </a:endParaRPr>
            </a:p>
          </p:txBody>
        </p:sp>
        <p:sp>
          <p:nvSpPr>
            <p:cNvPr id="35" name="Rectangle 34"/>
            <p:cNvSpPr/>
            <p:nvPr/>
          </p:nvSpPr>
          <p:spPr>
            <a:xfrm>
              <a:off x="4499992" y="3962400"/>
              <a:ext cx="453008"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chemeClr val="tx1"/>
                  </a:solidFill>
                </a:rPr>
                <a:t>V</a:t>
              </a:r>
              <a:r>
                <a:rPr lang="en-US" altLang="zh-CN" sz="2000" b="1" baseline="-25000" dirty="0" smtClean="0">
                  <a:solidFill>
                    <a:schemeClr val="tx1"/>
                  </a:solidFill>
                </a:rPr>
                <a:t>2</a:t>
              </a:r>
              <a:endParaRPr lang="zh-CN" altLang="en-US" sz="2000" b="1" dirty="0">
                <a:solidFill>
                  <a:schemeClr val="tx1"/>
                </a:solidFill>
              </a:endParaRPr>
            </a:p>
          </p:txBody>
        </p:sp>
        <p:sp>
          <p:nvSpPr>
            <p:cNvPr id="36" name="Rectangle 35"/>
            <p:cNvSpPr/>
            <p:nvPr/>
          </p:nvSpPr>
          <p:spPr>
            <a:xfrm>
              <a:off x="7162800" y="3962400"/>
              <a:ext cx="505544" cy="4459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i="1" dirty="0" smtClean="0">
                  <a:solidFill>
                    <a:schemeClr val="tx1"/>
                  </a:solidFill>
                </a:rPr>
                <a:t>V</a:t>
              </a:r>
              <a:r>
                <a:rPr lang="en-US" altLang="zh-CN" sz="2000" b="1" baseline="-25000" dirty="0" smtClean="0">
                  <a:solidFill>
                    <a:schemeClr val="tx1"/>
                  </a:solidFill>
                </a:rPr>
                <a:t>1</a:t>
              </a:r>
              <a:endParaRPr lang="zh-CN" altLang="en-US" sz="2000" b="1" dirty="0">
                <a:solidFill>
                  <a:schemeClr val="tx1"/>
                </a:solidFill>
              </a:endParaRPr>
            </a:p>
          </p:txBody>
        </p:sp>
        <p:cxnSp>
          <p:nvCxnSpPr>
            <p:cNvPr id="70" name="Straight Arrow Connector 69"/>
            <p:cNvCxnSpPr>
              <a:stCxn id="34" idx="3"/>
              <a:endCxn id="35" idx="1"/>
            </p:cNvCxnSpPr>
            <p:nvPr/>
          </p:nvCxnSpPr>
          <p:spPr>
            <a:xfrm>
              <a:off x="2367824" y="4185371"/>
              <a:ext cx="2132168" cy="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5" idx="3"/>
              <a:endCxn id="36" idx="1"/>
            </p:cNvCxnSpPr>
            <p:nvPr/>
          </p:nvCxnSpPr>
          <p:spPr>
            <a:xfrm>
              <a:off x="4953000" y="4185371"/>
              <a:ext cx="2209800" cy="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sp>
        <p:nvSpPr>
          <p:cNvPr id="78" name="Oval 77"/>
          <p:cNvSpPr/>
          <p:nvPr/>
        </p:nvSpPr>
        <p:spPr>
          <a:xfrm>
            <a:off x="7021574" y="6265502"/>
            <a:ext cx="533400" cy="423248"/>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a:t>
            </a:r>
            <a:r>
              <a:rPr lang="en-US" sz="1200" baseline="-16000" dirty="0" smtClean="0">
                <a:solidFill>
                  <a:schemeClr val="bg1"/>
                </a:solidFill>
              </a:rPr>
              <a:t>2</a:t>
            </a:r>
            <a:endParaRPr lang="en-US" sz="1200" baseline="-16000" dirty="0">
              <a:solidFill>
                <a:schemeClr val="bg1"/>
              </a:solidFill>
            </a:endParaRPr>
          </a:p>
        </p:txBody>
      </p:sp>
      <p:sp>
        <p:nvSpPr>
          <p:cNvPr id="79" name="Oval 78"/>
          <p:cNvSpPr/>
          <p:nvPr/>
        </p:nvSpPr>
        <p:spPr>
          <a:xfrm>
            <a:off x="4486333" y="6265502"/>
            <a:ext cx="533400" cy="423248"/>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a:t>
            </a:r>
            <a:r>
              <a:rPr lang="en-US" sz="1200" baseline="-16000" dirty="0" smtClean="0">
                <a:solidFill>
                  <a:schemeClr val="bg1"/>
                </a:solidFill>
              </a:rPr>
              <a:t>2</a:t>
            </a:r>
            <a:endParaRPr lang="en-US" sz="1200" baseline="-16000" dirty="0">
              <a:solidFill>
                <a:schemeClr val="bg1"/>
              </a:solidFill>
            </a:endParaRPr>
          </a:p>
        </p:txBody>
      </p:sp>
      <p:sp>
        <p:nvSpPr>
          <p:cNvPr id="80" name="Oval 79"/>
          <p:cNvSpPr/>
          <p:nvPr/>
        </p:nvSpPr>
        <p:spPr>
          <a:xfrm>
            <a:off x="1902306" y="6249438"/>
            <a:ext cx="533400" cy="423248"/>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a:t>
            </a:r>
            <a:r>
              <a:rPr lang="en-US" sz="1200" baseline="-16000" dirty="0" smtClean="0">
                <a:solidFill>
                  <a:schemeClr val="bg1"/>
                </a:solidFill>
              </a:rPr>
              <a:t>1</a:t>
            </a:r>
            <a:endParaRPr lang="en-US" sz="1200" baseline="-16000" dirty="0">
              <a:solidFill>
                <a:schemeClr val="bg1"/>
              </a:solidFill>
            </a:endParaRPr>
          </a:p>
        </p:txBody>
      </p:sp>
      <p:cxnSp>
        <p:nvCxnSpPr>
          <p:cNvPr id="88" name="Straight Arrow Connector 87"/>
          <p:cNvCxnSpPr>
            <a:endCxn id="79" idx="2"/>
          </p:cNvCxnSpPr>
          <p:nvPr/>
        </p:nvCxnSpPr>
        <p:spPr>
          <a:xfrm>
            <a:off x="2435706" y="6461062"/>
            <a:ext cx="2050627" cy="16064"/>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984756" y="6477252"/>
            <a:ext cx="2050627" cy="16064"/>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93"/>
          <p:cNvGrpSpPr/>
          <p:nvPr/>
        </p:nvGrpSpPr>
        <p:grpSpPr>
          <a:xfrm>
            <a:off x="1867167" y="4692675"/>
            <a:ext cx="723633" cy="1336457"/>
            <a:chOff x="1867167" y="4692675"/>
            <a:chExt cx="723633" cy="1336457"/>
          </a:xfrm>
        </p:grpSpPr>
        <p:sp>
          <p:nvSpPr>
            <p:cNvPr id="92" name="Rectangle 91"/>
            <p:cNvSpPr/>
            <p:nvPr/>
          </p:nvSpPr>
          <p:spPr>
            <a:xfrm>
              <a:off x="1867167" y="4692675"/>
              <a:ext cx="706417" cy="39358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1</a:t>
              </a:r>
              <a:r>
                <a:rPr lang="en-US" sz="1400" b="1" dirty="0" smtClean="0">
                  <a:solidFill>
                    <a:schemeClr val="tx1"/>
                  </a:solidFill>
                  <a:sym typeface="Symbol" pitchFamily="18" charset="2"/>
                </a:rPr>
                <a:t>(</a:t>
              </a:r>
              <a:r>
                <a:rPr lang="en-US" dirty="0" smtClean="0">
                  <a:solidFill>
                    <a:schemeClr val="tx1"/>
                  </a:solidFill>
                  <a:sym typeface="Symbol" pitchFamily="18" charset="2"/>
                </a:rPr>
                <a:t>s</a:t>
              </a:r>
              <a:r>
                <a:rPr lang="en-US" sz="1100" baseline="-16000" dirty="0" smtClean="0">
                  <a:solidFill>
                    <a:schemeClr val="tx1"/>
                  </a:solidFill>
                </a:rPr>
                <a:t>1</a:t>
              </a:r>
              <a:r>
                <a:rPr lang="en-US" sz="1400" b="1" dirty="0" smtClean="0">
                  <a:solidFill>
                    <a:schemeClr val="tx1"/>
                  </a:solidFill>
                  <a:sym typeface="Symbol" pitchFamily="18" charset="2"/>
                </a:rPr>
                <a:t>)</a:t>
              </a:r>
            </a:p>
          </p:txBody>
        </p:sp>
        <p:sp>
          <p:nvSpPr>
            <p:cNvPr id="93" name="Rectangle 92"/>
            <p:cNvSpPr/>
            <p:nvPr/>
          </p:nvSpPr>
          <p:spPr>
            <a:xfrm>
              <a:off x="1884383" y="5635552"/>
              <a:ext cx="706417" cy="39358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1</a:t>
              </a:r>
              <a:r>
                <a:rPr lang="en-US" sz="1400" b="1" dirty="0" smtClean="0">
                  <a:solidFill>
                    <a:schemeClr val="tx1"/>
                  </a:solidFill>
                  <a:sym typeface="Symbol" pitchFamily="18" charset="2"/>
                </a:rPr>
                <a:t>(</a:t>
              </a:r>
              <a:r>
                <a:rPr lang="en-US" dirty="0" smtClean="0">
                  <a:solidFill>
                    <a:schemeClr val="tx1"/>
                  </a:solidFill>
                  <a:sym typeface="Symbol" pitchFamily="18" charset="2"/>
                </a:rPr>
                <a:t>s</a:t>
              </a:r>
              <a:r>
                <a:rPr lang="en-US" sz="1100" baseline="-16000" dirty="0" smtClean="0">
                  <a:solidFill>
                    <a:schemeClr val="tx1"/>
                  </a:solidFill>
                </a:rPr>
                <a:t>2</a:t>
              </a:r>
              <a:r>
                <a:rPr lang="en-US" sz="1400" b="1" dirty="0" smtClean="0">
                  <a:solidFill>
                    <a:schemeClr val="tx1"/>
                  </a:solidFill>
                  <a:sym typeface="Symbol" pitchFamily="18" charset="2"/>
                </a:rPr>
                <a:t>)</a:t>
              </a:r>
            </a:p>
          </p:txBody>
        </p:sp>
      </p:grpSp>
      <p:grpSp>
        <p:nvGrpSpPr>
          <p:cNvPr id="9" name="Group 38"/>
          <p:cNvGrpSpPr/>
          <p:nvPr/>
        </p:nvGrpSpPr>
        <p:grpSpPr>
          <a:xfrm>
            <a:off x="1556966" y="4559404"/>
            <a:ext cx="1286844" cy="628830"/>
            <a:chOff x="4196862" y="4202046"/>
            <a:chExt cx="1392144" cy="876894"/>
          </a:xfrm>
        </p:grpSpPr>
        <p:sp>
          <p:nvSpPr>
            <p:cNvPr id="40" name="Rectangle 39"/>
            <p:cNvSpPr/>
            <p:nvPr/>
          </p:nvSpPr>
          <p:spPr>
            <a:xfrm>
              <a:off x="4196862" y="4202046"/>
              <a:ext cx="764222" cy="876894"/>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1</a:t>
              </a:r>
              <a:r>
                <a:rPr lang="en-US" sz="1400" b="1" dirty="0" smtClean="0">
                  <a:solidFill>
                    <a:schemeClr val="tx1"/>
                  </a:solidFill>
                  <a:sym typeface="Symbol" pitchFamily="18" charset="2"/>
                </a:rPr>
                <a:t>(</a:t>
              </a:r>
              <a:r>
                <a:rPr lang="en-US" dirty="0" smtClean="0">
                  <a:solidFill>
                    <a:schemeClr val="tx1"/>
                  </a:solidFill>
                  <a:sym typeface="Symbol" pitchFamily="18" charset="2"/>
                </a:rPr>
                <a:t>s</a:t>
              </a:r>
              <a:r>
                <a:rPr lang="en-US" sz="1100" baseline="-16000" dirty="0" smtClean="0">
                  <a:solidFill>
                    <a:schemeClr val="tx1"/>
                  </a:solidFill>
                </a:rPr>
                <a:t>1</a:t>
              </a:r>
              <a:r>
                <a:rPr lang="en-US" sz="1400" b="1" dirty="0" smtClean="0">
                  <a:solidFill>
                    <a:schemeClr val="tx1"/>
                  </a:solidFill>
                  <a:sym typeface="Symbol" pitchFamily="18" charset="2"/>
                </a:rPr>
                <a:t>)</a:t>
              </a:r>
            </a:p>
            <a:p>
              <a:r>
                <a:rPr lang="en-US" sz="1400" b="1" dirty="0" smtClean="0">
                  <a:solidFill>
                    <a:schemeClr val="tx1"/>
                  </a:solidFill>
                  <a:sym typeface="Symbol" pitchFamily="18" charset="2"/>
                </a:rPr>
                <a:t>0.36</a:t>
              </a:r>
            </a:p>
          </p:txBody>
        </p:sp>
        <p:sp>
          <p:nvSpPr>
            <p:cNvPr id="41" name="Rectangle 40"/>
            <p:cNvSpPr/>
            <p:nvPr/>
          </p:nvSpPr>
          <p:spPr>
            <a:xfrm>
              <a:off x="4953001" y="4202047"/>
              <a:ext cx="636005" cy="876893"/>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err="1" smtClean="0">
                  <a:solidFill>
                    <a:schemeClr val="bg1"/>
                  </a:solidFill>
                </a:rPr>
                <a:t>Prevnon</a:t>
              </a:r>
              <a:r>
                <a:rPr lang="en-US" sz="1400" b="1" dirty="0" err="1" smtClean="0">
                  <a:solidFill>
                    <a:schemeClr val="bg1"/>
                  </a:solidFill>
                </a:rPr>
                <a:t>e</a:t>
              </a:r>
              <a:endParaRPr lang="en-US" sz="1400" b="1" dirty="0">
                <a:solidFill>
                  <a:schemeClr val="bg1"/>
                </a:solidFill>
              </a:endParaRPr>
            </a:p>
          </p:txBody>
        </p:sp>
      </p:grpSp>
      <p:grpSp>
        <p:nvGrpSpPr>
          <p:cNvPr id="10" name="Group 41"/>
          <p:cNvGrpSpPr/>
          <p:nvPr/>
        </p:nvGrpSpPr>
        <p:grpSpPr>
          <a:xfrm>
            <a:off x="1533784" y="5510586"/>
            <a:ext cx="1285616" cy="654718"/>
            <a:chOff x="4276984" y="4296828"/>
            <a:chExt cx="1285616" cy="782112"/>
          </a:xfrm>
        </p:grpSpPr>
        <p:sp>
          <p:nvSpPr>
            <p:cNvPr id="43" name="Rectangle 42"/>
            <p:cNvSpPr/>
            <p:nvPr/>
          </p:nvSpPr>
          <p:spPr>
            <a:xfrm>
              <a:off x="4276984" y="4296828"/>
              <a:ext cx="676016" cy="772488"/>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1</a:t>
              </a:r>
              <a:r>
                <a:rPr lang="en-US" sz="1400" b="1" dirty="0" smtClean="0">
                  <a:solidFill>
                    <a:schemeClr val="tx1"/>
                  </a:solidFill>
                  <a:sym typeface="Symbol" pitchFamily="18" charset="2"/>
                </a:rPr>
                <a:t>(</a:t>
              </a:r>
              <a:r>
                <a:rPr lang="en-US" dirty="0" smtClean="0">
                  <a:solidFill>
                    <a:schemeClr val="tx1"/>
                  </a:solidFill>
                  <a:sym typeface="Symbol" pitchFamily="18" charset="2"/>
                </a:rPr>
                <a:t>s</a:t>
              </a:r>
              <a:r>
                <a:rPr lang="en-US" sz="1100" baseline="-16000" dirty="0" smtClean="0">
                  <a:solidFill>
                    <a:schemeClr val="tx1"/>
                  </a:solidFill>
                </a:rPr>
                <a:t>2</a:t>
              </a:r>
              <a:r>
                <a:rPr lang="en-US" sz="1400" b="1" dirty="0" smtClean="0">
                  <a:solidFill>
                    <a:schemeClr val="tx1"/>
                  </a:solidFill>
                  <a:sym typeface="Symbol" pitchFamily="18" charset="2"/>
                </a:rPr>
                <a:t>)</a:t>
              </a:r>
            </a:p>
            <a:p>
              <a:r>
                <a:rPr lang="en-US" sz="1400" b="1" dirty="0">
                  <a:solidFill>
                    <a:schemeClr val="tx1"/>
                  </a:solidFill>
                  <a:sym typeface="Symbol" pitchFamily="18" charset="2"/>
                </a:rPr>
                <a:t> </a:t>
              </a:r>
              <a:r>
                <a:rPr lang="en-US" sz="1400" b="1" dirty="0" smtClean="0">
                  <a:solidFill>
                    <a:schemeClr val="tx1"/>
                  </a:solidFill>
                  <a:sym typeface="Symbol" pitchFamily="18" charset="2"/>
                </a:rPr>
                <a:t>0.16</a:t>
              </a:r>
              <a:endParaRPr lang="en-US" sz="1400" b="1" dirty="0">
                <a:solidFill>
                  <a:schemeClr val="tx1"/>
                </a:solidFill>
              </a:endParaRPr>
            </a:p>
          </p:txBody>
        </p:sp>
        <p:sp>
          <p:nvSpPr>
            <p:cNvPr id="44" name="Rectangle 43"/>
            <p:cNvSpPr/>
            <p:nvPr/>
          </p:nvSpPr>
          <p:spPr>
            <a:xfrm>
              <a:off x="4953000" y="4296828"/>
              <a:ext cx="609600" cy="782112"/>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err="1" smtClean="0">
                  <a:solidFill>
                    <a:schemeClr val="bg1"/>
                  </a:solidFill>
                </a:rPr>
                <a:t>Prev</a:t>
              </a:r>
              <a:endParaRPr lang="en-US" sz="1400" b="1" dirty="0" smtClean="0">
                <a:solidFill>
                  <a:schemeClr val="bg1"/>
                </a:solidFill>
              </a:endParaRPr>
            </a:p>
            <a:p>
              <a:r>
                <a:rPr lang="en-US" sz="1400" b="1" dirty="0" smtClean="0">
                  <a:solidFill>
                    <a:schemeClr val="bg1"/>
                  </a:solidFill>
                </a:rPr>
                <a:t>none</a:t>
              </a:r>
              <a:endParaRPr lang="en-US" sz="1400" b="1" dirty="0">
                <a:solidFill>
                  <a:schemeClr val="bg1"/>
                </a:solidFill>
              </a:endParaRPr>
            </a:p>
          </p:txBody>
        </p:sp>
      </p:grpSp>
      <p:grpSp>
        <p:nvGrpSpPr>
          <p:cNvPr id="11" name="Group 97"/>
          <p:cNvGrpSpPr/>
          <p:nvPr/>
        </p:nvGrpSpPr>
        <p:grpSpPr>
          <a:xfrm>
            <a:off x="4381767" y="4724400"/>
            <a:ext cx="723633" cy="1336457"/>
            <a:chOff x="1867167" y="4692675"/>
            <a:chExt cx="723633" cy="1336457"/>
          </a:xfrm>
        </p:grpSpPr>
        <p:sp>
          <p:nvSpPr>
            <p:cNvPr id="99" name="Rectangle 98"/>
            <p:cNvSpPr/>
            <p:nvPr/>
          </p:nvSpPr>
          <p:spPr>
            <a:xfrm>
              <a:off x="1867167" y="4692675"/>
              <a:ext cx="706417" cy="39358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2</a:t>
              </a:r>
              <a:r>
                <a:rPr lang="en-US" sz="1400" b="1" dirty="0" smtClean="0">
                  <a:solidFill>
                    <a:schemeClr val="tx1"/>
                  </a:solidFill>
                  <a:sym typeface="Symbol" pitchFamily="18" charset="2"/>
                </a:rPr>
                <a:t>(</a:t>
              </a:r>
              <a:r>
                <a:rPr lang="en-US" dirty="0" smtClean="0">
                  <a:solidFill>
                    <a:schemeClr val="tx1"/>
                  </a:solidFill>
                  <a:sym typeface="Symbol" pitchFamily="18" charset="2"/>
                </a:rPr>
                <a:t>s</a:t>
              </a:r>
              <a:r>
                <a:rPr lang="en-US" sz="1100" baseline="-16000" dirty="0" smtClean="0">
                  <a:solidFill>
                    <a:schemeClr val="tx1"/>
                  </a:solidFill>
                </a:rPr>
                <a:t>1</a:t>
              </a:r>
              <a:r>
                <a:rPr lang="en-US" sz="1400" b="1" dirty="0" smtClean="0">
                  <a:solidFill>
                    <a:schemeClr val="tx1"/>
                  </a:solidFill>
                  <a:sym typeface="Symbol" pitchFamily="18" charset="2"/>
                </a:rPr>
                <a:t>)</a:t>
              </a:r>
            </a:p>
          </p:txBody>
        </p:sp>
        <p:sp>
          <p:nvSpPr>
            <p:cNvPr id="100" name="Rectangle 99"/>
            <p:cNvSpPr/>
            <p:nvPr/>
          </p:nvSpPr>
          <p:spPr>
            <a:xfrm>
              <a:off x="1884383" y="5635552"/>
              <a:ext cx="706417" cy="39358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2</a:t>
              </a:r>
              <a:r>
                <a:rPr lang="en-US" sz="1400" b="1" dirty="0" smtClean="0">
                  <a:solidFill>
                    <a:schemeClr val="tx1"/>
                  </a:solidFill>
                  <a:sym typeface="Symbol" pitchFamily="18" charset="2"/>
                </a:rPr>
                <a:t>(</a:t>
              </a:r>
              <a:r>
                <a:rPr lang="en-US" dirty="0" smtClean="0">
                  <a:solidFill>
                    <a:schemeClr val="tx1"/>
                  </a:solidFill>
                  <a:sym typeface="Symbol" pitchFamily="18" charset="2"/>
                </a:rPr>
                <a:t>s</a:t>
              </a:r>
              <a:r>
                <a:rPr lang="en-US" sz="1100" baseline="-16000" dirty="0" smtClean="0">
                  <a:solidFill>
                    <a:schemeClr val="tx1"/>
                  </a:solidFill>
                </a:rPr>
                <a:t>2</a:t>
              </a:r>
              <a:r>
                <a:rPr lang="en-US" sz="1400" b="1" dirty="0" smtClean="0">
                  <a:solidFill>
                    <a:schemeClr val="tx1"/>
                  </a:solidFill>
                  <a:sym typeface="Symbol" pitchFamily="18" charset="2"/>
                </a:rPr>
                <a:t>)</a:t>
              </a:r>
            </a:p>
          </p:txBody>
        </p:sp>
      </p:grpSp>
      <p:cxnSp>
        <p:nvCxnSpPr>
          <p:cNvPr id="102" name="Straight Arrow Connector 101"/>
          <p:cNvCxnSpPr/>
          <p:nvPr/>
        </p:nvCxnSpPr>
        <p:spPr>
          <a:xfrm>
            <a:off x="2843808" y="4869160"/>
            <a:ext cx="1537959" cy="142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99" idx="1"/>
          </p:cNvCxnSpPr>
          <p:nvPr/>
        </p:nvCxnSpPr>
        <p:spPr>
          <a:xfrm flipV="1">
            <a:off x="2810933" y="4921190"/>
            <a:ext cx="1570834" cy="9570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2" name="Group 44"/>
          <p:cNvGrpSpPr/>
          <p:nvPr/>
        </p:nvGrpSpPr>
        <p:grpSpPr>
          <a:xfrm>
            <a:off x="4139576" y="4531816"/>
            <a:ext cx="1281534" cy="676051"/>
            <a:chOff x="4606246" y="4192423"/>
            <a:chExt cx="597030" cy="886517"/>
          </a:xfrm>
        </p:grpSpPr>
        <p:sp>
          <p:nvSpPr>
            <p:cNvPr id="46" name="Rectangle 45"/>
            <p:cNvSpPr/>
            <p:nvPr/>
          </p:nvSpPr>
          <p:spPr>
            <a:xfrm>
              <a:off x="4606246" y="4192423"/>
              <a:ext cx="346755" cy="876893"/>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2</a:t>
              </a:r>
              <a:r>
                <a:rPr lang="en-US" sz="1400" b="1" dirty="0" smtClean="0">
                  <a:solidFill>
                    <a:schemeClr val="tx1"/>
                  </a:solidFill>
                  <a:sym typeface="Symbol" pitchFamily="18" charset="2"/>
                </a:rPr>
                <a:t>(</a:t>
              </a:r>
              <a:r>
                <a:rPr lang="en-US" dirty="0" smtClean="0">
                  <a:solidFill>
                    <a:schemeClr val="tx1"/>
                  </a:solidFill>
                  <a:sym typeface="Symbol" pitchFamily="18" charset="2"/>
                </a:rPr>
                <a:t>s</a:t>
              </a:r>
              <a:r>
                <a:rPr lang="en-US" sz="1100" baseline="-16000" dirty="0" smtClean="0">
                  <a:solidFill>
                    <a:schemeClr val="tx1"/>
                  </a:solidFill>
                </a:rPr>
                <a:t>1</a:t>
              </a:r>
              <a:r>
                <a:rPr lang="en-US" sz="1400" b="1" dirty="0" smtClean="0">
                  <a:solidFill>
                    <a:schemeClr val="tx1"/>
                  </a:solidFill>
                  <a:sym typeface="Symbol" pitchFamily="18" charset="2"/>
                </a:rPr>
                <a:t>)</a:t>
              </a:r>
            </a:p>
            <a:p>
              <a:r>
                <a:rPr lang="en-US" sz="1200" b="1" dirty="0" smtClean="0">
                  <a:solidFill>
                    <a:schemeClr val="tx1"/>
                  </a:solidFill>
                  <a:sym typeface="Symbol" pitchFamily="18" charset="2"/>
                </a:rPr>
                <a:t>0.0432</a:t>
              </a:r>
              <a:endParaRPr lang="en-US" sz="1200" b="1" dirty="0">
                <a:solidFill>
                  <a:schemeClr val="tx1"/>
                </a:solidFill>
                <a:sym typeface="Symbol" pitchFamily="18" charset="2"/>
              </a:endParaRPr>
            </a:p>
            <a:p>
              <a:endParaRPr lang="en-US" sz="1400" b="1" dirty="0">
                <a:solidFill>
                  <a:schemeClr val="tx1"/>
                </a:solidFill>
                <a:sym typeface="Symbol" pitchFamily="18" charset="2"/>
              </a:endParaRPr>
            </a:p>
            <a:p>
              <a:r>
                <a:rPr lang="en-US" sz="1400" b="1" dirty="0" smtClean="0">
                  <a:solidFill>
                    <a:schemeClr val="tx1"/>
                  </a:solidFill>
                  <a:sym typeface="Symbol" pitchFamily="18" charset="2"/>
                </a:rPr>
                <a:t> </a:t>
              </a:r>
            </a:p>
            <a:p>
              <a:r>
                <a:rPr lang="en-US" sz="1400" b="1" dirty="0" smtClean="0">
                  <a:solidFill>
                    <a:schemeClr val="tx1"/>
                  </a:solidFill>
                  <a:sym typeface="Symbol" pitchFamily="18" charset="2"/>
                </a:rPr>
                <a:t>   </a:t>
              </a:r>
              <a:endParaRPr lang="en-US" sz="1400" b="1" dirty="0">
                <a:solidFill>
                  <a:schemeClr val="tx1"/>
                </a:solidFill>
              </a:endParaRPr>
            </a:p>
          </p:txBody>
        </p:sp>
        <p:sp>
          <p:nvSpPr>
            <p:cNvPr id="47" name="Rectangle 46"/>
            <p:cNvSpPr/>
            <p:nvPr/>
          </p:nvSpPr>
          <p:spPr>
            <a:xfrm>
              <a:off x="4953000" y="4202047"/>
              <a:ext cx="250276" cy="876893"/>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err="1" smtClean="0">
                  <a:solidFill>
                    <a:schemeClr val="bg1"/>
                  </a:solidFill>
                </a:rPr>
                <a:t>Prev</a:t>
              </a:r>
              <a:endParaRPr lang="en-US" sz="1200" b="1" dirty="0" smtClean="0">
                <a:solidFill>
                  <a:schemeClr val="bg1"/>
                </a:solidFill>
              </a:endParaRPr>
            </a:p>
            <a:p>
              <a:r>
                <a:rPr lang="en-US" sz="2400" dirty="0" smtClean="0">
                  <a:solidFill>
                    <a:schemeClr val="bg1"/>
                  </a:solidFill>
                </a:rPr>
                <a:t>s</a:t>
              </a:r>
              <a:r>
                <a:rPr lang="en-US" sz="1400" baseline="-16000" dirty="0" smtClean="0">
                  <a:solidFill>
                    <a:schemeClr val="bg1"/>
                  </a:solidFill>
                </a:rPr>
                <a:t>1</a:t>
              </a:r>
              <a:endParaRPr lang="en-US" sz="2400" b="1" dirty="0" smtClean="0">
                <a:solidFill>
                  <a:schemeClr val="bg1"/>
                </a:solidFill>
              </a:endParaRPr>
            </a:p>
          </p:txBody>
        </p:sp>
      </p:grpSp>
      <p:grpSp>
        <p:nvGrpSpPr>
          <p:cNvPr id="13" name="Group 63"/>
          <p:cNvGrpSpPr/>
          <p:nvPr/>
        </p:nvGrpSpPr>
        <p:grpSpPr>
          <a:xfrm>
            <a:off x="4139576" y="5502634"/>
            <a:ext cx="1281534" cy="662670"/>
            <a:chOff x="4606246" y="4192422"/>
            <a:chExt cx="597030" cy="886519"/>
          </a:xfrm>
        </p:grpSpPr>
        <p:sp>
          <p:nvSpPr>
            <p:cNvPr id="65" name="Rectangle 64"/>
            <p:cNvSpPr/>
            <p:nvPr/>
          </p:nvSpPr>
          <p:spPr>
            <a:xfrm>
              <a:off x="4606246" y="4192422"/>
              <a:ext cx="346755" cy="876893"/>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solidFill>
                    <a:schemeClr val="tx1"/>
                  </a:solidFill>
                  <a:sym typeface="Symbol" pitchFamily="18" charset="2"/>
                </a:rPr>
                <a:t></a:t>
              </a:r>
              <a:r>
                <a:rPr lang="en-US" sz="1400" b="1" baseline="-25000" dirty="0" smtClean="0">
                  <a:solidFill>
                    <a:schemeClr val="tx1"/>
                  </a:solidFill>
                  <a:sym typeface="Symbol" pitchFamily="18" charset="2"/>
                </a:rPr>
                <a:t>2</a:t>
              </a:r>
              <a:r>
                <a:rPr lang="en-US" sz="1400" b="1" dirty="0" smtClean="0">
                  <a:solidFill>
                    <a:schemeClr val="tx1"/>
                  </a:solidFill>
                  <a:sym typeface="Symbol" pitchFamily="18" charset="2"/>
                </a:rPr>
                <a:t>(</a:t>
              </a:r>
              <a:r>
                <a:rPr lang="en-US" dirty="0" smtClean="0">
                  <a:solidFill>
                    <a:schemeClr val="tx1"/>
                  </a:solidFill>
                  <a:sym typeface="Symbol" pitchFamily="18" charset="2"/>
                </a:rPr>
                <a:t>s</a:t>
              </a:r>
              <a:r>
                <a:rPr lang="en-US" sz="1100" baseline="-16000" dirty="0" smtClean="0">
                  <a:solidFill>
                    <a:schemeClr val="tx1"/>
                  </a:solidFill>
                </a:rPr>
                <a:t>2</a:t>
              </a:r>
              <a:r>
                <a:rPr lang="en-US" sz="1400" b="1" dirty="0" smtClean="0">
                  <a:solidFill>
                    <a:schemeClr val="tx1"/>
                  </a:solidFill>
                  <a:sym typeface="Symbol" pitchFamily="18" charset="2"/>
                </a:rPr>
                <a:t>)</a:t>
              </a:r>
            </a:p>
            <a:p>
              <a:r>
                <a:rPr lang="en-US" sz="1200" b="1" dirty="0">
                  <a:solidFill>
                    <a:schemeClr val="tx1"/>
                  </a:solidFill>
                  <a:sym typeface="Symbol" pitchFamily="18" charset="2"/>
                </a:rPr>
                <a:t>0.1512</a:t>
              </a:r>
            </a:p>
            <a:p>
              <a:endParaRPr lang="en-US" sz="1400" b="1" dirty="0">
                <a:solidFill>
                  <a:schemeClr val="tx1"/>
                </a:solidFill>
                <a:sym typeface="Symbol" pitchFamily="18" charset="2"/>
              </a:endParaRPr>
            </a:p>
            <a:p>
              <a:r>
                <a:rPr lang="en-US" sz="1400" b="1" dirty="0" smtClean="0">
                  <a:solidFill>
                    <a:schemeClr val="tx1"/>
                  </a:solidFill>
                  <a:sym typeface="Symbol" pitchFamily="18" charset="2"/>
                </a:rPr>
                <a:t> </a:t>
              </a:r>
            </a:p>
            <a:p>
              <a:r>
                <a:rPr lang="en-US" sz="1400" b="1" dirty="0" smtClean="0">
                  <a:solidFill>
                    <a:schemeClr val="tx1"/>
                  </a:solidFill>
                  <a:sym typeface="Symbol" pitchFamily="18" charset="2"/>
                </a:rPr>
                <a:t>   </a:t>
              </a:r>
              <a:endParaRPr lang="en-US" sz="1400" b="1" dirty="0">
                <a:solidFill>
                  <a:schemeClr val="tx1"/>
                </a:solidFill>
              </a:endParaRPr>
            </a:p>
          </p:txBody>
        </p:sp>
        <p:sp>
          <p:nvSpPr>
            <p:cNvPr id="66" name="Rectangle 65"/>
            <p:cNvSpPr/>
            <p:nvPr/>
          </p:nvSpPr>
          <p:spPr>
            <a:xfrm>
              <a:off x="4953000" y="4202048"/>
              <a:ext cx="250276" cy="876893"/>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err="1" smtClean="0">
                  <a:solidFill>
                    <a:schemeClr val="bg1"/>
                  </a:solidFill>
                </a:rPr>
                <a:t>Prev</a:t>
              </a:r>
              <a:endParaRPr lang="en-US" sz="1200" b="1" dirty="0" smtClean="0">
                <a:solidFill>
                  <a:schemeClr val="bg1"/>
                </a:solidFill>
              </a:endParaRPr>
            </a:p>
            <a:p>
              <a:r>
                <a:rPr lang="en-US" sz="2400" dirty="0" smtClean="0">
                  <a:solidFill>
                    <a:schemeClr val="bg1"/>
                  </a:solidFill>
                </a:rPr>
                <a:t>s</a:t>
              </a:r>
              <a:r>
                <a:rPr lang="en-US" sz="1400" baseline="-16000" dirty="0" smtClean="0">
                  <a:solidFill>
                    <a:schemeClr val="bg1"/>
                  </a:solidFill>
                </a:rPr>
                <a:t>1</a:t>
              </a:r>
              <a:endParaRPr lang="en-US" sz="2400" b="1" dirty="0" smtClean="0">
                <a:solidFill>
                  <a:schemeClr val="bg1"/>
                </a:solidFill>
              </a:endParaRPr>
            </a:p>
          </p:txBody>
        </p:sp>
      </p:grpSp>
      <p:grpSp>
        <p:nvGrpSpPr>
          <p:cNvPr id="14" name="组合 80"/>
          <p:cNvGrpSpPr/>
          <p:nvPr/>
        </p:nvGrpSpPr>
        <p:grpSpPr>
          <a:xfrm>
            <a:off x="35496" y="620688"/>
            <a:ext cx="3108314" cy="3168352"/>
            <a:chOff x="4067944" y="2420888"/>
            <a:chExt cx="3108314" cy="3168352"/>
          </a:xfrm>
        </p:grpSpPr>
        <p:sp>
          <p:nvSpPr>
            <p:cNvPr id="82" name="Text Box 12"/>
            <p:cNvSpPr txBox="1">
              <a:spLocks noChangeArrowheads="1"/>
            </p:cNvSpPr>
            <p:nvPr/>
          </p:nvSpPr>
          <p:spPr bwMode="auto">
            <a:xfrm>
              <a:off x="5500170" y="3284984"/>
              <a:ext cx="583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0.7</a:t>
              </a:r>
            </a:p>
          </p:txBody>
        </p:sp>
        <p:sp>
          <p:nvSpPr>
            <p:cNvPr id="83" name="Text Box 13"/>
            <p:cNvSpPr txBox="1">
              <a:spLocks noChangeArrowheads="1"/>
            </p:cNvSpPr>
            <p:nvPr/>
          </p:nvSpPr>
          <p:spPr bwMode="auto">
            <a:xfrm>
              <a:off x="4067944" y="3635732"/>
              <a:ext cx="504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0.3</a:t>
              </a:r>
            </a:p>
          </p:txBody>
        </p:sp>
        <p:sp>
          <p:nvSpPr>
            <p:cNvPr id="84" name="Text Box 14"/>
            <p:cNvSpPr txBox="1">
              <a:spLocks noChangeArrowheads="1"/>
            </p:cNvSpPr>
            <p:nvPr/>
          </p:nvSpPr>
          <p:spPr bwMode="auto">
            <a:xfrm>
              <a:off x="5508104" y="4005064"/>
              <a:ext cx="227994" cy="20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0.2</a:t>
              </a:r>
            </a:p>
          </p:txBody>
        </p:sp>
        <p:sp>
          <p:nvSpPr>
            <p:cNvPr id="85" name="Text Box 15"/>
            <p:cNvSpPr txBox="1">
              <a:spLocks noChangeArrowheads="1"/>
            </p:cNvSpPr>
            <p:nvPr/>
          </p:nvSpPr>
          <p:spPr bwMode="auto">
            <a:xfrm>
              <a:off x="6948264" y="3645024"/>
              <a:ext cx="227994" cy="20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t>0.8</a:t>
              </a:r>
            </a:p>
          </p:txBody>
        </p:sp>
        <p:sp>
          <p:nvSpPr>
            <p:cNvPr id="86" name="Text Box 31"/>
            <p:cNvSpPr txBox="1">
              <a:spLocks noChangeArrowheads="1"/>
            </p:cNvSpPr>
            <p:nvPr/>
          </p:nvSpPr>
          <p:spPr bwMode="auto">
            <a:xfrm>
              <a:off x="4572000" y="4365104"/>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0.6</a:t>
              </a:r>
            </a:p>
          </p:txBody>
        </p:sp>
        <p:sp>
          <p:nvSpPr>
            <p:cNvPr id="87" name="Text Box 32"/>
            <p:cNvSpPr txBox="1">
              <a:spLocks noChangeArrowheads="1"/>
            </p:cNvSpPr>
            <p:nvPr/>
          </p:nvSpPr>
          <p:spPr bwMode="auto">
            <a:xfrm>
              <a:off x="6444208" y="4365104"/>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0.6</a:t>
              </a:r>
            </a:p>
          </p:txBody>
        </p:sp>
        <p:sp>
          <p:nvSpPr>
            <p:cNvPr id="89" name="Text Box 33"/>
            <p:cNvSpPr txBox="1">
              <a:spLocks noChangeArrowheads="1"/>
            </p:cNvSpPr>
            <p:nvPr/>
          </p:nvSpPr>
          <p:spPr bwMode="auto">
            <a:xfrm>
              <a:off x="5148064" y="4581128"/>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0.4</a:t>
              </a:r>
            </a:p>
          </p:txBody>
        </p:sp>
        <p:sp>
          <p:nvSpPr>
            <p:cNvPr id="90" name="Text Box 34"/>
            <p:cNvSpPr txBox="1">
              <a:spLocks noChangeArrowheads="1"/>
            </p:cNvSpPr>
            <p:nvPr/>
          </p:nvSpPr>
          <p:spPr bwMode="auto">
            <a:xfrm>
              <a:off x="5868144" y="4653136"/>
              <a:ext cx="212589" cy="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0.4</a:t>
              </a:r>
            </a:p>
          </p:txBody>
        </p:sp>
        <p:grpSp>
          <p:nvGrpSpPr>
            <p:cNvPr id="15" name="组合 70"/>
            <p:cNvGrpSpPr/>
            <p:nvPr/>
          </p:nvGrpSpPr>
          <p:grpSpPr>
            <a:xfrm>
              <a:off x="4499992" y="3582343"/>
              <a:ext cx="566737" cy="566737"/>
              <a:chOff x="3495528" y="3807683"/>
              <a:chExt cx="566737" cy="566737"/>
            </a:xfrm>
          </p:grpSpPr>
          <p:sp>
            <p:nvSpPr>
              <p:cNvPr id="121" name="Oval 35"/>
              <p:cNvSpPr>
                <a:spLocks noChangeArrowheads="1"/>
              </p:cNvSpPr>
              <p:nvPr/>
            </p:nvSpPr>
            <p:spPr bwMode="auto">
              <a:xfrm>
                <a:off x="3495528" y="3807683"/>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122" name="矩形 121"/>
              <p:cNvSpPr/>
              <p:nvPr/>
            </p:nvSpPr>
            <p:spPr>
              <a:xfrm>
                <a:off x="3552921" y="3829441"/>
                <a:ext cx="450764" cy="523220"/>
              </a:xfrm>
              <a:prstGeom prst="rect">
                <a:avLst/>
              </a:prstGeom>
            </p:spPr>
            <p:txBody>
              <a:bodyPr wrap="none">
                <a:spAutoFit/>
              </a:bodyPr>
              <a:lstStyle/>
              <a:p>
                <a:r>
                  <a:rPr lang="en-US" altLang="zh-CN" sz="2800" b="1" i="1" dirty="0" smtClean="0"/>
                  <a:t>S</a:t>
                </a:r>
                <a:r>
                  <a:rPr lang="en-US" altLang="zh-CN" sz="2800" b="1" baseline="-25000" dirty="0" smtClean="0"/>
                  <a:t>1</a:t>
                </a:r>
                <a:endParaRPr lang="zh-CN" altLang="en-US" sz="2800" b="1" dirty="0"/>
              </a:p>
            </p:txBody>
          </p:sp>
        </p:grpSp>
        <p:grpSp>
          <p:nvGrpSpPr>
            <p:cNvPr id="16" name="组合 71"/>
            <p:cNvGrpSpPr/>
            <p:nvPr/>
          </p:nvGrpSpPr>
          <p:grpSpPr>
            <a:xfrm>
              <a:off x="4846185" y="5022503"/>
              <a:ext cx="566737" cy="566737"/>
              <a:chOff x="4644008" y="4823901"/>
              <a:chExt cx="566737" cy="566737"/>
            </a:xfrm>
          </p:grpSpPr>
          <p:sp>
            <p:nvSpPr>
              <p:cNvPr id="119" name="Oval 35"/>
              <p:cNvSpPr>
                <a:spLocks noChangeArrowheads="1"/>
              </p:cNvSpPr>
              <p:nvPr/>
            </p:nvSpPr>
            <p:spPr bwMode="auto">
              <a:xfrm>
                <a:off x="4644008" y="4823901"/>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120" name="矩形 119"/>
              <p:cNvSpPr/>
              <p:nvPr/>
            </p:nvSpPr>
            <p:spPr>
              <a:xfrm>
                <a:off x="4701401" y="4845659"/>
                <a:ext cx="503664" cy="523220"/>
              </a:xfrm>
              <a:prstGeom prst="rect">
                <a:avLst/>
              </a:prstGeom>
            </p:spPr>
            <p:txBody>
              <a:bodyPr wrap="none">
                <a:spAutoFit/>
              </a:bodyPr>
              <a:lstStyle/>
              <a:p>
                <a:r>
                  <a:rPr lang="en-US" altLang="zh-CN" sz="2800" b="1" i="1" dirty="0" smtClean="0"/>
                  <a:t>V</a:t>
                </a:r>
                <a:r>
                  <a:rPr lang="en-US" altLang="zh-CN" sz="2800" b="1" baseline="-25000" dirty="0" smtClean="0"/>
                  <a:t>1</a:t>
                </a:r>
                <a:endParaRPr lang="zh-CN" altLang="en-US" sz="2800" b="1" dirty="0"/>
              </a:p>
            </p:txBody>
          </p:sp>
        </p:grpSp>
        <p:grpSp>
          <p:nvGrpSpPr>
            <p:cNvPr id="17" name="组合 72"/>
            <p:cNvGrpSpPr/>
            <p:nvPr/>
          </p:nvGrpSpPr>
          <p:grpSpPr>
            <a:xfrm>
              <a:off x="6381527" y="3573016"/>
              <a:ext cx="566737" cy="566737"/>
              <a:chOff x="3495528" y="3807683"/>
              <a:chExt cx="566737" cy="566737"/>
            </a:xfrm>
          </p:grpSpPr>
          <p:sp>
            <p:nvSpPr>
              <p:cNvPr id="117" name="Oval 35"/>
              <p:cNvSpPr>
                <a:spLocks noChangeArrowheads="1"/>
              </p:cNvSpPr>
              <p:nvPr/>
            </p:nvSpPr>
            <p:spPr bwMode="auto">
              <a:xfrm>
                <a:off x="3495528" y="3807683"/>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118" name="矩形 117"/>
              <p:cNvSpPr/>
              <p:nvPr/>
            </p:nvSpPr>
            <p:spPr>
              <a:xfrm>
                <a:off x="3552921" y="3829441"/>
                <a:ext cx="450764" cy="523220"/>
              </a:xfrm>
              <a:prstGeom prst="rect">
                <a:avLst/>
              </a:prstGeom>
            </p:spPr>
            <p:txBody>
              <a:bodyPr wrap="none">
                <a:spAutoFit/>
              </a:bodyPr>
              <a:lstStyle/>
              <a:p>
                <a:r>
                  <a:rPr lang="en-US" altLang="zh-CN" sz="2800" b="1" i="1" dirty="0" smtClean="0"/>
                  <a:t>S</a:t>
                </a:r>
                <a:r>
                  <a:rPr lang="en-US" altLang="zh-CN" sz="2800" b="1" baseline="-25000" dirty="0" smtClean="0"/>
                  <a:t>2</a:t>
                </a:r>
                <a:endParaRPr lang="zh-CN" altLang="en-US" sz="2800" b="1" dirty="0"/>
              </a:p>
            </p:txBody>
          </p:sp>
        </p:grpSp>
        <p:grpSp>
          <p:nvGrpSpPr>
            <p:cNvPr id="18" name="组合 75"/>
            <p:cNvGrpSpPr/>
            <p:nvPr/>
          </p:nvGrpSpPr>
          <p:grpSpPr>
            <a:xfrm>
              <a:off x="6214337" y="5022503"/>
              <a:ext cx="566737" cy="566737"/>
              <a:chOff x="4644008" y="4823901"/>
              <a:chExt cx="566737" cy="566737"/>
            </a:xfrm>
          </p:grpSpPr>
          <p:sp>
            <p:nvSpPr>
              <p:cNvPr id="115" name="Oval 35"/>
              <p:cNvSpPr>
                <a:spLocks noChangeArrowheads="1"/>
              </p:cNvSpPr>
              <p:nvPr/>
            </p:nvSpPr>
            <p:spPr bwMode="auto">
              <a:xfrm>
                <a:off x="4644008" y="4823901"/>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116" name="矩形 115"/>
              <p:cNvSpPr/>
              <p:nvPr/>
            </p:nvSpPr>
            <p:spPr>
              <a:xfrm>
                <a:off x="4701401" y="4845659"/>
                <a:ext cx="503664" cy="523220"/>
              </a:xfrm>
              <a:prstGeom prst="rect">
                <a:avLst/>
              </a:prstGeom>
            </p:spPr>
            <p:txBody>
              <a:bodyPr wrap="none">
                <a:spAutoFit/>
              </a:bodyPr>
              <a:lstStyle/>
              <a:p>
                <a:r>
                  <a:rPr lang="en-US" altLang="zh-CN" sz="2800" b="1" i="1" dirty="0" smtClean="0"/>
                  <a:t>V</a:t>
                </a:r>
                <a:r>
                  <a:rPr lang="en-US" altLang="zh-CN" sz="2800" b="1" baseline="-25000" dirty="0" smtClean="0"/>
                  <a:t>2</a:t>
                </a:r>
                <a:endParaRPr lang="zh-CN" altLang="en-US" sz="2800" b="1" dirty="0"/>
              </a:p>
            </p:txBody>
          </p:sp>
        </p:grpSp>
        <p:cxnSp>
          <p:nvCxnSpPr>
            <p:cNvPr id="98" name="曲线连接符 97"/>
            <p:cNvCxnSpPr>
              <a:stCxn id="121" idx="7"/>
              <a:endCxn id="117" idx="1"/>
            </p:cNvCxnSpPr>
            <p:nvPr/>
          </p:nvCxnSpPr>
          <p:spPr>
            <a:xfrm rot="5400000" flipH="1" flipV="1">
              <a:off x="5719465" y="2920281"/>
              <a:ext cx="9327" cy="1480792"/>
            </a:xfrm>
            <a:prstGeom prst="curvedConnector3">
              <a:avLst>
                <a:gd name="adj1" fmla="val 34408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100"/>
            <p:cNvCxnSpPr>
              <a:stCxn id="117" idx="3"/>
              <a:endCxn id="121" idx="5"/>
            </p:cNvCxnSpPr>
            <p:nvPr/>
          </p:nvCxnSpPr>
          <p:spPr>
            <a:xfrm rot="5400000">
              <a:off x="5719465" y="3321023"/>
              <a:ext cx="9327" cy="1480792"/>
            </a:xfrm>
            <a:prstGeom prst="curvedConnector3">
              <a:avLst>
                <a:gd name="adj1" fmla="val 34408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形状 102"/>
            <p:cNvCxnSpPr>
              <a:stCxn id="121" idx="0"/>
              <a:endCxn id="121" idx="3"/>
            </p:cNvCxnSpPr>
            <p:nvPr/>
          </p:nvCxnSpPr>
          <p:spPr>
            <a:xfrm rot="16200000" flipH="1" flipV="1">
              <a:off x="4441305" y="3724027"/>
              <a:ext cx="483740" cy="200372"/>
            </a:xfrm>
            <a:prstGeom prst="curvedConnector5">
              <a:avLst>
                <a:gd name="adj1" fmla="val -47257"/>
                <a:gd name="adj2" fmla="val 255509"/>
                <a:gd name="adj3" fmla="val 14725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形状 104"/>
            <p:cNvCxnSpPr>
              <a:stCxn id="117" idx="0"/>
              <a:endCxn id="117" idx="5"/>
            </p:cNvCxnSpPr>
            <p:nvPr/>
          </p:nvCxnSpPr>
          <p:spPr>
            <a:xfrm rot="16200000" flipH="1">
              <a:off x="6523211" y="3714701"/>
              <a:ext cx="483740" cy="200371"/>
            </a:xfrm>
            <a:prstGeom prst="curvedConnector5">
              <a:avLst>
                <a:gd name="adj1" fmla="val -47257"/>
                <a:gd name="adj2" fmla="val 255510"/>
                <a:gd name="adj3" fmla="val 14725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1" idx="4"/>
              <a:endCxn id="119" idx="0"/>
            </p:cNvCxnSpPr>
            <p:nvPr/>
          </p:nvCxnSpPr>
          <p:spPr>
            <a:xfrm>
              <a:off x="4783361" y="4149080"/>
              <a:ext cx="346193" cy="873423"/>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21" idx="4"/>
              <a:endCxn id="115" idx="1"/>
            </p:cNvCxnSpPr>
            <p:nvPr/>
          </p:nvCxnSpPr>
          <p:spPr>
            <a:xfrm>
              <a:off x="4783361" y="4149080"/>
              <a:ext cx="1513973" cy="956420"/>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17" idx="4"/>
              <a:endCxn id="119" idx="0"/>
            </p:cNvCxnSpPr>
            <p:nvPr/>
          </p:nvCxnSpPr>
          <p:spPr>
            <a:xfrm flipH="1">
              <a:off x="5129554" y="4139753"/>
              <a:ext cx="1535342" cy="882750"/>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17" idx="4"/>
              <a:endCxn id="115" idx="1"/>
            </p:cNvCxnSpPr>
            <p:nvPr/>
          </p:nvCxnSpPr>
          <p:spPr>
            <a:xfrm flipH="1">
              <a:off x="6297334" y="4139753"/>
              <a:ext cx="367562" cy="965747"/>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4932040" y="2420888"/>
              <a:ext cx="1440160" cy="36004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2400" b="1" dirty="0" smtClean="0">
                  <a:solidFill>
                    <a:schemeClr val="tx1"/>
                  </a:solidFill>
                </a:rPr>
                <a:t>Start</a:t>
              </a:r>
              <a:endParaRPr lang="zh-CN" altLang="en-US" sz="2400" b="1" dirty="0" smtClean="0">
                <a:solidFill>
                  <a:schemeClr val="tx1"/>
                </a:solidFill>
              </a:endParaRPr>
            </a:p>
          </p:txBody>
        </p:sp>
        <p:sp>
          <p:nvSpPr>
            <p:cNvPr id="111" name="下箭头 110"/>
            <p:cNvSpPr/>
            <p:nvPr/>
          </p:nvSpPr>
          <p:spPr>
            <a:xfrm rot="2039411">
              <a:off x="4987558" y="2864966"/>
              <a:ext cx="201280" cy="51774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112" name="下箭头 111"/>
            <p:cNvSpPr/>
            <p:nvPr/>
          </p:nvSpPr>
          <p:spPr>
            <a:xfrm rot="18662268">
              <a:off x="6108479" y="2844705"/>
              <a:ext cx="228850" cy="55053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113" name="Text Box 12"/>
            <p:cNvSpPr txBox="1">
              <a:spLocks noChangeArrowheads="1"/>
            </p:cNvSpPr>
            <p:nvPr/>
          </p:nvSpPr>
          <p:spPr bwMode="auto">
            <a:xfrm>
              <a:off x="4572000" y="2852936"/>
              <a:ext cx="583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smtClean="0"/>
                <a:t>0.6</a:t>
              </a:r>
              <a:endParaRPr lang="en-US" sz="1800" dirty="0"/>
            </a:p>
          </p:txBody>
        </p:sp>
        <p:sp>
          <p:nvSpPr>
            <p:cNvPr id="114" name="Text Box 12"/>
            <p:cNvSpPr txBox="1">
              <a:spLocks noChangeArrowheads="1"/>
            </p:cNvSpPr>
            <p:nvPr/>
          </p:nvSpPr>
          <p:spPr bwMode="auto">
            <a:xfrm>
              <a:off x="6228184" y="2780928"/>
              <a:ext cx="583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smtClean="0"/>
                <a:t>0.4</a:t>
              </a:r>
              <a:endParaRPr lang="en-US" sz="1800" dirty="0"/>
            </a:p>
          </p:txBody>
        </p:sp>
      </p:grpSp>
      <p:pic>
        <p:nvPicPr>
          <p:cNvPr id="136" name="Picture 2"/>
          <p:cNvPicPr>
            <a:picLocks noChangeAspect="1" noChangeArrowheads="1"/>
          </p:cNvPicPr>
          <p:nvPr/>
        </p:nvPicPr>
        <p:blipFill>
          <a:blip r:embed="rId2" cstate="print"/>
          <a:srcRect/>
          <a:stretch>
            <a:fillRect/>
          </a:stretch>
        </p:blipFill>
        <p:spPr bwMode="auto">
          <a:xfrm>
            <a:off x="1115616" y="1916831"/>
            <a:ext cx="216024" cy="272601"/>
          </a:xfrm>
          <a:prstGeom prst="rect">
            <a:avLst/>
          </a:prstGeom>
          <a:noFill/>
          <a:ln w="9525">
            <a:noFill/>
            <a:miter lim="800000"/>
            <a:headEnd/>
            <a:tailEnd/>
          </a:ln>
        </p:spPr>
      </p:pic>
      <p:pic>
        <p:nvPicPr>
          <p:cNvPr id="137" name="Picture 3"/>
          <p:cNvPicPr>
            <a:picLocks noChangeAspect="1" noChangeArrowheads="1"/>
          </p:cNvPicPr>
          <p:nvPr/>
        </p:nvPicPr>
        <p:blipFill>
          <a:blip r:embed="rId3" cstate="print"/>
          <a:srcRect/>
          <a:stretch>
            <a:fillRect/>
          </a:stretch>
        </p:blipFill>
        <p:spPr bwMode="auto">
          <a:xfrm>
            <a:off x="2123728" y="1916832"/>
            <a:ext cx="187835" cy="298326"/>
          </a:xfrm>
          <a:prstGeom prst="rect">
            <a:avLst/>
          </a:prstGeom>
          <a:noFill/>
          <a:ln w="9525">
            <a:noFill/>
            <a:miter lim="800000"/>
            <a:headEnd/>
            <a:tailEnd/>
          </a:ln>
        </p:spPr>
      </p:pic>
      <p:pic>
        <p:nvPicPr>
          <p:cNvPr id="138" name="Picture 5"/>
          <p:cNvPicPr>
            <a:picLocks noChangeAspect="1" noChangeArrowheads="1"/>
          </p:cNvPicPr>
          <p:nvPr/>
        </p:nvPicPr>
        <p:blipFill>
          <a:blip r:embed="rId4" cstate="print"/>
          <a:srcRect/>
          <a:stretch>
            <a:fillRect/>
          </a:stretch>
        </p:blipFill>
        <p:spPr bwMode="auto">
          <a:xfrm>
            <a:off x="2771800" y="3212976"/>
            <a:ext cx="504056" cy="539060"/>
          </a:xfrm>
          <a:prstGeom prst="rect">
            <a:avLst/>
          </a:prstGeom>
          <a:noFill/>
          <a:ln w="9525">
            <a:noFill/>
            <a:miter lim="800000"/>
            <a:headEnd/>
            <a:tailEnd/>
          </a:ln>
        </p:spPr>
      </p:pic>
      <p:pic>
        <p:nvPicPr>
          <p:cNvPr id="139" name="Picture 4"/>
          <p:cNvPicPr>
            <a:picLocks noChangeAspect="1" noChangeArrowheads="1"/>
          </p:cNvPicPr>
          <p:nvPr/>
        </p:nvPicPr>
        <p:blipFill>
          <a:blip r:embed="rId5" cstate="print"/>
          <a:srcRect/>
          <a:stretch>
            <a:fillRect/>
          </a:stretch>
        </p:blipFill>
        <p:spPr bwMode="auto">
          <a:xfrm>
            <a:off x="323528" y="3252035"/>
            <a:ext cx="476983" cy="464997"/>
          </a:xfrm>
          <a:prstGeom prst="rect">
            <a:avLst/>
          </a:prstGeom>
          <a:noFill/>
          <a:ln w="9525">
            <a:noFill/>
            <a:miter lim="800000"/>
            <a:headEnd/>
            <a:tailEnd/>
          </a:ln>
        </p:spPr>
      </p:pic>
      <p:grpSp>
        <p:nvGrpSpPr>
          <p:cNvPr id="94" name="组合 93"/>
          <p:cNvGrpSpPr/>
          <p:nvPr/>
        </p:nvGrpSpPr>
        <p:grpSpPr>
          <a:xfrm>
            <a:off x="35496" y="6309320"/>
            <a:ext cx="1728358" cy="369332"/>
            <a:chOff x="-36512" y="5651956"/>
            <a:chExt cx="1728358" cy="369332"/>
          </a:xfrm>
        </p:grpSpPr>
        <p:grpSp>
          <p:nvGrpSpPr>
            <p:cNvPr id="95" name="组合 118"/>
            <p:cNvGrpSpPr/>
            <p:nvPr/>
          </p:nvGrpSpPr>
          <p:grpSpPr>
            <a:xfrm>
              <a:off x="683568" y="5651956"/>
              <a:ext cx="800039" cy="360040"/>
              <a:chOff x="4996097" y="4797152"/>
              <a:chExt cx="800039" cy="360040"/>
            </a:xfrm>
          </p:grpSpPr>
          <p:pic>
            <p:nvPicPr>
              <p:cNvPr id="123" name="Picture 2"/>
              <p:cNvPicPr>
                <a:picLocks noChangeAspect="1" noChangeArrowheads="1"/>
              </p:cNvPicPr>
              <p:nvPr/>
            </p:nvPicPr>
            <p:blipFill>
              <a:blip r:embed="rId2" cstate="print"/>
              <a:srcRect/>
              <a:stretch>
                <a:fillRect/>
              </a:stretch>
            </p:blipFill>
            <p:spPr bwMode="auto">
              <a:xfrm>
                <a:off x="4996097" y="4797152"/>
                <a:ext cx="285315" cy="360040"/>
              </a:xfrm>
              <a:prstGeom prst="rect">
                <a:avLst/>
              </a:prstGeom>
              <a:noFill/>
              <a:ln w="9525">
                <a:noFill/>
                <a:miter lim="800000"/>
                <a:headEnd/>
                <a:tailEnd/>
              </a:ln>
            </p:spPr>
          </p:pic>
          <p:pic>
            <p:nvPicPr>
              <p:cNvPr id="124" name="Picture 3"/>
              <p:cNvPicPr>
                <a:picLocks noChangeAspect="1" noChangeArrowheads="1"/>
              </p:cNvPicPr>
              <p:nvPr/>
            </p:nvPicPr>
            <p:blipFill>
              <a:blip r:embed="rId3" cstate="print"/>
              <a:srcRect/>
              <a:stretch>
                <a:fillRect/>
              </a:stretch>
            </p:blipFill>
            <p:spPr bwMode="auto">
              <a:xfrm>
                <a:off x="5569444" y="4797152"/>
                <a:ext cx="226692" cy="360040"/>
              </a:xfrm>
              <a:prstGeom prst="rect">
                <a:avLst/>
              </a:prstGeom>
              <a:noFill/>
              <a:ln w="9525">
                <a:noFill/>
                <a:miter lim="800000"/>
                <a:headEnd/>
                <a:tailEnd/>
              </a:ln>
            </p:spPr>
          </p:pic>
        </p:grpSp>
        <p:sp>
          <p:nvSpPr>
            <p:cNvPr id="96" name="矩形 95"/>
            <p:cNvSpPr/>
            <p:nvPr/>
          </p:nvSpPr>
          <p:spPr>
            <a:xfrm>
              <a:off x="-36512" y="5651956"/>
              <a:ext cx="1728358" cy="369332"/>
            </a:xfrm>
            <a:prstGeom prst="rect">
              <a:avLst/>
            </a:prstGeom>
          </p:spPr>
          <p:txBody>
            <a:bodyPr wrap="none">
              <a:spAutoFit/>
            </a:bodyPr>
            <a:lstStyle/>
            <a:p>
              <a:r>
                <a:rPr lang="tr-TR" altLang="zh-CN" b="1" i="1" dirty="0" smtClean="0"/>
                <a:t>Q</a:t>
              </a:r>
              <a:r>
                <a:rPr lang="tr-TR" altLang="zh-CN" b="1" i="1" baseline="30000" dirty="0" smtClean="0"/>
                <a:t>*</a:t>
              </a:r>
              <a:r>
                <a:rPr lang="en-US" altLang="zh-CN" b="1" i="1" dirty="0" smtClean="0"/>
                <a:t> ={                  }</a:t>
              </a:r>
              <a:endParaRPr lang="zh-CN" altLang="en-US" b="1" dirty="0"/>
            </a:p>
          </p:txBody>
        </p:sp>
        <p:pic>
          <p:nvPicPr>
            <p:cNvPr id="97" name="Picture 3"/>
            <p:cNvPicPr>
              <a:picLocks noChangeAspect="1" noChangeArrowheads="1"/>
            </p:cNvPicPr>
            <p:nvPr/>
          </p:nvPicPr>
          <p:blipFill>
            <a:blip r:embed="rId3" cstate="print"/>
            <a:srcRect/>
            <a:stretch>
              <a:fillRect/>
            </a:stretch>
          </p:blipFill>
          <p:spPr bwMode="auto">
            <a:xfrm>
              <a:off x="989371" y="5661248"/>
              <a:ext cx="226692" cy="360040"/>
            </a:xfrm>
            <a:prstGeom prst="rect">
              <a:avLst/>
            </a:prstGeom>
            <a:noFill/>
            <a:ln w="9525">
              <a:noFill/>
              <a:miter lim="800000"/>
              <a:headEnd/>
              <a:tailEnd/>
            </a:ln>
          </p:spPr>
        </p:pic>
      </p:grpSp>
      <p:sp>
        <p:nvSpPr>
          <p:cNvPr id="125" name="灯片编号占位符 124"/>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7063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circle(in)">
                                      <p:cBhvr>
                                        <p:cTn id="7" dur="20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wipe(down)">
                                      <p:cBhvr>
                                        <p:cTn id="47" dur="500"/>
                                        <p:tgtEl>
                                          <p:spTgt spid="102"/>
                                        </p:tgtEl>
                                      </p:cBhvr>
                                    </p:animEffect>
                                  </p:childTnLst>
                                </p:cTn>
                              </p:par>
                              <p:par>
                                <p:cTn id="48" presetID="22" presetClass="entr" presetSubtype="4" fill="hold" nodeType="withEffect">
                                  <p:stCondLst>
                                    <p:cond delay="0"/>
                                  </p:stCondLst>
                                  <p:childTnLst>
                                    <p:set>
                                      <p:cBhvr>
                                        <p:cTn id="49" dur="1" fill="hold">
                                          <p:stCondLst>
                                            <p:cond delay="0"/>
                                          </p:stCondLst>
                                        </p:cTn>
                                        <p:tgtEl>
                                          <p:spTgt spid="104"/>
                                        </p:tgtEl>
                                        <p:attrNameLst>
                                          <p:attrName>style.visibility</p:attrName>
                                        </p:attrNameLst>
                                      </p:cBhvr>
                                      <p:to>
                                        <p:strVal val="visible"/>
                                      </p:to>
                                    </p:set>
                                    <p:animEffect transition="in" filter="wipe(down)">
                                      <p:cBhvr>
                                        <p:cTn id="50" dur="500"/>
                                        <p:tgtEl>
                                          <p:spTgt spid="10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wipe(down)">
                                      <p:cBhvr>
                                        <p:cTn id="60" dur="5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down)">
                                      <p:cBhvr>
                                        <p:cTn id="65" dur="500"/>
                                        <p:tgtEl>
                                          <p:spTgt spid="12"/>
                                        </p:tgtEl>
                                      </p:cBhvr>
                                    </p:animEffect>
                                  </p:childTnLst>
                                </p:cTn>
                              </p:par>
                              <p:par>
                                <p:cTn id="66" presetID="22" presetClass="entr" presetSubtype="4"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down)">
                                      <p:cBhvr>
                                        <p:cTn id="68" dur="500"/>
                                        <p:tgtEl>
                                          <p:spTgt spid="13"/>
                                        </p:tgtEl>
                                      </p:cBhvr>
                                    </p:animEffect>
                                  </p:childTnLst>
                                </p:cTn>
                              </p:par>
                              <p:par>
                                <p:cTn id="69" presetID="10" presetClass="exit" presetSubtype="0" fill="hold" nodeType="withEffect">
                                  <p:stCondLst>
                                    <p:cond delay="0"/>
                                  </p:stCondLst>
                                  <p:childTnLst>
                                    <p:animEffect transition="out" filter="fade">
                                      <p:cBhvr>
                                        <p:cTn id="70" dur="500"/>
                                        <p:tgtEl>
                                          <p:spTgt spid="102"/>
                                        </p:tgtEl>
                                      </p:cBhvr>
                                    </p:animEffect>
                                    <p:set>
                                      <p:cBhvr>
                                        <p:cTn id="71" dur="1" fill="hold">
                                          <p:stCondLst>
                                            <p:cond delay="499"/>
                                          </p:stCondLst>
                                        </p:cTn>
                                        <p:tgtEl>
                                          <p:spTgt spid="102"/>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4"/>
                                        </p:tgtEl>
                                      </p:cBhvr>
                                    </p:animEffect>
                                    <p:set>
                                      <p:cBhvr>
                                        <p:cTn id="74" dur="1" fill="hold">
                                          <p:stCondLst>
                                            <p:cond delay="499"/>
                                          </p:stCondLst>
                                        </p:cTn>
                                        <p:tgtEl>
                                          <p:spTgt spid="10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down)">
                                      <p:cBhvr>
                                        <p:cTn id="79" dur="500"/>
                                        <p:tgtEl>
                                          <p:spTgt spid="59"/>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wipe(down)">
                                      <p:cBhvr>
                                        <p:cTn id="82" dur="500"/>
                                        <p:tgtEl>
                                          <p:spTgt spid="60"/>
                                        </p:tgtEl>
                                      </p:cBhvr>
                                    </p:animEffect>
                                  </p:childTnLst>
                                </p:cTn>
                              </p:par>
                              <p:par>
                                <p:cTn id="83" presetID="22" presetClass="entr" presetSubtype="4" fill="hold" nodeType="with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wipe(down)">
                                      <p:cBhvr>
                                        <p:cTn id="85" dur="500"/>
                                        <p:tgtEl>
                                          <p:spTgt spid="4"/>
                                        </p:tgtEl>
                                      </p:cBhvr>
                                    </p:animEffect>
                                  </p:childTnLst>
                                </p:cTn>
                              </p:par>
                              <p:par>
                                <p:cTn id="86" presetID="22" presetClass="entr" presetSubtype="4" fill="hold"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wipe(down)">
                                      <p:cBhvr>
                                        <p:cTn id="88" dur="500"/>
                                        <p:tgtEl>
                                          <p:spTgt spid="6"/>
                                        </p:tgtEl>
                                      </p:cBhvr>
                                    </p:animEffect>
                                  </p:childTnLst>
                                </p:cTn>
                              </p:par>
                            </p:childTnLst>
                          </p:cTn>
                        </p:par>
                      </p:childTnLst>
                    </p:cTn>
                  </p:par>
                  <p:par>
                    <p:cTn id="89" fill="hold">
                      <p:stCondLst>
                        <p:cond delay="indefinite"/>
                      </p:stCondLst>
                      <p:childTnLst>
                        <p:par>
                          <p:cTn id="90" fill="hold">
                            <p:stCondLst>
                              <p:cond delay="0"/>
                            </p:stCondLst>
                            <p:childTnLst>
                              <p:par>
                                <p:cTn id="91" presetID="6" presetClass="emph" presetSubtype="0" fill="hold" nodeType="clickEffect">
                                  <p:stCondLst>
                                    <p:cond delay="0"/>
                                  </p:stCondLst>
                                  <p:childTnLst>
                                    <p:animScale>
                                      <p:cBhvr>
                                        <p:cTn id="92" dur="2000" fill="hold"/>
                                        <p:tgtEl>
                                          <p:spTgt spid="6"/>
                                        </p:tgtEl>
                                      </p:cBhvr>
                                      <p:by x="150000" y="150000"/>
                                    </p:animScale>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circle(in)">
                                      <p:cBhvr>
                                        <p:cTn id="97" dur="2000"/>
                                        <p:tgtEl>
                                          <p:spTgt spid="78"/>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79"/>
                                        </p:tgtEl>
                                        <p:attrNameLst>
                                          <p:attrName>style.visibility</p:attrName>
                                        </p:attrNameLst>
                                      </p:cBhvr>
                                      <p:to>
                                        <p:strVal val="visible"/>
                                      </p:to>
                                    </p:set>
                                    <p:animEffect transition="in" filter="barn(inVertical)">
                                      <p:cBhvr>
                                        <p:cTn id="102" dur="500"/>
                                        <p:tgtEl>
                                          <p:spTgt spid="79"/>
                                        </p:tgtEl>
                                      </p:cBhvr>
                                    </p:animEffect>
                                  </p:childTnLst>
                                </p:cTn>
                              </p:par>
                              <p:par>
                                <p:cTn id="103" presetID="16" presetClass="entr" presetSubtype="21" fill="hold" nodeType="withEffect">
                                  <p:stCondLst>
                                    <p:cond delay="0"/>
                                  </p:stCondLst>
                                  <p:childTnLst>
                                    <p:set>
                                      <p:cBhvr>
                                        <p:cTn id="104" dur="1" fill="hold">
                                          <p:stCondLst>
                                            <p:cond delay="0"/>
                                          </p:stCondLst>
                                        </p:cTn>
                                        <p:tgtEl>
                                          <p:spTgt spid="91"/>
                                        </p:tgtEl>
                                        <p:attrNameLst>
                                          <p:attrName>style.visibility</p:attrName>
                                        </p:attrNameLst>
                                      </p:cBhvr>
                                      <p:to>
                                        <p:strVal val="visible"/>
                                      </p:to>
                                    </p:set>
                                    <p:animEffect transition="in" filter="barn(inVertical)">
                                      <p:cBhvr>
                                        <p:cTn id="105" dur="500"/>
                                        <p:tgtEl>
                                          <p:spTgt spid="91"/>
                                        </p:tgtEl>
                                      </p:cBhvr>
                                    </p:animEffect>
                                  </p:childTnLst>
                                </p:cTn>
                              </p:par>
                            </p:childTnLst>
                          </p:cTn>
                        </p:par>
                      </p:childTnLst>
                    </p:cTn>
                  </p:par>
                  <p:par>
                    <p:cTn id="106" fill="hold">
                      <p:stCondLst>
                        <p:cond delay="indefinite"/>
                      </p:stCondLst>
                      <p:childTnLst>
                        <p:par>
                          <p:cTn id="107" fill="hold">
                            <p:stCondLst>
                              <p:cond delay="0"/>
                            </p:stCondLst>
                            <p:childTnLst>
                              <p:par>
                                <p:cTn id="108" presetID="6" presetClass="emph" presetSubtype="0" fill="hold" nodeType="clickEffect">
                                  <p:stCondLst>
                                    <p:cond delay="0"/>
                                  </p:stCondLst>
                                  <p:childTnLst>
                                    <p:animScale>
                                      <p:cBhvr>
                                        <p:cTn id="109" dur="2000" fill="hold"/>
                                        <p:tgtEl>
                                          <p:spTgt spid="13"/>
                                        </p:tgtEl>
                                      </p:cBhvr>
                                      <p:by x="150000" y="150000"/>
                                    </p:animScale>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wipe(down)">
                                      <p:cBhvr>
                                        <p:cTn id="114" dur="500"/>
                                        <p:tgtEl>
                                          <p:spTgt spid="80"/>
                                        </p:tgtEl>
                                      </p:cBhvr>
                                    </p:animEffect>
                                  </p:childTnLst>
                                </p:cTn>
                              </p:par>
                              <p:par>
                                <p:cTn id="115" presetID="22" presetClass="entr" presetSubtype="4" fill="hold" nodeType="withEffect">
                                  <p:stCondLst>
                                    <p:cond delay="0"/>
                                  </p:stCondLst>
                                  <p:childTnLst>
                                    <p:set>
                                      <p:cBhvr>
                                        <p:cTn id="116" dur="1" fill="hold">
                                          <p:stCondLst>
                                            <p:cond delay="0"/>
                                          </p:stCondLst>
                                        </p:cTn>
                                        <p:tgtEl>
                                          <p:spTgt spid="88"/>
                                        </p:tgtEl>
                                        <p:attrNameLst>
                                          <p:attrName>style.visibility</p:attrName>
                                        </p:attrNameLst>
                                      </p:cBhvr>
                                      <p:to>
                                        <p:strVal val="visible"/>
                                      </p:to>
                                    </p:set>
                                    <p:animEffect transition="in" filter="wipe(down)">
                                      <p:cBhvr>
                                        <p:cTn id="117" dur="500"/>
                                        <p:tgtEl>
                                          <p:spTgt spid="88"/>
                                        </p:tgtEl>
                                      </p:cBhvr>
                                    </p:animEffect>
                                  </p:childTnLst>
                                </p:cTn>
                              </p:par>
                            </p:childTnLst>
                          </p:cTn>
                        </p:par>
                      </p:childTnLst>
                    </p:cTn>
                  </p:par>
                  <p:par>
                    <p:cTn id="118" fill="hold">
                      <p:stCondLst>
                        <p:cond delay="indefinite"/>
                      </p:stCondLst>
                      <p:childTnLst>
                        <p:par>
                          <p:cTn id="119" fill="hold">
                            <p:stCondLst>
                              <p:cond delay="0"/>
                            </p:stCondLst>
                            <p:childTnLst>
                              <p:par>
                                <p:cTn id="120" presetID="6" presetClass="emph" presetSubtype="0" fill="hold" nodeType="clickEffect">
                                  <p:stCondLst>
                                    <p:cond delay="0"/>
                                  </p:stCondLst>
                                  <p:childTnLst>
                                    <p:animScale>
                                      <p:cBhvr>
                                        <p:cTn id="121" dur="2000" fill="hold"/>
                                        <p:tgtEl>
                                          <p:spTgt spid="9"/>
                                        </p:tgtEl>
                                      </p:cBhvr>
                                      <p:by x="150000" y="150000"/>
                                    </p:animScale>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nodeType="clickEffect">
                                  <p:stCondLst>
                                    <p:cond delay="0"/>
                                  </p:stCondLst>
                                  <p:childTnLst>
                                    <p:set>
                                      <p:cBhvr>
                                        <p:cTn id="125" dur="1" fill="hold">
                                          <p:stCondLst>
                                            <p:cond delay="0"/>
                                          </p:stCondLst>
                                        </p:cTn>
                                        <p:tgtEl>
                                          <p:spTgt spid="94"/>
                                        </p:tgtEl>
                                        <p:attrNameLst>
                                          <p:attrName>style.visibility</p:attrName>
                                        </p:attrNameLst>
                                      </p:cBhvr>
                                      <p:to>
                                        <p:strVal val="visible"/>
                                      </p:to>
                                    </p:set>
                                    <p:animEffect transition="in" filter="dissolve">
                                      <p:cBhvr>
                                        <p:cTn id="12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P spid="59" grpId="0" animBg="1"/>
      <p:bldP spid="60" grpId="0" animBg="1"/>
      <p:bldP spid="78" grpId="0" animBg="1"/>
      <p:bldP spid="79" grpId="0" animBg="1"/>
      <p:bldP spid="8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116632"/>
            <a:ext cx="8991600" cy="581744"/>
          </a:xfrm>
        </p:spPr>
        <p:txBody>
          <a:bodyPr>
            <a:noAutofit/>
          </a:bodyPr>
          <a:lstStyle/>
          <a:p>
            <a:pPr algn="l"/>
            <a:r>
              <a:rPr lang="en-US" altLang="zh-CN" sz="3200" b="1" dirty="0" smtClean="0"/>
              <a:t>Financial Forecasting</a:t>
            </a:r>
          </a:p>
        </p:txBody>
      </p:sp>
      <p:sp>
        <p:nvSpPr>
          <p:cNvPr id="20484" name="Rectangle 6"/>
          <p:cNvSpPr>
            <a:spLocks noGrp="1" noChangeArrowheads="1"/>
          </p:cNvSpPr>
          <p:nvPr>
            <p:ph idx="1"/>
          </p:nvPr>
        </p:nvSpPr>
        <p:spPr>
          <a:xfrm>
            <a:off x="228600" y="5715000"/>
            <a:ext cx="8610600" cy="1143000"/>
          </a:xfrm>
          <a:noFill/>
        </p:spPr>
        <p:txBody>
          <a:bodyPr>
            <a:normAutofit/>
          </a:bodyPr>
          <a:lstStyle/>
          <a:p>
            <a:pPr eaLnBrk="1" hangingPunct="1"/>
            <a:r>
              <a:rPr lang="en-US" altLang="zh-CN" smtClean="0">
                <a:ea typeface="ＭＳ Ｐゴシック" pitchFamily="20" charset="-128"/>
              </a:rPr>
              <a:t>Predict future market behavior from historical data, news reports, expert opinions, …</a:t>
            </a:r>
          </a:p>
        </p:txBody>
      </p:sp>
      <p:pic>
        <p:nvPicPr>
          <p:cNvPr id="20483" name="Picture 5" descr="DOW-NASDAQ-Chart"/>
          <p:cNvPicPr>
            <a:picLocks noChangeAspect="1" noChangeArrowheads="1"/>
          </p:cNvPicPr>
          <p:nvPr/>
        </p:nvPicPr>
        <p:blipFill>
          <a:blip r:embed="rId2" cstate="print"/>
          <a:srcRect/>
          <a:stretch>
            <a:fillRect/>
          </a:stretch>
        </p:blipFill>
        <p:spPr bwMode="auto">
          <a:xfrm>
            <a:off x="1524000" y="914400"/>
            <a:ext cx="6019800" cy="4540250"/>
          </a:xfrm>
          <a:prstGeom prst="rect">
            <a:avLst/>
          </a:prstGeom>
          <a:noFill/>
          <a:ln w="9525">
            <a:noFill/>
            <a:miter lim="800000"/>
            <a:headEnd/>
            <a:tailEnd/>
          </a:ln>
        </p:spPr>
      </p:pic>
      <p:sp>
        <p:nvSpPr>
          <p:cNvPr id="20485" name="Text Box 7">
            <a:hlinkClick r:id="rId3"/>
          </p:cNvPr>
          <p:cNvSpPr txBox="1">
            <a:spLocks noChangeArrowheads="1"/>
          </p:cNvSpPr>
          <p:nvPr/>
        </p:nvSpPr>
        <p:spPr bwMode="auto">
          <a:xfrm>
            <a:off x="4724400" y="5410200"/>
            <a:ext cx="2835275" cy="304800"/>
          </a:xfrm>
          <a:prstGeom prst="rect">
            <a:avLst/>
          </a:prstGeom>
          <a:noFill/>
          <a:ln w="9525">
            <a:noFill/>
            <a:miter lim="800000"/>
            <a:headEnd/>
            <a:tailEnd/>
          </a:ln>
        </p:spPr>
        <p:txBody>
          <a:bodyPr wrap="none">
            <a:spAutoFit/>
          </a:bodyPr>
          <a:lstStyle/>
          <a:p>
            <a:r>
              <a:rPr lang="en-US" altLang="zh-CN" sz="1400" i="1"/>
              <a:t>http://www.steadfastinvestor.com/</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1173" name="Group 5"/>
          <p:cNvGraphicFramePr>
            <a:graphicFrameLocks noGrp="1"/>
          </p:cNvGraphicFramePr>
          <p:nvPr/>
        </p:nvGraphicFramePr>
        <p:xfrm>
          <a:off x="2038350" y="1905000"/>
          <a:ext cx="5067300" cy="1917700"/>
        </p:xfrm>
        <a:graphic>
          <a:graphicData uri="http://schemas.openxmlformats.org/drawingml/2006/table">
            <a:tbl>
              <a:tblPr>
                <a:tableStyleId>{35758FB7-9AC5-4552-8A53-C91805E547FA}</a:tableStyleId>
              </a:tblPr>
              <a:tblGrid>
                <a:gridCol w="422275">
                  <a:extLst>
                    <a:ext uri="{9D8B030D-6E8A-4147-A177-3AD203B41FA5}">
                      <a16:colId xmlns:a16="http://schemas.microsoft.com/office/drawing/2014/main" val="20000"/>
                    </a:ext>
                  </a:extLst>
                </a:gridCol>
                <a:gridCol w="422275">
                  <a:extLst>
                    <a:ext uri="{9D8B030D-6E8A-4147-A177-3AD203B41FA5}">
                      <a16:colId xmlns:a16="http://schemas.microsoft.com/office/drawing/2014/main" val="20001"/>
                    </a:ext>
                  </a:extLst>
                </a:gridCol>
                <a:gridCol w="422275">
                  <a:extLst>
                    <a:ext uri="{9D8B030D-6E8A-4147-A177-3AD203B41FA5}">
                      <a16:colId xmlns:a16="http://schemas.microsoft.com/office/drawing/2014/main" val="20002"/>
                    </a:ext>
                  </a:extLst>
                </a:gridCol>
                <a:gridCol w="422275">
                  <a:extLst>
                    <a:ext uri="{9D8B030D-6E8A-4147-A177-3AD203B41FA5}">
                      <a16:colId xmlns:a16="http://schemas.microsoft.com/office/drawing/2014/main" val="20003"/>
                    </a:ext>
                  </a:extLst>
                </a:gridCol>
                <a:gridCol w="422275">
                  <a:extLst>
                    <a:ext uri="{9D8B030D-6E8A-4147-A177-3AD203B41FA5}">
                      <a16:colId xmlns:a16="http://schemas.microsoft.com/office/drawing/2014/main" val="20004"/>
                    </a:ext>
                  </a:extLst>
                </a:gridCol>
                <a:gridCol w="422275">
                  <a:extLst>
                    <a:ext uri="{9D8B030D-6E8A-4147-A177-3AD203B41FA5}">
                      <a16:colId xmlns:a16="http://schemas.microsoft.com/office/drawing/2014/main" val="20005"/>
                    </a:ext>
                  </a:extLst>
                </a:gridCol>
                <a:gridCol w="422275">
                  <a:extLst>
                    <a:ext uri="{9D8B030D-6E8A-4147-A177-3AD203B41FA5}">
                      <a16:colId xmlns:a16="http://schemas.microsoft.com/office/drawing/2014/main" val="20006"/>
                    </a:ext>
                  </a:extLst>
                </a:gridCol>
                <a:gridCol w="422275">
                  <a:extLst>
                    <a:ext uri="{9D8B030D-6E8A-4147-A177-3AD203B41FA5}">
                      <a16:colId xmlns:a16="http://schemas.microsoft.com/office/drawing/2014/main" val="20007"/>
                    </a:ext>
                  </a:extLst>
                </a:gridCol>
                <a:gridCol w="422275">
                  <a:extLst>
                    <a:ext uri="{9D8B030D-6E8A-4147-A177-3AD203B41FA5}">
                      <a16:colId xmlns:a16="http://schemas.microsoft.com/office/drawing/2014/main" val="20008"/>
                    </a:ext>
                  </a:extLst>
                </a:gridCol>
                <a:gridCol w="422275">
                  <a:extLst>
                    <a:ext uri="{9D8B030D-6E8A-4147-A177-3AD203B41FA5}">
                      <a16:colId xmlns:a16="http://schemas.microsoft.com/office/drawing/2014/main" val="20009"/>
                    </a:ext>
                  </a:extLst>
                </a:gridCol>
                <a:gridCol w="422275">
                  <a:extLst>
                    <a:ext uri="{9D8B030D-6E8A-4147-A177-3AD203B41FA5}">
                      <a16:colId xmlns:a16="http://schemas.microsoft.com/office/drawing/2014/main" val="20010"/>
                    </a:ext>
                  </a:extLst>
                </a:gridCol>
                <a:gridCol w="422275">
                  <a:extLst>
                    <a:ext uri="{9D8B030D-6E8A-4147-A177-3AD203B41FA5}">
                      <a16:colId xmlns:a16="http://schemas.microsoft.com/office/drawing/2014/main" val="20011"/>
                    </a:ext>
                  </a:extLst>
                </a:gridCol>
              </a:tblGrid>
              <a:tr h="383540">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dirty="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extLst>
                  <a:ext uri="{0D108BD9-81ED-4DB2-BD59-A6C34878D82A}">
                    <a16:rowId xmlns:a16="http://schemas.microsoft.com/office/drawing/2014/main" val="10000"/>
                  </a:ext>
                </a:extLst>
              </a:tr>
              <a:tr h="383540">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extLst>
                  <a:ext uri="{0D108BD9-81ED-4DB2-BD59-A6C34878D82A}">
                    <a16:rowId xmlns:a16="http://schemas.microsoft.com/office/drawing/2014/main" val="10001"/>
                  </a:ext>
                </a:extLst>
              </a:tr>
              <a:tr h="383540">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dirty="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dirty="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extLst>
                  <a:ext uri="{0D108BD9-81ED-4DB2-BD59-A6C34878D82A}">
                    <a16:rowId xmlns:a16="http://schemas.microsoft.com/office/drawing/2014/main" val="10002"/>
                  </a:ext>
                </a:extLst>
              </a:tr>
              <a:tr h="383540">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dirty="0" smtClean="0">
                        <a:ln>
                          <a:noFill/>
                        </a:ln>
                        <a:solidFill>
                          <a:schemeClr val="accent2"/>
                        </a:solidFill>
                        <a:effectLst/>
                        <a:latin typeface="Arial" charset="0"/>
                      </a:endParaRPr>
                    </a:p>
                  </a:txBody>
                  <a:tcPr marL="0" marR="0" marT="0" marB="0" anchor="ctr" horzOverflow="overflow"/>
                </a:tc>
                <a:extLst>
                  <a:ext uri="{0D108BD9-81ED-4DB2-BD59-A6C34878D82A}">
                    <a16:rowId xmlns:a16="http://schemas.microsoft.com/office/drawing/2014/main" val="10003"/>
                  </a:ext>
                </a:extLst>
              </a:tr>
              <a:tr h="383540">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smtClean="0">
                        <a:ln>
                          <a:noFill/>
                        </a:ln>
                        <a:solidFill>
                          <a:schemeClr val="accent2"/>
                        </a:solidFill>
                        <a:effectLst/>
                        <a:latin typeface="Arial"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en-US" sz="2400" b="0" i="0" u="none" strike="noStrike" cap="none" normalizeH="0" baseline="0" dirty="0" smtClean="0">
                        <a:ln>
                          <a:noFill/>
                        </a:ln>
                        <a:solidFill>
                          <a:schemeClr val="accent2"/>
                        </a:solidFill>
                        <a:effectLst/>
                        <a:latin typeface="Arial" charset="0"/>
                      </a:endParaRPr>
                    </a:p>
                  </a:txBody>
                  <a:tcPr marL="0" marR="0" marT="0" marB="0" anchor="ctr" horzOverflow="overflow"/>
                </a:tc>
                <a:extLst>
                  <a:ext uri="{0D108BD9-81ED-4DB2-BD59-A6C34878D82A}">
                    <a16:rowId xmlns:a16="http://schemas.microsoft.com/office/drawing/2014/main" val="10004"/>
                  </a:ext>
                </a:extLst>
              </a:tr>
            </a:tbl>
          </a:graphicData>
        </a:graphic>
      </p:graphicFrame>
      <p:sp>
        <p:nvSpPr>
          <p:cNvPr id="391170" name="Rectangle 2"/>
          <p:cNvSpPr>
            <a:spLocks noChangeArrowheads="1"/>
          </p:cNvSpPr>
          <p:nvPr/>
        </p:nvSpPr>
        <p:spPr bwMode="auto">
          <a:xfrm>
            <a:off x="3302000" y="2673350"/>
            <a:ext cx="415925" cy="381000"/>
          </a:xfrm>
          <a:prstGeom prst="rect">
            <a:avLst/>
          </a:prstGeom>
          <a:solidFill>
            <a:srgbClr val="CCFFCC"/>
          </a:solidFill>
          <a:ln w="12700">
            <a:solidFill>
              <a:srgbClr val="339966"/>
            </a:solidFill>
            <a:miter lim="800000"/>
            <a:headEnd/>
            <a:tailEnd/>
          </a:ln>
        </p:spPr>
        <p:txBody>
          <a:bodyPr wrap="none" anchor="ctr"/>
          <a:lstStyle/>
          <a:p>
            <a:endParaRPr lang="zh-CN" altLang="zh-CN"/>
          </a:p>
        </p:txBody>
      </p:sp>
      <p:sp>
        <p:nvSpPr>
          <p:cNvPr id="391171" name="Rectangle 3"/>
          <p:cNvSpPr>
            <a:spLocks noChangeArrowheads="1"/>
          </p:cNvSpPr>
          <p:nvPr/>
        </p:nvSpPr>
        <p:spPr bwMode="auto">
          <a:xfrm>
            <a:off x="3302000" y="3436938"/>
            <a:ext cx="415925" cy="381000"/>
          </a:xfrm>
          <a:prstGeom prst="rect">
            <a:avLst/>
          </a:prstGeom>
          <a:solidFill>
            <a:srgbClr val="CCFFCC"/>
          </a:solidFill>
          <a:ln w="12700">
            <a:solidFill>
              <a:srgbClr val="339966"/>
            </a:solidFill>
            <a:miter lim="800000"/>
            <a:headEnd/>
            <a:tailEnd/>
          </a:ln>
        </p:spPr>
        <p:txBody>
          <a:bodyPr wrap="none" anchor="ctr"/>
          <a:lstStyle/>
          <a:p>
            <a:endParaRPr lang="zh-CN" altLang="zh-CN"/>
          </a:p>
        </p:txBody>
      </p:sp>
      <p:sp>
        <p:nvSpPr>
          <p:cNvPr id="391172" name="Rectangle 4"/>
          <p:cNvSpPr>
            <a:spLocks noChangeArrowheads="1"/>
          </p:cNvSpPr>
          <p:nvPr/>
        </p:nvSpPr>
        <p:spPr bwMode="auto">
          <a:xfrm>
            <a:off x="3302000" y="1908175"/>
            <a:ext cx="415925" cy="381000"/>
          </a:xfrm>
          <a:prstGeom prst="rect">
            <a:avLst/>
          </a:prstGeom>
          <a:solidFill>
            <a:srgbClr val="CCFFCC"/>
          </a:solidFill>
          <a:ln w="12700">
            <a:solidFill>
              <a:srgbClr val="339966"/>
            </a:solidFill>
            <a:miter lim="800000"/>
            <a:headEnd/>
            <a:tailEnd/>
          </a:ln>
        </p:spPr>
        <p:txBody>
          <a:bodyPr wrap="none" anchor="ctr"/>
          <a:lstStyle/>
          <a:p>
            <a:endParaRPr lang="zh-CN" altLang="zh-CN"/>
          </a:p>
        </p:txBody>
      </p:sp>
      <p:sp>
        <p:nvSpPr>
          <p:cNvPr id="391254" name="Rectangle 86"/>
          <p:cNvSpPr>
            <a:spLocks noGrp="1" noChangeArrowheads="1"/>
          </p:cNvSpPr>
          <p:nvPr>
            <p:ph idx="1"/>
          </p:nvPr>
        </p:nvSpPr>
        <p:spPr>
          <a:xfrm>
            <a:off x="952500" y="4210050"/>
            <a:ext cx="5635724" cy="1868488"/>
          </a:xfrm>
        </p:spPr>
        <p:txBody>
          <a:bodyPr>
            <a:normAutofit/>
          </a:bodyPr>
          <a:lstStyle/>
          <a:p>
            <a:pPr eaLnBrk="1" hangingPunct="1">
              <a:lnSpc>
                <a:spcPct val="80000"/>
              </a:lnSpc>
              <a:buFontTx/>
              <a:buNone/>
            </a:pPr>
            <a:endParaRPr lang="en-US" altLang="zh-CN" sz="2000" dirty="0" smtClean="0">
              <a:ea typeface="宋体" pitchFamily="2" charset="-122"/>
            </a:endParaRPr>
          </a:p>
          <a:p>
            <a:pPr eaLnBrk="1" hangingPunct="1">
              <a:lnSpc>
                <a:spcPct val="80000"/>
              </a:lnSpc>
              <a:buFontTx/>
              <a:buNone/>
            </a:pPr>
            <a:r>
              <a:rPr lang="en-US" altLang="zh-CN" sz="2000" b="1" u="sng" dirty="0" smtClean="0">
                <a:ea typeface="宋体" pitchFamily="2" charset="-122"/>
              </a:rPr>
              <a:t>Time:</a:t>
            </a:r>
          </a:p>
          <a:p>
            <a:pPr eaLnBrk="1" hangingPunct="1">
              <a:lnSpc>
                <a:spcPct val="80000"/>
              </a:lnSpc>
              <a:buFontTx/>
              <a:buNone/>
            </a:pPr>
            <a:r>
              <a:rPr lang="en-US" altLang="zh-CN" sz="2000" dirty="0" smtClean="0">
                <a:ea typeface="宋体" pitchFamily="2" charset="-122"/>
              </a:rPr>
              <a:t>		O(KN</a:t>
            </a:r>
            <a:r>
              <a:rPr lang="en-US" altLang="zh-CN" sz="2000" baseline="30000" dirty="0" smtClean="0">
                <a:ea typeface="宋体" pitchFamily="2" charset="-122"/>
              </a:rPr>
              <a:t>2</a:t>
            </a:r>
            <a:r>
              <a:rPr lang="en-US" altLang="zh-CN" sz="2000" dirty="0" smtClean="0">
                <a:ea typeface="宋体" pitchFamily="2" charset="-122"/>
              </a:rPr>
              <a:t>)  (N= |S|)</a:t>
            </a:r>
          </a:p>
          <a:p>
            <a:pPr eaLnBrk="1" hangingPunct="1">
              <a:lnSpc>
                <a:spcPct val="80000"/>
              </a:lnSpc>
              <a:buFontTx/>
              <a:buNone/>
            </a:pPr>
            <a:endParaRPr lang="en-US" altLang="zh-CN" sz="2000" dirty="0" smtClean="0">
              <a:ea typeface="宋体" pitchFamily="2" charset="-122"/>
            </a:endParaRPr>
          </a:p>
          <a:p>
            <a:pPr eaLnBrk="1" hangingPunct="1">
              <a:lnSpc>
                <a:spcPct val="80000"/>
              </a:lnSpc>
              <a:buFontTx/>
              <a:buNone/>
            </a:pPr>
            <a:r>
              <a:rPr lang="en-US" altLang="zh-CN" sz="2000" b="1" u="sng" dirty="0" smtClean="0">
                <a:ea typeface="宋体" pitchFamily="2" charset="-122"/>
              </a:rPr>
              <a:t>Space:</a:t>
            </a:r>
          </a:p>
          <a:p>
            <a:pPr eaLnBrk="1" hangingPunct="1">
              <a:lnSpc>
                <a:spcPct val="80000"/>
              </a:lnSpc>
              <a:buFontTx/>
              <a:buNone/>
            </a:pPr>
            <a:r>
              <a:rPr lang="en-US" altLang="zh-CN" sz="2000" dirty="0" smtClean="0">
                <a:ea typeface="宋体" pitchFamily="2" charset="-122"/>
              </a:rPr>
              <a:t>		O(KN)</a:t>
            </a:r>
          </a:p>
        </p:txBody>
      </p:sp>
      <p:sp>
        <p:nvSpPr>
          <p:cNvPr id="391255" name="Text Box 87"/>
          <p:cNvSpPr txBox="1">
            <a:spLocks noChangeArrowheads="1"/>
          </p:cNvSpPr>
          <p:nvPr/>
        </p:nvSpPr>
        <p:spPr bwMode="auto">
          <a:xfrm>
            <a:off x="2051720" y="1450975"/>
            <a:ext cx="5115503" cy="369332"/>
          </a:xfrm>
          <a:prstGeom prst="rect">
            <a:avLst/>
          </a:prstGeom>
          <a:noFill/>
          <a:ln w="12700">
            <a:noFill/>
            <a:miter lim="800000"/>
            <a:headEnd/>
            <a:tailEnd/>
          </a:ln>
        </p:spPr>
        <p:txBody>
          <a:bodyPr wrap="none">
            <a:spAutoFit/>
          </a:bodyPr>
          <a:lstStyle/>
          <a:p>
            <a:r>
              <a:rPr lang="en-US" altLang="zh-CN" dirty="0" smtClean="0">
                <a:solidFill>
                  <a:schemeClr val="accent2"/>
                </a:solidFill>
                <a:latin typeface="Arial Unicode MS" pitchFamily="34" charset="-122"/>
                <a:ea typeface="Arial Unicode MS" pitchFamily="34" charset="-122"/>
              </a:rPr>
              <a:t>o</a:t>
            </a:r>
            <a:r>
              <a:rPr lang="en-US" altLang="zh-CN" baseline="-25000" dirty="0" smtClean="0">
                <a:solidFill>
                  <a:schemeClr val="accent2"/>
                </a:solidFill>
                <a:latin typeface="Arial Unicode MS" pitchFamily="34" charset="-122"/>
                <a:ea typeface="Arial Unicode MS" pitchFamily="34" charset="-122"/>
              </a:rPr>
              <a:t>1</a:t>
            </a:r>
            <a:r>
              <a:rPr lang="en-US" altLang="zh-CN" dirty="0" smtClean="0">
                <a:solidFill>
                  <a:schemeClr val="accent2"/>
                </a:solidFill>
                <a:latin typeface="Arial Unicode MS" pitchFamily="34" charset="-122"/>
                <a:ea typeface="Arial Unicode MS" pitchFamily="34" charset="-122"/>
              </a:rPr>
              <a:t>   o</a:t>
            </a:r>
            <a:r>
              <a:rPr lang="en-US" altLang="zh-CN" baseline="-25000" dirty="0" smtClean="0">
                <a:solidFill>
                  <a:schemeClr val="accent2"/>
                </a:solidFill>
                <a:latin typeface="Arial Unicode MS" pitchFamily="34" charset="-122"/>
                <a:ea typeface="Arial Unicode MS" pitchFamily="34" charset="-122"/>
              </a:rPr>
              <a:t>2</a:t>
            </a:r>
            <a:r>
              <a:rPr lang="en-US" altLang="zh-CN" dirty="0" smtClean="0">
                <a:solidFill>
                  <a:schemeClr val="accent2"/>
                </a:solidFill>
                <a:latin typeface="Arial Unicode MS" pitchFamily="34" charset="-122"/>
                <a:ea typeface="Arial Unicode MS" pitchFamily="34" charset="-122"/>
              </a:rPr>
              <a:t>   o</a:t>
            </a:r>
            <a:r>
              <a:rPr lang="en-US" altLang="zh-CN" baseline="-25000" dirty="0" smtClean="0">
                <a:solidFill>
                  <a:schemeClr val="accent2"/>
                </a:solidFill>
                <a:latin typeface="Arial Unicode MS" pitchFamily="34" charset="-122"/>
                <a:ea typeface="Arial Unicode MS" pitchFamily="34" charset="-122"/>
              </a:rPr>
              <a:t>3</a:t>
            </a:r>
            <a:r>
              <a:rPr lang="en-US" altLang="zh-CN" dirty="0" smtClean="0">
                <a:solidFill>
                  <a:schemeClr val="accent2"/>
                </a:solidFill>
                <a:latin typeface="Arial Unicode MS" pitchFamily="34" charset="-122"/>
                <a:ea typeface="Arial Unicode MS" pitchFamily="34" charset="-122"/>
              </a:rPr>
              <a:t> ………………………………………..</a:t>
            </a:r>
            <a:r>
              <a:rPr lang="en-US" altLang="zh-CN" dirty="0" err="1" smtClean="0">
                <a:solidFill>
                  <a:schemeClr val="accent2"/>
                </a:solidFill>
                <a:latin typeface="Arial Unicode MS" pitchFamily="34" charset="-122"/>
                <a:ea typeface="Arial Unicode MS" pitchFamily="34" charset="-122"/>
              </a:rPr>
              <a:t>o</a:t>
            </a:r>
            <a:r>
              <a:rPr lang="en-US" altLang="zh-CN" baseline="-25000" dirty="0" err="1" smtClean="0">
                <a:solidFill>
                  <a:schemeClr val="accent2"/>
                </a:solidFill>
                <a:latin typeface="Arial Unicode MS" pitchFamily="34" charset="-122"/>
                <a:ea typeface="Arial Unicode MS" pitchFamily="34" charset="-122"/>
              </a:rPr>
              <a:t>K</a:t>
            </a:r>
            <a:endParaRPr lang="en-US" altLang="zh-CN" dirty="0">
              <a:solidFill>
                <a:schemeClr val="accent2"/>
              </a:solidFill>
              <a:latin typeface="Arial Unicode MS" pitchFamily="34" charset="-122"/>
              <a:ea typeface="Arial Unicode MS" pitchFamily="34" charset="-122"/>
            </a:endParaRPr>
          </a:p>
        </p:txBody>
      </p:sp>
      <p:sp>
        <p:nvSpPr>
          <p:cNvPr id="391256" name="Text Box 88"/>
          <p:cNvSpPr txBox="1">
            <a:spLocks noChangeArrowheads="1"/>
          </p:cNvSpPr>
          <p:nvPr/>
        </p:nvSpPr>
        <p:spPr bwMode="auto">
          <a:xfrm>
            <a:off x="1676400" y="1908175"/>
            <a:ext cx="184150" cy="366713"/>
          </a:xfrm>
          <a:prstGeom prst="rect">
            <a:avLst/>
          </a:prstGeom>
          <a:noFill/>
          <a:ln w="12700">
            <a:noFill/>
            <a:miter lim="800000"/>
            <a:headEnd/>
            <a:tailEnd/>
          </a:ln>
        </p:spPr>
        <p:txBody>
          <a:bodyPr wrap="none">
            <a:spAutoFit/>
          </a:bodyPr>
          <a:lstStyle/>
          <a:p>
            <a:endParaRPr lang="zh-CN" altLang="zh-CN">
              <a:solidFill>
                <a:schemeClr val="accent2"/>
              </a:solidFill>
              <a:latin typeface="Arial Unicode MS" pitchFamily="34" charset="-122"/>
            </a:endParaRPr>
          </a:p>
        </p:txBody>
      </p:sp>
      <p:sp>
        <p:nvSpPr>
          <p:cNvPr id="391257" name="Text Box 89"/>
          <p:cNvSpPr txBox="1">
            <a:spLocks noChangeArrowheads="1"/>
          </p:cNvSpPr>
          <p:nvPr/>
        </p:nvSpPr>
        <p:spPr bwMode="auto">
          <a:xfrm>
            <a:off x="1066800" y="1908175"/>
            <a:ext cx="908050" cy="366713"/>
          </a:xfrm>
          <a:prstGeom prst="rect">
            <a:avLst/>
          </a:prstGeom>
          <a:noFill/>
          <a:ln w="12700">
            <a:noFill/>
            <a:miter lim="800000"/>
            <a:headEnd/>
            <a:tailEnd/>
          </a:ln>
        </p:spPr>
        <p:txBody>
          <a:bodyPr wrap="none">
            <a:spAutoFit/>
          </a:bodyPr>
          <a:lstStyle/>
          <a:p>
            <a:r>
              <a:rPr lang="en-US" altLang="zh-CN">
                <a:solidFill>
                  <a:schemeClr val="accent2"/>
                </a:solidFill>
                <a:latin typeface="Arial Unicode MS" pitchFamily="34" charset="-122"/>
                <a:ea typeface="Arial Unicode MS" pitchFamily="34" charset="-122"/>
              </a:rPr>
              <a:t>State 1</a:t>
            </a:r>
          </a:p>
        </p:txBody>
      </p:sp>
      <p:sp>
        <p:nvSpPr>
          <p:cNvPr id="391258" name="Text Box 90"/>
          <p:cNvSpPr txBox="1">
            <a:spLocks noChangeArrowheads="1"/>
          </p:cNvSpPr>
          <p:nvPr/>
        </p:nvSpPr>
        <p:spPr bwMode="auto">
          <a:xfrm>
            <a:off x="1043608" y="2289175"/>
            <a:ext cx="943942" cy="369332"/>
          </a:xfrm>
          <a:prstGeom prst="rect">
            <a:avLst/>
          </a:prstGeom>
          <a:noFill/>
          <a:ln w="12700">
            <a:noFill/>
            <a:miter lim="800000"/>
            <a:headEnd/>
            <a:tailEnd/>
          </a:ln>
        </p:spPr>
        <p:txBody>
          <a:bodyPr wrap="square">
            <a:spAutoFit/>
          </a:bodyPr>
          <a:lstStyle/>
          <a:p>
            <a:r>
              <a:rPr lang="en-US" altLang="zh-CN" dirty="0" smtClean="0">
                <a:solidFill>
                  <a:schemeClr val="accent2"/>
                </a:solidFill>
                <a:latin typeface="Arial Unicode MS" pitchFamily="34" charset="-122"/>
                <a:ea typeface="Arial Unicode MS" pitchFamily="34" charset="-122"/>
              </a:rPr>
              <a:t>State 2</a:t>
            </a:r>
            <a:endParaRPr lang="en-US" altLang="zh-CN" dirty="0">
              <a:solidFill>
                <a:schemeClr val="accent2"/>
              </a:solidFill>
              <a:latin typeface="Arial Unicode MS" pitchFamily="34" charset="-122"/>
              <a:ea typeface="Arial Unicode MS" pitchFamily="34" charset="-122"/>
            </a:endParaRPr>
          </a:p>
        </p:txBody>
      </p:sp>
      <p:sp>
        <p:nvSpPr>
          <p:cNvPr id="391259" name="Text Box 91"/>
          <p:cNvSpPr txBox="1">
            <a:spLocks noChangeArrowheads="1"/>
          </p:cNvSpPr>
          <p:nvPr/>
        </p:nvSpPr>
        <p:spPr bwMode="auto">
          <a:xfrm>
            <a:off x="1010370" y="3432175"/>
            <a:ext cx="1185366" cy="369332"/>
          </a:xfrm>
          <a:prstGeom prst="rect">
            <a:avLst/>
          </a:prstGeom>
          <a:noFill/>
          <a:ln w="12700">
            <a:noFill/>
            <a:miter lim="800000"/>
            <a:headEnd/>
            <a:tailEnd/>
          </a:ln>
        </p:spPr>
        <p:txBody>
          <a:bodyPr wrap="square">
            <a:spAutoFit/>
          </a:bodyPr>
          <a:lstStyle/>
          <a:p>
            <a:r>
              <a:rPr lang="en-US" altLang="zh-CN" dirty="0" smtClean="0">
                <a:solidFill>
                  <a:schemeClr val="accent2"/>
                </a:solidFill>
                <a:latin typeface="Arial Unicode MS" pitchFamily="34" charset="-122"/>
                <a:ea typeface="Arial Unicode MS" pitchFamily="34" charset="-122"/>
              </a:rPr>
              <a:t>State N</a:t>
            </a:r>
            <a:endParaRPr lang="en-US" altLang="zh-CN" dirty="0">
              <a:solidFill>
                <a:schemeClr val="accent2"/>
              </a:solidFill>
              <a:latin typeface="Arial Unicode MS" pitchFamily="34" charset="-122"/>
              <a:ea typeface="Arial Unicode MS" pitchFamily="34" charset="-122"/>
            </a:endParaRPr>
          </a:p>
        </p:txBody>
      </p:sp>
      <p:sp>
        <p:nvSpPr>
          <p:cNvPr id="391260" name="Rectangle 92"/>
          <p:cNvSpPr>
            <a:spLocks noChangeArrowheads="1"/>
          </p:cNvSpPr>
          <p:nvPr/>
        </p:nvSpPr>
        <p:spPr bwMode="auto">
          <a:xfrm>
            <a:off x="3733800" y="2673350"/>
            <a:ext cx="415925" cy="381000"/>
          </a:xfrm>
          <a:prstGeom prst="rect">
            <a:avLst/>
          </a:prstGeom>
          <a:solidFill>
            <a:srgbClr val="FFCC99"/>
          </a:solidFill>
          <a:ln w="12700">
            <a:solidFill>
              <a:srgbClr val="FF6600"/>
            </a:solidFill>
            <a:miter lim="800000"/>
            <a:headEnd/>
            <a:tailEnd/>
          </a:ln>
        </p:spPr>
        <p:txBody>
          <a:bodyPr wrap="none" anchor="ctr"/>
          <a:lstStyle/>
          <a:p>
            <a:pPr algn="ctr"/>
            <a:r>
              <a:rPr lang="en-US" altLang="zh-CN" sz="2400" dirty="0" smtClean="0">
                <a:ea typeface="宋体" pitchFamily="2" charset="-122"/>
                <a:sym typeface="Symbol" pitchFamily="18" charset="2"/>
              </a:rPr>
              <a:t></a:t>
            </a:r>
            <a:r>
              <a:rPr lang="en-US" altLang="zh-CN" sz="1400" baseline="-25000" dirty="0" smtClean="0">
                <a:ea typeface="宋体" pitchFamily="2" charset="-122"/>
                <a:sym typeface="Symbol" pitchFamily="18" charset="2"/>
              </a:rPr>
              <a:t>k</a:t>
            </a:r>
            <a:r>
              <a:rPr lang="en-US" altLang="zh-CN" sz="1400" dirty="0" smtClean="0">
                <a:ea typeface="宋体" pitchFamily="2" charset="-122"/>
                <a:sym typeface="Symbol" pitchFamily="18" charset="2"/>
              </a:rPr>
              <a:t>(j)</a:t>
            </a:r>
            <a:endParaRPr lang="en-US" altLang="zh-CN" sz="1400" b="1" dirty="0">
              <a:solidFill>
                <a:schemeClr val="accent2"/>
              </a:solidFill>
              <a:ea typeface="宋体" pitchFamily="2" charset="-122"/>
            </a:endParaRPr>
          </a:p>
        </p:txBody>
      </p:sp>
      <p:sp>
        <p:nvSpPr>
          <p:cNvPr id="391261" name="Rectangle 93"/>
          <p:cNvSpPr>
            <a:spLocks noChangeArrowheads="1"/>
          </p:cNvSpPr>
          <p:nvPr/>
        </p:nvSpPr>
        <p:spPr bwMode="auto">
          <a:xfrm>
            <a:off x="3302000" y="2290763"/>
            <a:ext cx="415925" cy="381000"/>
          </a:xfrm>
          <a:prstGeom prst="rect">
            <a:avLst/>
          </a:prstGeom>
          <a:solidFill>
            <a:srgbClr val="CCFFCC"/>
          </a:solidFill>
          <a:ln w="12700">
            <a:solidFill>
              <a:srgbClr val="339966"/>
            </a:solidFill>
            <a:miter lim="800000"/>
            <a:headEnd/>
            <a:tailEnd/>
          </a:ln>
        </p:spPr>
        <p:txBody>
          <a:bodyPr wrap="none" anchor="ctr"/>
          <a:lstStyle/>
          <a:p>
            <a:endParaRPr lang="zh-CN" altLang="zh-CN"/>
          </a:p>
        </p:txBody>
      </p:sp>
      <p:sp>
        <p:nvSpPr>
          <p:cNvPr id="391262" name="Rectangle 94"/>
          <p:cNvSpPr>
            <a:spLocks noChangeArrowheads="1"/>
          </p:cNvSpPr>
          <p:nvPr/>
        </p:nvSpPr>
        <p:spPr bwMode="auto">
          <a:xfrm>
            <a:off x="3302000" y="3054350"/>
            <a:ext cx="415925" cy="381000"/>
          </a:xfrm>
          <a:prstGeom prst="rect">
            <a:avLst/>
          </a:prstGeom>
          <a:solidFill>
            <a:srgbClr val="CCFFCC"/>
          </a:solidFill>
          <a:ln w="12700">
            <a:solidFill>
              <a:srgbClr val="339966"/>
            </a:solidFill>
            <a:miter lim="800000"/>
            <a:headEnd/>
            <a:tailEnd/>
          </a:ln>
        </p:spPr>
        <p:txBody>
          <a:bodyPr wrap="none" anchor="ctr"/>
          <a:lstStyle/>
          <a:p>
            <a:endParaRPr lang="zh-CN" altLang="zh-CN"/>
          </a:p>
        </p:txBody>
      </p:sp>
      <p:sp>
        <p:nvSpPr>
          <p:cNvPr id="391263" name="Line 95"/>
          <p:cNvSpPr>
            <a:spLocks noChangeShapeType="1"/>
          </p:cNvSpPr>
          <p:nvPr/>
        </p:nvSpPr>
        <p:spPr bwMode="auto">
          <a:xfrm flipH="1" flipV="1">
            <a:off x="3517900" y="2117725"/>
            <a:ext cx="368300" cy="714375"/>
          </a:xfrm>
          <a:prstGeom prst="line">
            <a:avLst/>
          </a:prstGeom>
          <a:noFill/>
          <a:ln w="12700">
            <a:solidFill>
              <a:schemeClr val="hlink"/>
            </a:solidFill>
            <a:round/>
            <a:headEnd/>
            <a:tailEnd type="triangle" w="med" len="med"/>
          </a:ln>
        </p:spPr>
        <p:txBody>
          <a:bodyPr/>
          <a:lstStyle/>
          <a:p>
            <a:endParaRPr lang="zh-CN" altLang="en-US"/>
          </a:p>
        </p:txBody>
      </p:sp>
      <p:sp>
        <p:nvSpPr>
          <p:cNvPr id="391264" name="Line 96"/>
          <p:cNvSpPr>
            <a:spLocks noChangeShapeType="1"/>
          </p:cNvSpPr>
          <p:nvPr/>
        </p:nvSpPr>
        <p:spPr bwMode="auto">
          <a:xfrm flipH="1" flipV="1">
            <a:off x="3517900" y="2484438"/>
            <a:ext cx="368300" cy="347662"/>
          </a:xfrm>
          <a:prstGeom prst="line">
            <a:avLst/>
          </a:prstGeom>
          <a:noFill/>
          <a:ln w="12700">
            <a:solidFill>
              <a:schemeClr val="hlink"/>
            </a:solidFill>
            <a:round/>
            <a:headEnd/>
            <a:tailEnd type="triangle" w="med" len="med"/>
          </a:ln>
        </p:spPr>
        <p:txBody>
          <a:bodyPr/>
          <a:lstStyle/>
          <a:p>
            <a:endParaRPr lang="zh-CN" altLang="en-US"/>
          </a:p>
        </p:txBody>
      </p:sp>
      <p:sp>
        <p:nvSpPr>
          <p:cNvPr id="391265" name="Line 97"/>
          <p:cNvSpPr>
            <a:spLocks noChangeShapeType="1"/>
          </p:cNvSpPr>
          <p:nvPr/>
        </p:nvSpPr>
        <p:spPr bwMode="auto">
          <a:xfrm flipH="1" flipV="1">
            <a:off x="3517900" y="2832100"/>
            <a:ext cx="368300" cy="0"/>
          </a:xfrm>
          <a:prstGeom prst="line">
            <a:avLst/>
          </a:prstGeom>
          <a:noFill/>
          <a:ln w="12700">
            <a:solidFill>
              <a:schemeClr val="hlink"/>
            </a:solidFill>
            <a:round/>
            <a:headEnd/>
            <a:tailEnd type="triangle" w="med" len="med"/>
          </a:ln>
        </p:spPr>
        <p:txBody>
          <a:bodyPr/>
          <a:lstStyle/>
          <a:p>
            <a:endParaRPr lang="zh-CN" altLang="en-US"/>
          </a:p>
        </p:txBody>
      </p:sp>
      <p:sp>
        <p:nvSpPr>
          <p:cNvPr id="391266" name="Line 98"/>
          <p:cNvSpPr>
            <a:spLocks noChangeShapeType="1"/>
          </p:cNvSpPr>
          <p:nvPr/>
        </p:nvSpPr>
        <p:spPr bwMode="auto">
          <a:xfrm flipH="1">
            <a:off x="3517900" y="2832100"/>
            <a:ext cx="368300" cy="430213"/>
          </a:xfrm>
          <a:prstGeom prst="line">
            <a:avLst/>
          </a:prstGeom>
          <a:noFill/>
          <a:ln w="12700">
            <a:solidFill>
              <a:schemeClr val="hlink"/>
            </a:solidFill>
            <a:round/>
            <a:headEnd/>
            <a:tailEnd type="triangle" w="med" len="med"/>
          </a:ln>
        </p:spPr>
        <p:txBody>
          <a:bodyPr/>
          <a:lstStyle/>
          <a:p>
            <a:endParaRPr lang="zh-CN" altLang="en-US"/>
          </a:p>
        </p:txBody>
      </p:sp>
      <p:sp>
        <p:nvSpPr>
          <p:cNvPr id="391267" name="Line 99"/>
          <p:cNvSpPr>
            <a:spLocks noChangeShapeType="1"/>
          </p:cNvSpPr>
          <p:nvPr/>
        </p:nvSpPr>
        <p:spPr bwMode="auto">
          <a:xfrm flipH="1">
            <a:off x="3517900" y="2832100"/>
            <a:ext cx="368300" cy="814388"/>
          </a:xfrm>
          <a:prstGeom prst="line">
            <a:avLst/>
          </a:prstGeom>
          <a:noFill/>
          <a:ln w="12700">
            <a:solidFill>
              <a:schemeClr val="hlink"/>
            </a:solidFill>
            <a:round/>
            <a:headEnd/>
            <a:tailEnd type="triangle" w="med" len="med"/>
          </a:ln>
        </p:spPr>
        <p:txBody>
          <a:bodyPr/>
          <a:lstStyle/>
          <a:p>
            <a:endParaRPr lang="zh-CN" altLang="en-US"/>
          </a:p>
        </p:txBody>
      </p:sp>
      <p:sp>
        <p:nvSpPr>
          <p:cNvPr id="22" name="Title 1"/>
          <p:cNvSpPr txBox="1">
            <a:spLocks/>
          </p:cNvSpPr>
          <p:nvPr/>
        </p:nvSpPr>
        <p:spPr>
          <a:xfrm>
            <a:off x="179512" y="116632"/>
            <a:ext cx="8229600" cy="609600"/>
          </a:xfrm>
          <a:prstGeom prst="rect">
            <a:avLst/>
          </a:prstGeom>
        </p:spPr>
        <p:txBody>
          <a:bodyPr bIns="91440" anchor="b" anchorCtr="0">
            <a:normAutofit/>
          </a:bodyPr>
          <a:lstStyle/>
          <a:p>
            <a:pPr lvl="0">
              <a:spcBef>
                <a:spcPct val="0"/>
              </a:spcBef>
            </a:pPr>
            <a:r>
              <a:rPr kumimoji="0" lang="en-US" altLang="zh-CN" sz="2800" b="1" i="0" u="none" strike="noStrike" kern="1200" cap="none" spc="0" normalizeH="0" baseline="0" noProof="0" dirty="0" smtClean="0">
                <a:ln>
                  <a:noFill/>
                </a:ln>
                <a:solidFill>
                  <a:schemeClr val="tx2"/>
                </a:solidFill>
                <a:effectLst/>
                <a:uLnTx/>
                <a:uFillTx/>
                <a:latin typeface="+mj-lt"/>
                <a:ea typeface="+mj-ea"/>
                <a:cs typeface="+mj-cs"/>
              </a:rPr>
              <a:t>Time and Space Complexity</a:t>
            </a:r>
            <a:endParaRPr kumimoji="0" lang="en-US" altLang="zh-CN" sz="2800" b="1" i="0" u="none" strike="noStrike" kern="1200" cap="none" spc="0" normalizeH="0" baseline="0" noProof="0" dirty="0">
              <a:ln>
                <a:noFill/>
              </a:ln>
              <a:solidFill>
                <a:schemeClr val="tx2"/>
              </a:solidFill>
              <a:effectLst/>
              <a:uLnTx/>
              <a:uFillTx/>
              <a:latin typeface="+mj-lt"/>
              <a:ea typeface="+mj-ea"/>
              <a:cs typeface="+mj-cs"/>
            </a:endParaRPr>
          </a:p>
        </p:txBody>
      </p:sp>
      <p:sp>
        <p:nvSpPr>
          <p:cNvPr id="21" name="灯片编号占位符 20"/>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1260"/>
                                        </p:tgtEl>
                                        <p:attrNameLst>
                                          <p:attrName>style.visibility</p:attrName>
                                        </p:attrNameLst>
                                      </p:cBhvr>
                                      <p:to>
                                        <p:strVal val="visible"/>
                                      </p:to>
                                    </p:set>
                                    <p:animEffect transition="in" filter="dissolve">
                                      <p:cBhvr>
                                        <p:cTn id="7" dur="500"/>
                                        <p:tgtEl>
                                          <p:spTgt spid="3912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1263"/>
                                        </p:tgtEl>
                                        <p:attrNameLst>
                                          <p:attrName>style.visibility</p:attrName>
                                        </p:attrNameLst>
                                      </p:cBhvr>
                                      <p:to>
                                        <p:strVal val="visible"/>
                                      </p:to>
                                    </p:set>
                                    <p:animEffect transition="in" filter="dissolve">
                                      <p:cBhvr>
                                        <p:cTn id="12" dur="500"/>
                                        <p:tgtEl>
                                          <p:spTgt spid="39126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91264"/>
                                        </p:tgtEl>
                                        <p:attrNameLst>
                                          <p:attrName>style.visibility</p:attrName>
                                        </p:attrNameLst>
                                      </p:cBhvr>
                                      <p:to>
                                        <p:strVal val="visible"/>
                                      </p:to>
                                    </p:set>
                                    <p:animEffect transition="in" filter="dissolve">
                                      <p:cBhvr>
                                        <p:cTn id="15" dur="500"/>
                                        <p:tgtEl>
                                          <p:spTgt spid="39126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1265"/>
                                        </p:tgtEl>
                                        <p:attrNameLst>
                                          <p:attrName>style.visibility</p:attrName>
                                        </p:attrNameLst>
                                      </p:cBhvr>
                                      <p:to>
                                        <p:strVal val="visible"/>
                                      </p:to>
                                    </p:set>
                                    <p:animEffect transition="in" filter="dissolve">
                                      <p:cBhvr>
                                        <p:cTn id="18" dur="500"/>
                                        <p:tgtEl>
                                          <p:spTgt spid="39126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1266"/>
                                        </p:tgtEl>
                                        <p:attrNameLst>
                                          <p:attrName>style.visibility</p:attrName>
                                        </p:attrNameLst>
                                      </p:cBhvr>
                                      <p:to>
                                        <p:strVal val="visible"/>
                                      </p:to>
                                    </p:set>
                                    <p:animEffect transition="in" filter="dissolve">
                                      <p:cBhvr>
                                        <p:cTn id="21" dur="500"/>
                                        <p:tgtEl>
                                          <p:spTgt spid="39126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91267"/>
                                        </p:tgtEl>
                                        <p:attrNameLst>
                                          <p:attrName>style.visibility</p:attrName>
                                        </p:attrNameLst>
                                      </p:cBhvr>
                                      <p:to>
                                        <p:strVal val="visible"/>
                                      </p:to>
                                    </p:set>
                                    <p:animEffect transition="in" filter="dissolve">
                                      <p:cBhvr>
                                        <p:cTn id="24" dur="500"/>
                                        <p:tgtEl>
                                          <p:spTgt spid="39126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91171"/>
                                        </p:tgtEl>
                                        <p:attrNameLst>
                                          <p:attrName>style.visibility</p:attrName>
                                        </p:attrNameLst>
                                      </p:cBhvr>
                                      <p:to>
                                        <p:strVal val="visible"/>
                                      </p:to>
                                    </p:set>
                                    <p:animEffect transition="in" filter="dissolve">
                                      <p:cBhvr>
                                        <p:cTn id="29" dur="500"/>
                                        <p:tgtEl>
                                          <p:spTgt spid="39117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91172"/>
                                        </p:tgtEl>
                                        <p:attrNameLst>
                                          <p:attrName>style.visibility</p:attrName>
                                        </p:attrNameLst>
                                      </p:cBhvr>
                                      <p:to>
                                        <p:strVal val="visible"/>
                                      </p:to>
                                    </p:set>
                                    <p:animEffect transition="in" filter="dissolve">
                                      <p:cBhvr>
                                        <p:cTn id="32" dur="500"/>
                                        <p:tgtEl>
                                          <p:spTgt spid="39117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91261"/>
                                        </p:tgtEl>
                                        <p:attrNameLst>
                                          <p:attrName>style.visibility</p:attrName>
                                        </p:attrNameLst>
                                      </p:cBhvr>
                                      <p:to>
                                        <p:strVal val="visible"/>
                                      </p:to>
                                    </p:set>
                                    <p:animEffect transition="in" filter="dissolve">
                                      <p:cBhvr>
                                        <p:cTn id="35" dur="500"/>
                                        <p:tgtEl>
                                          <p:spTgt spid="39126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91262"/>
                                        </p:tgtEl>
                                        <p:attrNameLst>
                                          <p:attrName>style.visibility</p:attrName>
                                        </p:attrNameLst>
                                      </p:cBhvr>
                                      <p:to>
                                        <p:strVal val="visible"/>
                                      </p:to>
                                    </p:set>
                                    <p:animEffect transition="in" filter="dissolve">
                                      <p:cBhvr>
                                        <p:cTn id="38" dur="500"/>
                                        <p:tgtEl>
                                          <p:spTgt spid="391262"/>
                                        </p:tgtEl>
                                      </p:cBhvr>
                                    </p:animEffect>
                                  </p:childTnLst>
                                </p:cTn>
                              </p:par>
                              <p:par>
                                <p:cTn id="39" presetID="9" presetClass="entr" presetSubtype="0" fill="hold" grpId="1" nodeType="withEffect">
                                  <p:stCondLst>
                                    <p:cond delay="0"/>
                                  </p:stCondLst>
                                  <p:childTnLst>
                                    <p:set>
                                      <p:cBhvr>
                                        <p:cTn id="40" dur="1" fill="hold">
                                          <p:stCondLst>
                                            <p:cond delay="0"/>
                                          </p:stCondLst>
                                        </p:cTn>
                                        <p:tgtEl>
                                          <p:spTgt spid="391263"/>
                                        </p:tgtEl>
                                        <p:attrNameLst>
                                          <p:attrName>style.visibility</p:attrName>
                                        </p:attrNameLst>
                                      </p:cBhvr>
                                      <p:to>
                                        <p:strVal val="visible"/>
                                      </p:to>
                                    </p:set>
                                    <p:animEffect transition="in" filter="dissolve">
                                      <p:cBhvr>
                                        <p:cTn id="41" dur="500"/>
                                        <p:tgtEl>
                                          <p:spTgt spid="391263"/>
                                        </p:tgtEl>
                                      </p:cBhvr>
                                    </p:animEffect>
                                  </p:childTnLst>
                                </p:cTn>
                              </p:par>
                              <p:par>
                                <p:cTn id="42" presetID="9" presetClass="entr" presetSubtype="0" fill="hold" grpId="1" nodeType="withEffect">
                                  <p:stCondLst>
                                    <p:cond delay="0"/>
                                  </p:stCondLst>
                                  <p:childTnLst>
                                    <p:set>
                                      <p:cBhvr>
                                        <p:cTn id="43" dur="1" fill="hold">
                                          <p:stCondLst>
                                            <p:cond delay="0"/>
                                          </p:stCondLst>
                                        </p:cTn>
                                        <p:tgtEl>
                                          <p:spTgt spid="391264"/>
                                        </p:tgtEl>
                                        <p:attrNameLst>
                                          <p:attrName>style.visibility</p:attrName>
                                        </p:attrNameLst>
                                      </p:cBhvr>
                                      <p:to>
                                        <p:strVal val="visible"/>
                                      </p:to>
                                    </p:set>
                                    <p:animEffect transition="in" filter="dissolve">
                                      <p:cBhvr>
                                        <p:cTn id="44" dur="500"/>
                                        <p:tgtEl>
                                          <p:spTgt spid="391264"/>
                                        </p:tgtEl>
                                      </p:cBhvr>
                                    </p:animEffect>
                                  </p:childTnLst>
                                </p:cTn>
                              </p:par>
                              <p:par>
                                <p:cTn id="45" presetID="9" presetClass="entr" presetSubtype="0" fill="hold" grpId="1" nodeType="withEffect">
                                  <p:stCondLst>
                                    <p:cond delay="0"/>
                                  </p:stCondLst>
                                  <p:childTnLst>
                                    <p:set>
                                      <p:cBhvr>
                                        <p:cTn id="46" dur="1" fill="hold">
                                          <p:stCondLst>
                                            <p:cond delay="0"/>
                                          </p:stCondLst>
                                        </p:cTn>
                                        <p:tgtEl>
                                          <p:spTgt spid="391265"/>
                                        </p:tgtEl>
                                        <p:attrNameLst>
                                          <p:attrName>style.visibility</p:attrName>
                                        </p:attrNameLst>
                                      </p:cBhvr>
                                      <p:to>
                                        <p:strVal val="visible"/>
                                      </p:to>
                                    </p:set>
                                    <p:animEffect transition="in" filter="dissolve">
                                      <p:cBhvr>
                                        <p:cTn id="47" dur="500"/>
                                        <p:tgtEl>
                                          <p:spTgt spid="391265"/>
                                        </p:tgtEl>
                                      </p:cBhvr>
                                    </p:animEffect>
                                  </p:childTnLst>
                                </p:cTn>
                              </p:par>
                              <p:par>
                                <p:cTn id="48" presetID="9" presetClass="entr" presetSubtype="0" fill="hold" grpId="1" nodeType="withEffect">
                                  <p:stCondLst>
                                    <p:cond delay="0"/>
                                  </p:stCondLst>
                                  <p:childTnLst>
                                    <p:set>
                                      <p:cBhvr>
                                        <p:cTn id="49" dur="1" fill="hold">
                                          <p:stCondLst>
                                            <p:cond delay="0"/>
                                          </p:stCondLst>
                                        </p:cTn>
                                        <p:tgtEl>
                                          <p:spTgt spid="391266"/>
                                        </p:tgtEl>
                                        <p:attrNameLst>
                                          <p:attrName>style.visibility</p:attrName>
                                        </p:attrNameLst>
                                      </p:cBhvr>
                                      <p:to>
                                        <p:strVal val="visible"/>
                                      </p:to>
                                    </p:set>
                                    <p:animEffect transition="in" filter="dissolve">
                                      <p:cBhvr>
                                        <p:cTn id="50" dur="500"/>
                                        <p:tgtEl>
                                          <p:spTgt spid="391266"/>
                                        </p:tgtEl>
                                      </p:cBhvr>
                                    </p:animEffect>
                                  </p:childTnLst>
                                </p:cTn>
                              </p:par>
                              <p:par>
                                <p:cTn id="51" presetID="9" presetClass="entr" presetSubtype="0" fill="hold" grpId="1" nodeType="withEffect">
                                  <p:stCondLst>
                                    <p:cond delay="0"/>
                                  </p:stCondLst>
                                  <p:childTnLst>
                                    <p:set>
                                      <p:cBhvr>
                                        <p:cTn id="52" dur="1" fill="hold">
                                          <p:stCondLst>
                                            <p:cond delay="0"/>
                                          </p:stCondLst>
                                        </p:cTn>
                                        <p:tgtEl>
                                          <p:spTgt spid="391267"/>
                                        </p:tgtEl>
                                        <p:attrNameLst>
                                          <p:attrName>style.visibility</p:attrName>
                                        </p:attrNameLst>
                                      </p:cBhvr>
                                      <p:to>
                                        <p:strVal val="visible"/>
                                      </p:to>
                                    </p:set>
                                    <p:animEffect transition="in" filter="dissolve">
                                      <p:cBhvr>
                                        <p:cTn id="53" dur="500"/>
                                        <p:tgtEl>
                                          <p:spTgt spid="39126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1170"/>
                                        </p:tgtEl>
                                        <p:attrNameLst>
                                          <p:attrName>style.visibility</p:attrName>
                                        </p:attrNameLst>
                                      </p:cBhvr>
                                      <p:to>
                                        <p:strVal val="visible"/>
                                      </p:to>
                                    </p:set>
                                    <p:animEffect transition="in" filter="dissolve">
                                      <p:cBhvr>
                                        <p:cTn id="56" dur="500"/>
                                        <p:tgtEl>
                                          <p:spTgt spid="391170"/>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1254">
                                            <p:txEl>
                                              <p:pRg st="1" end="1"/>
                                            </p:txEl>
                                          </p:spTgt>
                                        </p:tgtEl>
                                        <p:attrNameLst>
                                          <p:attrName>style.visibility</p:attrName>
                                        </p:attrNameLst>
                                      </p:cBhvr>
                                      <p:to>
                                        <p:strVal val="visible"/>
                                      </p:to>
                                    </p:set>
                                    <p:animEffect transition="in" filter="dissolve">
                                      <p:cBhvr>
                                        <p:cTn id="61" dur="500"/>
                                        <p:tgtEl>
                                          <p:spTgt spid="391254">
                                            <p:txEl>
                                              <p:pRg st="1" end="1"/>
                                            </p:txEl>
                                          </p:spTgt>
                                        </p:tgtEl>
                                      </p:cBhvr>
                                    </p:animEffect>
                                  </p:childTnLst>
                                </p:cTn>
                              </p:par>
                              <p:par>
                                <p:cTn id="62" presetID="9" presetClass="entr" presetSubtype="0" fill="hold" nodeType="withEffect">
                                  <p:stCondLst>
                                    <p:cond delay="0"/>
                                  </p:stCondLst>
                                  <p:childTnLst>
                                    <p:set>
                                      <p:cBhvr>
                                        <p:cTn id="63" dur="1" fill="hold">
                                          <p:stCondLst>
                                            <p:cond delay="0"/>
                                          </p:stCondLst>
                                        </p:cTn>
                                        <p:tgtEl>
                                          <p:spTgt spid="391254">
                                            <p:txEl>
                                              <p:pRg st="2" end="2"/>
                                            </p:txEl>
                                          </p:spTgt>
                                        </p:tgtEl>
                                        <p:attrNameLst>
                                          <p:attrName>style.visibility</p:attrName>
                                        </p:attrNameLst>
                                      </p:cBhvr>
                                      <p:to>
                                        <p:strVal val="visible"/>
                                      </p:to>
                                    </p:set>
                                    <p:animEffect transition="in" filter="dissolve">
                                      <p:cBhvr>
                                        <p:cTn id="64" dur="500"/>
                                        <p:tgtEl>
                                          <p:spTgt spid="391254">
                                            <p:txEl>
                                              <p:pRg st="2" end="2"/>
                                            </p:txEl>
                                          </p:spTgt>
                                        </p:tgtEl>
                                      </p:cBhvr>
                                    </p:animEffect>
                                  </p:childTnLst>
                                </p:cTn>
                              </p:par>
                              <p:par>
                                <p:cTn id="65" presetID="9" presetClass="entr" presetSubtype="0" fill="hold" nodeType="withEffect">
                                  <p:stCondLst>
                                    <p:cond delay="0"/>
                                  </p:stCondLst>
                                  <p:childTnLst>
                                    <p:set>
                                      <p:cBhvr>
                                        <p:cTn id="66" dur="1" fill="hold">
                                          <p:stCondLst>
                                            <p:cond delay="0"/>
                                          </p:stCondLst>
                                        </p:cTn>
                                        <p:tgtEl>
                                          <p:spTgt spid="391254">
                                            <p:txEl>
                                              <p:pRg st="4" end="4"/>
                                            </p:txEl>
                                          </p:spTgt>
                                        </p:tgtEl>
                                        <p:attrNameLst>
                                          <p:attrName>style.visibility</p:attrName>
                                        </p:attrNameLst>
                                      </p:cBhvr>
                                      <p:to>
                                        <p:strVal val="visible"/>
                                      </p:to>
                                    </p:set>
                                    <p:animEffect transition="in" filter="dissolve">
                                      <p:cBhvr>
                                        <p:cTn id="67" dur="500"/>
                                        <p:tgtEl>
                                          <p:spTgt spid="391254">
                                            <p:txEl>
                                              <p:pRg st="4" end="4"/>
                                            </p:txEl>
                                          </p:spTgt>
                                        </p:tgtEl>
                                      </p:cBhvr>
                                    </p:animEffect>
                                  </p:childTnLst>
                                </p:cTn>
                              </p:par>
                              <p:par>
                                <p:cTn id="68" presetID="9" presetClass="entr" presetSubtype="0" fill="hold" nodeType="withEffect">
                                  <p:stCondLst>
                                    <p:cond delay="0"/>
                                  </p:stCondLst>
                                  <p:childTnLst>
                                    <p:set>
                                      <p:cBhvr>
                                        <p:cTn id="69" dur="1" fill="hold">
                                          <p:stCondLst>
                                            <p:cond delay="0"/>
                                          </p:stCondLst>
                                        </p:cTn>
                                        <p:tgtEl>
                                          <p:spTgt spid="391254">
                                            <p:txEl>
                                              <p:pRg st="5" end="5"/>
                                            </p:txEl>
                                          </p:spTgt>
                                        </p:tgtEl>
                                        <p:attrNameLst>
                                          <p:attrName>style.visibility</p:attrName>
                                        </p:attrNameLst>
                                      </p:cBhvr>
                                      <p:to>
                                        <p:strVal val="visible"/>
                                      </p:to>
                                    </p:set>
                                    <p:animEffect transition="in" filter="dissolve">
                                      <p:cBhvr>
                                        <p:cTn id="70" dur="500"/>
                                        <p:tgtEl>
                                          <p:spTgt spid="3912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animBg="1"/>
      <p:bldP spid="391171" grpId="0" animBg="1"/>
      <p:bldP spid="391172" grpId="0" animBg="1"/>
      <p:bldP spid="391260" grpId="0" animBg="1"/>
      <p:bldP spid="391261" grpId="0" animBg="1"/>
      <p:bldP spid="391262" grpId="0" animBg="1"/>
      <p:bldP spid="391263" grpId="0" animBg="1"/>
      <p:bldP spid="391263" grpId="1" animBg="1"/>
      <p:bldP spid="391264" grpId="0" animBg="1"/>
      <p:bldP spid="391264" grpId="1" animBg="1"/>
      <p:bldP spid="391265" grpId="0" animBg="1"/>
      <p:bldP spid="391265" grpId="1" animBg="1"/>
      <p:bldP spid="391266" grpId="0" animBg="1"/>
      <p:bldP spid="391266" grpId="1" animBg="1"/>
      <p:bldP spid="391267" grpId="0" animBg="1"/>
      <p:bldP spid="39126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Arc 3"/>
          <p:cNvSpPr/>
          <p:nvPr/>
        </p:nvSpPr>
        <p:spPr>
          <a:xfrm>
            <a:off x="-4717032" y="-315416"/>
            <a:ext cx="6705600" cy="7543799"/>
          </a:xfrm>
          <a:prstGeom prst="arc">
            <a:avLst>
              <a:gd name="adj1" fmla="val 16200000"/>
              <a:gd name="adj2" fmla="val 5406790"/>
            </a:avLst>
          </a:prstGeom>
          <a:ln>
            <a:solidFill>
              <a:srgbClr val="7D7D7D"/>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TextBox 4"/>
          <p:cNvSpPr txBox="1"/>
          <p:nvPr/>
        </p:nvSpPr>
        <p:spPr>
          <a:xfrm flipH="1">
            <a:off x="1905000" y="1066800"/>
            <a:ext cx="7315200" cy="523220"/>
          </a:xfrm>
          <a:prstGeom prst="rect">
            <a:avLst/>
          </a:prstGeom>
          <a:noFill/>
        </p:spPr>
        <p:txBody>
          <a:bodyPr wrap="square" rtlCol="0" anchor="ctr">
            <a:spAutoFit/>
          </a:bodyPr>
          <a:lstStyle/>
          <a:p>
            <a:r>
              <a:rPr lang="en-US" sz="2800" dirty="0" smtClean="0"/>
              <a:t>Markov Chain</a:t>
            </a:r>
            <a:endParaRPr lang="en-US" sz="2800" dirty="0"/>
          </a:p>
        </p:txBody>
      </p:sp>
      <p:sp>
        <p:nvSpPr>
          <p:cNvPr id="6" name="TextBox 5"/>
          <p:cNvSpPr txBox="1"/>
          <p:nvPr/>
        </p:nvSpPr>
        <p:spPr>
          <a:xfrm flipH="1">
            <a:off x="2438400" y="4419600"/>
            <a:ext cx="7315200" cy="523220"/>
          </a:xfrm>
          <a:prstGeom prst="rect">
            <a:avLst/>
          </a:prstGeom>
          <a:noFill/>
        </p:spPr>
        <p:txBody>
          <a:bodyPr wrap="square" rtlCol="0" anchor="ctr">
            <a:spAutoFit/>
          </a:bodyPr>
          <a:lstStyle/>
          <a:p>
            <a:r>
              <a:rPr lang="en-US" sz="2800" dirty="0" err="1" smtClean="0"/>
              <a:t>Viterbi</a:t>
            </a:r>
            <a:r>
              <a:rPr lang="en-US" sz="2800" dirty="0" smtClean="0"/>
              <a:t> Algorithm</a:t>
            </a:r>
            <a:endParaRPr lang="en-US" sz="2800" dirty="0"/>
          </a:p>
        </p:txBody>
      </p:sp>
      <p:sp>
        <p:nvSpPr>
          <p:cNvPr id="7" name="TextBox 6"/>
          <p:cNvSpPr txBox="1"/>
          <p:nvPr/>
        </p:nvSpPr>
        <p:spPr>
          <a:xfrm flipH="1">
            <a:off x="2590800" y="2133600"/>
            <a:ext cx="7315200" cy="523220"/>
          </a:xfrm>
          <a:prstGeom prst="rect">
            <a:avLst/>
          </a:prstGeom>
          <a:noFill/>
        </p:spPr>
        <p:txBody>
          <a:bodyPr wrap="square" rtlCol="0" anchor="ctr">
            <a:spAutoFit/>
          </a:bodyPr>
          <a:lstStyle/>
          <a:p>
            <a:r>
              <a:rPr lang="en-US" sz="2800" dirty="0" smtClean="0"/>
              <a:t>Hidden Markov Model</a:t>
            </a:r>
            <a:endParaRPr lang="en-US" sz="2800" dirty="0"/>
          </a:p>
        </p:txBody>
      </p:sp>
      <p:sp>
        <p:nvSpPr>
          <p:cNvPr id="8" name="TextBox 7"/>
          <p:cNvSpPr txBox="1"/>
          <p:nvPr/>
        </p:nvSpPr>
        <p:spPr>
          <a:xfrm flipH="1">
            <a:off x="2630418" y="3200400"/>
            <a:ext cx="7315200" cy="523220"/>
          </a:xfrm>
          <a:prstGeom prst="rect">
            <a:avLst/>
          </a:prstGeom>
          <a:noFill/>
        </p:spPr>
        <p:txBody>
          <a:bodyPr wrap="square" rtlCol="0" anchor="ctr">
            <a:spAutoFit/>
          </a:bodyPr>
          <a:lstStyle/>
          <a:p>
            <a:r>
              <a:rPr lang="en-US" sz="2800" dirty="0" smtClean="0"/>
              <a:t>Decoding Problem</a:t>
            </a:r>
            <a:endParaRPr lang="en-US" sz="2800" dirty="0"/>
          </a:p>
        </p:txBody>
      </p:sp>
      <p:sp>
        <p:nvSpPr>
          <p:cNvPr id="9" name="Oval 8"/>
          <p:cNvSpPr/>
          <p:nvPr/>
        </p:nvSpPr>
        <p:spPr>
          <a:xfrm>
            <a:off x="1235000" y="1157597"/>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659541" y="4500996"/>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1735741" y="2205595"/>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Oval 11"/>
          <p:cNvSpPr/>
          <p:nvPr/>
        </p:nvSpPr>
        <p:spPr>
          <a:xfrm>
            <a:off x="1828800" y="3262993"/>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Arc 12"/>
          <p:cNvSpPr/>
          <p:nvPr/>
        </p:nvSpPr>
        <p:spPr>
          <a:xfrm>
            <a:off x="-2286000" y="1735667"/>
            <a:ext cx="2980266" cy="3352799"/>
          </a:xfrm>
          <a:prstGeom prst="arc">
            <a:avLst>
              <a:gd name="adj1" fmla="val 16200000"/>
              <a:gd name="adj2" fmla="val 5359794"/>
            </a:avLst>
          </a:prstGeom>
          <a:solidFill>
            <a:srgbClr val="0000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itle 1"/>
          <p:cNvSpPr>
            <a:spLocks noGrp="1"/>
          </p:cNvSpPr>
          <p:nvPr>
            <p:ph type="title"/>
          </p:nvPr>
        </p:nvSpPr>
        <p:spPr>
          <a:xfrm>
            <a:off x="887288" y="44624"/>
            <a:ext cx="8077200" cy="694753"/>
          </a:xfrm>
        </p:spPr>
        <p:txBody>
          <a:bodyPr>
            <a:normAutofit fontScale="90000"/>
          </a:bodyPr>
          <a:lstStyle/>
          <a:p>
            <a:r>
              <a:rPr lang="en-US" dirty="0" smtClean="0"/>
              <a:t>Outlines</a:t>
            </a:r>
            <a:endParaRPr lang="en-US" dirty="0"/>
          </a:p>
        </p:txBody>
      </p:sp>
      <p:sp>
        <p:nvSpPr>
          <p:cNvPr id="17" name="TextBox 16"/>
          <p:cNvSpPr txBox="1"/>
          <p:nvPr/>
        </p:nvSpPr>
        <p:spPr>
          <a:xfrm flipH="1">
            <a:off x="1944618" y="5496580"/>
            <a:ext cx="7315200" cy="523220"/>
          </a:xfrm>
          <a:prstGeom prst="rect">
            <a:avLst/>
          </a:prstGeom>
          <a:noFill/>
        </p:spPr>
        <p:txBody>
          <a:bodyPr wrap="square" rtlCol="0" anchor="ctr">
            <a:spAutoFit/>
          </a:bodyPr>
          <a:lstStyle/>
          <a:p>
            <a:r>
              <a:rPr lang="en-US" sz="2800" dirty="0" smtClean="0">
                <a:solidFill>
                  <a:srgbClr val="FF0000"/>
                </a:solidFill>
              </a:rPr>
              <a:t>Conclusion and Future Discussion</a:t>
            </a:r>
            <a:endParaRPr lang="en-US" sz="2800" dirty="0">
              <a:solidFill>
                <a:srgbClr val="FF0000"/>
              </a:solidFill>
            </a:endParaRPr>
          </a:p>
        </p:txBody>
      </p:sp>
      <p:sp>
        <p:nvSpPr>
          <p:cNvPr id="18" name="Oval 17"/>
          <p:cNvSpPr/>
          <p:nvPr/>
        </p:nvSpPr>
        <p:spPr>
          <a:xfrm>
            <a:off x="1143000" y="5559173"/>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2825011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764704"/>
            <a:ext cx="7931224" cy="5256584"/>
          </a:xfrm>
        </p:spPr>
        <p:txBody>
          <a:bodyPr>
            <a:normAutofit fontScale="92500" lnSpcReduction="20000"/>
          </a:bodyPr>
          <a:lstStyle/>
          <a:p>
            <a:r>
              <a:rPr lang="en-US" altLang="zh-CN" dirty="0" smtClean="0"/>
              <a:t>Markov Chain</a:t>
            </a:r>
          </a:p>
          <a:p>
            <a:pPr lvl="1"/>
            <a:r>
              <a:rPr lang="en-US" altLang="zh-CN" dirty="0" smtClean="0"/>
              <a:t>Markov property: </a:t>
            </a:r>
            <a:r>
              <a:rPr lang="en-US" altLang="zh-CN" dirty="0" smtClean="0">
                <a:ea typeface="宋体" pitchFamily="2" charset="-122"/>
              </a:rPr>
              <a:t>Next state is only dependent the current state.</a:t>
            </a:r>
            <a:endParaRPr lang="en-US" altLang="zh-CN" dirty="0" smtClean="0"/>
          </a:p>
          <a:p>
            <a:pPr lvl="1">
              <a:lnSpc>
                <a:spcPct val="90000"/>
              </a:lnSpc>
            </a:pPr>
            <a:r>
              <a:rPr lang="tr-TR" altLang="zh-CN" i="1" dirty="0" smtClean="0"/>
              <a:t>P</a:t>
            </a:r>
            <a:r>
              <a:rPr lang="tr-TR" altLang="zh-CN" dirty="0" smtClean="0"/>
              <a:t>(</a:t>
            </a:r>
            <a:r>
              <a:rPr lang="tr-TR" altLang="zh-CN" i="1" dirty="0" smtClean="0"/>
              <a:t>q</a:t>
            </a:r>
            <a:r>
              <a:rPr lang="tr-TR" altLang="zh-CN" i="1" baseline="-25000" dirty="0" smtClean="0"/>
              <a:t>t</a:t>
            </a:r>
            <a:r>
              <a:rPr lang="tr-TR" altLang="zh-CN" baseline="-25000" dirty="0" smtClean="0"/>
              <a:t>+1</a:t>
            </a:r>
            <a:r>
              <a:rPr lang="tr-TR" altLang="zh-CN" dirty="0" smtClean="0"/>
              <a:t>=</a:t>
            </a:r>
            <a:r>
              <a:rPr lang="tr-TR" altLang="zh-CN" i="1" dirty="0" smtClean="0"/>
              <a:t>S</a:t>
            </a:r>
            <a:r>
              <a:rPr lang="tr-TR" altLang="zh-CN" i="1" baseline="-25000" dirty="0" smtClean="0"/>
              <a:t>j</a:t>
            </a:r>
            <a:r>
              <a:rPr lang="tr-TR" altLang="zh-CN" dirty="0" smtClean="0"/>
              <a:t> | </a:t>
            </a:r>
            <a:r>
              <a:rPr lang="tr-TR" altLang="zh-CN" i="1" dirty="0" smtClean="0"/>
              <a:t>q</a:t>
            </a:r>
            <a:r>
              <a:rPr lang="tr-TR" altLang="zh-CN" i="1" baseline="-25000" dirty="0" smtClean="0"/>
              <a:t>t</a:t>
            </a:r>
            <a:r>
              <a:rPr lang="tr-TR" altLang="zh-CN" dirty="0" smtClean="0"/>
              <a:t>=</a:t>
            </a:r>
            <a:r>
              <a:rPr lang="tr-TR" altLang="zh-CN" i="1" dirty="0" smtClean="0"/>
              <a:t>S</a:t>
            </a:r>
            <a:r>
              <a:rPr lang="tr-TR" altLang="zh-CN" i="1" baseline="-25000" dirty="0" smtClean="0"/>
              <a:t>i</a:t>
            </a:r>
            <a:r>
              <a:rPr lang="tr-TR" altLang="zh-CN" dirty="0" smtClean="0"/>
              <a:t>, </a:t>
            </a:r>
            <a:r>
              <a:rPr lang="tr-TR" altLang="zh-CN" i="1" dirty="0" smtClean="0"/>
              <a:t>q</a:t>
            </a:r>
            <a:r>
              <a:rPr lang="tr-TR" altLang="zh-CN" i="1" baseline="-25000" dirty="0" smtClean="0"/>
              <a:t>t</a:t>
            </a:r>
            <a:r>
              <a:rPr lang="tr-TR" altLang="zh-CN" baseline="-25000" dirty="0" smtClean="0"/>
              <a:t>-1</a:t>
            </a:r>
            <a:r>
              <a:rPr lang="tr-TR" altLang="zh-CN" dirty="0" smtClean="0"/>
              <a:t>=</a:t>
            </a:r>
            <a:r>
              <a:rPr lang="tr-TR" altLang="zh-CN" i="1" dirty="0" smtClean="0"/>
              <a:t>S</a:t>
            </a:r>
            <a:r>
              <a:rPr lang="tr-TR" altLang="zh-CN" i="1" baseline="-25000" dirty="0" smtClean="0"/>
              <a:t>k </a:t>
            </a:r>
            <a:r>
              <a:rPr lang="tr-TR" altLang="zh-CN" dirty="0" smtClean="0"/>
              <a:t>,...) = </a:t>
            </a:r>
            <a:r>
              <a:rPr lang="tr-TR" altLang="zh-CN" i="1" dirty="0" smtClean="0"/>
              <a:t>P</a:t>
            </a:r>
            <a:r>
              <a:rPr lang="tr-TR" altLang="zh-CN" dirty="0" smtClean="0"/>
              <a:t>(</a:t>
            </a:r>
            <a:r>
              <a:rPr lang="tr-TR" altLang="zh-CN" i="1" dirty="0" smtClean="0"/>
              <a:t>q</a:t>
            </a:r>
            <a:r>
              <a:rPr lang="tr-TR" altLang="zh-CN" i="1" baseline="-25000" dirty="0" smtClean="0"/>
              <a:t>t</a:t>
            </a:r>
            <a:r>
              <a:rPr lang="tr-TR" altLang="zh-CN" baseline="-25000" dirty="0" smtClean="0"/>
              <a:t>+1</a:t>
            </a:r>
            <a:r>
              <a:rPr lang="tr-TR" altLang="zh-CN" dirty="0" smtClean="0"/>
              <a:t>=</a:t>
            </a:r>
            <a:r>
              <a:rPr lang="tr-TR" altLang="zh-CN" i="1" dirty="0" smtClean="0"/>
              <a:t>S</a:t>
            </a:r>
            <a:r>
              <a:rPr lang="tr-TR" altLang="zh-CN" i="1" baseline="-25000" dirty="0" smtClean="0"/>
              <a:t>j</a:t>
            </a:r>
            <a:r>
              <a:rPr lang="tr-TR" altLang="zh-CN" dirty="0" smtClean="0"/>
              <a:t> | </a:t>
            </a:r>
            <a:r>
              <a:rPr lang="tr-TR" altLang="zh-CN" i="1" dirty="0" smtClean="0"/>
              <a:t>q</a:t>
            </a:r>
            <a:r>
              <a:rPr lang="tr-TR" altLang="zh-CN" i="1" baseline="-25000" dirty="0" smtClean="0"/>
              <a:t>t</a:t>
            </a:r>
            <a:r>
              <a:rPr lang="tr-TR" altLang="zh-CN" dirty="0" smtClean="0"/>
              <a:t>=</a:t>
            </a:r>
            <a:r>
              <a:rPr lang="tr-TR" altLang="zh-CN" i="1" dirty="0" smtClean="0"/>
              <a:t>S</a:t>
            </a:r>
            <a:r>
              <a:rPr lang="tr-TR" altLang="zh-CN" i="1" baseline="-25000" dirty="0" smtClean="0"/>
              <a:t>i</a:t>
            </a:r>
            <a:r>
              <a:rPr lang="tr-TR" altLang="zh-CN" dirty="0" smtClean="0"/>
              <a:t>) </a:t>
            </a:r>
            <a:endParaRPr lang="en-US" altLang="zh-CN" dirty="0" smtClean="0"/>
          </a:p>
          <a:p>
            <a:r>
              <a:rPr lang="en-US" altLang="zh-CN" dirty="0" smtClean="0"/>
              <a:t> Hidden Markov Model</a:t>
            </a:r>
          </a:p>
          <a:p>
            <a:pPr lvl="1"/>
            <a:r>
              <a:rPr lang="en-US" altLang="zh-CN" dirty="0" smtClean="0">
                <a:solidFill>
                  <a:srgbClr val="111119"/>
                </a:solidFill>
              </a:rPr>
              <a:t>state sequence is not directly observable</a:t>
            </a:r>
          </a:p>
          <a:p>
            <a:pPr lvl="1"/>
            <a:r>
              <a:rPr lang="en-US" altLang="zh-CN" dirty="0" smtClean="0">
                <a:solidFill>
                  <a:srgbClr val="111119"/>
                </a:solidFill>
              </a:rPr>
              <a:t>can only be approximated from the sequence of observations</a:t>
            </a:r>
            <a:endParaRPr lang="en-US" altLang="zh-CN" dirty="0" smtClean="0"/>
          </a:p>
          <a:p>
            <a:r>
              <a:rPr lang="en-US" altLang="zh-CN" dirty="0" smtClean="0"/>
              <a:t>Decoding Problem</a:t>
            </a:r>
          </a:p>
          <a:p>
            <a:pPr lvl="1"/>
            <a:r>
              <a:rPr lang="tr-TR" altLang="zh-CN" i="1" dirty="0" smtClean="0"/>
              <a:t>P </a:t>
            </a:r>
            <a:r>
              <a:rPr lang="tr-TR" altLang="zh-CN" dirty="0" smtClean="0"/>
              <a:t>(</a:t>
            </a:r>
            <a:r>
              <a:rPr lang="tr-TR" altLang="zh-CN" i="1" dirty="0" smtClean="0"/>
              <a:t>Q</a:t>
            </a:r>
            <a:r>
              <a:rPr lang="tr-TR" altLang="zh-CN" i="1" baseline="30000" dirty="0" smtClean="0"/>
              <a:t>* </a:t>
            </a:r>
            <a:r>
              <a:rPr lang="tr-TR" altLang="zh-CN" dirty="0" smtClean="0"/>
              <a:t>| </a:t>
            </a:r>
            <a:r>
              <a:rPr lang="tr-TR" altLang="zh-CN" i="1" dirty="0" smtClean="0"/>
              <a:t>O</a:t>
            </a:r>
            <a:r>
              <a:rPr lang="tr-TR" altLang="zh-CN" dirty="0" smtClean="0"/>
              <a:t>, </a:t>
            </a:r>
            <a:r>
              <a:rPr lang="tr-TR" altLang="zh-CN" i="1" dirty="0" smtClean="0"/>
              <a:t>λ </a:t>
            </a:r>
            <a:r>
              <a:rPr lang="tr-TR" altLang="zh-CN" dirty="0" smtClean="0"/>
              <a:t>) = max</a:t>
            </a:r>
            <a:r>
              <a:rPr lang="tr-TR" altLang="zh-CN" i="1" baseline="-25000" dirty="0" smtClean="0"/>
              <a:t>Q</a:t>
            </a:r>
            <a:r>
              <a:rPr lang="tr-TR" altLang="zh-CN" dirty="0" smtClean="0"/>
              <a:t> </a:t>
            </a:r>
            <a:r>
              <a:rPr lang="tr-TR" altLang="zh-CN" i="1" dirty="0" smtClean="0"/>
              <a:t>P </a:t>
            </a:r>
            <a:r>
              <a:rPr lang="tr-TR" altLang="zh-CN" dirty="0" smtClean="0"/>
              <a:t>(</a:t>
            </a:r>
            <a:r>
              <a:rPr lang="tr-TR" altLang="zh-CN" i="1" dirty="0" smtClean="0"/>
              <a:t>Q </a:t>
            </a:r>
            <a:r>
              <a:rPr lang="tr-TR" altLang="zh-CN" dirty="0" smtClean="0"/>
              <a:t>| </a:t>
            </a:r>
            <a:r>
              <a:rPr lang="tr-TR" altLang="zh-CN" i="1" dirty="0" smtClean="0"/>
              <a:t>O </a:t>
            </a:r>
            <a:r>
              <a:rPr lang="tr-TR" altLang="zh-CN" dirty="0" smtClean="0"/>
              <a:t>, </a:t>
            </a:r>
            <a:r>
              <a:rPr lang="tr-TR" altLang="zh-CN" i="1" dirty="0" smtClean="0"/>
              <a:t>λ </a:t>
            </a:r>
            <a:r>
              <a:rPr lang="tr-TR" altLang="zh-CN" dirty="0" smtClean="0"/>
              <a:t>)</a:t>
            </a:r>
            <a:endParaRPr lang="en-US" altLang="zh-CN" dirty="0" smtClean="0"/>
          </a:p>
          <a:p>
            <a:r>
              <a:rPr lang="en-US" altLang="zh-CN" dirty="0" err="1" smtClean="0"/>
              <a:t>Viterbi</a:t>
            </a:r>
            <a:r>
              <a:rPr lang="en-US" altLang="zh-CN" dirty="0" smtClean="0"/>
              <a:t> Algorithm</a:t>
            </a:r>
          </a:p>
          <a:p>
            <a:pPr lvl="1"/>
            <a:r>
              <a:rPr lang="en-US" altLang="zh-CN" dirty="0" smtClean="0"/>
              <a:t>Dynamic Programming</a:t>
            </a:r>
          </a:p>
          <a:p>
            <a:pPr lvl="1"/>
            <a:endParaRPr lang="zh-CN" altLang="en-US" dirty="0"/>
          </a:p>
        </p:txBody>
      </p:sp>
      <p:sp>
        <p:nvSpPr>
          <p:cNvPr id="5" name="Title 1"/>
          <p:cNvSpPr txBox="1">
            <a:spLocks/>
          </p:cNvSpPr>
          <p:nvPr/>
        </p:nvSpPr>
        <p:spPr>
          <a:xfrm>
            <a:off x="179512" y="116632"/>
            <a:ext cx="8229600" cy="609600"/>
          </a:xfrm>
          <a:prstGeom prst="rect">
            <a:avLst/>
          </a:prstGeom>
        </p:spPr>
        <p:txBody>
          <a:bodyPr bIns="91440" anchor="b" anchorCtr="0">
            <a:normAutofit/>
          </a:bodyPr>
          <a:lstStyle/>
          <a:p>
            <a:pPr>
              <a:spcBef>
                <a:spcPct val="0"/>
              </a:spcBef>
            </a:pPr>
            <a:r>
              <a:rPr lang="en-US" altLang="zh-CN" sz="2800" b="1" dirty="0" smtClean="0">
                <a:solidFill>
                  <a:schemeClr val="tx2"/>
                </a:solidFill>
                <a:latin typeface="+mj-lt"/>
                <a:ea typeface="+mj-ea"/>
                <a:cs typeface="+mj-cs"/>
              </a:rPr>
              <a:t>Conclusion and Future Discussion</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68" y="116632"/>
            <a:ext cx="7772400" cy="490066"/>
          </a:xfrm>
        </p:spPr>
        <p:txBody>
          <a:bodyPr>
            <a:noAutofit/>
          </a:bodyPr>
          <a:lstStyle/>
          <a:p>
            <a:pPr algn="l"/>
            <a:r>
              <a:rPr lang="en-US" altLang="zh-CN" sz="2800" b="1" dirty="0" smtClean="0"/>
              <a:t>Sequential Applications</a:t>
            </a:r>
            <a:endParaRPr lang="zh-CN" altLang="en-US" sz="2800" b="1" dirty="0"/>
          </a:p>
        </p:txBody>
      </p:sp>
      <p:grpSp>
        <p:nvGrpSpPr>
          <p:cNvPr id="12" name="组合 11"/>
          <p:cNvGrpSpPr/>
          <p:nvPr/>
        </p:nvGrpSpPr>
        <p:grpSpPr>
          <a:xfrm>
            <a:off x="179512" y="620688"/>
            <a:ext cx="4680520" cy="3096344"/>
            <a:chOff x="323528" y="764704"/>
            <a:chExt cx="4680520" cy="3096344"/>
          </a:xfrm>
        </p:grpSpPr>
        <p:sp>
          <p:nvSpPr>
            <p:cNvPr id="5" name="圆角矩形 4"/>
            <p:cNvSpPr/>
            <p:nvPr/>
          </p:nvSpPr>
          <p:spPr>
            <a:xfrm>
              <a:off x="1381200" y="3140968"/>
              <a:ext cx="2448272" cy="5760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400" b="1" dirty="0" smtClean="0">
                  <a:solidFill>
                    <a:schemeClr val="tx1"/>
                  </a:solidFill>
                </a:rPr>
                <a:t>Spoken Words</a:t>
              </a:r>
              <a:endParaRPr lang="zh-CN" altLang="en-US" sz="2400" b="1" dirty="0">
                <a:solidFill>
                  <a:schemeClr val="tx1"/>
                </a:solidFill>
              </a:endParaRPr>
            </a:p>
          </p:txBody>
        </p:sp>
        <p:grpSp>
          <p:nvGrpSpPr>
            <p:cNvPr id="8" name="组合 7"/>
            <p:cNvGrpSpPr/>
            <p:nvPr/>
          </p:nvGrpSpPr>
          <p:grpSpPr>
            <a:xfrm>
              <a:off x="395536" y="1196752"/>
              <a:ext cx="4419600" cy="1392932"/>
              <a:chOff x="395536" y="1052736"/>
              <a:chExt cx="4419600" cy="1392932"/>
            </a:xfrm>
          </p:grpSpPr>
          <p:pic>
            <p:nvPicPr>
              <p:cNvPr id="1026" name="Picture 2"/>
              <p:cNvPicPr>
                <a:picLocks noChangeAspect="1" noChangeArrowheads="1"/>
              </p:cNvPicPr>
              <p:nvPr/>
            </p:nvPicPr>
            <p:blipFill>
              <a:blip r:embed="rId2" cstate="print"/>
              <a:srcRect/>
              <a:stretch>
                <a:fillRect/>
              </a:stretch>
            </p:blipFill>
            <p:spPr bwMode="auto">
              <a:xfrm>
                <a:off x="395536" y="1340768"/>
                <a:ext cx="4419600" cy="1104900"/>
              </a:xfrm>
              <a:prstGeom prst="rect">
                <a:avLst/>
              </a:prstGeom>
              <a:noFill/>
              <a:ln w="9525">
                <a:noFill/>
                <a:miter lim="800000"/>
                <a:headEnd/>
                <a:tailEnd/>
              </a:ln>
            </p:spPr>
          </p:pic>
          <p:sp>
            <p:nvSpPr>
              <p:cNvPr id="7" name="TextBox 6"/>
              <p:cNvSpPr txBox="1"/>
              <p:nvPr/>
            </p:nvSpPr>
            <p:spPr>
              <a:xfrm>
                <a:off x="1691680" y="1052736"/>
                <a:ext cx="1944216" cy="369332"/>
              </a:xfrm>
              <a:prstGeom prst="rect">
                <a:avLst/>
              </a:prstGeom>
              <a:noFill/>
            </p:spPr>
            <p:txBody>
              <a:bodyPr wrap="square" rtlCol="0">
                <a:spAutoFit/>
              </a:bodyPr>
              <a:lstStyle/>
              <a:p>
                <a:r>
                  <a:rPr lang="en-US" altLang="zh-CN" b="1" dirty="0" smtClean="0"/>
                  <a:t>Audio waveform</a:t>
                </a:r>
                <a:endParaRPr lang="zh-CN" altLang="en-US" b="1" dirty="0"/>
              </a:p>
            </p:txBody>
          </p:sp>
        </p:grpSp>
        <p:sp>
          <p:nvSpPr>
            <p:cNvPr id="9" name="下箭头 8"/>
            <p:cNvSpPr/>
            <p:nvPr/>
          </p:nvSpPr>
          <p:spPr>
            <a:xfrm>
              <a:off x="2461320" y="2708920"/>
              <a:ext cx="288032" cy="36004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sp>
          <p:nvSpPr>
            <p:cNvPr id="10" name="TextBox 9"/>
            <p:cNvSpPr txBox="1"/>
            <p:nvPr/>
          </p:nvSpPr>
          <p:spPr>
            <a:xfrm>
              <a:off x="395536" y="827420"/>
              <a:ext cx="2880320" cy="400110"/>
            </a:xfrm>
            <a:prstGeom prst="rect">
              <a:avLst/>
            </a:prstGeom>
            <a:noFill/>
          </p:spPr>
          <p:txBody>
            <a:bodyPr wrap="square" rtlCol="0">
              <a:spAutoFit/>
            </a:bodyPr>
            <a:lstStyle/>
            <a:p>
              <a:r>
                <a:rPr lang="en-US" altLang="zh-CN" sz="2000" b="1" dirty="0" smtClean="0">
                  <a:solidFill>
                    <a:srgbClr val="FF0000"/>
                  </a:solidFill>
                </a:rPr>
                <a:t>Speech Recognition</a:t>
              </a:r>
              <a:endParaRPr lang="zh-CN" altLang="en-US" sz="2000" b="1" dirty="0">
                <a:solidFill>
                  <a:srgbClr val="FF0000"/>
                </a:solidFill>
              </a:endParaRPr>
            </a:p>
          </p:txBody>
        </p:sp>
        <p:sp>
          <p:nvSpPr>
            <p:cNvPr id="11" name="矩形 10"/>
            <p:cNvSpPr/>
            <p:nvPr/>
          </p:nvSpPr>
          <p:spPr>
            <a:xfrm>
              <a:off x="323528" y="764704"/>
              <a:ext cx="4680520" cy="309634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nvGrpSpPr>
          <p:cNvPr id="18" name="组合 17"/>
          <p:cNvGrpSpPr/>
          <p:nvPr/>
        </p:nvGrpSpPr>
        <p:grpSpPr>
          <a:xfrm>
            <a:off x="5004048" y="332656"/>
            <a:ext cx="4067944" cy="3394828"/>
            <a:chOff x="5004048" y="476672"/>
            <a:chExt cx="4067944" cy="3394828"/>
          </a:xfrm>
        </p:grpSpPr>
        <p:pic>
          <p:nvPicPr>
            <p:cNvPr id="13" name="Picture 7"/>
            <p:cNvPicPr>
              <a:picLocks noChangeAspect="1" noChangeArrowheads="1"/>
            </p:cNvPicPr>
            <p:nvPr/>
          </p:nvPicPr>
          <p:blipFill>
            <a:blip r:embed="rId3" cstate="print"/>
            <a:srcRect/>
            <a:stretch>
              <a:fillRect/>
            </a:stretch>
          </p:blipFill>
          <p:spPr bwMode="auto">
            <a:xfrm>
              <a:off x="5148064" y="836712"/>
              <a:ext cx="3623320" cy="1231200"/>
            </a:xfrm>
            <a:prstGeom prst="rect">
              <a:avLst/>
            </a:prstGeom>
            <a:noFill/>
            <a:ln w="9525">
              <a:noFill/>
              <a:miter lim="800000"/>
              <a:headEnd/>
              <a:tailEnd/>
            </a:ln>
          </p:spPr>
        </p:pic>
        <p:pic>
          <p:nvPicPr>
            <p:cNvPr id="14" name="Picture 8"/>
            <p:cNvPicPr>
              <a:picLocks noChangeAspect="1" noChangeArrowheads="1"/>
            </p:cNvPicPr>
            <p:nvPr/>
          </p:nvPicPr>
          <p:blipFill>
            <a:blip r:embed="rId4" cstate="print"/>
            <a:srcRect/>
            <a:stretch>
              <a:fillRect/>
            </a:stretch>
          </p:blipFill>
          <p:spPr bwMode="auto">
            <a:xfrm>
              <a:off x="5148064" y="1916832"/>
              <a:ext cx="3707904" cy="1446402"/>
            </a:xfrm>
            <a:prstGeom prst="rect">
              <a:avLst/>
            </a:prstGeom>
            <a:noFill/>
            <a:ln w="9525">
              <a:noFill/>
              <a:miter lim="800000"/>
              <a:headEnd/>
              <a:tailEnd/>
            </a:ln>
          </p:spPr>
        </p:pic>
        <p:sp>
          <p:nvSpPr>
            <p:cNvPr id="15" name="TextBox 14"/>
            <p:cNvSpPr txBox="1"/>
            <p:nvPr/>
          </p:nvSpPr>
          <p:spPr>
            <a:xfrm>
              <a:off x="5148064" y="476672"/>
              <a:ext cx="2880320" cy="400110"/>
            </a:xfrm>
            <a:prstGeom prst="rect">
              <a:avLst/>
            </a:prstGeom>
            <a:noFill/>
          </p:spPr>
          <p:txBody>
            <a:bodyPr wrap="square" rtlCol="0">
              <a:spAutoFit/>
            </a:bodyPr>
            <a:lstStyle/>
            <a:p>
              <a:r>
                <a:rPr lang="en-US" altLang="zh-CN" sz="2000" b="1" dirty="0" smtClean="0">
                  <a:solidFill>
                    <a:srgbClr val="FF0000"/>
                  </a:solidFill>
                </a:rPr>
                <a:t>Target Tracking</a:t>
              </a:r>
              <a:endParaRPr lang="zh-CN" altLang="en-US" sz="2000" b="1" dirty="0">
                <a:solidFill>
                  <a:srgbClr val="FF0000"/>
                </a:solidFill>
              </a:endParaRPr>
            </a:p>
          </p:txBody>
        </p:sp>
        <p:sp>
          <p:nvSpPr>
            <p:cNvPr id="16" name="矩形 15"/>
            <p:cNvSpPr/>
            <p:nvPr/>
          </p:nvSpPr>
          <p:spPr>
            <a:xfrm>
              <a:off x="5004048" y="3286725"/>
              <a:ext cx="4067944" cy="584775"/>
            </a:xfrm>
            <a:prstGeom prst="rect">
              <a:avLst/>
            </a:prstGeom>
          </p:spPr>
          <p:txBody>
            <a:bodyPr wrap="square">
              <a:spAutoFit/>
            </a:bodyPr>
            <a:lstStyle/>
            <a:p>
              <a:r>
                <a:rPr lang="en-US" altLang="zh-CN" sz="1600" dirty="0" smtClean="0"/>
                <a:t>Estimate motion of targets in 3D world from indirect, potentially noisy measurements</a:t>
              </a:r>
            </a:p>
          </p:txBody>
        </p:sp>
        <p:sp>
          <p:nvSpPr>
            <p:cNvPr id="17" name="矩形 16"/>
            <p:cNvSpPr/>
            <p:nvPr/>
          </p:nvSpPr>
          <p:spPr>
            <a:xfrm>
              <a:off x="5076056" y="476672"/>
              <a:ext cx="3816424" cy="338437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nvGrpSpPr>
          <p:cNvPr id="28" name="组合 27"/>
          <p:cNvGrpSpPr/>
          <p:nvPr/>
        </p:nvGrpSpPr>
        <p:grpSpPr>
          <a:xfrm>
            <a:off x="144016" y="3789040"/>
            <a:ext cx="4860032" cy="2880320"/>
            <a:chOff x="144016" y="3789040"/>
            <a:chExt cx="4860032" cy="2880320"/>
          </a:xfrm>
        </p:grpSpPr>
        <p:pic>
          <p:nvPicPr>
            <p:cNvPr id="1027" name="Picture 3"/>
            <p:cNvPicPr>
              <a:picLocks noChangeAspect="1" noChangeArrowheads="1"/>
            </p:cNvPicPr>
            <p:nvPr/>
          </p:nvPicPr>
          <p:blipFill>
            <a:blip r:embed="rId5" cstate="print"/>
            <a:srcRect/>
            <a:stretch>
              <a:fillRect/>
            </a:stretch>
          </p:blipFill>
          <p:spPr bwMode="auto">
            <a:xfrm>
              <a:off x="395536" y="4149080"/>
              <a:ext cx="4329311" cy="1908259"/>
            </a:xfrm>
            <a:prstGeom prst="rect">
              <a:avLst/>
            </a:prstGeom>
            <a:noFill/>
            <a:ln w="9525">
              <a:noFill/>
              <a:miter lim="800000"/>
              <a:headEnd/>
              <a:tailEnd/>
            </a:ln>
          </p:spPr>
        </p:pic>
        <p:sp>
          <p:nvSpPr>
            <p:cNvPr id="21" name="TextBox 20"/>
            <p:cNvSpPr txBox="1"/>
            <p:nvPr/>
          </p:nvSpPr>
          <p:spPr>
            <a:xfrm>
              <a:off x="179512" y="3789040"/>
              <a:ext cx="2880320" cy="400110"/>
            </a:xfrm>
            <a:prstGeom prst="rect">
              <a:avLst/>
            </a:prstGeom>
            <a:noFill/>
          </p:spPr>
          <p:txBody>
            <a:bodyPr wrap="square" rtlCol="0">
              <a:spAutoFit/>
            </a:bodyPr>
            <a:lstStyle/>
            <a:p>
              <a:r>
                <a:rPr lang="en-US" altLang="zh-CN" sz="2000" b="1" dirty="0" smtClean="0">
                  <a:solidFill>
                    <a:srgbClr val="FF0000"/>
                  </a:solidFill>
                </a:rPr>
                <a:t>Financial Forecasting</a:t>
              </a:r>
              <a:endParaRPr lang="zh-CN" altLang="en-US" sz="2000" b="1" dirty="0">
                <a:solidFill>
                  <a:srgbClr val="FF0000"/>
                </a:solidFill>
              </a:endParaRPr>
            </a:p>
          </p:txBody>
        </p:sp>
        <p:sp>
          <p:nvSpPr>
            <p:cNvPr id="23" name="矩形 22"/>
            <p:cNvSpPr/>
            <p:nvPr/>
          </p:nvSpPr>
          <p:spPr>
            <a:xfrm>
              <a:off x="144016" y="6021288"/>
              <a:ext cx="4860032" cy="646331"/>
            </a:xfrm>
            <a:prstGeom prst="rect">
              <a:avLst/>
            </a:prstGeom>
          </p:spPr>
          <p:txBody>
            <a:bodyPr wrap="square">
              <a:spAutoFit/>
            </a:bodyPr>
            <a:lstStyle/>
            <a:p>
              <a:r>
                <a:rPr lang="en-US" altLang="zh-CN" dirty="0" smtClean="0"/>
                <a:t>Predict future market behavior from</a:t>
              </a:r>
              <a:r>
                <a:rPr lang="zh-CN" altLang="en-US" dirty="0" smtClean="0"/>
                <a:t> </a:t>
              </a:r>
              <a:r>
                <a:rPr lang="en-US" altLang="zh-CN" dirty="0" smtClean="0"/>
                <a:t>historical data, news reports, expert opinions, …</a:t>
              </a:r>
            </a:p>
          </p:txBody>
        </p:sp>
        <p:sp>
          <p:nvSpPr>
            <p:cNvPr id="26" name="矩形 25"/>
            <p:cNvSpPr/>
            <p:nvPr/>
          </p:nvSpPr>
          <p:spPr>
            <a:xfrm>
              <a:off x="179512" y="3861048"/>
              <a:ext cx="4680520" cy="280831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grpSp>
        <p:nvGrpSpPr>
          <p:cNvPr id="29" name="组合 28"/>
          <p:cNvGrpSpPr/>
          <p:nvPr/>
        </p:nvGrpSpPr>
        <p:grpSpPr>
          <a:xfrm>
            <a:off x="5076056" y="3861048"/>
            <a:ext cx="4248472" cy="2808312"/>
            <a:chOff x="5076056" y="3861048"/>
            <a:chExt cx="4248472" cy="2808312"/>
          </a:xfrm>
        </p:grpSpPr>
        <p:sp>
          <p:nvSpPr>
            <p:cNvPr id="22" name="TextBox 21"/>
            <p:cNvSpPr txBox="1"/>
            <p:nvPr/>
          </p:nvSpPr>
          <p:spPr>
            <a:xfrm>
              <a:off x="5148064" y="3861048"/>
              <a:ext cx="4176464" cy="400110"/>
            </a:xfrm>
            <a:prstGeom prst="rect">
              <a:avLst/>
            </a:prstGeom>
            <a:noFill/>
          </p:spPr>
          <p:txBody>
            <a:bodyPr wrap="square" rtlCol="0">
              <a:spAutoFit/>
            </a:bodyPr>
            <a:lstStyle/>
            <a:p>
              <a:r>
                <a:rPr lang="en-US" altLang="zh-CN" sz="2000" b="1" dirty="0" smtClean="0">
                  <a:solidFill>
                    <a:srgbClr val="FF0000"/>
                  </a:solidFill>
                </a:rPr>
                <a:t>Biological Sequence Analysis</a:t>
              </a:r>
              <a:endParaRPr lang="zh-CN" altLang="en-US" sz="2000" b="1" dirty="0">
                <a:solidFill>
                  <a:srgbClr val="FF0000"/>
                </a:solidFill>
              </a:endParaRPr>
            </a:p>
          </p:txBody>
        </p:sp>
        <p:pic>
          <p:nvPicPr>
            <p:cNvPr id="24" name="Picture 5"/>
            <p:cNvPicPr>
              <a:picLocks noChangeAspect="1" noChangeArrowheads="1"/>
            </p:cNvPicPr>
            <p:nvPr/>
          </p:nvPicPr>
          <p:blipFill>
            <a:blip r:embed="rId6" cstate="print"/>
            <a:srcRect/>
            <a:stretch>
              <a:fillRect/>
            </a:stretch>
          </p:blipFill>
          <p:spPr bwMode="auto">
            <a:xfrm>
              <a:off x="5364088" y="4293097"/>
              <a:ext cx="3456384" cy="1656183"/>
            </a:xfrm>
            <a:prstGeom prst="rect">
              <a:avLst/>
            </a:prstGeom>
            <a:noFill/>
            <a:ln w="9525">
              <a:noFill/>
              <a:miter lim="800000"/>
              <a:headEnd/>
              <a:tailEnd/>
            </a:ln>
          </p:spPr>
        </p:pic>
        <p:sp>
          <p:nvSpPr>
            <p:cNvPr id="25" name="矩形 24"/>
            <p:cNvSpPr/>
            <p:nvPr/>
          </p:nvSpPr>
          <p:spPr>
            <a:xfrm>
              <a:off x="5148064" y="6084585"/>
              <a:ext cx="3816424" cy="584775"/>
            </a:xfrm>
            <a:prstGeom prst="rect">
              <a:avLst/>
            </a:prstGeom>
          </p:spPr>
          <p:txBody>
            <a:bodyPr wrap="square">
              <a:spAutoFit/>
            </a:bodyPr>
            <a:lstStyle/>
            <a:p>
              <a:r>
                <a:rPr lang="en-US" altLang="zh-CN" sz="1600" dirty="0" smtClean="0"/>
                <a:t>Exploit more general forms of sequential structure in DNA sequences </a:t>
              </a:r>
              <a:endParaRPr lang="zh-CN" altLang="en-US" sz="1600" dirty="0"/>
            </a:p>
          </p:txBody>
        </p:sp>
        <p:sp>
          <p:nvSpPr>
            <p:cNvPr id="27" name="矩形 26"/>
            <p:cNvSpPr/>
            <p:nvPr/>
          </p:nvSpPr>
          <p:spPr>
            <a:xfrm>
              <a:off x="5076056" y="3861048"/>
              <a:ext cx="3816424" cy="280831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smtClean="0">
                <a:solidFill>
                  <a:schemeClr val="tx1"/>
                </a:solidFill>
              </a:endParaRPr>
            </a:p>
          </p:txBody>
        </p:sp>
      </p:grpSp>
      <p:sp>
        <p:nvSpPr>
          <p:cNvPr id="30" name="灯片编号占位符 29"/>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51520" y="116632"/>
            <a:ext cx="7772400" cy="490066"/>
          </a:xfrm>
        </p:spPr>
        <p:txBody>
          <a:bodyPr>
            <a:noAutofit/>
          </a:bodyPr>
          <a:lstStyle/>
          <a:p>
            <a:pPr algn="l"/>
            <a:r>
              <a:rPr lang="en-US" altLang="zh-CN" sz="2800" b="1" dirty="0" smtClean="0"/>
              <a:t>Hidden Markov Model</a:t>
            </a:r>
            <a:endParaRPr lang="zh-CN" altLang="en-US" sz="2800" b="1" dirty="0"/>
          </a:p>
        </p:txBody>
      </p:sp>
      <p:sp>
        <p:nvSpPr>
          <p:cNvPr id="6" name="爆炸形 1 5"/>
          <p:cNvSpPr/>
          <p:nvPr/>
        </p:nvSpPr>
        <p:spPr>
          <a:xfrm>
            <a:off x="2339752" y="548680"/>
            <a:ext cx="4752528" cy="23042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800" b="1" dirty="0" smtClean="0">
                <a:solidFill>
                  <a:srgbClr val="FF0000"/>
                </a:solidFill>
              </a:rPr>
              <a:t>Hidden Markov Model</a:t>
            </a:r>
            <a:endParaRPr lang="zh-CN" altLang="en-US" sz="2800" dirty="0" smtClean="0">
              <a:solidFill>
                <a:srgbClr val="FF0000"/>
              </a:solidFill>
            </a:endParaRPr>
          </a:p>
        </p:txBody>
      </p:sp>
      <p:grpSp>
        <p:nvGrpSpPr>
          <p:cNvPr id="10" name="组合 9"/>
          <p:cNvGrpSpPr/>
          <p:nvPr/>
        </p:nvGrpSpPr>
        <p:grpSpPr>
          <a:xfrm>
            <a:off x="2411761" y="3068960"/>
            <a:ext cx="4752527" cy="3816424"/>
            <a:chOff x="251520" y="2924944"/>
            <a:chExt cx="4752527" cy="3816424"/>
          </a:xfrm>
        </p:grpSpPr>
        <p:pic>
          <p:nvPicPr>
            <p:cNvPr id="7" name="Picture 4" descr="Markov"/>
            <p:cNvPicPr>
              <a:picLocks noChangeAspect="1" noChangeArrowheads="1"/>
            </p:cNvPicPr>
            <p:nvPr/>
          </p:nvPicPr>
          <p:blipFill>
            <a:blip r:embed="rId2" cstate="print"/>
            <a:srcRect/>
            <a:stretch>
              <a:fillRect/>
            </a:stretch>
          </p:blipFill>
          <p:spPr bwMode="auto">
            <a:xfrm>
              <a:off x="251520" y="3622445"/>
              <a:ext cx="2132980" cy="2748425"/>
            </a:xfrm>
            <a:prstGeom prst="rect">
              <a:avLst/>
            </a:prstGeom>
            <a:noFill/>
          </p:spPr>
        </p:pic>
        <p:sp>
          <p:nvSpPr>
            <p:cNvPr id="8" name="Text Box 3"/>
            <p:cNvSpPr txBox="1">
              <a:spLocks noChangeArrowheads="1"/>
            </p:cNvSpPr>
            <p:nvPr/>
          </p:nvSpPr>
          <p:spPr bwMode="auto">
            <a:xfrm>
              <a:off x="2411760" y="2986494"/>
              <a:ext cx="2592287" cy="3754874"/>
            </a:xfrm>
            <a:prstGeom prst="rect">
              <a:avLst/>
            </a:prstGeom>
            <a:noFill/>
            <a:ln w="9525">
              <a:noFill/>
              <a:miter lim="800000"/>
              <a:headEnd/>
              <a:tailEnd/>
            </a:ln>
            <a:effectLst/>
          </p:spPr>
          <p:txBody>
            <a:bodyPr wrap="square">
              <a:spAutoFit/>
            </a:bodyPr>
            <a:lstStyle/>
            <a:p>
              <a:r>
                <a:rPr lang="en-US" sz="1400" b="1" dirty="0">
                  <a:solidFill>
                    <a:schemeClr val="tx2"/>
                  </a:solidFill>
                  <a:latin typeface="Times New Roman" charset="0"/>
                  <a:cs typeface="Times New Roman" charset="0"/>
                </a:rPr>
                <a:t>Born: 14 June 1856 in Ryazan, Russia</a:t>
              </a:r>
              <a:br>
                <a:rPr lang="en-US" sz="1400" b="1" dirty="0">
                  <a:solidFill>
                    <a:schemeClr val="tx2"/>
                  </a:solidFill>
                  <a:latin typeface="Times New Roman" charset="0"/>
                  <a:cs typeface="Times New Roman" charset="0"/>
                </a:rPr>
              </a:br>
              <a:r>
                <a:rPr lang="en-US" sz="1400" b="1" dirty="0">
                  <a:solidFill>
                    <a:schemeClr val="tx2"/>
                  </a:solidFill>
                  <a:latin typeface="Times New Roman" charset="0"/>
                  <a:cs typeface="Times New Roman" charset="0"/>
                </a:rPr>
                <a:t>Died: 20 July 1922 in Petrograd (now St Petersburg), Russia</a:t>
              </a:r>
            </a:p>
            <a:p>
              <a:r>
                <a:rPr lang="en-US" sz="1400" b="1" dirty="0">
                  <a:solidFill>
                    <a:srgbClr val="CC0066"/>
                  </a:solidFill>
                  <a:latin typeface="Times New Roman" charset="0"/>
                  <a:cs typeface="Times New Roman" charset="0"/>
                </a:rPr>
                <a:t>Markov is particularly remembered for his study of Markov chains, sequences of random variables in which the future variable is determined by the present variable but is independent of the way in which the present state arose from its predecessors. This work launched the theory of stochastic processes</a:t>
              </a:r>
              <a:r>
                <a:rPr lang="en-US" sz="1400" b="1" dirty="0">
                  <a:latin typeface="Times New Roman" charset="0"/>
                  <a:cs typeface="Times New Roman" charset="0"/>
                </a:rPr>
                <a:t>. </a:t>
              </a:r>
              <a:r>
                <a:rPr lang="en-US" sz="1400" b="1" dirty="0">
                  <a:solidFill>
                    <a:schemeClr val="tx2"/>
                  </a:solidFill>
                  <a:latin typeface="Times New Roman" charset="0"/>
                  <a:cs typeface="Times New Roman" charset="0"/>
                </a:rPr>
                <a:t/>
              </a:r>
              <a:br>
                <a:rPr lang="en-US" sz="1400" b="1" dirty="0">
                  <a:solidFill>
                    <a:schemeClr val="tx2"/>
                  </a:solidFill>
                  <a:latin typeface="Times New Roman" charset="0"/>
                  <a:cs typeface="Times New Roman" charset="0"/>
                </a:rPr>
              </a:br>
              <a:endParaRPr lang="en-US" sz="1400" b="1" dirty="0">
                <a:solidFill>
                  <a:schemeClr val="tx2"/>
                </a:solidFill>
                <a:latin typeface="Times New Roman" charset="0"/>
                <a:cs typeface="Times New Roman" charset="0"/>
              </a:endParaRPr>
            </a:p>
          </p:txBody>
        </p:sp>
        <p:sp>
          <p:nvSpPr>
            <p:cNvPr id="9" name="矩形 8"/>
            <p:cNvSpPr/>
            <p:nvPr/>
          </p:nvSpPr>
          <p:spPr>
            <a:xfrm>
              <a:off x="251520" y="2924944"/>
              <a:ext cx="2213106" cy="646331"/>
            </a:xfrm>
            <a:prstGeom prst="rect">
              <a:avLst/>
            </a:prstGeom>
          </p:spPr>
          <p:txBody>
            <a:bodyPr wrap="none">
              <a:spAutoFit/>
            </a:bodyPr>
            <a:lstStyle/>
            <a:p>
              <a:r>
                <a:rPr lang="en-US" altLang="zh-CN" b="1" dirty="0" smtClean="0"/>
                <a:t>Andrei </a:t>
              </a:r>
              <a:r>
                <a:rPr lang="en-US" altLang="zh-CN" b="1" dirty="0" err="1" smtClean="0"/>
                <a:t>Andreyevich</a:t>
              </a:r>
              <a:r>
                <a:rPr lang="en-US" altLang="zh-CN" b="1" dirty="0" smtClean="0"/>
                <a:t> </a:t>
              </a:r>
            </a:p>
            <a:p>
              <a:r>
                <a:rPr lang="en-US" altLang="zh-CN" b="1" dirty="0" smtClean="0"/>
                <a:t>Markov</a:t>
              </a:r>
              <a:endParaRPr lang="zh-CN" altLang="en-US" dirty="0"/>
            </a:p>
          </p:txBody>
        </p:sp>
      </p:grpSp>
      <p:sp>
        <p:nvSpPr>
          <p:cNvPr id="11" name="灯片编号占位符 10"/>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9"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Arc 3"/>
          <p:cNvSpPr/>
          <p:nvPr/>
        </p:nvSpPr>
        <p:spPr>
          <a:xfrm>
            <a:off x="-4724400" y="-381000"/>
            <a:ext cx="6705600" cy="7543799"/>
          </a:xfrm>
          <a:prstGeom prst="arc">
            <a:avLst>
              <a:gd name="adj1" fmla="val 16200000"/>
              <a:gd name="adj2" fmla="val 5406790"/>
            </a:avLst>
          </a:prstGeom>
          <a:ln>
            <a:solidFill>
              <a:srgbClr val="7D7D7D"/>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TextBox 4"/>
          <p:cNvSpPr txBox="1"/>
          <p:nvPr/>
        </p:nvSpPr>
        <p:spPr>
          <a:xfrm flipH="1">
            <a:off x="1905000" y="1066800"/>
            <a:ext cx="7315200" cy="523220"/>
          </a:xfrm>
          <a:prstGeom prst="rect">
            <a:avLst/>
          </a:prstGeom>
          <a:noFill/>
        </p:spPr>
        <p:txBody>
          <a:bodyPr wrap="square" rtlCol="0" anchor="ctr">
            <a:spAutoFit/>
          </a:bodyPr>
          <a:lstStyle/>
          <a:p>
            <a:r>
              <a:rPr lang="en-US" sz="2800" dirty="0" smtClean="0"/>
              <a:t>Markov Chain</a:t>
            </a:r>
            <a:endParaRPr lang="en-US" sz="2800" dirty="0"/>
          </a:p>
        </p:txBody>
      </p:sp>
      <p:sp>
        <p:nvSpPr>
          <p:cNvPr id="6" name="TextBox 5"/>
          <p:cNvSpPr txBox="1"/>
          <p:nvPr/>
        </p:nvSpPr>
        <p:spPr>
          <a:xfrm flipH="1">
            <a:off x="2438400" y="4419600"/>
            <a:ext cx="7315200" cy="523220"/>
          </a:xfrm>
          <a:prstGeom prst="rect">
            <a:avLst/>
          </a:prstGeom>
          <a:noFill/>
        </p:spPr>
        <p:txBody>
          <a:bodyPr wrap="square" rtlCol="0" anchor="ctr">
            <a:spAutoFit/>
          </a:bodyPr>
          <a:lstStyle/>
          <a:p>
            <a:r>
              <a:rPr lang="en-US" sz="2800" dirty="0" err="1" smtClean="0"/>
              <a:t>Viterbi</a:t>
            </a:r>
            <a:r>
              <a:rPr lang="en-US" sz="2800" dirty="0" smtClean="0"/>
              <a:t> Algorithm</a:t>
            </a:r>
            <a:endParaRPr lang="en-US" sz="2800" dirty="0"/>
          </a:p>
        </p:txBody>
      </p:sp>
      <p:sp>
        <p:nvSpPr>
          <p:cNvPr id="7" name="TextBox 6"/>
          <p:cNvSpPr txBox="1"/>
          <p:nvPr/>
        </p:nvSpPr>
        <p:spPr>
          <a:xfrm flipH="1">
            <a:off x="2590800" y="2133600"/>
            <a:ext cx="7315200" cy="523220"/>
          </a:xfrm>
          <a:prstGeom prst="rect">
            <a:avLst/>
          </a:prstGeom>
          <a:noFill/>
        </p:spPr>
        <p:txBody>
          <a:bodyPr wrap="square" rtlCol="0" anchor="ctr">
            <a:spAutoFit/>
          </a:bodyPr>
          <a:lstStyle/>
          <a:p>
            <a:r>
              <a:rPr lang="en-US" sz="2800" dirty="0" smtClean="0"/>
              <a:t>Hidden Markov Model</a:t>
            </a:r>
            <a:endParaRPr lang="en-US" sz="2800" dirty="0"/>
          </a:p>
        </p:txBody>
      </p:sp>
      <p:sp>
        <p:nvSpPr>
          <p:cNvPr id="8" name="TextBox 7"/>
          <p:cNvSpPr txBox="1"/>
          <p:nvPr/>
        </p:nvSpPr>
        <p:spPr>
          <a:xfrm flipH="1">
            <a:off x="2630418" y="3200400"/>
            <a:ext cx="7315200" cy="523220"/>
          </a:xfrm>
          <a:prstGeom prst="rect">
            <a:avLst/>
          </a:prstGeom>
          <a:noFill/>
        </p:spPr>
        <p:txBody>
          <a:bodyPr wrap="square" rtlCol="0" anchor="ctr">
            <a:spAutoFit/>
          </a:bodyPr>
          <a:lstStyle/>
          <a:p>
            <a:r>
              <a:rPr lang="en-US" sz="2800" dirty="0" smtClean="0"/>
              <a:t>Decoding Problem</a:t>
            </a:r>
            <a:endParaRPr lang="en-US" sz="2800" dirty="0"/>
          </a:p>
        </p:txBody>
      </p:sp>
      <p:sp>
        <p:nvSpPr>
          <p:cNvPr id="9" name="Oval 8"/>
          <p:cNvSpPr/>
          <p:nvPr/>
        </p:nvSpPr>
        <p:spPr>
          <a:xfrm>
            <a:off x="1235000" y="1157597"/>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659541" y="4500996"/>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1735741" y="2205595"/>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Oval 11"/>
          <p:cNvSpPr/>
          <p:nvPr/>
        </p:nvSpPr>
        <p:spPr>
          <a:xfrm>
            <a:off x="1828800" y="3262993"/>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Arc 12"/>
          <p:cNvSpPr/>
          <p:nvPr/>
        </p:nvSpPr>
        <p:spPr>
          <a:xfrm>
            <a:off x="-2286000" y="1735667"/>
            <a:ext cx="2980266" cy="3352799"/>
          </a:xfrm>
          <a:prstGeom prst="arc">
            <a:avLst>
              <a:gd name="adj1" fmla="val 16200000"/>
              <a:gd name="adj2" fmla="val 5359794"/>
            </a:avLst>
          </a:prstGeom>
          <a:solidFill>
            <a:srgbClr val="0000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 name="Group 24"/>
          <p:cNvGrpSpPr/>
          <p:nvPr/>
        </p:nvGrpSpPr>
        <p:grpSpPr>
          <a:xfrm rot="5400000">
            <a:off x="-1924020" y="3261763"/>
            <a:ext cx="3650141" cy="228604"/>
            <a:chOff x="-3200400" y="3314700"/>
            <a:chExt cx="6246420" cy="228600"/>
          </a:xfrm>
        </p:grpSpPr>
        <p:sp>
          <p:nvSpPr>
            <p:cNvPr id="15" name="Rounded Rectangle 14"/>
            <p:cNvSpPr/>
            <p:nvPr/>
          </p:nvSpPr>
          <p:spPr>
            <a:xfrm rot="5400000">
              <a:off x="1331520" y="1828800"/>
              <a:ext cx="228600" cy="3200400"/>
            </a:xfrm>
            <a:prstGeom prst="roundRect">
              <a:avLst>
                <a:gd name="adj" fmla="val 35051"/>
              </a:avLst>
            </a:prstGeom>
            <a:solidFill>
              <a:srgbClr val="D7D7D7"/>
            </a:solidFill>
            <a:ln>
              <a:noFill/>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ounded Rectangle 15"/>
            <p:cNvSpPr/>
            <p:nvPr/>
          </p:nvSpPr>
          <p:spPr>
            <a:xfrm rot="5400000">
              <a:off x="-1714500" y="1828800"/>
              <a:ext cx="228600" cy="3200400"/>
            </a:xfrm>
            <a:prstGeom prst="roundRect">
              <a:avLst>
                <a:gd name="adj" fmla="val 35051"/>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9" name="Title 1"/>
          <p:cNvSpPr>
            <a:spLocks noGrp="1"/>
          </p:cNvSpPr>
          <p:nvPr>
            <p:ph type="title"/>
          </p:nvPr>
        </p:nvSpPr>
        <p:spPr>
          <a:xfrm>
            <a:off x="887288" y="44624"/>
            <a:ext cx="8077200" cy="694753"/>
          </a:xfrm>
        </p:spPr>
        <p:txBody>
          <a:bodyPr>
            <a:normAutofit fontScale="90000"/>
          </a:bodyPr>
          <a:lstStyle/>
          <a:p>
            <a:r>
              <a:rPr lang="en-US" dirty="0" smtClean="0"/>
              <a:t>Outlines</a:t>
            </a:r>
            <a:endParaRPr lang="en-US" dirty="0"/>
          </a:p>
        </p:txBody>
      </p:sp>
      <p:sp>
        <p:nvSpPr>
          <p:cNvPr id="17" name="TextBox 16"/>
          <p:cNvSpPr txBox="1"/>
          <p:nvPr/>
        </p:nvSpPr>
        <p:spPr>
          <a:xfrm flipH="1">
            <a:off x="1944618" y="5496580"/>
            <a:ext cx="7315200" cy="523220"/>
          </a:xfrm>
          <a:prstGeom prst="rect">
            <a:avLst/>
          </a:prstGeom>
          <a:noFill/>
        </p:spPr>
        <p:txBody>
          <a:bodyPr wrap="square" rtlCol="0" anchor="ctr">
            <a:spAutoFit/>
          </a:bodyPr>
          <a:lstStyle/>
          <a:p>
            <a:r>
              <a:rPr lang="en-US" sz="2800" dirty="0" smtClean="0"/>
              <a:t>Conclusion and Future Discussion</a:t>
            </a:r>
            <a:endParaRPr lang="en-US" sz="2800" dirty="0"/>
          </a:p>
        </p:txBody>
      </p:sp>
      <p:sp>
        <p:nvSpPr>
          <p:cNvPr id="18" name="Oval 17"/>
          <p:cNvSpPr/>
          <p:nvPr/>
        </p:nvSpPr>
        <p:spPr>
          <a:xfrm>
            <a:off x="1143000" y="5559173"/>
            <a:ext cx="311727" cy="311727"/>
          </a:xfrm>
          <a:prstGeom prst="ellipse">
            <a:avLst/>
          </a:prstGeom>
          <a:solidFill>
            <a:srgbClr val="8299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灯片编号占位符 19"/>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28250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9000000">
                                      <p:cBhvr>
                                        <p:cTn id="6" dur="1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800000">
                                      <p:cBhvr>
                                        <p:cTn id="10" dur="1000" fill="hold"/>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800000">
                                      <p:cBhvr>
                                        <p:cTn id="14" dur="1000" fill="hold"/>
                                        <p:tgtEl>
                                          <p:spTgt spid="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1800000">
                                      <p:cBhvr>
                                        <p:cTn id="18" dur="1000" fill="hold"/>
                                        <p:tgtEl>
                                          <p:spTgt spid="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800000">
                                      <p:cBhvr>
                                        <p:cTn id="22" dur="1000" fill="hold"/>
                                        <p:tgtEl>
                                          <p:spTgt spid="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7200000">
                                      <p:cBhvr>
                                        <p:cTn id="26" dur="1000" fill="hold"/>
                                        <p:tgtEl>
                                          <p:spTgt spid="2"/>
                                        </p:tgtEl>
                                        <p:attrNameLst>
                                          <p:attrName>r</p:attrName>
                                        </p:attrNameLst>
                                      </p:cBhvr>
                                    </p:animRot>
                                  </p:childTnLst>
                                </p:cTn>
                              </p:par>
                              <p:par>
                                <p:cTn id="27" presetID="1" presetClass="emph" presetSubtype="2" fill="hold" nodeType="withEffect">
                                  <p:stCondLst>
                                    <p:cond delay="0"/>
                                  </p:stCondLst>
                                  <p:childTnLst>
                                    <p:animClr clrSpc="rgb" dir="cw">
                                      <p:cBhvr>
                                        <p:cTn id="28" dur="2000" fill="hold"/>
                                        <p:tgtEl>
                                          <p:spTgt spid="9"/>
                                        </p:tgtEl>
                                        <p:attrNameLst>
                                          <p:attrName>fillcolor</p:attrName>
                                        </p:attrNameLst>
                                      </p:cBhvr>
                                      <p:to>
                                        <a:schemeClr val="accent2"/>
                                      </p:to>
                                    </p:animClr>
                                    <p:set>
                                      <p:cBhvr>
                                        <p:cTn id="29" dur="2000" fill="hold"/>
                                        <p:tgtEl>
                                          <p:spTgt spid="9"/>
                                        </p:tgtEl>
                                        <p:attrNameLst>
                                          <p:attrName>fill.type</p:attrName>
                                        </p:attrNameLst>
                                      </p:cBhvr>
                                      <p:to>
                                        <p:strVal val="solid"/>
                                      </p:to>
                                    </p:set>
                                    <p:set>
                                      <p:cBhvr>
                                        <p:cTn id="30" dur="2000" fill="hold"/>
                                        <p:tgtEl>
                                          <p:spTgt spid="9"/>
                                        </p:tgtEl>
                                        <p:attrNameLst>
                                          <p:attrName>fill.on</p:attrName>
                                        </p:attrNameLst>
                                      </p:cBhvr>
                                      <p:to>
                                        <p:strVal val="true"/>
                                      </p:to>
                                    </p:set>
                                  </p:childTnLst>
                                </p:cTn>
                              </p:par>
                              <p:par>
                                <p:cTn id="31" presetID="3" presetClass="emph" presetSubtype="2" fill="hold" grpId="0" nodeType="withEffect">
                                  <p:stCondLst>
                                    <p:cond delay="0"/>
                                  </p:stCondLst>
                                  <p:childTnLst>
                                    <p:animClr clrSpc="rgb" dir="cw">
                                      <p:cBhvr override="childStyle">
                                        <p:cTn id="32" dur="2000" fill="hold"/>
                                        <p:tgtEl>
                                          <p:spTgt spid="5"/>
                                        </p:tgtEl>
                                        <p:attrNameLst>
                                          <p:attrName>style.color</p:attrName>
                                        </p:attrNameLst>
                                      </p:cBhvr>
                                      <p:to>
                                        <a:srgbClr val="DC370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251520" y="116632"/>
            <a:ext cx="4608512" cy="504056"/>
          </a:xfrm>
        </p:spPr>
        <p:txBody>
          <a:bodyPr>
            <a:noAutofit/>
          </a:bodyPr>
          <a:lstStyle/>
          <a:p>
            <a:pPr algn="l"/>
            <a:r>
              <a:rPr lang="en-US" altLang="zh-CN" sz="2800" b="1" dirty="0" smtClean="0"/>
              <a:t>Markov Chain</a:t>
            </a:r>
          </a:p>
        </p:txBody>
      </p:sp>
      <p:sp>
        <p:nvSpPr>
          <p:cNvPr id="525315" name="Oval 3"/>
          <p:cNvSpPr>
            <a:spLocks noChangeArrowheads="1"/>
          </p:cNvSpPr>
          <p:nvPr/>
        </p:nvSpPr>
        <p:spPr bwMode="auto">
          <a:xfrm>
            <a:off x="1066800" y="3124200"/>
            <a:ext cx="990600" cy="990600"/>
          </a:xfrm>
          <a:prstGeom prst="ellipse">
            <a:avLst/>
          </a:prstGeom>
          <a:solidFill>
            <a:srgbClr val="FFFFCC"/>
          </a:solidFill>
          <a:ln w="19050">
            <a:solidFill>
              <a:schemeClr val="tx1"/>
            </a:solidFill>
            <a:round/>
            <a:headEnd/>
            <a:tailEnd/>
          </a:ln>
          <a:effectLst/>
        </p:spPr>
        <p:txBody>
          <a:bodyPr wrap="none" anchor="ctr"/>
          <a:lstStyle/>
          <a:p>
            <a:endParaRPr lang="zh-CN" altLang="en-US"/>
          </a:p>
        </p:txBody>
      </p:sp>
      <p:sp>
        <p:nvSpPr>
          <p:cNvPr id="525316" name="Text Box 4"/>
          <p:cNvSpPr txBox="1">
            <a:spLocks noChangeArrowheads="1"/>
          </p:cNvSpPr>
          <p:nvPr/>
        </p:nvSpPr>
        <p:spPr bwMode="auto">
          <a:xfrm>
            <a:off x="1295400" y="32766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1</a:t>
            </a:r>
            <a:endParaRPr lang="en-US" altLang="zh-CN" sz="3200">
              <a:ea typeface="宋体" pitchFamily="2" charset="-122"/>
            </a:endParaRPr>
          </a:p>
        </p:txBody>
      </p:sp>
      <p:sp>
        <p:nvSpPr>
          <p:cNvPr id="525319" name="Oval 7"/>
          <p:cNvSpPr>
            <a:spLocks noChangeArrowheads="1"/>
          </p:cNvSpPr>
          <p:nvPr/>
        </p:nvSpPr>
        <p:spPr bwMode="auto">
          <a:xfrm>
            <a:off x="2743200" y="3200400"/>
            <a:ext cx="990600" cy="990600"/>
          </a:xfrm>
          <a:prstGeom prst="ellipse">
            <a:avLst/>
          </a:prstGeom>
          <a:solidFill>
            <a:srgbClr val="CCECFF"/>
          </a:solidFill>
          <a:ln w="19050">
            <a:solidFill>
              <a:schemeClr val="tx1"/>
            </a:solidFill>
            <a:round/>
            <a:headEnd/>
            <a:tailEnd/>
          </a:ln>
          <a:effectLst/>
        </p:spPr>
        <p:txBody>
          <a:bodyPr wrap="none" anchor="ctr"/>
          <a:lstStyle/>
          <a:p>
            <a:endParaRPr lang="zh-CN" altLang="en-US"/>
          </a:p>
        </p:txBody>
      </p:sp>
      <p:sp>
        <p:nvSpPr>
          <p:cNvPr id="525320" name="Text Box 8"/>
          <p:cNvSpPr txBox="1">
            <a:spLocks noChangeArrowheads="1"/>
          </p:cNvSpPr>
          <p:nvPr/>
        </p:nvSpPr>
        <p:spPr bwMode="auto">
          <a:xfrm>
            <a:off x="2971800" y="33528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3</a:t>
            </a:r>
            <a:endParaRPr lang="en-US" altLang="zh-CN" sz="3200">
              <a:ea typeface="宋体" pitchFamily="2" charset="-122"/>
            </a:endParaRPr>
          </a:p>
        </p:txBody>
      </p:sp>
      <p:sp>
        <p:nvSpPr>
          <p:cNvPr id="525322" name="Oval 10"/>
          <p:cNvSpPr>
            <a:spLocks noChangeArrowheads="1"/>
          </p:cNvSpPr>
          <p:nvPr/>
        </p:nvSpPr>
        <p:spPr bwMode="auto">
          <a:xfrm>
            <a:off x="2743200" y="1371600"/>
            <a:ext cx="990600" cy="990600"/>
          </a:xfrm>
          <a:prstGeom prst="ellipse">
            <a:avLst/>
          </a:prstGeom>
          <a:solidFill>
            <a:srgbClr val="FFCCFF"/>
          </a:solidFill>
          <a:ln w="19050">
            <a:solidFill>
              <a:schemeClr val="tx1"/>
            </a:solidFill>
            <a:round/>
            <a:headEnd/>
            <a:tailEnd/>
          </a:ln>
          <a:effectLst/>
        </p:spPr>
        <p:txBody>
          <a:bodyPr wrap="none" anchor="ctr"/>
          <a:lstStyle/>
          <a:p>
            <a:endParaRPr lang="zh-CN" altLang="en-US"/>
          </a:p>
        </p:txBody>
      </p:sp>
      <p:sp>
        <p:nvSpPr>
          <p:cNvPr id="525323" name="Text Box 11"/>
          <p:cNvSpPr txBox="1">
            <a:spLocks noChangeArrowheads="1"/>
          </p:cNvSpPr>
          <p:nvPr/>
        </p:nvSpPr>
        <p:spPr bwMode="auto">
          <a:xfrm>
            <a:off x="2971800" y="15240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2</a:t>
            </a:r>
            <a:endParaRPr lang="en-US" altLang="zh-CN" sz="3200">
              <a:ea typeface="宋体" pitchFamily="2" charset="-122"/>
            </a:endParaRPr>
          </a:p>
        </p:txBody>
      </p:sp>
      <p:sp>
        <p:nvSpPr>
          <p:cNvPr id="525324" name="Text Box 12"/>
          <p:cNvSpPr txBox="1">
            <a:spLocks noChangeArrowheads="1"/>
          </p:cNvSpPr>
          <p:nvPr/>
        </p:nvSpPr>
        <p:spPr bwMode="auto">
          <a:xfrm>
            <a:off x="4139952" y="914400"/>
            <a:ext cx="4876800" cy="1938992"/>
          </a:xfrm>
          <a:prstGeom prst="rect">
            <a:avLst/>
          </a:prstGeom>
          <a:noFill/>
          <a:ln w="9525">
            <a:noFill/>
            <a:miter lim="800000"/>
            <a:headEnd/>
            <a:tailEnd/>
          </a:ln>
          <a:effectLst/>
        </p:spPr>
        <p:txBody>
          <a:bodyPr wrap="square">
            <a:spAutoFit/>
          </a:bodyPr>
          <a:lstStyle/>
          <a:p>
            <a:r>
              <a:rPr lang="en-US" altLang="zh-CN" sz="2400" i="1" dirty="0" smtClean="0">
                <a:ea typeface="宋体" pitchFamily="2" charset="-122"/>
              </a:rPr>
              <a:t>N</a:t>
            </a:r>
            <a:r>
              <a:rPr lang="en-US" altLang="zh-CN" sz="2400" dirty="0" smtClean="0">
                <a:ea typeface="宋体" pitchFamily="2" charset="-122"/>
              </a:rPr>
              <a:t> states:  {</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a:ea typeface="宋体" pitchFamily="2" charset="-122"/>
              </a:rPr>
              <a:t>, s</a:t>
            </a:r>
            <a:r>
              <a:rPr lang="en-US" altLang="zh-CN" sz="2400" i="1" baseline="-25000" dirty="0">
                <a:ea typeface="宋体" pitchFamily="2" charset="-122"/>
              </a:rPr>
              <a:t>2</a:t>
            </a:r>
            <a:r>
              <a:rPr lang="en-US" altLang="zh-CN" sz="2400" i="1" dirty="0">
                <a:ea typeface="宋体" pitchFamily="2" charset="-122"/>
              </a:rPr>
              <a:t> .. </a:t>
            </a:r>
            <a:r>
              <a:rPr lang="en-US" altLang="zh-CN" sz="2400" i="1" dirty="0" smtClean="0">
                <a:ea typeface="宋体" pitchFamily="2" charset="-122"/>
              </a:rPr>
              <a:t>.,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i="1" baseline="-25000" dirty="0" smtClean="0">
                <a:ea typeface="宋体" pitchFamily="2" charset="-122"/>
              </a:rPr>
              <a:t> </a:t>
            </a:r>
            <a:r>
              <a:rPr lang="en-US" altLang="zh-CN" sz="2400" dirty="0" smtClean="0">
                <a:ea typeface="宋体" pitchFamily="2" charset="-122"/>
              </a:rPr>
              <a:t>}</a:t>
            </a:r>
            <a:endParaRPr lang="en-US" altLang="zh-CN" sz="2400" dirty="0">
              <a:ea typeface="宋体" pitchFamily="2" charset="-122"/>
            </a:endParaRPr>
          </a:p>
          <a:p>
            <a:r>
              <a:rPr lang="en-US" altLang="zh-CN" sz="2400" dirty="0" smtClean="0">
                <a:ea typeface="宋体" pitchFamily="2" charset="-122"/>
              </a:rPr>
              <a:t>Timestamps:  </a:t>
            </a:r>
            <a:r>
              <a:rPr lang="en-US" altLang="zh-CN" sz="2400" i="1" dirty="0">
                <a:ea typeface="宋体" pitchFamily="2" charset="-122"/>
              </a:rPr>
              <a:t>t=0, </a:t>
            </a:r>
            <a:r>
              <a:rPr lang="en-US" altLang="zh-CN" sz="2400" i="1" dirty="0" smtClean="0">
                <a:ea typeface="宋体" pitchFamily="2" charset="-122"/>
              </a:rPr>
              <a:t> t=1</a:t>
            </a:r>
            <a:r>
              <a:rPr lang="en-US" altLang="zh-CN" sz="2400" i="1" dirty="0">
                <a:ea typeface="宋体" pitchFamily="2" charset="-122"/>
              </a:rPr>
              <a:t>, </a:t>
            </a:r>
            <a:r>
              <a:rPr lang="en-US" altLang="zh-CN" sz="2400" i="1" dirty="0" smtClean="0">
                <a:ea typeface="宋体" pitchFamily="2" charset="-122"/>
              </a:rPr>
              <a:t>…</a:t>
            </a:r>
          </a:p>
          <a:p>
            <a:r>
              <a:rPr lang="en-US" altLang="zh-CN" sz="2400" dirty="0" smtClean="0">
                <a:ea typeface="宋体" pitchFamily="2" charset="-122"/>
              </a:rPr>
              <a:t>The state at time</a:t>
            </a:r>
            <a:r>
              <a:rPr lang="en-US" altLang="zh-CN" sz="2400" i="1" dirty="0" smtClean="0">
                <a:ea typeface="宋体" pitchFamily="2" charset="-122"/>
              </a:rPr>
              <a:t> t:  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i="1" dirty="0" smtClean="0">
                <a:ea typeface="宋体" pitchFamily="2" charset="-122"/>
              </a:rPr>
              <a:t>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dirty="0" smtClean="0">
                <a:ea typeface="宋体" pitchFamily="2" charset="-122"/>
                <a:sym typeface="Symbol" pitchFamily="18" charset="2"/>
              </a:rPr>
              <a:t>{</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smtClean="0">
                <a:ea typeface="宋体" pitchFamily="2" charset="-122"/>
              </a:rPr>
              <a:t>, s</a:t>
            </a:r>
            <a:r>
              <a:rPr lang="en-US" altLang="zh-CN" sz="2400" i="1" baseline="-25000" dirty="0" smtClean="0">
                <a:ea typeface="宋体" pitchFamily="2" charset="-122"/>
              </a:rPr>
              <a:t>2</a:t>
            </a:r>
            <a:r>
              <a:rPr lang="en-US" altLang="zh-CN" sz="2400" i="1" dirty="0" smtClean="0">
                <a:ea typeface="宋体" pitchFamily="2" charset="-122"/>
              </a:rPr>
              <a:t> ..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dirty="0" smtClean="0">
                <a:ea typeface="宋体" pitchFamily="2" charset="-122"/>
                <a:sym typeface="Symbol" pitchFamily="18" charset="2"/>
              </a:rPr>
              <a:t> </a:t>
            </a:r>
            <a:r>
              <a:rPr lang="en-US" altLang="zh-CN" sz="2400" dirty="0" smtClean="0">
                <a:ea typeface="宋体" pitchFamily="2" charset="-122"/>
              </a:rPr>
              <a:t>})</a:t>
            </a:r>
          </a:p>
          <a:p>
            <a:endParaRPr lang="en-US" altLang="zh-CN" sz="2400" i="1" dirty="0" smtClean="0">
              <a:ea typeface="宋体" pitchFamily="2" charset="-122"/>
            </a:endParaRPr>
          </a:p>
          <a:p>
            <a:r>
              <a:rPr lang="en-US" altLang="zh-CN" sz="2400" dirty="0" smtClean="0">
                <a:ea typeface="宋体" pitchFamily="2" charset="-122"/>
              </a:rPr>
              <a:t> </a:t>
            </a:r>
            <a:endParaRPr lang="en-US" altLang="zh-CN" sz="2400" dirty="0">
              <a:ea typeface="宋体" pitchFamily="2" charset="-122"/>
            </a:endParaRPr>
          </a:p>
        </p:txBody>
      </p:sp>
      <p:sp>
        <p:nvSpPr>
          <p:cNvPr id="12" name="TextBox 11"/>
          <p:cNvSpPr txBox="1"/>
          <p:nvPr/>
        </p:nvSpPr>
        <p:spPr>
          <a:xfrm>
            <a:off x="971600" y="2780928"/>
            <a:ext cx="936104" cy="369332"/>
          </a:xfrm>
          <a:prstGeom prst="rect">
            <a:avLst/>
          </a:prstGeom>
          <a:noFill/>
        </p:spPr>
        <p:txBody>
          <a:bodyPr wrap="square" rtlCol="0">
            <a:spAutoFit/>
          </a:bodyPr>
          <a:lstStyle/>
          <a:p>
            <a:r>
              <a:rPr lang="en-US" altLang="zh-CN" dirty="0" smtClean="0"/>
              <a:t>Sunny</a:t>
            </a:r>
            <a:endParaRPr lang="zh-CN" altLang="en-US" dirty="0"/>
          </a:p>
        </p:txBody>
      </p:sp>
      <p:sp>
        <p:nvSpPr>
          <p:cNvPr id="13" name="TextBox 12"/>
          <p:cNvSpPr txBox="1"/>
          <p:nvPr/>
        </p:nvSpPr>
        <p:spPr>
          <a:xfrm>
            <a:off x="2771800" y="2780928"/>
            <a:ext cx="936104" cy="369332"/>
          </a:xfrm>
          <a:prstGeom prst="rect">
            <a:avLst/>
          </a:prstGeom>
          <a:noFill/>
        </p:spPr>
        <p:txBody>
          <a:bodyPr wrap="square" rtlCol="0">
            <a:spAutoFit/>
          </a:bodyPr>
          <a:lstStyle/>
          <a:p>
            <a:r>
              <a:rPr lang="en-US" altLang="zh-CN" dirty="0" smtClean="0"/>
              <a:t>Cloudy</a:t>
            </a:r>
            <a:endParaRPr lang="zh-CN" altLang="en-US" dirty="0"/>
          </a:p>
        </p:txBody>
      </p:sp>
      <p:sp>
        <p:nvSpPr>
          <p:cNvPr id="14" name="TextBox 13"/>
          <p:cNvSpPr txBox="1"/>
          <p:nvPr/>
        </p:nvSpPr>
        <p:spPr>
          <a:xfrm>
            <a:off x="2627784" y="980728"/>
            <a:ext cx="936104" cy="369332"/>
          </a:xfrm>
          <a:prstGeom prst="rect">
            <a:avLst/>
          </a:prstGeom>
          <a:noFill/>
        </p:spPr>
        <p:txBody>
          <a:bodyPr wrap="square" rtlCol="0">
            <a:spAutoFit/>
          </a:bodyPr>
          <a:lstStyle/>
          <a:p>
            <a:r>
              <a:rPr lang="en-US" altLang="zh-CN" dirty="0" smtClean="0"/>
              <a:t>Rainy</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25324">
                                            <p:txEl>
                                              <p:pRg st="1" end="1"/>
                                            </p:txEl>
                                          </p:spTgt>
                                        </p:tgtEl>
                                        <p:attrNameLst>
                                          <p:attrName>style.visibility</p:attrName>
                                        </p:attrNameLst>
                                      </p:cBhvr>
                                      <p:to>
                                        <p:strVal val="visible"/>
                                      </p:to>
                                    </p:set>
                                    <p:animEffect transition="in" filter="dissolve">
                                      <p:cBhvr>
                                        <p:cTn id="18" dur="500"/>
                                        <p:tgtEl>
                                          <p:spTgt spid="525324">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25324">
                                            <p:txEl>
                                              <p:pRg st="2" end="2"/>
                                            </p:txEl>
                                          </p:spTgt>
                                        </p:tgtEl>
                                        <p:attrNameLst>
                                          <p:attrName>style.visibility</p:attrName>
                                        </p:attrNameLst>
                                      </p:cBhvr>
                                      <p:to>
                                        <p:strVal val="visible"/>
                                      </p:to>
                                    </p:set>
                                    <p:animEffect transition="in" filter="dissolve">
                                      <p:cBhvr>
                                        <p:cTn id="21" dur="500"/>
                                        <p:tgtEl>
                                          <p:spTgt spid="5253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Oval 3"/>
          <p:cNvSpPr>
            <a:spLocks noChangeArrowheads="1"/>
          </p:cNvSpPr>
          <p:nvPr/>
        </p:nvSpPr>
        <p:spPr bwMode="auto">
          <a:xfrm>
            <a:off x="1066800" y="3124200"/>
            <a:ext cx="990600" cy="990600"/>
          </a:xfrm>
          <a:prstGeom prst="ellipse">
            <a:avLst/>
          </a:prstGeom>
          <a:solidFill>
            <a:srgbClr val="FFFFCC"/>
          </a:solidFill>
          <a:ln w="19050">
            <a:solidFill>
              <a:schemeClr val="tx1"/>
            </a:solidFill>
            <a:round/>
            <a:headEnd/>
            <a:tailEnd/>
          </a:ln>
          <a:effectLst/>
        </p:spPr>
        <p:txBody>
          <a:bodyPr wrap="none" anchor="ctr"/>
          <a:lstStyle/>
          <a:p>
            <a:endParaRPr lang="zh-CN" altLang="en-US"/>
          </a:p>
        </p:txBody>
      </p:sp>
      <p:sp>
        <p:nvSpPr>
          <p:cNvPr id="529412" name="Text Box 4"/>
          <p:cNvSpPr txBox="1">
            <a:spLocks noChangeArrowheads="1"/>
          </p:cNvSpPr>
          <p:nvPr/>
        </p:nvSpPr>
        <p:spPr bwMode="auto">
          <a:xfrm>
            <a:off x="1295400" y="32766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1</a:t>
            </a:r>
            <a:endParaRPr lang="en-US" altLang="zh-CN" sz="3200">
              <a:ea typeface="宋体" pitchFamily="2" charset="-122"/>
            </a:endParaRPr>
          </a:p>
        </p:txBody>
      </p:sp>
      <p:sp>
        <p:nvSpPr>
          <p:cNvPr id="529413" name="Oval 5"/>
          <p:cNvSpPr>
            <a:spLocks noChangeArrowheads="1"/>
          </p:cNvSpPr>
          <p:nvPr/>
        </p:nvSpPr>
        <p:spPr bwMode="auto">
          <a:xfrm>
            <a:off x="2743200" y="3200400"/>
            <a:ext cx="990600" cy="990600"/>
          </a:xfrm>
          <a:prstGeom prst="ellipse">
            <a:avLst/>
          </a:prstGeom>
          <a:solidFill>
            <a:srgbClr val="CCECFF"/>
          </a:solidFill>
          <a:ln w="19050">
            <a:solidFill>
              <a:schemeClr val="tx1"/>
            </a:solidFill>
            <a:round/>
            <a:headEnd/>
            <a:tailEnd/>
          </a:ln>
          <a:effectLst/>
        </p:spPr>
        <p:txBody>
          <a:bodyPr wrap="none" anchor="ctr"/>
          <a:lstStyle/>
          <a:p>
            <a:endParaRPr lang="zh-CN" altLang="en-US"/>
          </a:p>
        </p:txBody>
      </p:sp>
      <p:sp>
        <p:nvSpPr>
          <p:cNvPr id="529414" name="Text Box 6"/>
          <p:cNvSpPr txBox="1">
            <a:spLocks noChangeArrowheads="1"/>
          </p:cNvSpPr>
          <p:nvPr/>
        </p:nvSpPr>
        <p:spPr bwMode="auto">
          <a:xfrm>
            <a:off x="2971800" y="33528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3</a:t>
            </a:r>
            <a:endParaRPr lang="en-US" altLang="zh-CN" sz="3200">
              <a:ea typeface="宋体" pitchFamily="2" charset="-122"/>
            </a:endParaRPr>
          </a:p>
        </p:txBody>
      </p:sp>
      <p:sp>
        <p:nvSpPr>
          <p:cNvPr id="529415" name="Oval 7"/>
          <p:cNvSpPr>
            <a:spLocks noChangeArrowheads="1"/>
          </p:cNvSpPr>
          <p:nvPr/>
        </p:nvSpPr>
        <p:spPr bwMode="auto">
          <a:xfrm>
            <a:off x="2743200" y="1371600"/>
            <a:ext cx="990600" cy="990600"/>
          </a:xfrm>
          <a:prstGeom prst="ellipse">
            <a:avLst/>
          </a:prstGeom>
          <a:solidFill>
            <a:srgbClr val="FFCCFF"/>
          </a:solidFill>
          <a:ln w="19050">
            <a:solidFill>
              <a:schemeClr val="tx1"/>
            </a:solidFill>
            <a:round/>
            <a:headEnd/>
            <a:tailEnd/>
          </a:ln>
          <a:effectLst/>
        </p:spPr>
        <p:txBody>
          <a:bodyPr wrap="none" anchor="ctr"/>
          <a:lstStyle/>
          <a:p>
            <a:endParaRPr lang="zh-CN" altLang="en-US"/>
          </a:p>
        </p:txBody>
      </p:sp>
      <p:sp>
        <p:nvSpPr>
          <p:cNvPr id="529416" name="Text Box 8"/>
          <p:cNvSpPr txBox="1">
            <a:spLocks noChangeArrowheads="1"/>
          </p:cNvSpPr>
          <p:nvPr/>
        </p:nvSpPr>
        <p:spPr bwMode="auto">
          <a:xfrm>
            <a:off x="2971800" y="15240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2</a:t>
            </a:r>
            <a:endParaRPr lang="en-US" altLang="zh-CN" sz="3200">
              <a:ea typeface="宋体" pitchFamily="2" charset="-122"/>
            </a:endParaRPr>
          </a:p>
        </p:txBody>
      </p:sp>
      <p:grpSp>
        <p:nvGrpSpPr>
          <p:cNvPr id="2" name="Group 11"/>
          <p:cNvGrpSpPr>
            <a:grpSpLocks/>
          </p:cNvGrpSpPr>
          <p:nvPr/>
        </p:nvGrpSpPr>
        <p:grpSpPr bwMode="auto">
          <a:xfrm>
            <a:off x="1763712" y="2492375"/>
            <a:ext cx="2047875" cy="1630363"/>
            <a:chOff x="1110" y="413"/>
            <a:chExt cx="1290" cy="1027"/>
          </a:xfrm>
        </p:grpSpPr>
        <p:sp>
          <p:nvSpPr>
            <p:cNvPr id="529420" name="Rectangle 12"/>
            <p:cNvSpPr>
              <a:spLocks noChangeArrowheads="1"/>
            </p:cNvSpPr>
            <p:nvPr/>
          </p:nvSpPr>
          <p:spPr bwMode="auto">
            <a:xfrm>
              <a:off x="1680" y="912"/>
              <a:ext cx="720" cy="528"/>
            </a:xfrm>
            <a:prstGeom prst="rect">
              <a:avLst/>
            </a:prstGeom>
            <a:noFill/>
            <a:ln w="76200">
              <a:solidFill>
                <a:schemeClr val="hlink"/>
              </a:solidFill>
              <a:prstDash val="sysDot"/>
              <a:miter lim="800000"/>
              <a:headEnd/>
              <a:tailEnd/>
            </a:ln>
            <a:effectLst/>
          </p:spPr>
          <p:txBody>
            <a:bodyPr wrap="none" anchor="ctr">
              <a:spAutoFit/>
            </a:bodyPr>
            <a:lstStyle/>
            <a:p>
              <a:endParaRPr lang="zh-CN" altLang="en-US"/>
            </a:p>
          </p:txBody>
        </p:sp>
        <p:sp>
          <p:nvSpPr>
            <p:cNvPr id="529421" name="Text Box 13"/>
            <p:cNvSpPr txBox="1">
              <a:spLocks noChangeArrowheads="1"/>
            </p:cNvSpPr>
            <p:nvPr/>
          </p:nvSpPr>
          <p:spPr bwMode="auto">
            <a:xfrm>
              <a:off x="1110" y="413"/>
              <a:ext cx="394" cy="407"/>
            </a:xfrm>
            <a:prstGeom prst="rect">
              <a:avLst/>
            </a:prstGeom>
            <a:noFill/>
            <a:ln w="19050">
              <a:noFill/>
              <a:miter lim="800000"/>
              <a:headEnd/>
              <a:tailEnd/>
            </a:ln>
            <a:effectLst/>
          </p:spPr>
          <p:txBody>
            <a:bodyPr wrap="none" anchor="ctr">
              <a:spAutoFit/>
            </a:bodyPr>
            <a:lstStyle/>
            <a:p>
              <a:r>
                <a:rPr lang="en-US" altLang="zh-CN" i="1" dirty="0" smtClean="0">
                  <a:solidFill>
                    <a:srgbClr val="009900"/>
                  </a:solidFill>
                  <a:ea typeface="宋体" pitchFamily="2" charset="-122"/>
                </a:rPr>
                <a:t>t=0</a:t>
              </a:r>
            </a:p>
            <a:p>
              <a:r>
                <a:rPr lang="en-US" altLang="zh-CN" i="1" dirty="0" smtClean="0">
                  <a:solidFill>
                    <a:srgbClr val="009900"/>
                  </a:solidFill>
                  <a:ea typeface="宋体" pitchFamily="2" charset="-122"/>
                </a:rPr>
                <a:t>q</a:t>
              </a:r>
              <a:r>
                <a:rPr lang="en-US" altLang="zh-CN" i="1" baseline="-25000" dirty="0" smtClean="0">
                  <a:solidFill>
                    <a:srgbClr val="009900"/>
                  </a:solidFill>
                  <a:ea typeface="宋体" pitchFamily="2" charset="-122"/>
                </a:rPr>
                <a:t>0</a:t>
              </a:r>
              <a:r>
                <a:rPr lang="en-US" altLang="zh-CN" i="1" dirty="0" smtClean="0">
                  <a:solidFill>
                    <a:srgbClr val="009900"/>
                  </a:solidFill>
                  <a:ea typeface="宋体" pitchFamily="2" charset="-122"/>
                </a:rPr>
                <a:t>=s</a:t>
              </a:r>
              <a:r>
                <a:rPr lang="en-US" altLang="zh-CN" i="1" baseline="-25000" dirty="0" smtClean="0">
                  <a:solidFill>
                    <a:srgbClr val="009900"/>
                  </a:solidFill>
                  <a:ea typeface="宋体" pitchFamily="2" charset="-122"/>
                </a:rPr>
                <a:t>3</a:t>
              </a:r>
              <a:endParaRPr lang="en-US" altLang="zh-CN" i="1" dirty="0" smtClean="0">
                <a:solidFill>
                  <a:srgbClr val="009900"/>
                </a:solidFill>
                <a:ea typeface="宋体" pitchFamily="2" charset="-122"/>
              </a:endParaRPr>
            </a:p>
          </p:txBody>
        </p:sp>
        <p:sp>
          <p:nvSpPr>
            <p:cNvPr id="529422" name="Freeform 14"/>
            <p:cNvSpPr>
              <a:spLocks/>
            </p:cNvSpPr>
            <p:nvPr/>
          </p:nvSpPr>
          <p:spPr bwMode="auto">
            <a:xfrm>
              <a:off x="1311" y="867"/>
              <a:ext cx="333" cy="318"/>
            </a:xfrm>
            <a:custGeom>
              <a:avLst/>
              <a:gdLst/>
              <a:ahLst/>
              <a:cxnLst>
                <a:cxn ang="0">
                  <a:pos x="0" y="0"/>
                </a:cxn>
                <a:cxn ang="0">
                  <a:pos x="30" y="133"/>
                </a:cxn>
                <a:cxn ang="0">
                  <a:pos x="59" y="178"/>
                </a:cxn>
                <a:cxn ang="0">
                  <a:pos x="141" y="266"/>
                </a:cxn>
                <a:cxn ang="0">
                  <a:pos x="185" y="281"/>
                </a:cxn>
                <a:cxn ang="0">
                  <a:pos x="333" y="318"/>
                </a:cxn>
              </a:cxnLst>
              <a:rect l="0" t="0" r="r" b="b"/>
              <a:pathLst>
                <a:path w="333" h="318">
                  <a:moveTo>
                    <a:pt x="0" y="0"/>
                  </a:moveTo>
                  <a:cubicBezTo>
                    <a:pt x="5" y="50"/>
                    <a:pt x="2" y="92"/>
                    <a:pt x="30" y="133"/>
                  </a:cubicBezTo>
                  <a:cubicBezTo>
                    <a:pt x="42" y="169"/>
                    <a:pt x="30" y="143"/>
                    <a:pt x="59" y="178"/>
                  </a:cubicBezTo>
                  <a:cubicBezTo>
                    <a:pt x="125" y="256"/>
                    <a:pt x="10" y="138"/>
                    <a:pt x="141" y="266"/>
                  </a:cubicBezTo>
                  <a:cubicBezTo>
                    <a:pt x="143" y="268"/>
                    <a:pt x="182" y="280"/>
                    <a:pt x="185" y="281"/>
                  </a:cubicBezTo>
                  <a:cubicBezTo>
                    <a:pt x="233" y="301"/>
                    <a:pt x="279" y="318"/>
                    <a:pt x="333" y="318"/>
                  </a:cubicBezTo>
                </a:path>
              </a:pathLst>
            </a:custGeom>
            <a:noFill/>
            <a:ln w="19050" cap="flat" cmpd="sng">
              <a:solidFill>
                <a:schemeClr val="hlink"/>
              </a:solidFill>
              <a:prstDash val="solid"/>
              <a:round/>
              <a:headEnd type="none" w="med" len="med"/>
              <a:tailEnd type="triangle" w="med" len="med"/>
            </a:ln>
            <a:effectLst/>
          </p:spPr>
          <p:txBody>
            <a:bodyPr wrap="none" anchor="ctr">
              <a:spAutoFit/>
            </a:bodyPr>
            <a:lstStyle/>
            <a:p>
              <a:endParaRPr lang="zh-CN" altLang="en-US"/>
            </a:p>
          </p:txBody>
        </p:sp>
      </p:grpSp>
      <p:sp>
        <p:nvSpPr>
          <p:cNvPr id="17" name="Rectangle 2"/>
          <p:cNvSpPr>
            <a:spLocks noGrp="1" noChangeArrowheads="1"/>
          </p:cNvSpPr>
          <p:nvPr>
            <p:ph type="title"/>
          </p:nvPr>
        </p:nvSpPr>
        <p:spPr>
          <a:xfrm>
            <a:off x="251520" y="116632"/>
            <a:ext cx="4608512" cy="504056"/>
          </a:xfrm>
        </p:spPr>
        <p:txBody>
          <a:bodyPr>
            <a:noAutofit/>
          </a:bodyPr>
          <a:lstStyle/>
          <a:p>
            <a:pPr algn="l"/>
            <a:r>
              <a:rPr lang="en-US" altLang="zh-CN" sz="2800" b="1" dirty="0" smtClean="0"/>
              <a:t>Markov Chain</a:t>
            </a:r>
          </a:p>
        </p:txBody>
      </p:sp>
      <p:sp>
        <p:nvSpPr>
          <p:cNvPr id="21" name="Text Box 12"/>
          <p:cNvSpPr txBox="1">
            <a:spLocks noChangeArrowheads="1"/>
          </p:cNvSpPr>
          <p:nvPr/>
        </p:nvSpPr>
        <p:spPr bwMode="auto">
          <a:xfrm>
            <a:off x="4139952" y="914400"/>
            <a:ext cx="4876800" cy="1938992"/>
          </a:xfrm>
          <a:prstGeom prst="rect">
            <a:avLst/>
          </a:prstGeom>
          <a:noFill/>
          <a:ln w="9525">
            <a:noFill/>
            <a:miter lim="800000"/>
            <a:headEnd/>
            <a:tailEnd/>
          </a:ln>
          <a:effectLst/>
        </p:spPr>
        <p:txBody>
          <a:bodyPr wrap="square">
            <a:spAutoFit/>
          </a:bodyPr>
          <a:lstStyle/>
          <a:p>
            <a:r>
              <a:rPr lang="en-US" altLang="zh-CN" sz="2400" i="1" dirty="0" smtClean="0">
                <a:ea typeface="宋体" pitchFamily="2" charset="-122"/>
              </a:rPr>
              <a:t>N</a:t>
            </a:r>
            <a:r>
              <a:rPr lang="en-US" altLang="zh-CN" sz="2400" dirty="0" smtClean="0">
                <a:ea typeface="宋体" pitchFamily="2" charset="-122"/>
              </a:rPr>
              <a:t> states:  {</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a:ea typeface="宋体" pitchFamily="2" charset="-122"/>
              </a:rPr>
              <a:t>, s</a:t>
            </a:r>
            <a:r>
              <a:rPr lang="en-US" altLang="zh-CN" sz="2400" i="1" baseline="-25000" dirty="0">
                <a:ea typeface="宋体" pitchFamily="2" charset="-122"/>
              </a:rPr>
              <a:t>2</a:t>
            </a:r>
            <a:r>
              <a:rPr lang="en-US" altLang="zh-CN" sz="2400" i="1" dirty="0">
                <a:ea typeface="宋体" pitchFamily="2" charset="-122"/>
              </a:rPr>
              <a:t> .. </a:t>
            </a:r>
            <a:r>
              <a:rPr lang="en-US" altLang="zh-CN" sz="2400" i="1" dirty="0" smtClean="0">
                <a:ea typeface="宋体" pitchFamily="2" charset="-122"/>
              </a:rPr>
              <a:t>.,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i="1" baseline="-25000" dirty="0" smtClean="0">
                <a:ea typeface="宋体" pitchFamily="2" charset="-122"/>
              </a:rPr>
              <a:t> </a:t>
            </a:r>
            <a:r>
              <a:rPr lang="en-US" altLang="zh-CN" sz="2400" dirty="0" smtClean="0">
                <a:ea typeface="宋体" pitchFamily="2" charset="-122"/>
              </a:rPr>
              <a:t>}</a:t>
            </a:r>
            <a:endParaRPr lang="en-US" altLang="zh-CN" sz="2400" dirty="0">
              <a:ea typeface="宋体" pitchFamily="2" charset="-122"/>
            </a:endParaRPr>
          </a:p>
          <a:p>
            <a:r>
              <a:rPr lang="en-US" altLang="zh-CN" sz="2400" dirty="0" smtClean="0">
                <a:ea typeface="宋体" pitchFamily="2" charset="-122"/>
              </a:rPr>
              <a:t>Timestamps:  </a:t>
            </a:r>
            <a:r>
              <a:rPr lang="en-US" altLang="zh-CN" sz="2400" i="1" dirty="0">
                <a:ea typeface="宋体" pitchFamily="2" charset="-122"/>
              </a:rPr>
              <a:t>t=0, </a:t>
            </a:r>
            <a:r>
              <a:rPr lang="en-US" altLang="zh-CN" sz="2400" i="1" dirty="0" smtClean="0">
                <a:ea typeface="宋体" pitchFamily="2" charset="-122"/>
              </a:rPr>
              <a:t> t=1</a:t>
            </a:r>
            <a:r>
              <a:rPr lang="en-US" altLang="zh-CN" sz="2400" i="1" dirty="0">
                <a:ea typeface="宋体" pitchFamily="2" charset="-122"/>
              </a:rPr>
              <a:t>, </a:t>
            </a:r>
            <a:r>
              <a:rPr lang="en-US" altLang="zh-CN" sz="2400" i="1" dirty="0" smtClean="0">
                <a:ea typeface="宋体" pitchFamily="2" charset="-122"/>
              </a:rPr>
              <a:t>…</a:t>
            </a:r>
          </a:p>
          <a:p>
            <a:r>
              <a:rPr lang="en-US" altLang="zh-CN" sz="2400" dirty="0" smtClean="0">
                <a:ea typeface="宋体" pitchFamily="2" charset="-122"/>
              </a:rPr>
              <a:t>The state at time</a:t>
            </a:r>
            <a:r>
              <a:rPr lang="en-US" altLang="zh-CN" sz="2400" i="1" dirty="0" smtClean="0">
                <a:ea typeface="宋体" pitchFamily="2" charset="-122"/>
              </a:rPr>
              <a:t> t:  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i="1" dirty="0" smtClean="0">
                <a:ea typeface="宋体" pitchFamily="2" charset="-122"/>
              </a:rPr>
              <a:t>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dirty="0" smtClean="0">
                <a:ea typeface="宋体" pitchFamily="2" charset="-122"/>
                <a:sym typeface="Symbol" pitchFamily="18" charset="2"/>
              </a:rPr>
              <a:t>{</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smtClean="0">
                <a:ea typeface="宋体" pitchFamily="2" charset="-122"/>
              </a:rPr>
              <a:t>, s</a:t>
            </a:r>
            <a:r>
              <a:rPr lang="en-US" altLang="zh-CN" sz="2400" i="1" baseline="-25000" dirty="0" smtClean="0">
                <a:ea typeface="宋体" pitchFamily="2" charset="-122"/>
              </a:rPr>
              <a:t>2</a:t>
            </a:r>
            <a:r>
              <a:rPr lang="en-US" altLang="zh-CN" sz="2400" i="1" dirty="0" smtClean="0">
                <a:ea typeface="宋体" pitchFamily="2" charset="-122"/>
              </a:rPr>
              <a:t> ..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dirty="0" smtClean="0">
                <a:ea typeface="宋体" pitchFamily="2" charset="-122"/>
                <a:sym typeface="Symbol" pitchFamily="18" charset="2"/>
              </a:rPr>
              <a:t> </a:t>
            </a:r>
            <a:r>
              <a:rPr lang="en-US" altLang="zh-CN" sz="2400" dirty="0" smtClean="0">
                <a:ea typeface="宋体" pitchFamily="2" charset="-122"/>
              </a:rPr>
              <a:t>})</a:t>
            </a:r>
          </a:p>
          <a:p>
            <a:endParaRPr lang="en-US" altLang="zh-CN" sz="2400" i="1" dirty="0" smtClean="0">
              <a:ea typeface="宋体" pitchFamily="2" charset="-122"/>
            </a:endParaRPr>
          </a:p>
          <a:p>
            <a:r>
              <a:rPr lang="en-US" altLang="zh-CN" sz="2400" dirty="0" smtClean="0">
                <a:ea typeface="宋体" pitchFamily="2" charset="-122"/>
              </a:rPr>
              <a:t> </a:t>
            </a:r>
            <a:endParaRPr lang="en-US" altLang="zh-CN" sz="2400" dirty="0">
              <a:ea typeface="宋体" pitchFamily="2" charset="-122"/>
            </a:endParaRPr>
          </a:p>
        </p:txBody>
      </p:sp>
      <p:sp>
        <p:nvSpPr>
          <p:cNvPr id="25" name="TextBox 24"/>
          <p:cNvSpPr txBox="1"/>
          <p:nvPr/>
        </p:nvSpPr>
        <p:spPr>
          <a:xfrm>
            <a:off x="971600" y="2780928"/>
            <a:ext cx="936104" cy="369332"/>
          </a:xfrm>
          <a:prstGeom prst="rect">
            <a:avLst/>
          </a:prstGeom>
          <a:noFill/>
        </p:spPr>
        <p:txBody>
          <a:bodyPr wrap="square" rtlCol="0">
            <a:spAutoFit/>
          </a:bodyPr>
          <a:lstStyle/>
          <a:p>
            <a:r>
              <a:rPr lang="en-US" altLang="zh-CN" dirty="0" smtClean="0"/>
              <a:t>Sunny</a:t>
            </a:r>
            <a:endParaRPr lang="zh-CN" altLang="en-US" dirty="0"/>
          </a:p>
        </p:txBody>
      </p:sp>
      <p:sp>
        <p:nvSpPr>
          <p:cNvPr id="26" name="TextBox 25"/>
          <p:cNvSpPr txBox="1"/>
          <p:nvPr/>
        </p:nvSpPr>
        <p:spPr>
          <a:xfrm>
            <a:off x="2771800" y="2780928"/>
            <a:ext cx="936104" cy="369332"/>
          </a:xfrm>
          <a:prstGeom prst="rect">
            <a:avLst/>
          </a:prstGeom>
          <a:noFill/>
        </p:spPr>
        <p:txBody>
          <a:bodyPr wrap="square" rtlCol="0">
            <a:spAutoFit/>
          </a:bodyPr>
          <a:lstStyle/>
          <a:p>
            <a:r>
              <a:rPr lang="en-US" altLang="zh-CN" dirty="0" smtClean="0"/>
              <a:t>Cloudy</a:t>
            </a:r>
            <a:endParaRPr lang="zh-CN" altLang="en-US" dirty="0"/>
          </a:p>
        </p:txBody>
      </p:sp>
      <p:sp>
        <p:nvSpPr>
          <p:cNvPr id="27" name="TextBox 26"/>
          <p:cNvSpPr txBox="1"/>
          <p:nvPr/>
        </p:nvSpPr>
        <p:spPr>
          <a:xfrm>
            <a:off x="2627784" y="980728"/>
            <a:ext cx="936104" cy="369332"/>
          </a:xfrm>
          <a:prstGeom prst="rect">
            <a:avLst/>
          </a:prstGeom>
          <a:noFill/>
        </p:spPr>
        <p:txBody>
          <a:bodyPr wrap="square" rtlCol="0">
            <a:spAutoFit/>
          </a:bodyPr>
          <a:lstStyle/>
          <a:p>
            <a:r>
              <a:rPr lang="en-US" altLang="zh-CN" dirty="0" smtClean="0"/>
              <a:t>Rainy</a:t>
            </a:r>
            <a:endParaRPr lang="zh-CN" altLang="en-US" dirty="0"/>
          </a:p>
        </p:txBody>
      </p:sp>
      <p:grpSp>
        <p:nvGrpSpPr>
          <p:cNvPr id="34" name="组合 33"/>
          <p:cNvGrpSpPr/>
          <p:nvPr/>
        </p:nvGrpSpPr>
        <p:grpSpPr>
          <a:xfrm>
            <a:off x="4549823" y="3645024"/>
            <a:ext cx="598241" cy="1520879"/>
            <a:chOff x="4693839" y="4428401"/>
            <a:chExt cx="598241" cy="1520879"/>
          </a:xfrm>
        </p:grpSpPr>
        <p:grpSp>
          <p:nvGrpSpPr>
            <p:cNvPr id="35" name="组合 73"/>
            <p:cNvGrpSpPr/>
            <p:nvPr/>
          </p:nvGrpSpPr>
          <p:grpSpPr>
            <a:xfrm>
              <a:off x="4693839" y="4986001"/>
              <a:ext cx="598241" cy="963279"/>
              <a:chOff x="1165447" y="1921595"/>
              <a:chExt cx="598241" cy="963279"/>
            </a:xfrm>
          </p:grpSpPr>
          <p:sp>
            <p:nvSpPr>
              <p:cNvPr id="38" name="Oval 35"/>
              <p:cNvSpPr>
                <a:spLocks noChangeArrowheads="1"/>
              </p:cNvSpPr>
              <p:nvPr/>
            </p:nvSpPr>
            <p:spPr bwMode="auto">
              <a:xfrm>
                <a:off x="1169095" y="192159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39" name="Rectangle 28"/>
              <p:cNvSpPr>
                <a:spLocks noChangeArrowheads="1"/>
              </p:cNvSpPr>
              <p:nvPr/>
            </p:nvSpPr>
            <p:spPr bwMode="auto">
              <a:xfrm>
                <a:off x="1165447" y="2423209"/>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t=0</a:t>
                </a:r>
                <a:endParaRPr lang="en-US" altLang="zh-CN" sz="2400" b="1" dirty="0">
                  <a:latin typeface="Times New Roman" charset="0"/>
                </a:endParaRPr>
              </a:p>
            </p:txBody>
          </p:sp>
        </p:grpSp>
        <p:sp>
          <p:nvSpPr>
            <p:cNvPr id="36" name="矩形 35"/>
            <p:cNvSpPr/>
            <p:nvPr/>
          </p:nvSpPr>
          <p:spPr>
            <a:xfrm>
              <a:off x="4754880" y="4941168"/>
              <a:ext cx="465192" cy="523220"/>
            </a:xfrm>
            <a:prstGeom prst="rect">
              <a:avLst/>
            </a:prstGeom>
          </p:spPr>
          <p:txBody>
            <a:bodyPr wrap="none">
              <a:spAutoFit/>
            </a:bodyPr>
            <a:lstStyle/>
            <a:p>
              <a:r>
                <a:rPr lang="tr-TR" altLang="zh-CN" sz="2800" b="1" i="1" dirty="0" smtClean="0"/>
                <a:t>q</a:t>
              </a:r>
              <a:r>
                <a:rPr lang="en-US" altLang="zh-CN" sz="2800" b="1" baseline="-25000" dirty="0" smtClean="0"/>
                <a:t>0</a:t>
              </a:r>
              <a:endParaRPr lang="zh-CN" altLang="en-US" sz="2800" b="1" dirty="0"/>
            </a:p>
          </p:txBody>
        </p:sp>
        <p:sp>
          <p:nvSpPr>
            <p:cNvPr id="37" name="矩形 36"/>
            <p:cNvSpPr/>
            <p:nvPr/>
          </p:nvSpPr>
          <p:spPr>
            <a:xfrm>
              <a:off x="4788024" y="4428401"/>
              <a:ext cx="450764" cy="584775"/>
            </a:xfrm>
            <a:prstGeom prst="rect">
              <a:avLst/>
            </a:prstGeom>
          </p:spPr>
          <p:txBody>
            <a:bodyPr wrap="none">
              <a:spAutoFit/>
            </a:bodyPr>
            <a:lstStyle/>
            <a:p>
              <a:r>
                <a:rPr lang="en-US" altLang="zh-CN" sz="3200" b="1" i="1" dirty="0" smtClean="0">
                  <a:solidFill>
                    <a:srgbClr val="FF0000"/>
                  </a:solidFill>
                  <a:ea typeface="宋体" pitchFamily="2" charset="-122"/>
                </a:rPr>
                <a:t>s</a:t>
              </a:r>
              <a:r>
                <a:rPr lang="en-US" altLang="zh-CN" sz="3200" b="1" i="1" baseline="-25000" dirty="0" smtClean="0">
                  <a:solidFill>
                    <a:srgbClr val="FF0000"/>
                  </a:solidFill>
                  <a:ea typeface="宋体" pitchFamily="2" charset="-122"/>
                </a:rPr>
                <a:t>3</a:t>
              </a:r>
              <a:endParaRPr lang="zh-CN" altLang="en-US" sz="3200" b="1" dirty="0">
                <a:solidFill>
                  <a:srgbClr val="FF0000"/>
                </a:solidFill>
              </a:endParaRPr>
            </a:p>
          </p:txBody>
        </p:sp>
      </p:grpSp>
      <p:sp>
        <p:nvSpPr>
          <p:cNvPr id="40" name="矩形 39"/>
          <p:cNvSpPr/>
          <p:nvPr/>
        </p:nvSpPr>
        <p:spPr>
          <a:xfrm>
            <a:off x="4499992" y="3501008"/>
            <a:ext cx="698974" cy="369332"/>
          </a:xfrm>
          <a:prstGeom prst="rect">
            <a:avLst/>
          </a:prstGeom>
        </p:spPr>
        <p:txBody>
          <a:bodyPr wrap="none">
            <a:spAutoFit/>
          </a:bodyPr>
          <a:lstStyle/>
          <a:p>
            <a:r>
              <a:rPr lang="en-US" altLang="zh-CN" i="1" dirty="0" smtClean="0">
                <a:ea typeface="宋体" pitchFamily="2" charset="-122"/>
              </a:rPr>
              <a:t>cloudy</a:t>
            </a:r>
            <a:r>
              <a:rPr lang="en-US" altLang="zh-CN" b="1" i="1" baseline="-25000" dirty="0" smtClean="0">
                <a:solidFill>
                  <a:srgbClr val="FF0000"/>
                </a:solidFill>
                <a:ea typeface="宋体" pitchFamily="2" charset="-122"/>
              </a:rPr>
              <a:t> </a:t>
            </a:r>
            <a:endParaRPr lang="zh-CN" altLang="en-US" b="1" dirty="0">
              <a:solidFill>
                <a:srgbClr val="FF0000"/>
              </a:solidFill>
            </a:endParaRPr>
          </a:p>
        </p:txBody>
      </p:sp>
      <p:sp>
        <p:nvSpPr>
          <p:cNvPr id="41" name="Rectangle 28"/>
          <p:cNvSpPr>
            <a:spLocks noChangeArrowheads="1"/>
          </p:cNvSpPr>
          <p:nvPr/>
        </p:nvSpPr>
        <p:spPr bwMode="auto">
          <a:xfrm>
            <a:off x="4279882" y="5013176"/>
            <a:ext cx="1156214" cy="400110"/>
          </a:xfrm>
          <a:prstGeom prst="rect">
            <a:avLst/>
          </a:prstGeom>
          <a:noFill/>
          <a:ln w="9525">
            <a:noFill/>
            <a:miter lim="800000"/>
            <a:headEnd/>
            <a:tailEnd/>
          </a:ln>
        </p:spPr>
        <p:txBody>
          <a:bodyPr wrap="none">
            <a:spAutoFit/>
          </a:bodyPr>
          <a:lstStyle/>
          <a:p>
            <a:pPr eaLnBrk="0" hangingPunct="0"/>
            <a:r>
              <a:rPr lang="en-US" altLang="zh-CN" sz="2000" i="1" dirty="0" smtClean="0">
                <a:latin typeface="Times New Roman" charset="0"/>
              </a:rPr>
              <a:t>yesterday</a:t>
            </a:r>
            <a:endParaRPr lang="en-US" altLang="zh-CN" sz="2000" dirty="0">
              <a:latin typeface="Times New Roman" charset="0"/>
            </a:endParaRPr>
          </a:p>
        </p:txBody>
      </p:sp>
      <p:sp>
        <p:nvSpPr>
          <p:cNvPr id="28" name="灯片编号占位符 27"/>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Oval 3"/>
          <p:cNvSpPr>
            <a:spLocks noChangeArrowheads="1"/>
          </p:cNvSpPr>
          <p:nvPr/>
        </p:nvSpPr>
        <p:spPr bwMode="auto">
          <a:xfrm>
            <a:off x="1066800" y="3124200"/>
            <a:ext cx="990600" cy="990600"/>
          </a:xfrm>
          <a:prstGeom prst="ellipse">
            <a:avLst/>
          </a:prstGeom>
          <a:solidFill>
            <a:srgbClr val="FFFFCC"/>
          </a:solidFill>
          <a:ln w="19050">
            <a:solidFill>
              <a:schemeClr val="tx1"/>
            </a:solidFill>
            <a:round/>
            <a:headEnd/>
            <a:tailEnd/>
          </a:ln>
          <a:effectLst/>
        </p:spPr>
        <p:txBody>
          <a:bodyPr wrap="none" anchor="ctr"/>
          <a:lstStyle/>
          <a:p>
            <a:endParaRPr lang="zh-CN" altLang="en-US"/>
          </a:p>
        </p:txBody>
      </p:sp>
      <p:sp>
        <p:nvSpPr>
          <p:cNvPr id="528388" name="Text Box 4"/>
          <p:cNvSpPr txBox="1">
            <a:spLocks noChangeArrowheads="1"/>
          </p:cNvSpPr>
          <p:nvPr/>
        </p:nvSpPr>
        <p:spPr bwMode="auto">
          <a:xfrm>
            <a:off x="1295400" y="32766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1</a:t>
            </a:r>
            <a:endParaRPr lang="en-US" altLang="zh-CN" sz="3200">
              <a:ea typeface="宋体" pitchFamily="2" charset="-122"/>
            </a:endParaRPr>
          </a:p>
        </p:txBody>
      </p:sp>
      <p:sp>
        <p:nvSpPr>
          <p:cNvPr id="528389" name="Oval 5"/>
          <p:cNvSpPr>
            <a:spLocks noChangeArrowheads="1"/>
          </p:cNvSpPr>
          <p:nvPr/>
        </p:nvSpPr>
        <p:spPr bwMode="auto">
          <a:xfrm>
            <a:off x="2743200" y="3200400"/>
            <a:ext cx="990600" cy="990600"/>
          </a:xfrm>
          <a:prstGeom prst="ellipse">
            <a:avLst/>
          </a:prstGeom>
          <a:solidFill>
            <a:srgbClr val="CCECFF"/>
          </a:solidFill>
          <a:ln w="19050">
            <a:solidFill>
              <a:schemeClr val="tx1"/>
            </a:solidFill>
            <a:round/>
            <a:headEnd/>
            <a:tailEnd/>
          </a:ln>
          <a:effectLst/>
        </p:spPr>
        <p:txBody>
          <a:bodyPr wrap="none" anchor="ctr"/>
          <a:lstStyle/>
          <a:p>
            <a:endParaRPr lang="zh-CN" altLang="en-US"/>
          </a:p>
        </p:txBody>
      </p:sp>
      <p:sp>
        <p:nvSpPr>
          <p:cNvPr id="528390" name="Text Box 6"/>
          <p:cNvSpPr txBox="1">
            <a:spLocks noChangeArrowheads="1"/>
          </p:cNvSpPr>
          <p:nvPr/>
        </p:nvSpPr>
        <p:spPr bwMode="auto">
          <a:xfrm>
            <a:off x="2971800" y="33528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3</a:t>
            </a:r>
            <a:endParaRPr lang="en-US" altLang="zh-CN" sz="3200">
              <a:ea typeface="宋体" pitchFamily="2" charset="-122"/>
            </a:endParaRPr>
          </a:p>
        </p:txBody>
      </p:sp>
      <p:sp>
        <p:nvSpPr>
          <p:cNvPr id="528391" name="Oval 7"/>
          <p:cNvSpPr>
            <a:spLocks noChangeArrowheads="1"/>
          </p:cNvSpPr>
          <p:nvPr/>
        </p:nvSpPr>
        <p:spPr bwMode="auto">
          <a:xfrm>
            <a:off x="2743200" y="1371600"/>
            <a:ext cx="990600" cy="990600"/>
          </a:xfrm>
          <a:prstGeom prst="ellipse">
            <a:avLst/>
          </a:prstGeom>
          <a:solidFill>
            <a:srgbClr val="FFCCFF"/>
          </a:solidFill>
          <a:ln w="19050">
            <a:solidFill>
              <a:schemeClr val="tx1"/>
            </a:solidFill>
            <a:round/>
            <a:headEnd/>
            <a:tailEnd/>
          </a:ln>
          <a:effectLst/>
        </p:spPr>
        <p:txBody>
          <a:bodyPr wrap="none" anchor="ctr"/>
          <a:lstStyle/>
          <a:p>
            <a:endParaRPr lang="zh-CN" altLang="en-US"/>
          </a:p>
        </p:txBody>
      </p:sp>
      <p:sp>
        <p:nvSpPr>
          <p:cNvPr id="528392" name="Text Box 8"/>
          <p:cNvSpPr txBox="1">
            <a:spLocks noChangeArrowheads="1"/>
          </p:cNvSpPr>
          <p:nvPr/>
        </p:nvSpPr>
        <p:spPr bwMode="auto">
          <a:xfrm>
            <a:off x="2971800" y="1524000"/>
            <a:ext cx="685800" cy="579438"/>
          </a:xfrm>
          <a:prstGeom prst="rect">
            <a:avLst/>
          </a:prstGeom>
          <a:noFill/>
          <a:ln w="9525">
            <a:noFill/>
            <a:miter lim="800000"/>
            <a:headEnd/>
            <a:tailEnd/>
          </a:ln>
          <a:effectLst/>
        </p:spPr>
        <p:txBody>
          <a:bodyPr>
            <a:spAutoFit/>
          </a:bodyPr>
          <a:lstStyle/>
          <a:p>
            <a:r>
              <a:rPr lang="en-US" altLang="zh-CN" sz="3200">
                <a:ea typeface="宋体" pitchFamily="2" charset="-122"/>
              </a:rPr>
              <a:t>s</a:t>
            </a:r>
            <a:r>
              <a:rPr lang="en-US" altLang="zh-CN" sz="3200" baseline="-25000">
                <a:ea typeface="宋体" pitchFamily="2" charset="-122"/>
              </a:rPr>
              <a:t>2</a:t>
            </a:r>
            <a:endParaRPr lang="en-US" altLang="zh-CN" sz="3200">
              <a:ea typeface="宋体" pitchFamily="2" charset="-122"/>
            </a:endParaRPr>
          </a:p>
        </p:txBody>
      </p:sp>
      <p:grpSp>
        <p:nvGrpSpPr>
          <p:cNvPr id="2" name="Group 14"/>
          <p:cNvGrpSpPr>
            <a:grpSpLocks/>
          </p:cNvGrpSpPr>
          <p:nvPr/>
        </p:nvGrpSpPr>
        <p:grpSpPr bwMode="auto">
          <a:xfrm>
            <a:off x="1763713" y="692151"/>
            <a:ext cx="2046287" cy="1593850"/>
            <a:chOff x="1111" y="436"/>
            <a:chExt cx="1289" cy="1004"/>
          </a:xfrm>
        </p:grpSpPr>
        <p:sp>
          <p:nvSpPr>
            <p:cNvPr id="528395" name="Rectangle 11"/>
            <p:cNvSpPr>
              <a:spLocks noChangeArrowheads="1"/>
            </p:cNvSpPr>
            <p:nvPr/>
          </p:nvSpPr>
          <p:spPr bwMode="auto">
            <a:xfrm>
              <a:off x="1680" y="912"/>
              <a:ext cx="720" cy="528"/>
            </a:xfrm>
            <a:prstGeom prst="rect">
              <a:avLst/>
            </a:prstGeom>
            <a:noFill/>
            <a:ln w="76200">
              <a:solidFill>
                <a:schemeClr val="hlink"/>
              </a:solidFill>
              <a:prstDash val="sysDot"/>
              <a:miter lim="800000"/>
              <a:headEnd/>
              <a:tailEnd/>
            </a:ln>
            <a:effectLst/>
          </p:spPr>
          <p:txBody>
            <a:bodyPr wrap="none" anchor="ctr">
              <a:spAutoFit/>
            </a:bodyPr>
            <a:lstStyle/>
            <a:p>
              <a:endParaRPr lang="zh-CN" altLang="en-US"/>
            </a:p>
          </p:txBody>
        </p:sp>
        <p:sp>
          <p:nvSpPr>
            <p:cNvPr id="528396" name="Text Box 12"/>
            <p:cNvSpPr txBox="1">
              <a:spLocks noChangeArrowheads="1"/>
            </p:cNvSpPr>
            <p:nvPr/>
          </p:nvSpPr>
          <p:spPr bwMode="auto">
            <a:xfrm>
              <a:off x="1111" y="436"/>
              <a:ext cx="394" cy="407"/>
            </a:xfrm>
            <a:prstGeom prst="rect">
              <a:avLst/>
            </a:prstGeom>
            <a:noFill/>
            <a:ln w="19050">
              <a:noFill/>
              <a:miter lim="800000"/>
              <a:headEnd/>
              <a:tailEnd/>
            </a:ln>
            <a:effectLst/>
          </p:spPr>
          <p:txBody>
            <a:bodyPr wrap="none" anchor="ctr">
              <a:spAutoFit/>
            </a:bodyPr>
            <a:lstStyle/>
            <a:p>
              <a:r>
                <a:rPr lang="en-US" altLang="zh-CN" i="1" dirty="0" smtClean="0">
                  <a:solidFill>
                    <a:srgbClr val="009900"/>
                  </a:solidFill>
                  <a:ea typeface="宋体" pitchFamily="2" charset="-122"/>
                </a:rPr>
                <a:t>t=1</a:t>
              </a:r>
            </a:p>
            <a:p>
              <a:r>
                <a:rPr lang="en-US" altLang="zh-CN" i="1" dirty="0" smtClean="0">
                  <a:solidFill>
                    <a:srgbClr val="009900"/>
                  </a:solidFill>
                  <a:ea typeface="宋体" pitchFamily="2" charset="-122"/>
                </a:rPr>
                <a:t>q</a:t>
              </a:r>
              <a:r>
                <a:rPr lang="en-US" altLang="zh-CN" i="1" baseline="-25000" dirty="0" smtClean="0">
                  <a:solidFill>
                    <a:srgbClr val="009900"/>
                  </a:solidFill>
                  <a:ea typeface="宋体" pitchFamily="2" charset="-122"/>
                </a:rPr>
                <a:t>1</a:t>
              </a:r>
              <a:r>
                <a:rPr lang="en-US" altLang="zh-CN" i="1" dirty="0" smtClean="0">
                  <a:solidFill>
                    <a:srgbClr val="009900"/>
                  </a:solidFill>
                  <a:ea typeface="宋体" pitchFamily="2" charset="-122"/>
                </a:rPr>
                <a:t>=s</a:t>
              </a:r>
              <a:r>
                <a:rPr lang="en-US" altLang="zh-CN" i="1" baseline="-25000" dirty="0" smtClean="0">
                  <a:solidFill>
                    <a:srgbClr val="009900"/>
                  </a:solidFill>
                  <a:ea typeface="宋体" pitchFamily="2" charset="-122"/>
                </a:rPr>
                <a:t>2</a:t>
              </a:r>
              <a:endParaRPr lang="en-US" altLang="zh-CN" i="1" dirty="0" smtClean="0">
                <a:solidFill>
                  <a:srgbClr val="009900"/>
                </a:solidFill>
                <a:ea typeface="宋体" pitchFamily="2" charset="-122"/>
              </a:endParaRPr>
            </a:p>
          </p:txBody>
        </p:sp>
        <p:sp>
          <p:nvSpPr>
            <p:cNvPr id="528397" name="Freeform 13"/>
            <p:cNvSpPr>
              <a:spLocks/>
            </p:cNvSpPr>
            <p:nvPr/>
          </p:nvSpPr>
          <p:spPr bwMode="auto">
            <a:xfrm>
              <a:off x="1311" y="867"/>
              <a:ext cx="333" cy="318"/>
            </a:xfrm>
            <a:custGeom>
              <a:avLst/>
              <a:gdLst/>
              <a:ahLst/>
              <a:cxnLst>
                <a:cxn ang="0">
                  <a:pos x="0" y="0"/>
                </a:cxn>
                <a:cxn ang="0">
                  <a:pos x="30" y="133"/>
                </a:cxn>
                <a:cxn ang="0">
                  <a:pos x="59" y="178"/>
                </a:cxn>
                <a:cxn ang="0">
                  <a:pos x="141" y="266"/>
                </a:cxn>
                <a:cxn ang="0">
                  <a:pos x="185" y="281"/>
                </a:cxn>
                <a:cxn ang="0">
                  <a:pos x="333" y="318"/>
                </a:cxn>
              </a:cxnLst>
              <a:rect l="0" t="0" r="r" b="b"/>
              <a:pathLst>
                <a:path w="333" h="318">
                  <a:moveTo>
                    <a:pt x="0" y="0"/>
                  </a:moveTo>
                  <a:cubicBezTo>
                    <a:pt x="5" y="50"/>
                    <a:pt x="2" y="92"/>
                    <a:pt x="30" y="133"/>
                  </a:cubicBezTo>
                  <a:cubicBezTo>
                    <a:pt x="42" y="169"/>
                    <a:pt x="30" y="143"/>
                    <a:pt x="59" y="178"/>
                  </a:cubicBezTo>
                  <a:cubicBezTo>
                    <a:pt x="125" y="256"/>
                    <a:pt x="10" y="138"/>
                    <a:pt x="141" y="266"/>
                  </a:cubicBezTo>
                  <a:cubicBezTo>
                    <a:pt x="143" y="268"/>
                    <a:pt x="182" y="280"/>
                    <a:pt x="185" y="281"/>
                  </a:cubicBezTo>
                  <a:cubicBezTo>
                    <a:pt x="233" y="301"/>
                    <a:pt x="279" y="318"/>
                    <a:pt x="333" y="318"/>
                  </a:cubicBezTo>
                </a:path>
              </a:pathLst>
            </a:custGeom>
            <a:noFill/>
            <a:ln w="19050" cap="flat" cmpd="sng">
              <a:solidFill>
                <a:schemeClr val="hlink"/>
              </a:solidFill>
              <a:prstDash val="solid"/>
              <a:round/>
              <a:headEnd type="none" w="med" len="med"/>
              <a:tailEnd type="triangle" w="med" len="med"/>
            </a:ln>
            <a:effectLst/>
          </p:spPr>
          <p:txBody>
            <a:bodyPr wrap="none" anchor="ctr">
              <a:spAutoFit/>
            </a:bodyPr>
            <a:lstStyle/>
            <a:p>
              <a:endParaRPr lang="zh-CN" altLang="en-US"/>
            </a:p>
          </p:txBody>
        </p:sp>
      </p:grpSp>
      <p:grpSp>
        <p:nvGrpSpPr>
          <p:cNvPr id="16" name="组合 15"/>
          <p:cNvGrpSpPr/>
          <p:nvPr/>
        </p:nvGrpSpPr>
        <p:grpSpPr>
          <a:xfrm>
            <a:off x="4549823" y="3645024"/>
            <a:ext cx="598241" cy="1520879"/>
            <a:chOff x="4693839" y="4428401"/>
            <a:chExt cx="598241" cy="1520879"/>
          </a:xfrm>
        </p:grpSpPr>
        <p:grpSp>
          <p:nvGrpSpPr>
            <p:cNvPr id="17" name="组合 73"/>
            <p:cNvGrpSpPr/>
            <p:nvPr/>
          </p:nvGrpSpPr>
          <p:grpSpPr>
            <a:xfrm>
              <a:off x="4693839" y="4986001"/>
              <a:ext cx="598241" cy="963279"/>
              <a:chOff x="1165447" y="1921595"/>
              <a:chExt cx="598241" cy="963279"/>
            </a:xfrm>
          </p:grpSpPr>
          <p:sp>
            <p:nvSpPr>
              <p:cNvPr id="20" name="Oval 35"/>
              <p:cNvSpPr>
                <a:spLocks noChangeArrowheads="1"/>
              </p:cNvSpPr>
              <p:nvPr/>
            </p:nvSpPr>
            <p:spPr bwMode="auto">
              <a:xfrm>
                <a:off x="1169095" y="192159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1" name="Rectangle 28"/>
              <p:cNvSpPr>
                <a:spLocks noChangeArrowheads="1"/>
              </p:cNvSpPr>
              <p:nvPr/>
            </p:nvSpPr>
            <p:spPr bwMode="auto">
              <a:xfrm>
                <a:off x="1165447" y="2423209"/>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t=0</a:t>
                </a:r>
                <a:endParaRPr lang="en-US" altLang="zh-CN" sz="2400" b="1" dirty="0">
                  <a:latin typeface="Times New Roman" charset="0"/>
                </a:endParaRPr>
              </a:p>
            </p:txBody>
          </p:sp>
        </p:grpSp>
        <p:sp>
          <p:nvSpPr>
            <p:cNvPr id="18" name="矩形 17"/>
            <p:cNvSpPr/>
            <p:nvPr/>
          </p:nvSpPr>
          <p:spPr>
            <a:xfrm>
              <a:off x="4754880" y="4941168"/>
              <a:ext cx="465192" cy="523220"/>
            </a:xfrm>
            <a:prstGeom prst="rect">
              <a:avLst/>
            </a:prstGeom>
          </p:spPr>
          <p:txBody>
            <a:bodyPr wrap="none">
              <a:spAutoFit/>
            </a:bodyPr>
            <a:lstStyle/>
            <a:p>
              <a:r>
                <a:rPr lang="tr-TR" altLang="zh-CN" sz="2800" b="1" i="1" dirty="0" smtClean="0"/>
                <a:t>q</a:t>
              </a:r>
              <a:r>
                <a:rPr lang="en-US" altLang="zh-CN" sz="2800" b="1" baseline="-25000" dirty="0" smtClean="0"/>
                <a:t>0</a:t>
              </a:r>
              <a:endParaRPr lang="zh-CN" altLang="en-US" sz="2800" b="1" dirty="0"/>
            </a:p>
          </p:txBody>
        </p:sp>
        <p:sp>
          <p:nvSpPr>
            <p:cNvPr id="19" name="矩形 18"/>
            <p:cNvSpPr/>
            <p:nvPr/>
          </p:nvSpPr>
          <p:spPr>
            <a:xfrm>
              <a:off x="4788024" y="4428401"/>
              <a:ext cx="450764" cy="584775"/>
            </a:xfrm>
            <a:prstGeom prst="rect">
              <a:avLst/>
            </a:prstGeom>
          </p:spPr>
          <p:txBody>
            <a:bodyPr wrap="none">
              <a:spAutoFit/>
            </a:bodyPr>
            <a:lstStyle/>
            <a:p>
              <a:r>
                <a:rPr lang="en-US" altLang="zh-CN" sz="3200" b="1" i="1" dirty="0" smtClean="0">
                  <a:solidFill>
                    <a:srgbClr val="FF0000"/>
                  </a:solidFill>
                  <a:ea typeface="宋体" pitchFamily="2" charset="-122"/>
                </a:rPr>
                <a:t>s</a:t>
              </a:r>
              <a:r>
                <a:rPr lang="en-US" altLang="zh-CN" sz="3200" b="1" i="1" baseline="-25000" dirty="0" smtClean="0">
                  <a:solidFill>
                    <a:srgbClr val="FF0000"/>
                  </a:solidFill>
                  <a:ea typeface="宋体" pitchFamily="2" charset="-122"/>
                </a:rPr>
                <a:t>3</a:t>
              </a:r>
              <a:endParaRPr lang="zh-CN" altLang="en-US" sz="3200" b="1" dirty="0">
                <a:solidFill>
                  <a:srgbClr val="FF0000"/>
                </a:solidFill>
              </a:endParaRPr>
            </a:p>
          </p:txBody>
        </p:sp>
      </p:grpSp>
      <p:grpSp>
        <p:nvGrpSpPr>
          <p:cNvPr id="22" name="组合 21"/>
          <p:cNvGrpSpPr/>
          <p:nvPr/>
        </p:nvGrpSpPr>
        <p:grpSpPr>
          <a:xfrm>
            <a:off x="5701951" y="3653735"/>
            <a:ext cx="598241" cy="1520879"/>
            <a:chOff x="4693839" y="4428401"/>
            <a:chExt cx="598241" cy="1520879"/>
          </a:xfrm>
        </p:grpSpPr>
        <p:grpSp>
          <p:nvGrpSpPr>
            <p:cNvPr id="23" name="组合 73"/>
            <p:cNvGrpSpPr/>
            <p:nvPr/>
          </p:nvGrpSpPr>
          <p:grpSpPr>
            <a:xfrm>
              <a:off x="4693839" y="4986001"/>
              <a:ext cx="598241" cy="963279"/>
              <a:chOff x="1165447" y="1921595"/>
              <a:chExt cx="598241" cy="963279"/>
            </a:xfrm>
          </p:grpSpPr>
          <p:sp>
            <p:nvSpPr>
              <p:cNvPr id="26" name="Oval 35"/>
              <p:cNvSpPr>
                <a:spLocks noChangeArrowheads="1"/>
              </p:cNvSpPr>
              <p:nvPr/>
            </p:nvSpPr>
            <p:spPr bwMode="auto">
              <a:xfrm>
                <a:off x="1169095" y="1921595"/>
                <a:ext cx="566737" cy="566737"/>
              </a:xfrm>
              <a:prstGeom prst="ellipse">
                <a:avLst/>
              </a:prstGeom>
              <a:solidFill>
                <a:schemeClr val="bg1"/>
              </a:solidFill>
              <a:ln w="38100">
                <a:solidFill>
                  <a:schemeClr val="tx1"/>
                </a:solidFill>
                <a:round/>
                <a:headEnd/>
                <a:tailEnd/>
              </a:ln>
            </p:spPr>
            <p:txBody>
              <a:bodyPr wrap="none" anchor="ctr"/>
              <a:lstStyle/>
              <a:p>
                <a:endParaRPr lang="zh-CN" altLang="zh-CN"/>
              </a:p>
            </p:txBody>
          </p:sp>
          <p:sp>
            <p:nvSpPr>
              <p:cNvPr id="27" name="Rectangle 28"/>
              <p:cNvSpPr>
                <a:spLocks noChangeArrowheads="1"/>
              </p:cNvSpPr>
              <p:nvPr/>
            </p:nvSpPr>
            <p:spPr bwMode="auto">
              <a:xfrm>
                <a:off x="1165447" y="2423209"/>
                <a:ext cx="598241" cy="461665"/>
              </a:xfrm>
              <a:prstGeom prst="rect">
                <a:avLst/>
              </a:prstGeom>
              <a:noFill/>
              <a:ln w="9525">
                <a:noFill/>
                <a:miter lim="800000"/>
                <a:headEnd/>
                <a:tailEnd/>
              </a:ln>
            </p:spPr>
            <p:txBody>
              <a:bodyPr wrap="none">
                <a:spAutoFit/>
              </a:bodyPr>
              <a:lstStyle/>
              <a:p>
                <a:pPr eaLnBrk="0" hangingPunct="0"/>
                <a:r>
                  <a:rPr lang="en-US" altLang="zh-CN" sz="2400" b="1" i="1" dirty="0" smtClean="0">
                    <a:latin typeface="Times New Roman" charset="0"/>
                  </a:rPr>
                  <a:t>t=1</a:t>
                </a:r>
                <a:endParaRPr lang="en-US" altLang="zh-CN" sz="2400" b="1" dirty="0">
                  <a:latin typeface="Times New Roman" charset="0"/>
                </a:endParaRPr>
              </a:p>
            </p:txBody>
          </p:sp>
        </p:grpSp>
        <p:sp>
          <p:nvSpPr>
            <p:cNvPr id="24" name="矩形 23"/>
            <p:cNvSpPr/>
            <p:nvPr/>
          </p:nvSpPr>
          <p:spPr>
            <a:xfrm>
              <a:off x="4754880" y="4941168"/>
              <a:ext cx="465192" cy="523220"/>
            </a:xfrm>
            <a:prstGeom prst="rect">
              <a:avLst/>
            </a:prstGeom>
          </p:spPr>
          <p:txBody>
            <a:bodyPr wrap="none">
              <a:spAutoFit/>
            </a:bodyPr>
            <a:lstStyle/>
            <a:p>
              <a:r>
                <a:rPr lang="tr-TR" altLang="zh-CN" sz="2800" b="1" i="1" dirty="0" smtClean="0"/>
                <a:t>q</a:t>
              </a:r>
              <a:r>
                <a:rPr lang="en-US" altLang="zh-CN" sz="2800" b="1" baseline="-25000" dirty="0" smtClean="0"/>
                <a:t>1</a:t>
              </a:r>
              <a:endParaRPr lang="zh-CN" altLang="en-US" sz="2800" b="1" dirty="0"/>
            </a:p>
          </p:txBody>
        </p:sp>
        <p:sp>
          <p:nvSpPr>
            <p:cNvPr id="25" name="矩形 24"/>
            <p:cNvSpPr/>
            <p:nvPr/>
          </p:nvSpPr>
          <p:spPr>
            <a:xfrm>
              <a:off x="4788024" y="4428401"/>
              <a:ext cx="450764" cy="584775"/>
            </a:xfrm>
            <a:prstGeom prst="rect">
              <a:avLst/>
            </a:prstGeom>
          </p:spPr>
          <p:txBody>
            <a:bodyPr wrap="none">
              <a:spAutoFit/>
            </a:bodyPr>
            <a:lstStyle/>
            <a:p>
              <a:r>
                <a:rPr lang="en-US" altLang="zh-CN" sz="3200" b="1" i="1" dirty="0" smtClean="0">
                  <a:solidFill>
                    <a:srgbClr val="FF0000"/>
                  </a:solidFill>
                  <a:ea typeface="宋体" pitchFamily="2" charset="-122"/>
                </a:rPr>
                <a:t>s</a:t>
              </a:r>
              <a:r>
                <a:rPr lang="en-US" altLang="zh-CN" sz="3200" b="1" i="1" baseline="-25000" dirty="0" smtClean="0">
                  <a:solidFill>
                    <a:srgbClr val="FF0000"/>
                  </a:solidFill>
                  <a:ea typeface="宋体" pitchFamily="2" charset="-122"/>
                </a:rPr>
                <a:t>2</a:t>
              </a:r>
              <a:endParaRPr lang="zh-CN" altLang="en-US" sz="3200" b="1" dirty="0">
                <a:solidFill>
                  <a:srgbClr val="FF0000"/>
                </a:solidFill>
              </a:endParaRPr>
            </a:p>
          </p:txBody>
        </p:sp>
      </p:grpSp>
      <p:sp>
        <p:nvSpPr>
          <p:cNvPr id="31" name="Rectangle 2"/>
          <p:cNvSpPr>
            <a:spLocks noGrp="1" noChangeArrowheads="1"/>
          </p:cNvSpPr>
          <p:nvPr>
            <p:ph type="title"/>
          </p:nvPr>
        </p:nvSpPr>
        <p:spPr>
          <a:xfrm>
            <a:off x="251520" y="116632"/>
            <a:ext cx="4608512" cy="504056"/>
          </a:xfrm>
        </p:spPr>
        <p:txBody>
          <a:bodyPr>
            <a:noAutofit/>
          </a:bodyPr>
          <a:lstStyle/>
          <a:p>
            <a:pPr algn="l"/>
            <a:r>
              <a:rPr lang="en-US" altLang="zh-CN" sz="2800" b="1" dirty="0" smtClean="0"/>
              <a:t>Markov Chain</a:t>
            </a:r>
          </a:p>
        </p:txBody>
      </p:sp>
      <p:sp>
        <p:nvSpPr>
          <p:cNvPr id="28" name="Text Box 12"/>
          <p:cNvSpPr txBox="1">
            <a:spLocks noChangeArrowheads="1"/>
          </p:cNvSpPr>
          <p:nvPr/>
        </p:nvSpPr>
        <p:spPr bwMode="auto">
          <a:xfrm>
            <a:off x="4139952" y="914400"/>
            <a:ext cx="4876800" cy="2308324"/>
          </a:xfrm>
          <a:prstGeom prst="rect">
            <a:avLst/>
          </a:prstGeom>
          <a:noFill/>
          <a:ln w="9525">
            <a:noFill/>
            <a:miter lim="800000"/>
            <a:headEnd/>
            <a:tailEnd/>
          </a:ln>
          <a:effectLst/>
        </p:spPr>
        <p:txBody>
          <a:bodyPr wrap="square">
            <a:spAutoFit/>
          </a:bodyPr>
          <a:lstStyle/>
          <a:p>
            <a:r>
              <a:rPr lang="en-US" altLang="zh-CN" sz="2400" i="1" dirty="0" smtClean="0">
                <a:ea typeface="宋体" pitchFamily="2" charset="-122"/>
              </a:rPr>
              <a:t>N</a:t>
            </a:r>
            <a:r>
              <a:rPr lang="en-US" altLang="zh-CN" sz="2400" dirty="0" smtClean="0">
                <a:ea typeface="宋体" pitchFamily="2" charset="-122"/>
              </a:rPr>
              <a:t> states:  {</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a:ea typeface="宋体" pitchFamily="2" charset="-122"/>
              </a:rPr>
              <a:t>, s</a:t>
            </a:r>
            <a:r>
              <a:rPr lang="en-US" altLang="zh-CN" sz="2400" i="1" baseline="-25000" dirty="0">
                <a:ea typeface="宋体" pitchFamily="2" charset="-122"/>
              </a:rPr>
              <a:t>2</a:t>
            </a:r>
            <a:r>
              <a:rPr lang="en-US" altLang="zh-CN" sz="2400" i="1" dirty="0">
                <a:ea typeface="宋体" pitchFamily="2" charset="-122"/>
              </a:rPr>
              <a:t> .. </a:t>
            </a:r>
            <a:r>
              <a:rPr lang="en-US" altLang="zh-CN" sz="2400" i="1" dirty="0" smtClean="0">
                <a:ea typeface="宋体" pitchFamily="2" charset="-122"/>
              </a:rPr>
              <a:t>.,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i="1" baseline="-25000" dirty="0" smtClean="0">
                <a:ea typeface="宋体" pitchFamily="2" charset="-122"/>
              </a:rPr>
              <a:t> </a:t>
            </a:r>
            <a:r>
              <a:rPr lang="en-US" altLang="zh-CN" sz="2400" dirty="0" smtClean="0">
                <a:ea typeface="宋体" pitchFamily="2" charset="-122"/>
              </a:rPr>
              <a:t>}</a:t>
            </a:r>
            <a:endParaRPr lang="en-US" altLang="zh-CN" sz="2400" dirty="0">
              <a:ea typeface="宋体" pitchFamily="2" charset="-122"/>
            </a:endParaRPr>
          </a:p>
          <a:p>
            <a:r>
              <a:rPr lang="en-US" altLang="zh-CN" sz="2400" dirty="0" smtClean="0">
                <a:ea typeface="宋体" pitchFamily="2" charset="-122"/>
              </a:rPr>
              <a:t>Timestamps:  </a:t>
            </a:r>
            <a:r>
              <a:rPr lang="en-US" altLang="zh-CN" sz="2400" i="1" dirty="0">
                <a:ea typeface="宋体" pitchFamily="2" charset="-122"/>
              </a:rPr>
              <a:t>t=0, </a:t>
            </a:r>
            <a:r>
              <a:rPr lang="en-US" altLang="zh-CN" sz="2400" i="1" dirty="0" smtClean="0">
                <a:ea typeface="宋体" pitchFamily="2" charset="-122"/>
              </a:rPr>
              <a:t> t=1</a:t>
            </a:r>
            <a:r>
              <a:rPr lang="en-US" altLang="zh-CN" sz="2400" i="1" dirty="0">
                <a:ea typeface="宋体" pitchFamily="2" charset="-122"/>
              </a:rPr>
              <a:t>, </a:t>
            </a:r>
            <a:r>
              <a:rPr lang="en-US" altLang="zh-CN" sz="2400" i="1" dirty="0" smtClean="0">
                <a:ea typeface="宋体" pitchFamily="2" charset="-122"/>
              </a:rPr>
              <a:t>…</a:t>
            </a:r>
          </a:p>
          <a:p>
            <a:r>
              <a:rPr lang="en-US" altLang="zh-CN" sz="2400" dirty="0" smtClean="0">
                <a:ea typeface="宋体" pitchFamily="2" charset="-122"/>
              </a:rPr>
              <a:t>The state at time</a:t>
            </a:r>
            <a:r>
              <a:rPr lang="en-US" altLang="zh-CN" sz="2400" i="1" dirty="0" smtClean="0">
                <a:ea typeface="宋体" pitchFamily="2" charset="-122"/>
              </a:rPr>
              <a:t> t:  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i="1" dirty="0" smtClean="0">
                <a:ea typeface="宋体" pitchFamily="2" charset="-122"/>
              </a:rPr>
              <a:t>q</a:t>
            </a:r>
            <a:r>
              <a:rPr lang="en-US" altLang="zh-CN" sz="2400" i="1" baseline="-25000" dirty="0" smtClean="0">
                <a:ea typeface="宋体" pitchFamily="2" charset="-122"/>
              </a:rPr>
              <a:t>t</a:t>
            </a:r>
            <a:r>
              <a:rPr lang="en-US" altLang="zh-CN" sz="2400" dirty="0" smtClean="0">
                <a:ea typeface="宋体" pitchFamily="2" charset="-122"/>
              </a:rPr>
              <a:t> </a:t>
            </a:r>
            <a:r>
              <a:rPr lang="en-US" altLang="zh-CN" sz="2400" dirty="0" smtClean="0">
                <a:ea typeface="宋体" pitchFamily="2" charset="-122"/>
                <a:sym typeface="Symbol" pitchFamily="18" charset="2"/>
              </a:rPr>
              <a:t>{</a:t>
            </a:r>
            <a:r>
              <a:rPr lang="en-US" altLang="zh-CN" sz="2400" i="1" dirty="0" smtClean="0">
                <a:ea typeface="宋体" pitchFamily="2" charset="-122"/>
              </a:rPr>
              <a:t>s</a:t>
            </a:r>
            <a:r>
              <a:rPr lang="en-US" altLang="zh-CN" sz="2400" i="1" baseline="-25000" dirty="0" smtClean="0">
                <a:ea typeface="宋体" pitchFamily="2" charset="-122"/>
              </a:rPr>
              <a:t>1</a:t>
            </a:r>
            <a:r>
              <a:rPr lang="en-US" altLang="zh-CN" sz="2400" i="1" dirty="0" smtClean="0">
                <a:ea typeface="宋体" pitchFamily="2" charset="-122"/>
              </a:rPr>
              <a:t>, s</a:t>
            </a:r>
            <a:r>
              <a:rPr lang="en-US" altLang="zh-CN" sz="2400" i="1" baseline="-25000" dirty="0" smtClean="0">
                <a:ea typeface="宋体" pitchFamily="2" charset="-122"/>
              </a:rPr>
              <a:t>2</a:t>
            </a:r>
            <a:r>
              <a:rPr lang="en-US" altLang="zh-CN" sz="2400" i="1" dirty="0" smtClean="0">
                <a:ea typeface="宋体" pitchFamily="2" charset="-122"/>
              </a:rPr>
              <a:t> .. </a:t>
            </a:r>
            <a:r>
              <a:rPr lang="en-US" altLang="zh-CN" sz="2400" i="1" dirty="0" err="1" smtClean="0">
                <a:ea typeface="宋体" pitchFamily="2" charset="-122"/>
              </a:rPr>
              <a:t>s</a:t>
            </a:r>
            <a:r>
              <a:rPr lang="en-US" altLang="zh-CN" sz="2400" i="1" baseline="-25000" dirty="0" err="1" smtClean="0">
                <a:ea typeface="宋体" pitchFamily="2" charset="-122"/>
              </a:rPr>
              <a:t>N</a:t>
            </a:r>
            <a:r>
              <a:rPr lang="en-US" altLang="zh-CN" sz="2400" dirty="0" smtClean="0">
                <a:ea typeface="宋体" pitchFamily="2" charset="-122"/>
                <a:sym typeface="Symbol" pitchFamily="18" charset="2"/>
              </a:rPr>
              <a:t> </a:t>
            </a:r>
            <a:r>
              <a:rPr lang="en-US" altLang="zh-CN" sz="2400" dirty="0" smtClean="0">
                <a:ea typeface="宋体" pitchFamily="2" charset="-122"/>
              </a:rPr>
              <a:t>})</a:t>
            </a:r>
          </a:p>
          <a:p>
            <a:endParaRPr lang="en-US" altLang="zh-CN" sz="2400" i="1" dirty="0" smtClean="0">
              <a:ea typeface="宋体" pitchFamily="2" charset="-122"/>
            </a:endParaRPr>
          </a:p>
          <a:p>
            <a:r>
              <a:rPr lang="en-US" altLang="zh-CN" sz="2400" dirty="0" smtClean="0">
                <a:ea typeface="宋体" pitchFamily="2" charset="-122"/>
              </a:rPr>
              <a:t> </a:t>
            </a:r>
            <a:endParaRPr lang="en-US" altLang="zh-CN" sz="2400" dirty="0">
              <a:ea typeface="宋体" pitchFamily="2" charset="-122"/>
            </a:endParaRPr>
          </a:p>
        </p:txBody>
      </p:sp>
      <p:cxnSp>
        <p:nvCxnSpPr>
          <p:cNvPr id="30" name="直接箭头连接符 29"/>
          <p:cNvCxnSpPr>
            <a:stCxn id="20" idx="6"/>
            <a:endCxn id="26" idx="2"/>
          </p:cNvCxnSpPr>
          <p:nvPr/>
        </p:nvCxnSpPr>
        <p:spPr>
          <a:xfrm>
            <a:off x="5120208" y="4485993"/>
            <a:ext cx="585391" cy="87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71600" y="2780928"/>
            <a:ext cx="936104" cy="369332"/>
          </a:xfrm>
          <a:prstGeom prst="rect">
            <a:avLst/>
          </a:prstGeom>
          <a:noFill/>
        </p:spPr>
        <p:txBody>
          <a:bodyPr wrap="square" rtlCol="0">
            <a:spAutoFit/>
          </a:bodyPr>
          <a:lstStyle/>
          <a:p>
            <a:r>
              <a:rPr lang="en-US" altLang="zh-CN" dirty="0" smtClean="0"/>
              <a:t>Sunny</a:t>
            </a:r>
            <a:endParaRPr lang="zh-CN" altLang="en-US" dirty="0"/>
          </a:p>
        </p:txBody>
      </p:sp>
      <p:sp>
        <p:nvSpPr>
          <p:cNvPr id="36" name="TextBox 35"/>
          <p:cNvSpPr txBox="1"/>
          <p:nvPr/>
        </p:nvSpPr>
        <p:spPr>
          <a:xfrm>
            <a:off x="2771800" y="2780928"/>
            <a:ext cx="936104" cy="369332"/>
          </a:xfrm>
          <a:prstGeom prst="rect">
            <a:avLst/>
          </a:prstGeom>
          <a:noFill/>
        </p:spPr>
        <p:txBody>
          <a:bodyPr wrap="square" rtlCol="0">
            <a:spAutoFit/>
          </a:bodyPr>
          <a:lstStyle/>
          <a:p>
            <a:r>
              <a:rPr lang="en-US" altLang="zh-CN" dirty="0" smtClean="0"/>
              <a:t>Cloudy</a:t>
            </a:r>
            <a:endParaRPr lang="zh-CN" altLang="en-US" dirty="0"/>
          </a:p>
        </p:txBody>
      </p:sp>
      <p:sp>
        <p:nvSpPr>
          <p:cNvPr id="37" name="TextBox 36"/>
          <p:cNvSpPr txBox="1"/>
          <p:nvPr/>
        </p:nvSpPr>
        <p:spPr>
          <a:xfrm>
            <a:off x="2627784" y="980728"/>
            <a:ext cx="936104" cy="369332"/>
          </a:xfrm>
          <a:prstGeom prst="rect">
            <a:avLst/>
          </a:prstGeom>
          <a:noFill/>
        </p:spPr>
        <p:txBody>
          <a:bodyPr wrap="square" rtlCol="0">
            <a:spAutoFit/>
          </a:bodyPr>
          <a:lstStyle/>
          <a:p>
            <a:r>
              <a:rPr lang="en-US" altLang="zh-CN" dirty="0" smtClean="0"/>
              <a:t>Rainy</a:t>
            </a:r>
            <a:endParaRPr lang="zh-CN" altLang="en-US" dirty="0"/>
          </a:p>
        </p:txBody>
      </p:sp>
      <p:sp>
        <p:nvSpPr>
          <p:cNvPr id="38" name="矩形 37"/>
          <p:cNvSpPr/>
          <p:nvPr/>
        </p:nvSpPr>
        <p:spPr>
          <a:xfrm>
            <a:off x="4499992" y="3501008"/>
            <a:ext cx="698974" cy="369332"/>
          </a:xfrm>
          <a:prstGeom prst="rect">
            <a:avLst/>
          </a:prstGeom>
        </p:spPr>
        <p:txBody>
          <a:bodyPr wrap="none">
            <a:spAutoFit/>
          </a:bodyPr>
          <a:lstStyle/>
          <a:p>
            <a:r>
              <a:rPr lang="en-US" altLang="zh-CN" i="1" dirty="0" smtClean="0">
                <a:ea typeface="宋体" pitchFamily="2" charset="-122"/>
              </a:rPr>
              <a:t>cloudy</a:t>
            </a:r>
            <a:r>
              <a:rPr lang="en-US" altLang="zh-CN" b="1" i="1" baseline="-25000" dirty="0" smtClean="0">
                <a:solidFill>
                  <a:srgbClr val="FF0000"/>
                </a:solidFill>
                <a:ea typeface="宋体" pitchFamily="2" charset="-122"/>
              </a:rPr>
              <a:t> </a:t>
            </a:r>
            <a:endParaRPr lang="zh-CN" altLang="en-US" b="1" dirty="0">
              <a:solidFill>
                <a:srgbClr val="FF0000"/>
              </a:solidFill>
            </a:endParaRPr>
          </a:p>
        </p:txBody>
      </p:sp>
      <p:sp>
        <p:nvSpPr>
          <p:cNvPr id="39" name="Rectangle 28"/>
          <p:cNvSpPr>
            <a:spLocks noChangeArrowheads="1"/>
          </p:cNvSpPr>
          <p:nvPr/>
        </p:nvSpPr>
        <p:spPr bwMode="auto">
          <a:xfrm>
            <a:off x="4279882" y="5013176"/>
            <a:ext cx="1156214" cy="400110"/>
          </a:xfrm>
          <a:prstGeom prst="rect">
            <a:avLst/>
          </a:prstGeom>
          <a:noFill/>
          <a:ln w="9525">
            <a:noFill/>
            <a:miter lim="800000"/>
            <a:headEnd/>
            <a:tailEnd/>
          </a:ln>
        </p:spPr>
        <p:txBody>
          <a:bodyPr wrap="none">
            <a:spAutoFit/>
          </a:bodyPr>
          <a:lstStyle/>
          <a:p>
            <a:pPr eaLnBrk="0" hangingPunct="0"/>
            <a:r>
              <a:rPr lang="en-US" altLang="zh-CN" sz="2000" i="1" dirty="0" smtClean="0">
                <a:latin typeface="Times New Roman" charset="0"/>
              </a:rPr>
              <a:t>yesterday</a:t>
            </a:r>
            <a:endParaRPr lang="en-US" altLang="zh-CN" sz="2000" dirty="0">
              <a:latin typeface="Times New Roman" charset="0"/>
            </a:endParaRPr>
          </a:p>
        </p:txBody>
      </p:sp>
      <p:sp>
        <p:nvSpPr>
          <p:cNvPr id="40" name="矩形 39"/>
          <p:cNvSpPr/>
          <p:nvPr/>
        </p:nvSpPr>
        <p:spPr>
          <a:xfrm>
            <a:off x="5652120" y="3501008"/>
            <a:ext cx="565924" cy="369332"/>
          </a:xfrm>
          <a:prstGeom prst="rect">
            <a:avLst/>
          </a:prstGeom>
        </p:spPr>
        <p:txBody>
          <a:bodyPr wrap="none">
            <a:spAutoFit/>
          </a:bodyPr>
          <a:lstStyle/>
          <a:p>
            <a:r>
              <a:rPr lang="en-US" altLang="zh-CN" i="1" dirty="0" smtClean="0">
                <a:ea typeface="宋体" pitchFamily="2" charset="-122"/>
              </a:rPr>
              <a:t>rainy</a:t>
            </a:r>
            <a:endParaRPr lang="zh-CN" altLang="en-US" b="1" dirty="0">
              <a:solidFill>
                <a:srgbClr val="FF0000"/>
              </a:solidFill>
            </a:endParaRPr>
          </a:p>
        </p:txBody>
      </p:sp>
      <p:sp>
        <p:nvSpPr>
          <p:cNvPr id="41" name="Rectangle 28"/>
          <p:cNvSpPr>
            <a:spLocks noChangeArrowheads="1"/>
          </p:cNvSpPr>
          <p:nvPr/>
        </p:nvSpPr>
        <p:spPr bwMode="auto">
          <a:xfrm>
            <a:off x="5580112" y="5013176"/>
            <a:ext cx="753732" cy="400110"/>
          </a:xfrm>
          <a:prstGeom prst="rect">
            <a:avLst/>
          </a:prstGeom>
          <a:noFill/>
          <a:ln w="9525">
            <a:noFill/>
            <a:miter lim="800000"/>
            <a:headEnd/>
            <a:tailEnd/>
          </a:ln>
        </p:spPr>
        <p:txBody>
          <a:bodyPr wrap="none">
            <a:spAutoFit/>
          </a:bodyPr>
          <a:lstStyle/>
          <a:p>
            <a:pPr eaLnBrk="0" hangingPunct="0"/>
            <a:r>
              <a:rPr lang="en-US" altLang="zh-CN" sz="2000" i="1" dirty="0" smtClean="0">
                <a:latin typeface="Times New Roman" charset="0"/>
              </a:rPr>
              <a:t>today</a:t>
            </a:r>
            <a:endParaRPr lang="en-US" altLang="zh-CN" sz="2000" dirty="0">
              <a:latin typeface="Times New Roman" charset="0"/>
            </a:endParaRPr>
          </a:p>
        </p:txBody>
      </p:sp>
      <p:sp>
        <p:nvSpPr>
          <p:cNvPr id="34" name="灯片编号占位符 3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20595</TotalTime>
  <Words>2544</Words>
  <Application>Microsoft Office PowerPoint</Application>
  <PresentationFormat>全屏显示(4:3)</PresentationFormat>
  <Paragraphs>675</Paragraphs>
  <Slides>32</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8" baseType="lpstr">
      <vt:lpstr>Arial Unicode MS</vt:lpstr>
      <vt:lpstr>ＭＳ Ｐゴシック</vt:lpstr>
      <vt:lpstr>华文楷体</vt:lpstr>
      <vt:lpstr>隶书</vt:lpstr>
      <vt:lpstr>宋体</vt:lpstr>
      <vt:lpstr>Arial</vt:lpstr>
      <vt:lpstr>Calibri</vt:lpstr>
      <vt:lpstr>Cambria</vt:lpstr>
      <vt:lpstr>Lucida Calligraphy</vt:lpstr>
      <vt:lpstr>Maiandra GD</vt:lpstr>
      <vt:lpstr>Symbol</vt:lpstr>
      <vt:lpstr>Times New Roman</vt:lpstr>
      <vt:lpstr>Wingdings</vt:lpstr>
      <vt:lpstr>Wingdings 2</vt:lpstr>
      <vt:lpstr>龙腾四海</vt:lpstr>
      <vt:lpstr>Equation</vt:lpstr>
      <vt:lpstr>Introduction to Hidden Markov Model</vt:lpstr>
      <vt:lpstr>Speech Recognition</vt:lpstr>
      <vt:lpstr>Financial Forecasting</vt:lpstr>
      <vt:lpstr>Sequential Applications</vt:lpstr>
      <vt:lpstr>Hidden Markov Model</vt:lpstr>
      <vt:lpstr>Outlines</vt:lpstr>
      <vt:lpstr>Markov Chain</vt:lpstr>
      <vt:lpstr>Markov Chain</vt:lpstr>
      <vt:lpstr>Markov Chain</vt:lpstr>
      <vt:lpstr>Markov Chain</vt:lpstr>
      <vt:lpstr>PowerPoint 演示文稿</vt:lpstr>
      <vt:lpstr>Discrete Markov Process</vt:lpstr>
      <vt:lpstr>PowerPoint 演示文稿</vt:lpstr>
      <vt:lpstr>Example of Markov Process</vt:lpstr>
      <vt:lpstr>PowerPoint 演示文稿</vt:lpstr>
      <vt:lpstr>Outlines</vt:lpstr>
      <vt:lpstr>PowerPoint 演示文稿</vt:lpstr>
      <vt:lpstr>PowerPoint 演示文稿</vt:lpstr>
      <vt:lpstr>PowerPoint 演示文稿</vt:lpstr>
      <vt:lpstr>PowerPoint 演示文稿</vt:lpstr>
      <vt:lpstr>Outlines</vt:lpstr>
      <vt:lpstr>PowerPoint 演示文稿</vt:lpstr>
      <vt:lpstr>PowerPoint 演示文稿</vt:lpstr>
      <vt:lpstr>Outlines</vt:lpstr>
      <vt:lpstr>PowerPoint 演示文稿</vt:lpstr>
      <vt:lpstr>PowerPoint 演示文稿</vt:lpstr>
      <vt:lpstr>PowerPoint 演示文稿</vt:lpstr>
      <vt:lpstr>PowerPoint 演示文稿</vt:lpstr>
      <vt:lpstr>Example of Viterbi Algorithm</vt:lpstr>
      <vt:lpstr>PowerPoint 演示文稿</vt:lpstr>
      <vt:lpstr>Outlines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Hidden Markov Model</dc:title>
  <dc:creator>Liyan</dc:creator>
  <cp:lastModifiedBy>TangJH</cp:lastModifiedBy>
  <cp:revision>176</cp:revision>
  <dcterms:created xsi:type="dcterms:W3CDTF">2014-05-18T23:52:31Z</dcterms:created>
  <dcterms:modified xsi:type="dcterms:W3CDTF">2016-11-08T09:47:13Z</dcterms:modified>
</cp:coreProperties>
</file>