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41"/>
  </p:notesMasterIdLst>
  <p:sldIdLst>
    <p:sldId id="256" r:id="rId2"/>
    <p:sldId id="257" r:id="rId3"/>
    <p:sldId id="258" r:id="rId4"/>
    <p:sldId id="290" r:id="rId5"/>
    <p:sldId id="312" r:id="rId6"/>
    <p:sldId id="261" r:id="rId7"/>
    <p:sldId id="262" r:id="rId8"/>
    <p:sldId id="263" r:id="rId9"/>
    <p:sldId id="264" r:id="rId10"/>
    <p:sldId id="265" r:id="rId11"/>
    <p:sldId id="291" r:id="rId12"/>
    <p:sldId id="292" r:id="rId13"/>
    <p:sldId id="294" r:id="rId14"/>
    <p:sldId id="295" r:id="rId15"/>
    <p:sldId id="303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266" r:id="rId24"/>
    <p:sldId id="267" r:id="rId25"/>
    <p:sldId id="269" r:id="rId26"/>
    <p:sldId id="315" r:id="rId27"/>
    <p:sldId id="270" r:id="rId28"/>
    <p:sldId id="316" r:id="rId29"/>
    <p:sldId id="305" r:id="rId30"/>
    <p:sldId id="308" r:id="rId31"/>
    <p:sldId id="307" r:id="rId32"/>
    <p:sldId id="304" r:id="rId33"/>
    <p:sldId id="309" r:id="rId34"/>
    <p:sldId id="310" r:id="rId35"/>
    <p:sldId id="274" r:id="rId36"/>
    <p:sldId id="273" r:id="rId37"/>
    <p:sldId id="275" r:id="rId38"/>
    <p:sldId id="276" r:id="rId39"/>
    <p:sldId id="311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508660" indent="-360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1018962" indent="-738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527623" indent="-1099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2037923" indent="-1476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362810" algn="l" defTabSz="945124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835372" algn="l" defTabSz="945124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307933" algn="l" defTabSz="945124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780495" algn="l" defTabSz="945124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CCFF"/>
    <a:srgbClr val="00CCFF"/>
    <a:srgbClr val="00FFFF"/>
    <a:srgbClr val="FFFF99"/>
    <a:srgbClr val="FFFF00"/>
    <a:srgbClr val="66FFFF"/>
    <a:srgbClr val="33CCCC"/>
    <a:srgbClr val="D5D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1" autoAdjust="0"/>
    <p:restoredTop sz="94660"/>
  </p:normalViewPr>
  <p:slideViewPr>
    <p:cSldViewPr>
      <p:cViewPr>
        <p:scale>
          <a:sx n="100" d="100"/>
          <a:sy n="100" d="100"/>
        </p:scale>
        <p:origin x="-1668" y="-48"/>
      </p:cViewPr>
      <p:guideLst>
        <p:guide orient="horz" pos="2161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314487-0CE3-481E-A6CD-359E0D2485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3317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0866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18962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52762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03792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547490" algn="l" defTabSz="10189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988" algn="l" defTabSz="10189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6485" algn="l" defTabSz="10189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983" algn="l" defTabSz="10189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72DD263-CC40-4749-B961-9ED084820DD1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6BF76B-F4D6-4965-BF33-259A6BF6A154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F782219-CE63-457D-A230-9EA666C9A2EF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0B5A37E-668E-48FD-B1AA-7A1A88C4494C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5FD9FE6-AA50-4113-93F5-3C011C238A75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26ECDC3-AB50-40EC-A42A-38466FF8F71A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BCEB6F3-0785-47CA-8139-1276CBE9D230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FCC2D70-4482-4EC5-9721-3F974F431454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12652D9-B474-4492-9A4E-C0DDADF1B492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D7A752F-28D1-4131-BB46-E5A0B56F61BC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0A1E250-E777-4ABF-95A6-16B11E7D15E1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68B236E-BEC8-477D-A8AB-D255DDF7D31C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E05A4F3-436D-4120-8185-E2C30972BEEA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EDCDF11-F1CB-4C2E-B11C-D170ED093D88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CDC7731-B7C0-4533-8185-AF348C9CAF04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9B5E3B5-AC6D-4E3A-8425-E2DC8EF89E3B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E2C1F8D-FAE7-4A83-82DC-0248C27B258C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98BF7F5-EEE2-44FE-B495-7247260FD658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356F53C-0C6E-4AB1-B2E2-8298E0694C32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FB562D8-CEE1-457F-BD97-B0EC12003473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475BA7A-9791-4A20-816D-4FB63995C29B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A84C832-CC57-4E93-8D38-3C6000F69CDB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65BA525-B3C1-4445-B519-80D38BD75C67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71600C2-9119-4BCA-9A22-0553486F6078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E764370-8BE5-465E-B9A5-1F62891CCDDC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48338B9-2508-4FEE-9854-5DA734BD7037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160A3FA-D979-42D6-80E3-59D54C7FD209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43C0E30-2AE3-4D16-9868-331854268E48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E5CAD49-1CC4-4B1F-B4FB-3243B7727FE7}" type="slidenum">
              <a:rPr lang="en-US" altLang="zh-CN" smtClean="0">
                <a:latin typeface="Arial" charset="0"/>
              </a:rPr>
              <a:pPr eaLnBrk="1" hangingPunct="1"/>
              <a:t>35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03F7937-D03B-47E5-832E-45DF37B2FA77}" type="slidenum">
              <a:rPr lang="en-US" altLang="zh-CN" smtClean="0">
                <a:latin typeface="Arial" charset="0"/>
              </a:rPr>
              <a:pPr eaLnBrk="1" hangingPunct="1"/>
              <a:t>36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6082824-BC6D-494A-91A2-51BC5D3FEE9E}" type="slidenum">
              <a:rPr lang="en-US" altLang="zh-CN" smtClean="0">
                <a:latin typeface="Arial" charset="0"/>
              </a:rPr>
              <a:pPr eaLnBrk="1" hangingPunct="1"/>
              <a:t>37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C0173C7-4569-4AD5-897D-ED139ADB11B8}" type="slidenum">
              <a:rPr lang="en-US" altLang="zh-CN" smtClean="0">
                <a:latin typeface="Arial" charset="0"/>
              </a:rPr>
              <a:pPr eaLnBrk="1" hangingPunct="1"/>
              <a:t>38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4D22364-6CAE-417E-9E8F-DA2B3583C58B}" type="slidenum">
              <a:rPr lang="en-US" altLang="zh-CN" smtClean="0">
                <a:latin typeface="Arial" charset="0"/>
              </a:rPr>
              <a:pPr eaLnBrk="1" hangingPunct="1"/>
              <a:t>39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F2FA1E2-9E90-44BA-AF4F-2C95D00BB56F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8097EB7-7568-4DBE-A09E-2C9040382A57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61C4F39-D2CD-45AE-BA68-198A5A869A5E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FF1AFDE-285D-45F6-8ECD-DE142FD961AF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F2F3D93-CB34-4CF0-B5F3-07856FAB9C45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329174-4E60-4F9B-A59A-AB62C30F00E1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5" y="213043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09498" indent="0" algn="ctr">
              <a:buNone/>
              <a:defRPr/>
            </a:lvl2pPr>
            <a:lvl3pPr marL="1018996" indent="0" algn="ctr">
              <a:buNone/>
              <a:defRPr/>
            </a:lvl3pPr>
            <a:lvl4pPr marL="1528493" indent="0" algn="ctr">
              <a:buNone/>
              <a:defRPr/>
            </a:lvl4pPr>
            <a:lvl5pPr marL="2037991" indent="0" algn="ctr">
              <a:buNone/>
              <a:defRPr/>
            </a:lvl5pPr>
            <a:lvl6pPr marL="2547490" indent="0" algn="ctr">
              <a:buNone/>
              <a:defRPr/>
            </a:lvl6pPr>
            <a:lvl7pPr marL="3056988" indent="0" algn="ctr">
              <a:buNone/>
              <a:defRPr/>
            </a:lvl7pPr>
            <a:lvl8pPr marL="3566485" indent="0" algn="ctr">
              <a:buNone/>
              <a:defRPr/>
            </a:lvl8pPr>
            <a:lvl9pPr marL="4075983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94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16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51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40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28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9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5182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20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5" y="4406902"/>
            <a:ext cx="7772400" cy="136207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5" y="2906716"/>
            <a:ext cx="7772400" cy="1500187"/>
          </a:xfrm>
        </p:spPr>
        <p:txBody>
          <a:bodyPr anchor="b"/>
          <a:lstStyle>
            <a:lvl1pPr marL="0" indent="0">
              <a:buNone/>
              <a:defRPr sz="2200"/>
            </a:lvl1pPr>
            <a:lvl2pPr marL="509498" indent="0">
              <a:buNone/>
              <a:defRPr sz="2000"/>
            </a:lvl2pPr>
            <a:lvl3pPr marL="1018996" indent="0">
              <a:buNone/>
              <a:defRPr sz="1800"/>
            </a:lvl3pPr>
            <a:lvl4pPr marL="1528493" indent="0">
              <a:buNone/>
              <a:defRPr sz="1600"/>
            </a:lvl4pPr>
            <a:lvl5pPr marL="2037991" indent="0">
              <a:buNone/>
              <a:defRPr sz="1600"/>
            </a:lvl5pPr>
            <a:lvl6pPr marL="2547490" indent="0">
              <a:buNone/>
              <a:defRPr sz="1600"/>
            </a:lvl6pPr>
            <a:lvl7pPr marL="3056988" indent="0">
              <a:buNone/>
              <a:defRPr sz="1600"/>
            </a:lvl7pPr>
            <a:lvl8pPr marL="3566485" indent="0">
              <a:buNone/>
              <a:defRPr sz="1600"/>
            </a:lvl8pPr>
            <a:lvl9pPr marL="407598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503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43" y="1752600"/>
            <a:ext cx="3924300" cy="426720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9" y="1752600"/>
            <a:ext cx="3924300" cy="426720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6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98" indent="0">
              <a:buNone/>
              <a:defRPr sz="2200" b="1"/>
            </a:lvl2pPr>
            <a:lvl3pPr marL="1018996" indent="0">
              <a:buNone/>
              <a:defRPr sz="2000" b="1"/>
            </a:lvl3pPr>
            <a:lvl4pPr marL="1528493" indent="0">
              <a:buNone/>
              <a:defRPr sz="1800" b="1"/>
            </a:lvl4pPr>
            <a:lvl5pPr marL="2037991" indent="0">
              <a:buNone/>
              <a:defRPr sz="1800" b="1"/>
            </a:lvl5pPr>
            <a:lvl6pPr marL="2547490" indent="0">
              <a:buNone/>
              <a:defRPr sz="1800" b="1"/>
            </a:lvl6pPr>
            <a:lvl7pPr marL="3056988" indent="0">
              <a:buNone/>
              <a:defRPr sz="1800" b="1"/>
            </a:lvl7pPr>
            <a:lvl8pPr marL="3566485" indent="0">
              <a:buNone/>
              <a:defRPr sz="1800" b="1"/>
            </a:lvl8pPr>
            <a:lvl9pPr marL="4075983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0" y="1535117"/>
            <a:ext cx="4041775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98" indent="0">
              <a:buNone/>
              <a:defRPr sz="2200" b="1"/>
            </a:lvl2pPr>
            <a:lvl3pPr marL="1018996" indent="0">
              <a:buNone/>
              <a:defRPr sz="2000" b="1"/>
            </a:lvl3pPr>
            <a:lvl4pPr marL="1528493" indent="0">
              <a:buNone/>
              <a:defRPr sz="1800" b="1"/>
            </a:lvl4pPr>
            <a:lvl5pPr marL="2037991" indent="0">
              <a:buNone/>
              <a:defRPr sz="1800" b="1"/>
            </a:lvl5pPr>
            <a:lvl6pPr marL="2547490" indent="0">
              <a:buNone/>
              <a:defRPr sz="1800" b="1"/>
            </a:lvl6pPr>
            <a:lvl7pPr marL="3056988" indent="0">
              <a:buNone/>
              <a:defRPr sz="1800" b="1"/>
            </a:lvl7pPr>
            <a:lvl8pPr marL="3566485" indent="0">
              <a:buNone/>
              <a:defRPr sz="1800" b="1"/>
            </a:lvl8pPr>
            <a:lvl9pPr marL="4075983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63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2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25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0" y="273051"/>
            <a:ext cx="3008312" cy="1162051"/>
          </a:xfrm>
        </p:spPr>
        <p:txBody>
          <a:bodyPr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4" y="273056"/>
            <a:ext cx="5111750" cy="585311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0" y="1435105"/>
            <a:ext cx="3008312" cy="4691064"/>
          </a:xfrm>
        </p:spPr>
        <p:txBody>
          <a:bodyPr/>
          <a:lstStyle>
            <a:lvl1pPr marL="0" indent="0">
              <a:buNone/>
              <a:defRPr sz="1600"/>
            </a:lvl1pPr>
            <a:lvl2pPr marL="509498" indent="0">
              <a:buNone/>
              <a:defRPr sz="1300"/>
            </a:lvl2pPr>
            <a:lvl3pPr marL="1018996" indent="0">
              <a:buNone/>
              <a:defRPr sz="1100"/>
            </a:lvl3pPr>
            <a:lvl4pPr marL="1528493" indent="0">
              <a:buNone/>
              <a:defRPr sz="1000"/>
            </a:lvl4pPr>
            <a:lvl5pPr marL="2037991" indent="0">
              <a:buNone/>
              <a:defRPr sz="1000"/>
            </a:lvl5pPr>
            <a:lvl6pPr marL="2547490" indent="0">
              <a:buNone/>
              <a:defRPr sz="1000"/>
            </a:lvl6pPr>
            <a:lvl7pPr marL="3056988" indent="0">
              <a:buNone/>
              <a:defRPr sz="1000"/>
            </a:lvl7pPr>
            <a:lvl8pPr marL="3566485" indent="0">
              <a:buNone/>
              <a:defRPr sz="1000"/>
            </a:lvl8pPr>
            <a:lvl9pPr marL="407598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152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7"/>
            <a:ext cx="54864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09498" indent="0">
              <a:buNone/>
              <a:defRPr sz="3100"/>
            </a:lvl2pPr>
            <a:lvl3pPr marL="1018996" indent="0">
              <a:buNone/>
              <a:defRPr sz="2700"/>
            </a:lvl3pPr>
            <a:lvl4pPr marL="1528493" indent="0">
              <a:buNone/>
              <a:defRPr sz="2200"/>
            </a:lvl4pPr>
            <a:lvl5pPr marL="2037991" indent="0">
              <a:buNone/>
              <a:defRPr sz="2200"/>
            </a:lvl5pPr>
            <a:lvl6pPr marL="2547490" indent="0">
              <a:buNone/>
              <a:defRPr sz="2200"/>
            </a:lvl6pPr>
            <a:lvl7pPr marL="3056988" indent="0">
              <a:buNone/>
              <a:defRPr sz="2200"/>
            </a:lvl7pPr>
            <a:lvl8pPr marL="3566485" indent="0">
              <a:buNone/>
              <a:defRPr sz="2200"/>
            </a:lvl8pPr>
            <a:lvl9pPr marL="4075983" indent="0">
              <a:buNone/>
              <a:defRPr sz="22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50"/>
            <a:ext cx="54864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09498" indent="0">
              <a:buNone/>
              <a:defRPr sz="1300"/>
            </a:lvl2pPr>
            <a:lvl3pPr marL="1018996" indent="0">
              <a:buNone/>
              <a:defRPr sz="1100"/>
            </a:lvl3pPr>
            <a:lvl4pPr marL="1528493" indent="0">
              <a:buNone/>
              <a:defRPr sz="1000"/>
            </a:lvl4pPr>
            <a:lvl5pPr marL="2037991" indent="0">
              <a:buNone/>
              <a:defRPr sz="1000"/>
            </a:lvl5pPr>
            <a:lvl6pPr marL="2547490" indent="0">
              <a:buNone/>
              <a:defRPr sz="1000"/>
            </a:lvl6pPr>
            <a:lvl7pPr marL="3056988" indent="0">
              <a:buNone/>
              <a:defRPr sz="1000"/>
            </a:lvl7pPr>
            <a:lvl8pPr marL="3566485" indent="0">
              <a:buNone/>
              <a:defRPr sz="1000"/>
            </a:lvl8pPr>
            <a:lvl9pPr marL="407598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164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545" y="305579"/>
            <a:ext cx="8001630" cy="60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900" tIns="50950" rIns="101900" bIns="509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146" y="1052017"/>
            <a:ext cx="8001629" cy="511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900" tIns="50950" rIns="101900" bIns="509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825" y="908777"/>
            <a:ext cx="7957950" cy="108226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lIns="101900" tIns="50950" rIns="101900" bIns="50950"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825" y="6172040"/>
            <a:ext cx="7924351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629" y="6165674"/>
            <a:ext cx="5113785" cy="38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509498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1018996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528493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2037991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523428" indent="-52342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1010757" indent="-48568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900">
          <a:solidFill>
            <a:schemeClr val="tx1"/>
          </a:solidFill>
          <a:latin typeface="+mn-lt"/>
          <a:ea typeface="+mn-ea"/>
        </a:defRPr>
      </a:lvl2pPr>
      <a:lvl3pPr marL="1453784" indent="-43974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600">
          <a:solidFill>
            <a:schemeClr val="tx1"/>
          </a:solidFill>
          <a:latin typeface="+mn-lt"/>
          <a:ea typeface="+mn-ea"/>
        </a:defRPr>
      </a:lvl3pPr>
      <a:lvl4pPr marL="1886966" indent="-43154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4pPr>
      <a:lvl5pPr marL="2333274" indent="-44302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5pPr>
      <a:lvl6pPr marL="2842929" indent="-44404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6pPr>
      <a:lvl7pPr marL="3352426" indent="-44404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7pPr>
      <a:lvl8pPr marL="3861923" indent="-44404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8pPr>
      <a:lvl9pPr marL="4371422" indent="-44404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189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98" algn="l" defTabSz="10189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996" algn="l" defTabSz="10189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493" algn="l" defTabSz="10189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991" algn="l" defTabSz="10189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490" algn="l" defTabSz="10189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988" algn="l" defTabSz="10189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6485" algn="l" defTabSz="10189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983" algn="l" defTabSz="10189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267" y="144832"/>
            <a:ext cx="8282182" cy="763945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章  基础知识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504" y="1989441"/>
            <a:ext cx="7919312" cy="38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611505" y="1125228"/>
            <a:ext cx="7920992" cy="2496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1.1  CPU</a:t>
            </a:r>
            <a:r>
              <a:rPr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基本功能</a:t>
            </a: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  </a:t>
            </a:r>
            <a:r>
              <a:rPr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汇编语言概念</a:t>
            </a: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  </a:t>
            </a:r>
            <a:r>
              <a:rPr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数据的表示和存储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1.1.2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基本功能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613184" y="2134272"/>
            <a:ext cx="4319166" cy="3336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1;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2;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 cf12( void )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y = x * x + 3;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return;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5220072" y="2249542"/>
            <a:ext cx="3672383" cy="2218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 anchor="ctr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varx3HA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imul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3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vary3HA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11505" y="1125229"/>
            <a:ext cx="7920992" cy="5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0000FF"/>
                </a:solidFill>
              </a:rPr>
              <a:t>访问存储器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577880" y="1268468"/>
            <a:ext cx="0" cy="43210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标注 8"/>
          <p:cNvSpPr/>
          <p:nvPr/>
        </p:nvSpPr>
        <p:spPr>
          <a:xfrm>
            <a:off x="2667770" y="5739138"/>
            <a:ext cx="3159997" cy="865805"/>
          </a:xfrm>
          <a:prstGeom prst="wedgeRoundRectCallout">
            <a:avLst>
              <a:gd name="adj1" fmla="val 34262"/>
              <a:gd name="adj2" fmla="val -66128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900" tIns="50950" rIns="101900" bIns="50950" anchor="ctr"/>
          <a:lstStyle/>
          <a:p>
            <a:pPr>
              <a:lnSpc>
                <a:spcPts val="3000"/>
              </a:lnSpc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编译优化：大小最小化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VC2010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集成开发环境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7376345" y="1706144"/>
            <a:ext cx="1418714" cy="360959"/>
          </a:xfrm>
          <a:prstGeom prst="wedgeRectCallout">
            <a:avLst>
              <a:gd name="adj1" fmla="val -47107"/>
              <a:gd name="adj2" fmla="val 12790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512" tIns="47256" rIns="94512" bIns="47256"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存储单元</a:t>
            </a:r>
            <a:endParaRPr lang="zh-CN" altLang="en-US" sz="21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6858052" y="4221088"/>
            <a:ext cx="1418714" cy="360959"/>
          </a:xfrm>
          <a:prstGeom prst="wedgeRectCallout">
            <a:avLst>
              <a:gd name="adj1" fmla="val -33371"/>
              <a:gd name="adj2" fmla="val -103136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512" tIns="47256" rIns="94512" bIns="47256"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存储单元</a:t>
            </a:r>
            <a:endParaRPr lang="zh-CN" altLang="en-US" sz="21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2" grpId="0"/>
      <p:bldP spid="9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4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汇编语言概念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11504" y="1989441"/>
            <a:ext cx="7919312" cy="38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1505" y="1166609"/>
            <a:ext cx="7920992" cy="2496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1.2.1  </a:t>
            </a:r>
            <a:r>
              <a:rPr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机器指令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1.2.2  </a:t>
            </a:r>
            <a:r>
              <a:rPr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汇编格式指令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1.2.3  </a:t>
            </a:r>
            <a:r>
              <a:rPr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汇编语言及其优缺点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机器指令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11504" y="1989441"/>
            <a:ext cx="7919312" cy="38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11504" y="1168200"/>
            <a:ext cx="8208264" cy="4193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把</a:t>
            </a:r>
            <a:r>
              <a:rPr lang="en-US" altLang="zh-CN" sz="2400" b="1" dirty="0">
                <a:latin typeface="+mn-ea"/>
                <a:ea typeface="+mn-ea"/>
              </a:rPr>
              <a:t>CPU</a:t>
            </a:r>
            <a:r>
              <a:rPr lang="zh-CN" altLang="en-US" sz="2400" b="1" dirty="0">
                <a:latin typeface="+mn-ea"/>
                <a:ea typeface="+mn-ea"/>
              </a:rPr>
              <a:t>能够直接识别并遵照执行的指令称为机器指令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机器指令一般由操作码和操作数两部分构成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</a:t>
            </a:r>
            <a:r>
              <a:rPr lang="zh-CN" altLang="en-US" sz="2400" b="1" dirty="0">
                <a:latin typeface="+mn-ea"/>
                <a:ea typeface="+mn-ea"/>
              </a:rPr>
              <a:t>指出要进行的操作或运算</a:t>
            </a:r>
            <a:endParaRPr lang="en-US" altLang="zh-CN" sz="2400" b="1" dirty="0">
              <a:latin typeface="+mn-ea"/>
              <a:ea typeface="+mn-ea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defRPr/>
            </a:pPr>
            <a:r>
              <a:rPr lang="en-US" altLang="zh-CN" sz="2400" b="1" dirty="0">
                <a:latin typeface="+mn-ea"/>
                <a:ea typeface="+mn-ea"/>
              </a:rPr>
              <a:t>	</a:t>
            </a:r>
            <a:r>
              <a:rPr lang="zh-CN" altLang="en-US" sz="2400" b="1" dirty="0">
                <a:latin typeface="+mn-ea"/>
                <a:ea typeface="+mn-ea"/>
              </a:rPr>
              <a:t>例如，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加、减、传送</a:t>
            </a:r>
            <a:r>
              <a:rPr lang="zh-CN" altLang="en-US" sz="2400" b="1" dirty="0">
                <a:latin typeface="+mn-ea"/>
                <a:ea typeface="+mn-ea"/>
              </a:rPr>
              <a:t>等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</a:t>
            </a:r>
            <a:r>
              <a:rPr lang="zh-CN" altLang="en-US" sz="2400" b="1" dirty="0">
                <a:latin typeface="+mn-ea"/>
                <a:ea typeface="+mn-ea"/>
              </a:rPr>
              <a:t>指出参与操作或运算的对象，也指出操作或运算结果存放的位置</a:t>
            </a:r>
            <a:endParaRPr lang="en-US" altLang="zh-CN" sz="2400" b="1" dirty="0">
              <a:latin typeface="+mn-ea"/>
              <a:ea typeface="+mn-ea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defRPr/>
            </a:pPr>
            <a:r>
              <a:rPr lang="en-US" altLang="zh-CN" sz="2400" b="1" dirty="0">
                <a:latin typeface="+mn-ea"/>
                <a:ea typeface="+mn-ea"/>
              </a:rPr>
              <a:t>	</a:t>
            </a:r>
            <a:r>
              <a:rPr lang="zh-CN" altLang="en-US" sz="2400" b="1" dirty="0">
                <a:latin typeface="+mn-ea"/>
                <a:ea typeface="+mn-ea"/>
              </a:rPr>
              <a:t>例如，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寄存器、存储单元和数据</a:t>
            </a:r>
            <a:r>
              <a:rPr lang="zh-CN" altLang="en-US" sz="2400" b="1" dirty="0">
                <a:latin typeface="+mn-ea"/>
                <a:ea typeface="+mn-ea"/>
              </a:rPr>
              <a:t>等</a:t>
            </a:r>
            <a:r>
              <a:rPr lang="zh-CN" altLang="en-US" sz="2400" dirty="0"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机器指令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11505" y="1125228"/>
            <a:ext cx="7920992" cy="5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800" b="1" dirty="0">
                <a:solidFill>
                  <a:srgbClr val="0000FF"/>
                </a:solidFill>
              </a:rPr>
              <a:t>机器指令采用二进制编码表示</a:t>
            </a: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4428364" y="1792133"/>
            <a:ext cx="4104133" cy="4157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 anchor="ctr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33 C9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33 C0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41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8B D1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0F AF D1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 C2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41              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83 F9 0A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7E F3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C3</a:t>
            </a:r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>
            <a:off x="4211650" y="1916230"/>
            <a:ext cx="0" cy="4001163"/>
          </a:xfrm>
          <a:prstGeom prst="line">
            <a:avLst/>
          </a:prstGeom>
          <a:ln w="38100"/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900" tIns="50950" rIns="101900" bIns="50950"/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3743" y="1759455"/>
            <a:ext cx="3744621" cy="4157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 anchor="ctr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sz="20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</a:t>
            </a:r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CN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lab1: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imul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  </a:t>
            </a:r>
            <a:r>
              <a:rPr lang="en-US" altLang="zh-CN" sz="2000" b="1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r>
              <a:rPr lang="en-US" altLang="zh-CN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2000" b="1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edx</a:t>
            </a:r>
            <a:endParaRPr lang="en-US" altLang="zh-CN" sz="20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10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jle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lab1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ret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943684" y="4150769"/>
            <a:ext cx="2879444" cy="413804"/>
          </a:xfrm>
          <a:prstGeom prst="wedgeRoundRectCallout">
            <a:avLst>
              <a:gd name="adj1" fmla="val -56081"/>
              <a:gd name="adj2" fmla="val -48450"/>
              <a:gd name="adj3" fmla="val 16667"/>
            </a:avLst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900" tIns="50950" rIns="101900" bIns="50950" anchor="ctr"/>
          <a:lstStyle/>
          <a:p>
            <a:pPr>
              <a:defRPr/>
            </a:pP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0000 0011 11 000 010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汇编格式指令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504" y="1989441"/>
            <a:ext cx="7919312" cy="38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11505" y="1235045"/>
            <a:ext cx="7920992" cy="2783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500" b="1" dirty="0"/>
              <a:t>人们采用便于记忆、并能描述指令功能的符号来表示指令的操作码。这些符号被称为</a:t>
            </a:r>
            <a:r>
              <a:rPr lang="zh-CN" altLang="en-US" sz="25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指令助记符</a:t>
            </a:r>
            <a:endParaRPr lang="zh-CN" altLang="en-US" sz="2500" b="1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500" b="1" dirty="0"/>
              <a:t>用符号表示操作数，如寄存器、存储单元地址等</a:t>
            </a:r>
          </a:p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500" b="1" dirty="0"/>
              <a:t>由指令助记符、操作符号和常量等表示的指令被称为</a:t>
            </a:r>
            <a:r>
              <a:rPr lang="zh-CN" altLang="en-US" sz="25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汇编格式指令</a:t>
            </a:r>
            <a:endParaRPr lang="zh-CN" altLang="en-US" sz="25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汇编格式指令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11504" y="1989441"/>
            <a:ext cx="7919312" cy="38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611504" y="2079316"/>
            <a:ext cx="7576398" cy="5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900" tIns="50950" rIns="101900" bIns="50950"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        </a:t>
            </a:r>
            <a:r>
              <a:rPr lang="en-US" altLang="zh-CN" sz="3200" b="1" dirty="0">
                <a:solidFill>
                  <a:srgbClr val="0000FF"/>
                </a:solidFill>
              </a:rPr>
              <a:t>[ </a:t>
            </a:r>
            <a:r>
              <a:rPr lang="zh-CN" altLang="en-US" sz="3200" b="1" dirty="0">
                <a:solidFill>
                  <a:srgbClr val="0000FF"/>
                </a:solidFill>
              </a:rPr>
              <a:t>标号</a:t>
            </a:r>
            <a:r>
              <a:rPr lang="en-US" altLang="zh-CN" sz="3200" b="1" dirty="0">
                <a:solidFill>
                  <a:srgbClr val="0000FF"/>
                </a:solidFill>
              </a:rPr>
              <a:t>:]   </a:t>
            </a:r>
            <a:r>
              <a:rPr lang="zh-CN" altLang="en-US" sz="3200" b="1" dirty="0">
                <a:solidFill>
                  <a:srgbClr val="0000FF"/>
                </a:solidFill>
              </a:rPr>
              <a:t>指令助记符  </a:t>
            </a:r>
            <a:r>
              <a:rPr lang="en-US" altLang="zh-CN" sz="3200" b="1" dirty="0">
                <a:solidFill>
                  <a:srgbClr val="0000FF"/>
                </a:solidFill>
              </a:rPr>
              <a:t>[ </a:t>
            </a:r>
            <a:r>
              <a:rPr lang="zh-CN" altLang="en-US" sz="3200" b="1" dirty="0">
                <a:solidFill>
                  <a:srgbClr val="0000FF"/>
                </a:solidFill>
              </a:rPr>
              <a:t>操作数表 </a:t>
            </a:r>
            <a:r>
              <a:rPr lang="en-US" altLang="zh-CN" sz="3200" b="1" dirty="0">
                <a:solidFill>
                  <a:srgbClr val="0000FF"/>
                </a:solidFill>
              </a:rPr>
              <a:t>]</a:t>
            </a: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683743" y="1230761"/>
            <a:ext cx="4680733" cy="533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900" tIns="50950" rIns="101900" bIns="50950" anchor="ctr">
            <a:spAutoFit/>
          </a:bodyPr>
          <a:lstStyle/>
          <a:p>
            <a:pPr marL="380675" indent="-380675">
              <a:buFont typeface="Wingdings" pitchFamily="2" charset="2"/>
              <a:buChar char="ü"/>
            </a:pPr>
            <a:r>
              <a:rPr lang="zh-CN" altLang="en-US" sz="2800" b="1" dirty="0"/>
              <a:t>汇编格式指令的一般格式 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991175" y="3087612"/>
            <a:ext cx="1125570" cy="558635"/>
          </a:xfrm>
          <a:prstGeom prst="wedgeRoundRectCallout">
            <a:avLst>
              <a:gd name="adj1" fmla="val 48346"/>
              <a:gd name="adj2" fmla="val -104014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900" tIns="50950" rIns="101900" bIns="50950" anchor="ctr"/>
          <a:lstStyle/>
          <a:p>
            <a:pPr algn="ctr">
              <a:lnSpc>
                <a:spcPts val="3000"/>
              </a:lnSpc>
              <a:defRPr/>
            </a:pPr>
            <a:r>
              <a:rPr lang="zh-CN" altLang="en-US" sz="2200" b="1" dirty="0">
                <a:solidFill>
                  <a:schemeClr val="tx1"/>
                </a:solidFill>
              </a:rPr>
              <a:t>可省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180984" y="3140134"/>
            <a:ext cx="3539667" cy="558634"/>
          </a:xfrm>
          <a:prstGeom prst="wedgeRoundRectCallout">
            <a:avLst>
              <a:gd name="adj1" fmla="val -11460"/>
              <a:gd name="adj2" fmla="val -103155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900" tIns="50950" rIns="101900" bIns="50950" anchor="ctr"/>
          <a:lstStyle/>
          <a:p>
            <a:pPr algn="ctr">
              <a:lnSpc>
                <a:spcPts val="3000"/>
              </a:lnSpc>
              <a:defRPr/>
            </a:pPr>
            <a:r>
              <a:rPr lang="zh-CN" altLang="en-US" sz="2200" b="1" dirty="0">
                <a:solidFill>
                  <a:schemeClr val="tx1"/>
                </a:solidFill>
              </a:rPr>
              <a:t>指令决定操作数的个数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汇编语言及其优缺点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11504" y="1989441"/>
            <a:ext cx="7919312" cy="38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11505" y="1212763"/>
            <a:ext cx="7920992" cy="248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ts val="1800"/>
              </a:spcBef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汇编和汇编程序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汇编语言的优缺点</a:t>
            </a:r>
            <a:endParaRPr lang="zh-CN" altLang="en-US" sz="3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汇编语言及其优缺点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504" y="1198439"/>
            <a:ext cx="7919312" cy="38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11505" y="1699778"/>
            <a:ext cx="7920992" cy="183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ts val="12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B050"/>
                </a:solidFill>
                <a:latin typeface="+mn-ea"/>
                <a:ea typeface="+mn-ea"/>
              </a:rPr>
              <a:t>自然语言是思维的载体，是人与人之间交流的工具</a:t>
            </a:r>
            <a:endParaRPr lang="en-US" altLang="zh-CN" sz="2400" b="1" dirty="0">
              <a:solidFill>
                <a:srgbClr val="00B050"/>
              </a:solidFill>
              <a:latin typeface="+mn-ea"/>
              <a:ea typeface="+mn-ea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B050"/>
                </a:solidFill>
                <a:latin typeface="+mn-ea"/>
                <a:ea typeface="+mn-ea"/>
              </a:rPr>
              <a:t>程序设计语言是人与计算机之间交流的工具</a:t>
            </a:r>
            <a:endParaRPr lang="en-US" altLang="zh-CN" sz="2400" b="1" dirty="0">
              <a:solidFill>
                <a:srgbClr val="00B050"/>
              </a:solidFill>
              <a:latin typeface="+mn-ea"/>
              <a:ea typeface="+mn-ea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B050"/>
                </a:solidFill>
                <a:latin typeface="+mn-ea"/>
                <a:ea typeface="+mn-ea"/>
              </a:rPr>
              <a:t>程序设计语言由语句和使用语句的规则组成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505" y="1125229"/>
            <a:ext cx="7920992" cy="533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汇编语言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11504" y="3555217"/>
            <a:ext cx="7919312" cy="2718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900" tIns="50950" rIns="101900" bIns="50950" anchor="ctr"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汇编语言</a:t>
            </a:r>
            <a:r>
              <a:rPr lang="zh-CN" altLang="en-US" sz="2400" b="1" dirty="0"/>
              <a:t>是一种程序设计语言，是机器语言的符号化</a:t>
            </a:r>
            <a:endParaRPr lang="en-US" altLang="zh-CN" sz="2400" b="1" dirty="0"/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/>
              <a:t>汇编语言的语句主要是汇编格式指令和伪指令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/>
              <a:t>由于汇编语言的主体是汇编格式指令，而汇编格式指令又与机器密切相关，且功能有限，所以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常把汇编语言称为低级语言</a:t>
            </a:r>
            <a:r>
              <a:rPr lang="zh-CN" altLang="en-US" sz="24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汇编语言及其优缺点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11504" y="1241411"/>
            <a:ext cx="7919312" cy="38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611505" y="1168200"/>
            <a:ext cx="7920992" cy="533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汇编和汇编程序</a:t>
            </a: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683741" y="1950191"/>
            <a:ext cx="7848755" cy="2257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900" tIns="50950" rIns="101900" bIns="50950" anchor="ctr"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/>
              <a:t>把用汇编语言编写的程序称为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汇编语言源程序</a:t>
            </a:r>
            <a:r>
              <a:rPr lang="zh-CN" altLang="en-US" sz="2400" b="1" dirty="0"/>
              <a:t>，或称为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汇编源程序</a:t>
            </a:r>
            <a:r>
              <a:rPr lang="zh-CN" altLang="en-US" sz="2400" b="1" dirty="0"/>
              <a:t>，或简称为源程序。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/>
              <a:t>把汇编源程序翻译成目标程序的</a:t>
            </a:r>
            <a:r>
              <a:rPr lang="zh-CN" altLang="en-US" sz="2400" b="1" dirty="0">
                <a:solidFill>
                  <a:srgbClr val="FF0000"/>
                </a:solidFill>
              </a:rPr>
              <a:t>过程</a:t>
            </a:r>
            <a:r>
              <a:rPr lang="zh-CN" altLang="en-US" sz="2400" b="1" dirty="0"/>
              <a:t>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</a:t>
            </a:r>
            <a:r>
              <a:rPr lang="zh-CN" altLang="en-US" sz="2400" b="1" dirty="0"/>
              <a:t>。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/>
              <a:t>把完成汇编工作的</a:t>
            </a:r>
            <a:r>
              <a:rPr lang="zh-CN" altLang="en-US" sz="2400" b="1" dirty="0">
                <a:solidFill>
                  <a:srgbClr val="FF0000"/>
                </a:solidFill>
              </a:rPr>
              <a:t>工具</a:t>
            </a:r>
            <a:r>
              <a:rPr lang="zh-CN" altLang="en-US" sz="2400" b="1" dirty="0"/>
              <a:t>或</a:t>
            </a:r>
            <a:r>
              <a:rPr lang="zh-CN" altLang="en-US" sz="2400" b="1" dirty="0">
                <a:solidFill>
                  <a:srgbClr val="FF0000"/>
                </a:solidFill>
              </a:rPr>
              <a:t>程序</a:t>
            </a:r>
            <a:r>
              <a:rPr lang="zh-CN" altLang="en-US" sz="2400" b="1" dirty="0"/>
              <a:t>叫做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汇编程序（汇编器）</a:t>
            </a:r>
            <a:r>
              <a:rPr lang="zh-CN" altLang="en-US" sz="2500" b="1" dirty="0"/>
              <a:t>。</a:t>
            </a:r>
            <a:r>
              <a:rPr lang="zh-CN" altLang="en-US" sz="25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汇编语言及其优缺点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11504" y="1989441"/>
            <a:ext cx="7919312" cy="38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11505" y="1196848"/>
            <a:ext cx="7920992" cy="533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汇编和汇编程序</a:t>
            </a:r>
          </a:p>
        </p:txBody>
      </p:sp>
      <p:sp>
        <p:nvSpPr>
          <p:cNvPr id="20485" name="Oval 6"/>
          <p:cNvSpPr>
            <a:spLocks noChangeArrowheads="1"/>
          </p:cNvSpPr>
          <p:nvPr/>
        </p:nvSpPr>
        <p:spPr bwMode="auto">
          <a:xfrm>
            <a:off x="3707663" y="2420752"/>
            <a:ext cx="1448122" cy="1219129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900" tIns="50950" rIns="101900" bIns="50950" anchor="ctr"/>
          <a:lstStyle/>
          <a:p>
            <a:pPr algn="ctr"/>
            <a:r>
              <a:rPr kumimoji="1" lang="zh-CN" altLang="en-US" sz="2700" b="1">
                <a:solidFill>
                  <a:schemeClr val="hlink"/>
                </a:solidFill>
                <a:latin typeface="Times New Roman" pitchFamily="18" charset="0"/>
              </a:rPr>
              <a:t>汇编</a:t>
            </a:r>
          </a:p>
        </p:txBody>
      </p:sp>
      <p:sp>
        <p:nvSpPr>
          <p:cNvPr id="20486" name="AutoShape 7"/>
          <p:cNvSpPr>
            <a:spLocks noChangeArrowheads="1"/>
          </p:cNvSpPr>
          <p:nvPr/>
        </p:nvSpPr>
        <p:spPr bwMode="auto">
          <a:xfrm>
            <a:off x="2946642" y="2877527"/>
            <a:ext cx="532547" cy="458367"/>
          </a:xfrm>
          <a:prstGeom prst="rightArrow">
            <a:avLst>
              <a:gd name="adj1" fmla="val 50000"/>
              <a:gd name="adj2" fmla="val 290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900" tIns="50950" rIns="101900" bIns="50950" anchor="ctr"/>
          <a:lstStyle/>
          <a:p>
            <a:endParaRPr lang="zh-CN" altLang="en-US"/>
          </a:p>
        </p:txBody>
      </p:sp>
      <p:sp>
        <p:nvSpPr>
          <p:cNvPr id="20487" name="AutoShape 8"/>
          <p:cNvSpPr>
            <a:spLocks noChangeArrowheads="1"/>
          </p:cNvSpPr>
          <p:nvPr/>
        </p:nvSpPr>
        <p:spPr bwMode="auto">
          <a:xfrm>
            <a:off x="5384259" y="2802724"/>
            <a:ext cx="456948" cy="456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900" tIns="50950" rIns="101900" bIns="50950" anchor="ctr"/>
          <a:lstStyle/>
          <a:p>
            <a:endParaRPr lang="zh-CN" altLang="en-US"/>
          </a:p>
        </p:txBody>
      </p:sp>
      <p:sp>
        <p:nvSpPr>
          <p:cNvPr id="20488" name="AutoShape 9"/>
          <p:cNvSpPr>
            <a:spLocks noChangeArrowheads="1"/>
          </p:cNvSpPr>
          <p:nvPr/>
        </p:nvSpPr>
        <p:spPr bwMode="auto">
          <a:xfrm>
            <a:off x="965975" y="2726330"/>
            <a:ext cx="1752193" cy="760762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900" tIns="50950" rIns="101900" bIns="50950" anchor="ctr"/>
          <a:lstStyle/>
          <a:p>
            <a:pPr algn="ctr"/>
            <a:r>
              <a:rPr kumimoji="1" lang="zh-CN" altLang="en-US">
                <a:latin typeface="Times New Roman" pitchFamily="18" charset="0"/>
              </a:rPr>
              <a:t>汇编语言</a:t>
            </a:r>
          </a:p>
          <a:p>
            <a:pPr algn="ctr"/>
            <a:r>
              <a:rPr kumimoji="1" lang="zh-CN" altLang="en-US" sz="2700" b="1">
                <a:solidFill>
                  <a:srgbClr val="0000FF"/>
                </a:solidFill>
                <a:latin typeface="Times New Roman" pitchFamily="18" charset="0"/>
              </a:rPr>
              <a:t>源程序</a:t>
            </a:r>
          </a:p>
        </p:txBody>
      </p:sp>
      <p:sp>
        <p:nvSpPr>
          <p:cNvPr id="20489" name="AutoShape 10"/>
          <p:cNvSpPr>
            <a:spLocks noChangeArrowheads="1"/>
          </p:cNvSpPr>
          <p:nvPr/>
        </p:nvSpPr>
        <p:spPr bwMode="auto">
          <a:xfrm>
            <a:off x="6146959" y="2649935"/>
            <a:ext cx="1752193" cy="762353"/>
          </a:xfrm>
          <a:prstGeom prst="flowChartAlternate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900" tIns="50950" rIns="101900" bIns="50950" anchor="ctr"/>
          <a:lstStyle/>
          <a:p>
            <a:pPr algn="ctr"/>
            <a:r>
              <a:rPr kumimoji="1" lang="zh-CN" altLang="en-US" sz="2700" b="1">
                <a:solidFill>
                  <a:srgbClr val="FF0000"/>
                </a:solidFill>
                <a:latin typeface="Times New Roman" pitchFamily="18" charset="0"/>
              </a:rPr>
              <a:t>目标程序</a:t>
            </a:r>
          </a:p>
        </p:txBody>
      </p:sp>
      <p:sp>
        <p:nvSpPr>
          <p:cNvPr id="20490" name="Rectangle 11"/>
          <p:cNvSpPr>
            <a:spLocks noChangeArrowheads="1"/>
          </p:cNvSpPr>
          <p:nvPr/>
        </p:nvSpPr>
        <p:spPr bwMode="auto">
          <a:xfrm>
            <a:off x="3479189" y="4173051"/>
            <a:ext cx="2133544" cy="98517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900" tIns="50950" rIns="101900" bIns="50950" anchor="ctr"/>
          <a:lstStyle/>
          <a:p>
            <a:pPr algn="ctr"/>
            <a:r>
              <a:rPr kumimoji="1" lang="zh-CN" altLang="en-US" sz="2700" b="1">
                <a:solidFill>
                  <a:schemeClr val="hlink"/>
                </a:solidFill>
                <a:latin typeface="Times New Roman" pitchFamily="18" charset="0"/>
              </a:rPr>
              <a:t>汇编程序</a:t>
            </a:r>
            <a:endParaRPr kumimoji="1" lang="en-US" altLang="zh-CN" sz="2700" b="1">
              <a:solidFill>
                <a:schemeClr val="hlink"/>
              </a:solidFill>
              <a:latin typeface="Times New Roman" pitchFamily="18" charset="0"/>
            </a:endParaRPr>
          </a:p>
          <a:p>
            <a:pPr algn="ctr"/>
            <a:r>
              <a:rPr kumimoji="1" lang="zh-CN" altLang="en-US" sz="2700" b="1">
                <a:solidFill>
                  <a:schemeClr val="hlink"/>
                </a:solidFill>
                <a:latin typeface="Times New Roman" pitchFamily="18" charset="0"/>
              </a:rPr>
              <a:t>（汇编器）</a:t>
            </a:r>
          </a:p>
        </p:txBody>
      </p:sp>
      <p:sp>
        <p:nvSpPr>
          <p:cNvPr id="20491" name="AutoShape 12"/>
          <p:cNvSpPr>
            <a:spLocks noChangeArrowheads="1"/>
          </p:cNvSpPr>
          <p:nvPr/>
        </p:nvSpPr>
        <p:spPr bwMode="auto">
          <a:xfrm>
            <a:off x="4317487" y="3792670"/>
            <a:ext cx="305752" cy="380381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900" tIns="50950" rIns="101900" bIns="5095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53057"/>
            <a:ext cx="8282182" cy="65572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1.1  CPU</a:t>
            </a:r>
            <a:r>
              <a:rPr lang="zh-CN" altLang="en-US" sz="4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基本功能 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504" y="1989441"/>
            <a:ext cx="7919312" cy="38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505" y="1188890"/>
            <a:ext cx="7920992" cy="1598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1.1.1  </a:t>
            </a:r>
            <a:r>
              <a:rPr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目标代码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1.1.2  </a:t>
            </a:r>
            <a:r>
              <a:rPr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基本功能</a:t>
            </a:r>
            <a:endParaRPr lang="zh-CN" altLang="en-US" sz="3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汇编语言及其优缺点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11504" y="1989441"/>
            <a:ext cx="7919312" cy="38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11505" y="1196848"/>
            <a:ext cx="7920992" cy="533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汇编语言的优缺点</a:t>
            </a:r>
          </a:p>
        </p:txBody>
      </p:sp>
      <p:sp>
        <p:nvSpPr>
          <p:cNvPr id="21509" name="Text Box 12"/>
          <p:cNvSpPr txBox="1">
            <a:spLocks noChangeArrowheads="1"/>
          </p:cNvSpPr>
          <p:nvPr/>
        </p:nvSpPr>
        <p:spPr bwMode="auto">
          <a:xfrm>
            <a:off x="611504" y="1760257"/>
            <a:ext cx="4495562" cy="2364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宋体" pitchFamily="2" charset="-122"/>
              </a:rPr>
              <a:t>汇编语言与机器关系密切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宋体" pitchFamily="2" charset="-122"/>
              </a:rPr>
              <a:t>汇编语言程序效率高</a:t>
            </a:r>
            <a:r>
              <a:rPr kumimoji="1" lang="zh-CN" altLang="en-US" sz="2400" b="1" dirty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宋体" pitchFamily="2" charset="-122"/>
              </a:rPr>
              <a:t>编写汇编语言源程序繁琐</a:t>
            </a:r>
            <a:r>
              <a:rPr kumimoji="1" lang="zh-CN" altLang="en-US" sz="2400" b="1" dirty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宋体" pitchFamily="2" charset="-122"/>
              </a:rPr>
              <a:t>汇编语言程序调试困难</a:t>
            </a:r>
            <a:r>
              <a:rPr kumimoji="1" lang="zh-CN" altLang="en-US" sz="2400" b="1" dirty="0">
                <a:latin typeface="Times New Roman" pitchFamily="18" charset="0"/>
              </a:rPr>
              <a:t> 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4628279" y="5279180"/>
            <a:ext cx="3885737" cy="68436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900" tIns="50950" rIns="101900" bIns="50950" anchor="ctr"/>
          <a:lstStyle/>
          <a:p>
            <a:pPr algn="ctr"/>
            <a:r>
              <a:rPr kumimoji="1" lang="zh-CN" altLang="en-US" sz="2700" b="1">
                <a:solidFill>
                  <a:srgbClr val="FF0000"/>
                </a:solidFill>
                <a:latin typeface="宋体" pitchFamily="2" charset="-122"/>
              </a:rPr>
              <a:t>与机器关系密切</a:t>
            </a:r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4932351" y="3068513"/>
            <a:ext cx="838298" cy="1905089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900" tIns="50950" rIns="101900" bIns="50950" anchor="ctr"/>
          <a:lstStyle/>
          <a:p>
            <a:pPr algn="ctr"/>
            <a:r>
              <a:rPr kumimoji="1" lang="zh-CN" altLang="en-US" sz="2700" b="1">
                <a:solidFill>
                  <a:srgbClr val="FF0000"/>
                </a:solidFill>
                <a:latin typeface="宋体" pitchFamily="2" charset="-122"/>
              </a:rPr>
              <a:t>效</a:t>
            </a:r>
          </a:p>
          <a:p>
            <a:pPr algn="ctr"/>
            <a:r>
              <a:rPr kumimoji="1" lang="zh-CN" altLang="en-US" sz="2700" b="1">
                <a:solidFill>
                  <a:srgbClr val="FF0000"/>
                </a:solidFill>
                <a:latin typeface="宋体" pitchFamily="2" charset="-122"/>
              </a:rPr>
              <a:t>率</a:t>
            </a:r>
          </a:p>
          <a:p>
            <a:pPr algn="ctr"/>
            <a:r>
              <a:rPr kumimoji="1" lang="zh-CN" altLang="en-US" sz="2700" b="1">
                <a:solidFill>
                  <a:srgbClr val="FF0000"/>
                </a:solidFill>
                <a:latin typeface="宋体" pitchFamily="2" charset="-122"/>
              </a:rPr>
              <a:t>高</a:t>
            </a:r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6608947" y="3068513"/>
            <a:ext cx="838298" cy="1905089"/>
          </a:xfrm>
          <a:prstGeom prst="rect">
            <a:avLst/>
          </a:prstGeom>
          <a:solidFill>
            <a:srgbClr val="7C73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900" tIns="50950" rIns="101900" bIns="50950" anchor="ctr"/>
          <a:lstStyle/>
          <a:p>
            <a:pPr algn="ctr"/>
            <a:r>
              <a:rPr kumimoji="1" lang="zh-CN" altLang="en-US" sz="2700" b="1">
                <a:latin typeface="宋体" pitchFamily="2" charset="-122"/>
              </a:rPr>
              <a:t>很</a:t>
            </a:r>
          </a:p>
          <a:p>
            <a:pPr algn="ctr"/>
            <a:r>
              <a:rPr kumimoji="1" lang="zh-CN" altLang="en-US" sz="2700" b="1">
                <a:latin typeface="宋体" pitchFamily="2" charset="-122"/>
              </a:rPr>
              <a:t>繁</a:t>
            </a:r>
          </a:p>
          <a:p>
            <a:pPr algn="ctr"/>
            <a:r>
              <a:rPr kumimoji="1" lang="zh-CN" altLang="en-US" sz="2700" b="1">
                <a:latin typeface="宋体" pitchFamily="2" charset="-122"/>
              </a:rPr>
              <a:t>琐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7600121" y="3068513"/>
            <a:ext cx="836618" cy="1905089"/>
          </a:xfrm>
          <a:prstGeom prst="rect">
            <a:avLst/>
          </a:prstGeom>
          <a:solidFill>
            <a:srgbClr val="7C73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900" tIns="50950" rIns="101900" bIns="50950" anchor="ctr"/>
          <a:lstStyle/>
          <a:p>
            <a:pPr algn="ctr" eaLnBrk="0" hangingPunct="0"/>
            <a:r>
              <a:rPr kumimoji="1" lang="zh-CN" altLang="en-US" sz="2700" b="1">
                <a:latin typeface="宋体" pitchFamily="2" charset="-122"/>
              </a:rPr>
              <a:t>难</a:t>
            </a:r>
          </a:p>
          <a:p>
            <a:pPr algn="ctr" eaLnBrk="0" hangingPunct="0"/>
            <a:r>
              <a:rPr kumimoji="1" lang="zh-CN" altLang="en-US" sz="2700" b="1">
                <a:latin typeface="宋体" pitchFamily="2" charset="-122"/>
              </a:rPr>
              <a:t>调</a:t>
            </a:r>
          </a:p>
          <a:p>
            <a:pPr algn="ctr" eaLnBrk="0" hangingPunct="0"/>
            <a:r>
              <a:rPr kumimoji="1" lang="zh-CN" altLang="en-US" sz="2700" b="1">
                <a:latin typeface="宋体" pitchFamily="2" charset="-122"/>
              </a:rPr>
              <a:t>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 animBg="1"/>
      <p:bldP spid="215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汇编语言及其优缺点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55183" y="1567679"/>
            <a:ext cx="7920992" cy="38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611505" y="1052017"/>
            <a:ext cx="7920992" cy="533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语言的发展</a:t>
            </a: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5073466" y="5715265"/>
            <a:ext cx="3581666" cy="4567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1900" tIns="50950" rIns="101900" bIns="50950" anchor="ctr"/>
          <a:lstStyle/>
          <a:p>
            <a:pPr algn="ctr">
              <a:defRPr/>
            </a:pPr>
            <a:r>
              <a:rPr kumimoji="1" lang="zh-CN" altLang="en-US" sz="2700" dirty="0">
                <a:latin typeface="Times New Roman" pitchFamily="18" charset="0"/>
              </a:rPr>
              <a:t>机器（处理器）</a:t>
            </a:r>
          </a:p>
        </p:txBody>
      </p:sp>
      <p:sp>
        <p:nvSpPr>
          <p:cNvPr id="22534" name="Oval 8"/>
          <p:cNvSpPr>
            <a:spLocks noChangeArrowheads="1"/>
          </p:cNvSpPr>
          <p:nvPr/>
        </p:nvSpPr>
        <p:spPr bwMode="auto">
          <a:xfrm>
            <a:off x="5219624" y="4532742"/>
            <a:ext cx="2743367" cy="9899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900" tIns="50950" rIns="101900" bIns="50950" anchor="ctr"/>
          <a:lstStyle/>
          <a:p>
            <a:pPr algn="ctr"/>
            <a:r>
              <a:rPr kumimoji="1" lang="zh-CN" altLang="en-US" sz="2700" b="1">
                <a:latin typeface="Times New Roman" pitchFamily="18" charset="0"/>
              </a:rPr>
              <a:t>机器语言</a:t>
            </a:r>
          </a:p>
        </p:txBody>
      </p:sp>
      <p:sp>
        <p:nvSpPr>
          <p:cNvPr id="22535" name="Oval 9"/>
          <p:cNvSpPr>
            <a:spLocks noChangeArrowheads="1"/>
          </p:cNvSpPr>
          <p:nvPr/>
        </p:nvSpPr>
        <p:spPr bwMode="auto">
          <a:xfrm>
            <a:off x="5301941" y="2931640"/>
            <a:ext cx="2743368" cy="99153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900" tIns="50950" rIns="101900" bIns="50950" anchor="ctr"/>
          <a:lstStyle/>
          <a:p>
            <a:pPr algn="ctr"/>
            <a:r>
              <a:rPr kumimoji="1" lang="zh-CN" altLang="en-US" sz="2700" b="1">
                <a:latin typeface="Times New Roman" pitchFamily="18" charset="0"/>
              </a:rPr>
              <a:t>汇编语言</a:t>
            </a:r>
          </a:p>
        </p:txBody>
      </p:sp>
      <p:sp>
        <p:nvSpPr>
          <p:cNvPr id="22536" name="Oval 10"/>
          <p:cNvSpPr>
            <a:spLocks noChangeArrowheads="1"/>
          </p:cNvSpPr>
          <p:nvPr/>
        </p:nvSpPr>
        <p:spPr bwMode="auto">
          <a:xfrm>
            <a:off x="5226344" y="1484919"/>
            <a:ext cx="2743367" cy="989946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900" tIns="50950" rIns="101900" bIns="50950" anchor="ctr"/>
          <a:lstStyle/>
          <a:p>
            <a:pPr algn="ctr"/>
            <a:r>
              <a:rPr kumimoji="1" lang="zh-CN" altLang="en-US" sz="2700" b="1">
                <a:latin typeface="Times New Roman" pitchFamily="18" charset="0"/>
              </a:rPr>
              <a:t>高级语言</a:t>
            </a:r>
          </a:p>
        </p:txBody>
      </p:sp>
      <p:sp>
        <p:nvSpPr>
          <p:cNvPr id="22537" name="AutoShape 11"/>
          <p:cNvSpPr>
            <a:spLocks noChangeArrowheads="1"/>
          </p:cNvSpPr>
          <p:nvPr/>
        </p:nvSpPr>
        <p:spPr bwMode="auto">
          <a:xfrm rot="10800000">
            <a:off x="6445992" y="2551259"/>
            <a:ext cx="379670" cy="303986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900" tIns="50950" rIns="101900" bIns="50950" anchor="ctr"/>
          <a:lstStyle/>
          <a:p>
            <a:endParaRPr lang="zh-CN" altLang="en-US"/>
          </a:p>
        </p:txBody>
      </p:sp>
      <p:sp>
        <p:nvSpPr>
          <p:cNvPr id="22538" name="AutoShape 12"/>
          <p:cNvSpPr>
            <a:spLocks noChangeArrowheads="1"/>
          </p:cNvSpPr>
          <p:nvPr/>
        </p:nvSpPr>
        <p:spPr bwMode="auto">
          <a:xfrm rot="10800000">
            <a:off x="6445992" y="4063234"/>
            <a:ext cx="379670" cy="303986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900" tIns="50950" rIns="101900" bIns="50950" anchor="ctr"/>
          <a:lstStyle/>
          <a:p>
            <a:endParaRPr lang="zh-CN" altLang="en-US"/>
          </a:p>
        </p:txBody>
      </p:sp>
      <p:sp>
        <p:nvSpPr>
          <p:cNvPr id="22539" name="Rectangle 13"/>
          <p:cNvSpPr>
            <a:spLocks noChangeArrowheads="1"/>
          </p:cNvSpPr>
          <p:nvPr/>
        </p:nvSpPr>
        <p:spPr bwMode="auto">
          <a:xfrm>
            <a:off x="1187730" y="1742750"/>
            <a:ext cx="3079358" cy="458367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900" tIns="50950" rIns="101900" bIns="50950" anchor="ctr"/>
          <a:lstStyle/>
          <a:p>
            <a:pPr>
              <a:defRPr/>
            </a:pPr>
            <a:r>
              <a:rPr kumimoji="1" lang="en-US" altLang="zh-CN" sz="2500" dirty="0">
                <a:latin typeface="+mn-lt"/>
              </a:rPr>
              <a:t>count = i+3;</a:t>
            </a:r>
          </a:p>
        </p:txBody>
      </p:sp>
      <p:sp>
        <p:nvSpPr>
          <p:cNvPr id="22540" name="Rectangle 14"/>
          <p:cNvSpPr>
            <a:spLocks noChangeArrowheads="1"/>
          </p:cNvSpPr>
          <p:nvPr/>
        </p:nvSpPr>
        <p:spPr bwMode="auto">
          <a:xfrm>
            <a:off x="1187730" y="2710415"/>
            <a:ext cx="3079358" cy="1295524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900" tIns="50950" rIns="101900" bIns="50950" anchor="ctr"/>
          <a:lstStyle/>
          <a:p>
            <a:pPr>
              <a:defRPr/>
            </a:pPr>
            <a:r>
              <a:rPr kumimoji="1" lang="en-US" altLang="zh-CN" sz="2500" dirty="0" err="1">
                <a:latin typeface="+mn-lt"/>
              </a:rPr>
              <a:t>mov</a:t>
            </a:r>
            <a:r>
              <a:rPr kumimoji="1" lang="en-US" altLang="zh-CN" sz="2500" dirty="0">
                <a:latin typeface="+mn-lt"/>
              </a:rPr>
              <a:t>	ax,[2000h]</a:t>
            </a:r>
          </a:p>
          <a:p>
            <a:pPr>
              <a:defRPr/>
            </a:pPr>
            <a:r>
              <a:rPr kumimoji="1" lang="en-US" altLang="zh-CN" sz="2500" dirty="0">
                <a:latin typeface="+mn-lt"/>
              </a:rPr>
              <a:t>add	ax,3</a:t>
            </a:r>
          </a:p>
          <a:p>
            <a:pPr>
              <a:defRPr/>
            </a:pPr>
            <a:r>
              <a:rPr kumimoji="1" lang="en-US" altLang="zh-CN" sz="2500" dirty="0" err="1">
                <a:latin typeface="+mn-lt"/>
              </a:rPr>
              <a:t>mov</a:t>
            </a:r>
            <a:r>
              <a:rPr kumimoji="1" lang="en-US" altLang="zh-CN" sz="2500" dirty="0">
                <a:latin typeface="+mn-lt"/>
              </a:rPr>
              <a:t>	[2002h],ax</a:t>
            </a:r>
          </a:p>
        </p:txBody>
      </p:sp>
      <p:sp>
        <p:nvSpPr>
          <p:cNvPr id="22541" name="Rectangle 15"/>
          <p:cNvSpPr>
            <a:spLocks noChangeArrowheads="1"/>
          </p:cNvSpPr>
          <p:nvPr/>
        </p:nvSpPr>
        <p:spPr bwMode="auto">
          <a:xfrm>
            <a:off x="1187730" y="4448390"/>
            <a:ext cx="3079358" cy="121912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900" tIns="50950" rIns="101900" bIns="50950" anchor="ctr"/>
          <a:lstStyle/>
          <a:p>
            <a:pPr>
              <a:defRPr/>
            </a:pPr>
            <a:r>
              <a:rPr kumimoji="1" lang="en-US" altLang="zh-CN" sz="2500" dirty="0">
                <a:latin typeface="+mn-lt"/>
              </a:rPr>
              <a:t>a10020</a:t>
            </a:r>
          </a:p>
          <a:p>
            <a:pPr>
              <a:defRPr/>
            </a:pPr>
            <a:r>
              <a:rPr kumimoji="1" lang="en-US" altLang="zh-CN" sz="2500" dirty="0">
                <a:latin typeface="+mn-lt"/>
              </a:rPr>
              <a:t>050300</a:t>
            </a:r>
          </a:p>
          <a:p>
            <a:pPr>
              <a:defRPr/>
            </a:pPr>
            <a:r>
              <a:rPr kumimoji="1" lang="en-US" altLang="zh-CN" sz="2500" dirty="0">
                <a:latin typeface="+mn-lt"/>
              </a:rPr>
              <a:t>a30220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534" grpId="0" animBg="1"/>
      <p:bldP spid="22535" grpId="0" animBg="1"/>
      <p:bldP spid="22536" grpId="0" animBg="1"/>
      <p:bldP spid="22537" grpId="0" animBg="1"/>
      <p:bldP spid="225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zh-CN" altLang="en-US" sz="3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应用汇编语言的场合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11504" y="1989441"/>
            <a:ext cx="7919312" cy="38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09825" y="1328947"/>
            <a:ext cx="7920991" cy="2462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latin typeface="+mn-ea"/>
                <a:ea typeface="+mn-ea"/>
              </a:rPr>
              <a:t>执行时间</a:t>
            </a:r>
            <a:r>
              <a:rPr kumimoji="1" lang="en-US" altLang="zh-CN" sz="2800" b="1" dirty="0">
                <a:latin typeface="+mn-ea"/>
                <a:ea typeface="+mn-ea"/>
              </a:rPr>
              <a:t>/</a:t>
            </a:r>
            <a:r>
              <a:rPr kumimoji="1" lang="zh-CN" altLang="en-US" sz="2800" b="1" dirty="0">
                <a:latin typeface="+mn-ea"/>
                <a:ea typeface="+mn-ea"/>
              </a:rPr>
              <a:t>存储容量有较高要求</a:t>
            </a:r>
          </a:p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latin typeface="+mn-ea"/>
                <a:ea typeface="+mn-ea"/>
              </a:rPr>
              <a:t>需要提高大型软件效率</a:t>
            </a:r>
          </a:p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latin typeface="+mn-ea"/>
                <a:ea typeface="+mn-ea"/>
              </a:rPr>
              <a:t>软件要直接和有效控制硬件</a:t>
            </a:r>
          </a:p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latin typeface="+mn-ea"/>
                <a:ea typeface="+mn-ea"/>
              </a:rPr>
              <a:t>没有合适的高级语言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504388" y="4295601"/>
            <a:ext cx="5328820" cy="685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/>
          <a:p>
            <a:pPr>
              <a:lnSpc>
                <a:spcPts val="5200"/>
              </a:lnSpc>
            </a:pPr>
            <a:r>
              <a:rPr kumimoji="1" lang="zh-CN" altLang="en-US" sz="3200" b="1" dirty="0">
                <a:solidFill>
                  <a:srgbClr val="FF0000"/>
                </a:solidFill>
              </a:rPr>
              <a:t>适度地追求</a:t>
            </a:r>
            <a:r>
              <a:rPr kumimoji="1" lang="zh-CN" altLang="en-US" sz="3200" b="1" dirty="0">
                <a:solidFill>
                  <a:srgbClr val="FF0000"/>
                </a:solidFill>
                <a:latin typeface="Arial" charset="0"/>
              </a:rPr>
              <a:t>“</a:t>
            </a:r>
            <a:r>
              <a:rPr kumimoji="1" lang="zh-CN" altLang="en-US" sz="3200" b="1" dirty="0">
                <a:solidFill>
                  <a:srgbClr val="FF0000"/>
                </a:solidFill>
              </a:rPr>
              <a:t>时空</a:t>
            </a:r>
            <a:r>
              <a:rPr kumimoji="1" lang="zh-CN" altLang="en-US" sz="3200" b="1" dirty="0">
                <a:solidFill>
                  <a:srgbClr val="FF0000"/>
                </a:solidFill>
                <a:latin typeface="Arial" charset="0"/>
              </a:rPr>
              <a:t>”</a:t>
            </a:r>
            <a:r>
              <a:rPr kumimoji="1" lang="zh-CN" altLang="en-US" sz="3200" b="1" dirty="0">
                <a:solidFill>
                  <a:srgbClr val="FF0000"/>
                </a:solidFill>
              </a:rPr>
              <a:t>效率</a:t>
            </a:r>
            <a:r>
              <a:rPr kumimoji="1" lang="en-US" altLang="zh-CN" sz="3200" b="1" dirty="0">
                <a:solidFill>
                  <a:srgbClr val="FF000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4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数据的表示和存储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11504" y="1989441"/>
            <a:ext cx="7919312" cy="38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11505" y="1118862"/>
            <a:ext cx="7920992" cy="3393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1.3.1  </a:t>
            </a:r>
            <a:r>
              <a:rPr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数值数据的表示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1.3.2  </a:t>
            </a:r>
            <a:r>
              <a:rPr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非数值数据的表示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1.3.3  </a:t>
            </a:r>
            <a:r>
              <a:rPr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基本数据类型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1.3.4  </a:t>
            </a:r>
            <a:r>
              <a:rPr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数据的存储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数值数据的表示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11504" y="1989441"/>
            <a:ext cx="7919312" cy="38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11505" y="1241411"/>
            <a:ext cx="7920992" cy="3972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数的二进制表示</a:t>
            </a:r>
          </a:p>
          <a:p>
            <a:pPr algn="just" eaLnBrk="1" hangingPunct="1"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有符号数的补码表示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</a:p>
          <a:p>
            <a:pPr algn="just" eaLnBrk="1" hangingPunct="1"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符号扩展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</a:p>
          <a:p>
            <a:pPr algn="just" eaLnBrk="1" hangingPunct="1"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数值数据的表示范围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</a:p>
          <a:p>
            <a:pPr algn="just" eaLnBrk="1" hangingPunct="1"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BCD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码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</a:p>
          <a:p>
            <a:pPr algn="just" eaLnBrk="1" hangingPunct="1"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十六进制表示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数值数据的表示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539266" y="1125228"/>
            <a:ext cx="7922672" cy="168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数的二进制表示</a:t>
            </a:r>
          </a:p>
          <a:p>
            <a:pPr algn="just" eaLnBrk="1" hangingPunct="1"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有符号数的补码表示</a:t>
            </a:r>
            <a:r>
              <a:rPr lang="zh-CN" altLang="en-US" sz="2800" dirty="0">
                <a:solidFill>
                  <a:srgbClr val="0000FF"/>
                </a:solidFill>
              </a:rPr>
              <a:t> </a:t>
            </a:r>
          </a:p>
          <a:p>
            <a:pPr algn="just" eaLnBrk="1" hangingPunct="1"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符号扩展</a:t>
            </a:r>
            <a:r>
              <a:rPr lang="zh-CN" altLang="en-US" sz="28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535906" y="2926866"/>
            <a:ext cx="8532495" cy="208970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900" tIns="50950" rIns="101900" bIns="50950" anchor="ctr"/>
          <a:lstStyle/>
          <a:p>
            <a:r>
              <a:rPr kumimoji="1" lang="zh-CN" altLang="en-US" sz="2500" b="1">
                <a:solidFill>
                  <a:srgbClr val="006699"/>
                </a:solidFill>
                <a:latin typeface="Times New Roman" pitchFamily="18" charset="0"/>
              </a:rPr>
              <a:t>十进制数 </a:t>
            </a:r>
            <a:r>
              <a:rPr kumimoji="1" lang="en-US" altLang="zh-CN" sz="2500" b="1">
                <a:solidFill>
                  <a:srgbClr val="FF0000"/>
                </a:solidFill>
                <a:latin typeface="Times New Roman" pitchFamily="18" charset="0"/>
              </a:rPr>
              <a:t>21</a:t>
            </a:r>
            <a:r>
              <a:rPr kumimoji="1" lang="zh-CN" altLang="en-US" sz="2500" b="1">
                <a:solidFill>
                  <a:srgbClr val="006699"/>
                </a:solidFill>
                <a:latin typeface="Times New Roman" pitchFamily="18" charset="0"/>
              </a:rPr>
              <a:t>：</a:t>
            </a:r>
          </a:p>
          <a:p>
            <a:r>
              <a:rPr kumimoji="1" lang="en-US" altLang="zh-CN" sz="2500" b="1">
                <a:solidFill>
                  <a:srgbClr val="006699"/>
                </a:solidFill>
                <a:latin typeface="Times New Roman" pitchFamily="18" charset="0"/>
              </a:rPr>
              <a:t>8</a:t>
            </a:r>
            <a:r>
              <a:rPr kumimoji="1" lang="zh-CN" altLang="en-US" sz="2500" b="1">
                <a:solidFill>
                  <a:srgbClr val="006699"/>
                </a:solidFill>
                <a:latin typeface="Times New Roman" pitchFamily="18" charset="0"/>
              </a:rPr>
              <a:t>位                                                      </a:t>
            </a:r>
            <a:r>
              <a:rPr kumimoji="1" lang="en-US" altLang="zh-CN" sz="2500" b="1">
                <a:solidFill>
                  <a:srgbClr val="006699"/>
                </a:solidFill>
                <a:latin typeface="Times New Roman" pitchFamily="18" charset="0"/>
              </a:rPr>
              <a:t>00010101                   15H </a:t>
            </a:r>
          </a:p>
          <a:p>
            <a:r>
              <a:rPr kumimoji="1" lang="en-US" altLang="zh-CN" sz="2500" b="1">
                <a:solidFill>
                  <a:srgbClr val="006699"/>
                </a:solidFill>
                <a:latin typeface="Times New Roman" pitchFamily="18" charset="0"/>
              </a:rPr>
              <a:t>16</a:t>
            </a:r>
            <a:r>
              <a:rPr kumimoji="1" lang="zh-CN" altLang="en-US" sz="2500" b="1">
                <a:solidFill>
                  <a:srgbClr val="006699"/>
                </a:solidFill>
                <a:latin typeface="Times New Roman" pitchFamily="18" charset="0"/>
              </a:rPr>
              <a:t>位                                   </a:t>
            </a:r>
            <a:r>
              <a:rPr kumimoji="1" lang="en-US" altLang="zh-CN" sz="2500" b="1">
                <a:solidFill>
                  <a:srgbClr val="0000FF"/>
                </a:solidFill>
                <a:latin typeface="Times New Roman" pitchFamily="18" charset="0"/>
              </a:rPr>
              <a:t>00000000</a:t>
            </a:r>
            <a:r>
              <a:rPr kumimoji="1" lang="en-US" altLang="zh-CN" sz="2500" b="1">
                <a:solidFill>
                  <a:srgbClr val="006699"/>
                </a:solidFill>
                <a:latin typeface="Times New Roman" pitchFamily="18" charset="0"/>
              </a:rPr>
              <a:t> 00010101               </a:t>
            </a:r>
            <a:r>
              <a:rPr kumimoji="1" lang="en-US" altLang="zh-CN" sz="2500" b="1">
                <a:solidFill>
                  <a:srgbClr val="0000FF"/>
                </a:solidFill>
                <a:latin typeface="Times New Roman" pitchFamily="18" charset="0"/>
              </a:rPr>
              <a:t>00</a:t>
            </a:r>
            <a:r>
              <a:rPr kumimoji="1" lang="en-US" altLang="zh-CN" sz="2500" b="1">
                <a:solidFill>
                  <a:srgbClr val="006699"/>
                </a:solidFill>
                <a:latin typeface="Times New Roman" pitchFamily="18" charset="0"/>
              </a:rPr>
              <a:t>15H</a:t>
            </a:r>
          </a:p>
          <a:p>
            <a:r>
              <a:rPr kumimoji="1" lang="en-US" altLang="zh-CN" sz="2500" b="1">
                <a:solidFill>
                  <a:srgbClr val="006699"/>
                </a:solidFill>
                <a:latin typeface="Times New Roman" pitchFamily="18" charset="0"/>
              </a:rPr>
              <a:t>32</a:t>
            </a:r>
            <a:r>
              <a:rPr kumimoji="1" lang="zh-CN" altLang="en-US" sz="2500" b="1">
                <a:solidFill>
                  <a:srgbClr val="006699"/>
                </a:solidFill>
                <a:latin typeface="Times New Roman" pitchFamily="18" charset="0"/>
              </a:rPr>
              <a:t>位 </a:t>
            </a:r>
            <a:r>
              <a:rPr kumimoji="1" lang="en-US" altLang="zh-CN" sz="2500" b="1">
                <a:solidFill>
                  <a:srgbClr val="0000FF"/>
                </a:solidFill>
                <a:latin typeface="Times New Roman" pitchFamily="18" charset="0"/>
              </a:rPr>
              <a:t>00000000 00000000 00000000</a:t>
            </a:r>
            <a:r>
              <a:rPr kumimoji="1" lang="en-US" altLang="zh-CN" sz="2500" b="1">
                <a:solidFill>
                  <a:srgbClr val="006699"/>
                </a:solidFill>
                <a:latin typeface="Times New Roman" pitchFamily="18" charset="0"/>
              </a:rPr>
              <a:t> 00010101      </a:t>
            </a:r>
            <a:r>
              <a:rPr kumimoji="1" lang="en-US" altLang="zh-CN" sz="2500" b="1">
                <a:solidFill>
                  <a:srgbClr val="0000FF"/>
                </a:solidFill>
                <a:latin typeface="Times New Roman" pitchFamily="18" charset="0"/>
              </a:rPr>
              <a:t>0000 00</a:t>
            </a:r>
            <a:r>
              <a:rPr kumimoji="1" lang="en-US" altLang="zh-CN" sz="2500" b="1">
                <a:solidFill>
                  <a:srgbClr val="006699"/>
                </a:solidFill>
                <a:latin typeface="Times New Roman" pitchFamily="18" charset="0"/>
              </a:rPr>
              <a:t>15H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6548468" y="5468575"/>
            <a:ext cx="2519934" cy="558635"/>
          </a:xfrm>
          <a:prstGeom prst="wedgeRoundRectCallout">
            <a:avLst>
              <a:gd name="adj1" fmla="val 37500"/>
              <a:gd name="adj2" fmla="val -103094"/>
              <a:gd name="adj3" fmla="val 16667"/>
            </a:avLst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900" tIns="50950" rIns="101900" bIns="50950" anchor="ctr"/>
          <a:lstStyle/>
          <a:p>
            <a:pPr algn="ctr"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H</a:t>
            </a:r>
            <a:r>
              <a:rPr lang="zh-CN" altLang="en-US" sz="2000" b="1" dirty="0">
                <a:solidFill>
                  <a:schemeClr val="tx1"/>
                </a:solidFill>
              </a:rPr>
              <a:t>表示十六进制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数值数据的表示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539266" y="1125228"/>
            <a:ext cx="7922672" cy="168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数的二进制表示</a:t>
            </a:r>
          </a:p>
          <a:p>
            <a:pPr algn="just" eaLnBrk="1" hangingPunct="1"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有符号数的补码表示</a:t>
            </a:r>
            <a:r>
              <a:rPr lang="zh-CN" altLang="en-US" sz="2800" dirty="0">
                <a:solidFill>
                  <a:srgbClr val="0000FF"/>
                </a:solidFill>
              </a:rPr>
              <a:t> </a:t>
            </a:r>
          </a:p>
          <a:p>
            <a:pPr algn="just" eaLnBrk="1" hangingPunct="1"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符号扩展</a:t>
            </a:r>
            <a:r>
              <a:rPr lang="zh-CN" altLang="en-US" sz="28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535906" y="2926866"/>
            <a:ext cx="8532495" cy="208970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900" tIns="50950" rIns="101900" bIns="50950" anchor="ctr"/>
          <a:lstStyle/>
          <a:p>
            <a:r>
              <a:rPr kumimoji="1" lang="zh-CN" altLang="en-US" sz="2500" b="1" dirty="0">
                <a:solidFill>
                  <a:srgbClr val="006699"/>
                </a:solidFill>
                <a:latin typeface="Times New Roman" pitchFamily="18" charset="0"/>
              </a:rPr>
              <a:t>十进制数 </a:t>
            </a:r>
            <a:r>
              <a:rPr kumimoji="1" lang="en-US" altLang="zh-CN" sz="2500" b="1" dirty="0">
                <a:solidFill>
                  <a:srgbClr val="FF0000"/>
                </a:solidFill>
                <a:latin typeface="Times New Roman" pitchFamily="18" charset="0"/>
              </a:rPr>
              <a:t>-3</a:t>
            </a:r>
            <a:r>
              <a:rPr kumimoji="1" lang="zh-CN" altLang="en-US" sz="2500" b="1" dirty="0">
                <a:solidFill>
                  <a:srgbClr val="006699"/>
                </a:solidFill>
                <a:latin typeface="Times New Roman" pitchFamily="18" charset="0"/>
              </a:rPr>
              <a:t>：</a:t>
            </a:r>
          </a:p>
          <a:p>
            <a:r>
              <a:rPr kumimoji="1" lang="zh-CN" altLang="en-US" sz="2500" b="1" dirty="0">
                <a:solidFill>
                  <a:srgbClr val="006699"/>
                </a:solidFill>
                <a:latin typeface="Times New Roman" pitchFamily="18" charset="0"/>
              </a:rPr>
              <a:t> </a:t>
            </a:r>
            <a:r>
              <a:rPr kumimoji="1" lang="en-US" altLang="zh-CN" sz="2500" b="1" dirty="0">
                <a:solidFill>
                  <a:srgbClr val="006699"/>
                </a:solidFill>
                <a:latin typeface="Times New Roman" pitchFamily="18" charset="0"/>
              </a:rPr>
              <a:t>8</a:t>
            </a:r>
            <a:r>
              <a:rPr kumimoji="1" lang="zh-CN" altLang="en-US" sz="2500" b="1" dirty="0">
                <a:solidFill>
                  <a:srgbClr val="006699"/>
                </a:solidFill>
                <a:latin typeface="Times New Roman" pitchFamily="18" charset="0"/>
              </a:rPr>
              <a:t>位                                                     </a:t>
            </a:r>
            <a:r>
              <a:rPr kumimoji="1" lang="en-US" altLang="zh-CN" sz="2500" b="1" dirty="0">
                <a:solidFill>
                  <a:srgbClr val="006699"/>
                </a:solidFill>
                <a:latin typeface="Times New Roman" pitchFamily="18" charset="0"/>
              </a:rPr>
              <a:t>11111101                    FDH</a:t>
            </a:r>
          </a:p>
          <a:p>
            <a:r>
              <a:rPr kumimoji="1" lang="en-US" altLang="zh-CN" sz="2500" b="1" dirty="0">
                <a:solidFill>
                  <a:srgbClr val="006699"/>
                </a:solidFill>
                <a:latin typeface="Times New Roman" pitchFamily="18" charset="0"/>
              </a:rPr>
              <a:t> 16</a:t>
            </a:r>
            <a:r>
              <a:rPr kumimoji="1" lang="zh-CN" altLang="en-US" sz="2500" b="1" dirty="0">
                <a:solidFill>
                  <a:srgbClr val="006699"/>
                </a:solidFill>
                <a:latin typeface="Times New Roman" pitchFamily="18" charset="0"/>
              </a:rPr>
              <a:t>位                                    </a:t>
            </a:r>
            <a:r>
              <a:rPr kumimoji="1" lang="en-US" altLang="zh-CN" sz="2500" b="1" dirty="0">
                <a:solidFill>
                  <a:srgbClr val="0000FF"/>
                </a:solidFill>
                <a:latin typeface="Times New Roman" pitchFamily="18" charset="0"/>
              </a:rPr>
              <a:t>11111111</a:t>
            </a:r>
            <a:r>
              <a:rPr kumimoji="1" lang="en-US" altLang="zh-CN" sz="2500" b="1" dirty="0">
                <a:solidFill>
                  <a:srgbClr val="006699"/>
                </a:solidFill>
                <a:latin typeface="Times New Roman" pitchFamily="18" charset="0"/>
              </a:rPr>
              <a:t> 11111101               </a:t>
            </a:r>
            <a:r>
              <a:rPr kumimoji="1" lang="en-US" altLang="zh-CN" sz="2500" b="1" dirty="0">
                <a:solidFill>
                  <a:srgbClr val="0000FF"/>
                </a:solidFill>
                <a:latin typeface="Times New Roman" pitchFamily="18" charset="0"/>
              </a:rPr>
              <a:t>FF</a:t>
            </a:r>
            <a:r>
              <a:rPr kumimoji="1" lang="en-US" altLang="zh-CN" sz="2500" b="1" dirty="0">
                <a:solidFill>
                  <a:srgbClr val="006699"/>
                </a:solidFill>
                <a:latin typeface="Times New Roman" pitchFamily="18" charset="0"/>
              </a:rPr>
              <a:t>FDH</a:t>
            </a:r>
          </a:p>
          <a:p>
            <a:r>
              <a:rPr kumimoji="1" lang="en-US" altLang="zh-CN" sz="2500" b="1" dirty="0">
                <a:solidFill>
                  <a:srgbClr val="006699"/>
                </a:solidFill>
                <a:latin typeface="Times New Roman" pitchFamily="18" charset="0"/>
              </a:rPr>
              <a:t> 32</a:t>
            </a:r>
            <a:r>
              <a:rPr kumimoji="1" lang="zh-CN" altLang="en-US" sz="2500" b="1" dirty="0">
                <a:solidFill>
                  <a:srgbClr val="006699"/>
                </a:solidFill>
                <a:latin typeface="Times New Roman" pitchFamily="18" charset="0"/>
              </a:rPr>
              <a:t>位     </a:t>
            </a:r>
            <a:r>
              <a:rPr kumimoji="1" lang="en-US" altLang="zh-CN" sz="2500" b="1" dirty="0">
                <a:solidFill>
                  <a:srgbClr val="0000FF"/>
                </a:solidFill>
                <a:latin typeface="Times New Roman" pitchFamily="18" charset="0"/>
              </a:rPr>
              <a:t>11111111 11111111 11111111</a:t>
            </a:r>
            <a:r>
              <a:rPr kumimoji="1" lang="en-US" altLang="zh-CN" sz="2500" b="1" dirty="0">
                <a:solidFill>
                  <a:srgbClr val="006699"/>
                </a:solidFill>
                <a:latin typeface="Times New Roman" pitchFamily="18" charset="0"/>
              </a:rPr>
              <a:t> 11111101     </a:t>
            </a:r>
            <a:r>
              <a:rPr kumimoji="1" lang="en-US" altLang="zh-CN" sz="2500" b="1" dirty="0">
                <a:solidFill>
                  <a:srgbClr val="0000FF"/>
                </a:solidFill>
                <a:latin typeface="Times New Roman" pitchFamily="18" charset="0"/>
              </a:rPr>
              <a:t>FFFF FF</a:t>
            </a:r>
            <a:r>
              <a:rPr kumimoji="1" lang="en-US" altLang="zh-CN" sz="2500" b="1" dirty="0">
                <a:solidFill>
                  <a:srgbClr val="006699"/>
                </a:solidFill>
                <a:latin typeface="Times New Roman" pitchFamily="18" charset="0"/>
              </a:rPr>
              <a:t>FDH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545" y="189395"/>
            <a:ext cx="8001630" cy="71938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数值数据的表示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11504" y="1989441"/>
            <a:ext cx="7919312" cy="38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89665" y="1125229"/>
            <a:ext cx="7920991" cy="533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数值数据的表示范围 </a:t>
            </a:r>
          </a:p>
        </p:txBody>
      </p:sp>
      <p:graphicFrame>
        <p:nvGraphicFramePr>
          <p:cNvPr id="253010" name="Group 82"/>
          <p:cNvGraphicFramePr>
            <a:graphicFrameLocks noGrp="1"/>
          </p:cNvGraphicFramePr>
          <p:nvPr>
            <p:ph idx="1"/>
          </p:nvPr>
        </p:nvGraphicFramePr>
        <p:xfrm>
          <a:off x="685422" y="1841426"/>
          <a:ext cx="7999950" cy="3022360"/>
        </p:xfrm>
        <a:graphic>
          <a:graphicData uri="http://schemas.openxmlformats.org/drawingml/2006/table">
            <a:tbl>
              <a:tblPr/>
              <a:tblGrid>
                <a:gridCol w="1560308"/>
                <a:gridCol w="2926966"/>
                <a:gridCol w="3512676"/>
              </a:tblGrid>
              <a:tr h="75559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二进制位数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9" marR="91429" marT="45716" marB="4571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9" marR="91429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有符号数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9" marR="91429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59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9" marR="91429" marT="45716" marB="4571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0 -- 255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9" marR="91429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-128 -- +127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9" marR="91429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59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9" marR="91429" marT="45716" marB="4571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0 -- 65535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9" marR="91429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-32768 -- +32767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9" marR="91429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59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9" marR="91429" marT="45716" marB="4571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0 -- 4294967295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9" marR="91429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-2147483648 -- +2147483647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29" marR="91429"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数值数据的表示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91345" y="1196848"/>
            <a:ext cx="7920992" cy="533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BCD</a:t>
            </a:r>
            <a:r>
              <a:rPr lang="zh-CN" altLang="en-US" sz="2800" b="1" dirty="0">
                <a:solidFill>
                  <a:srgbClr val="0000FF"/>
                </a:solidFill>
              </a:rPr>
              <a:t>码</a:t>
            </a:r>
            <a:r>
              <a:rPr lang="zh-CN" altLang="en-US" sz="2800" dirty="0">
                <a:solidFill>
                  <a:srgbClr val="0000FF"/>
                </a:solidFill>
              </a:rPr>
              <a:t>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38298" y="1984666"/>
          <a:ext cx="7543004" cy="2383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751"/>
                <a:gridCol w="1885751"/>
                <a:gridCol w="1885751"/>
                <a:gridCol w="1885751"/>
              </a:tblGrid>
              <a:tr h="397251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十进制数字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6753" marR="96753" marT="45837" marB="4583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8421BCD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码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6753" marR="96753" marT="45837" marB="4583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十进制数字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6753" marR="96753" marT="45837" marB="4583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8421BCD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码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6753" marR="96753" marT="45837" marB="45837"/>
                </a:tc>
              </a:tr>
              <a:tr h="397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 marL="96753" marR="96753" marT="45837" marB="458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0000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96753" marR="96753" marT="45837" marB="458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 marL="96753" marR="96753" marT="45837" marB="458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0101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96753" marR="96753" marT="45837" marB="45837"/>
                </a:tc>
              </a:tr>
              <a:tr h="397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marL="96753" marR="96753" marT="45837" marB="458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0001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96753" marR="96753" marT="45837" marB="458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marL="96753" marR="96753" marT="45837" marB="458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0110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96753" marR="96753" marT="45837" marB="45837"/>
                </a:tc>
              </a:tr>
              <a:tr h="397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marL="96753" marR="96753" marT="45837" marB="458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0010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96753" marR="96753" marT="45837" marB="458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 marL="96753" marR="96753" marT="45837" marB="458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0111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96753" marR="96753" marT="45837" marB="45837"/>
                </a:tc>
              </a:tr>
              <a:tr h="397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marL="96753" marR="96753" marT="45837" marB="458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0011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96753" marR="96753" marT="45837" marB="458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 marL="96753" marR="96753" marT="45837" marB="458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1000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96753" marR="96753" marT="45837" marB="45837"/>
                </a:tc>
              </a:tr>
              <a:tr h="397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 marL="96753" marR="96753" marT="45837" marB="458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0100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96753" marR="96753" marT="45837" marB="458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</a:t>
                      </a:r>
                      <a:endParaRPr lang="zh-CN" altLang="en-US" sz="2000" dirty="0"/>
                    </a:p>
                  </a:txBody>
                  <a:tcPr marL="96753" marR="96753" marT="45837" marB="458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1001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96753" marR="96753" marT="45837" marB="45837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非数值数据的表示</a:t>
            </a: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683743" y="1795271"/>
            <a:ext cx="7776689" cy="2064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900" tIns="50950" rIns="101900" bIns="50950">
            <a:spAutoFit/>
          </a:bodyPr>
          <a:lstStyle/>
          <a:p>
            <a:pPr marL="318436" indent="-318436">
              <a:lnSpc>
                <a:spcPts val="3308"/>
              </a:lnSpc>
              <a:spcBef>
                <a:spcPts val="1240"/>
              </a:spcBef>
              <a:buFont typeface="Wingdings" pitchFamily="2" charset="2"/>
              <a:buChar char="ü"/>
              <a:defRPr/>
            </a:pPr>
            <a:r>
              <a:rPr lang="en-US" altLang="zh-CN" sz="2800" b="1" dirty="0">
                <a:solidFill>
                  <a:srgbClr val="0000FF"/>
                </a:solidFill>
              </a:rPr>
              <a:t>ASCII</a:t>
            </a:r>
            <a:r>
              <a:rPr lang="zh-CN" altLang="en-US" sz="2800" b="1" dirty="0">
                <a:solidFill>
                  <a:srgbClr val="0000FF"/>
                </a:solidFill>
              </a:rPr>
              <a:t>码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>
              <a:lnSpc>
                <a:spcPts val="3600"/>
              </a:lnSpc>
              <a:spcBef>
                <a:spcPts val="1200"/>
              </a:spcBef>
              <a:defRPr/>
            </a:pPr>
            <a:r>
              <a:rPr lang="en-US" altLang="zh-CN" sz="2400" b="1" dirty="0">
                <a:latin typeface="+mn-ea"/>
                <a:ea typeface="+mn-ea"/>
              </a:rPr>
              <a:t>ASCII</a:t>
            </a:r>
            <a:r>
              <a:rPr lang="zh-CN" altLang="en-US" sz="2400" b="1" dirty="0">
                <a:latin typeface="+mn-ea"/>
                <a:ea typeface="+mn-ea"/>
              </a:rPr>
              <a:t>码是美国信息交换标准码</a:t>
            </a:r>
            <a:r>
              <a:rPr lang="en-US" altLang="zh-CN" sz="2400" b="1" dirty="0">
                <a:latin typeface="+mn-ea"/>
                <a:ea typeface="+mn-ea"/>
              </a:rPr>
              <a:t>(American Standard Code for Information Interchange)</a:t>
            </a:r>
            <a:r>
              <a:rPr lang="zh-CN" altLang="en-US" sz="2400" b="1" dirty="0">
                <a:latin typeface="+mn-ea"/>
                <a:ea typeface="+mn-ea"/>
              </a:rPr>
              <a:t>的简称，是国际上比较通用的字符二进制编码</a:t>
            </a:r>
            <a:r>
              <a:rPr lang="zh-CN" altLang="en-US" sz="2200" b="1" dirty="0">
                <a:latin typeface="+mn-ea"/>
                <a:ea typeface="+mn-ea"/>
              </a:rPr>
              <a:t>。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11505" y="1125228"/>
            <a:ext cx="7920992" cy="54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西文字符的表示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1.1.1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目标代码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11504" y="1313032"/>
            <a:ext cx="7992944" cy="2193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计算机系统中的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只能执行机器指令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由机器指令组成的程序，被称为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目标程序</a:t>
            </a:r>
            <a:r>
              <a:rPr lang="zh-CN" altLang="en-US" sz="2400" b="1" dirty="0">
                <a:latin typeface="+mn-ea"/>
                <a:ea typeface="+mn-ea"/>
              </a:rPr>
              <a:t>，也被称为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目标代码</a:t>
            </a:r>
            <a:r>
              <a:rPr lang="zh-CN" altLang="en-US" sz="2400" b="1" dirty="0">
                <a:latin typeface="+mn-ea"/>
                <a:ea typeface="+mn-ea"/>
              </a:rPr>
              <a:t> 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计算机系统最终运行的是目标程序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非数值数据的表示</a:t>
            </a:r>
          </a:p>
        </p:txBody>
      </p:sp>
      <p:graphicFrame>
        <p:nvGraphicFramePr>
          <p:cNvPr id="260190" name="Group 9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36069667"/>
              </p:ext>
            </p:extLst>
          </p:nvPr>
        </p:nvGraphicFramePr>
        <p:xfrm>
          <a:off x="755980" y="2930048"/>
          <a:ext cx="5616092" cy="2086524"/>
        </p:xfrm>
        <a:graphic>
          <a:graphicData uri="http://schemas.openxmlformats.org/drawingml/2006/table">
            <a:tbl>
              <a:tblPr/>
              <a:tblGrid>
                <a:gridCol w="937067"/>
                <a:gridCol w="933912"/>
                <a:gridCol w="937067"/>
                <a:gridCol w="937067"/>
                <a:gridCol w="933912"/>
                <a:gridCol w="937067"/>
              </a:tblGrid>
              <a:tr h="52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1432" marR="91432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91432" marR="9143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91432" marR="9143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……</a:t>
                      </a:r>
                    </a:p>
                  </a:txBody>
                  <a:tcPr marL="91432" marR="9143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91432" marR="9143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</a:t>
                      </a:r>
                    </a:p>
                  </a:txBody>
                  <a:tcPr marL="91432" marR="9143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41</a:t>
                      </a:r>
                    </a:p>
                  </a:txBody>
                  <a:tcPr marL="91432" marR="91432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</a:p>
                  </a:txBody>
                  <a:tcPr marL="91432" marR="9143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43</a:t>
                      </a:r>
                    </a:p>
                  </a:txBody>
                  <a:tcPr marL="91432" marR="9143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……</a:t>
                      </a:r>
                    </a:p>
                  </a:txBody>
                  <a:tcPr marL="91432" marR="9143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59</a:t>
                      </a:r>
                    </a:p>
                  </a:txBody>
                  <a:tcPr marL="91432" marR="9143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5A</a:t>
                      </a:r>
                    </a:p>
                  </a:txBody>
                  <a:tcPr marL="91432" marR="9143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1432" marR="91432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91432" marR="9143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91432" marR="9143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……</a:t>
                      </a:r>
                    </a:p>
                  </a:txBody>
                  <a:tcPr marL="91432" marR="9143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91432" marR="9143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</a:t>
                      </a:r>
                    </a:p>
                  </a:txBody>
                  <a:tcPr marL="91432" marR="9143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61</a:t>
                      </a:r>
                    </a:p>
                  </a:txBody>
                  <a:tcPr marL="91432" marR="91432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62</a:t>
                      </a:r>
                    </a:p>
                  </a:txBody>
                  <a:tcPr marL="91432" marR="9143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63</a:t>
                      </a:r>
                    </a:p>
                  </a:txBody>
                  <a:tcPr marL="91432" marR="9143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……</a:t>
                      </a:r>
                    </a:p>
                  </a:txBody>
                  <a:tcPr marL="91432" marR="9143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79</a:t>
                      </a:r>
                    </a:p>
                  </a:txBody>
                  <a:tcPr marL="91432" marR="9143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7A</a:t>
                      </a:r>
                    </a:p>
                  </a:txBody>
                  <a:tcPr marL="91432" marR="9143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683742" y="1696595"/>
            <a:ext cx="8209944" cy="107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/>
          <a:p>
            <a:pPr marL="318436" indent="-318436"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800" b="1" dirty="0">
                <a:solidFill>
                  <a:srgbClr val="0000FF"/>
                </a:solidFill>
              </a:rPr>
              <a:t>ASCII</a:t>
            </a:r>
            <a:r>
              <a:rPr lang="zh-CN" altLang="en-US" sz="2800" b="1" dirty="0">
                <a:solidFill>
                  <a:srgbClr val="0000FF"/>
                </a:solidFill>
              </a:rPr>
              <a:t>码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  <a:spcBef>
                <a:spcPts val="1200"/>
              </a:spcBef>
              <a:defRPr/>
            </a:pPr>
            <a:r>
              <a:rPr lang="zh-CN" altLang="en-US" sz="2800" b="1" dirty="0"/>
              <a:t>大小写字母的编码：</a:t>
            </a:r>
            <a:endParaRPr lang="en-US" altLang="zh-CN" sz="2800" b="1" dirty="0"/>
          </a:p>
        </p:txBody>
      </p:sp>
      <p:sp>
        <p:nvSpPr>
          <p:cNvPr id="31785" name="Text Box 4"/>
          <p:cNvSpPr txBox="1">
            <a:spLocks noChangeArrowheads="1"/>
          </p:cNvSpPr>
          <p:nvPr/>
        </p:nvSpPr>
        <p:spPr bwMode="auto">
          <a:xfrm>
            <a:off x="611505" y="1125229"/>
            <a:ext cx="7920992" cy="5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0000FF"/>
                </a:solidFill>
              </a:rPr>
              <a:t>西文字符的表示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372074" y="3049415"/>
            <a:ext cx="1224687" cy="38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大写字母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372074" y="4061643"/>
            <a:ext cx="1224687" cy="37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小写字母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372073" y="3555529"/>
            <a:ext cx="2377137" cy="37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十六进制代码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372073" y="4564573"/>
            <a:ext cx="2377137" cy="38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十六进制代码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826539" y="5381040"/>
            <a:ext cx="5690011" cy="791001"/>
          </a:xfrm>
          <a:prstGeom prst="wedgeRoundRectCallout">
            <a:avLst>
              <a:gd name="adj1" fmla="val -38081"/>
              <a:gd name="adj2" fmla="val -79629"/>
              <a:gd name="adj3" fmla="val 16667"/>
            </a:avLst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900" tIns="50950" rIns="101900" bIns="50950" anchor="ctr"/>
          <a:lstStyle/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代码依次递增；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大写字母与对应小写字母之间相差</a:t>
            </a:r>
            <a:r>
              <a:rPr lang="en-US" altLang="zh-CN" sz="2000" b="1" dirty="0">
                <a:solidFill>
                  <a:schemeClr val="tx1"/>
                </a:solidFill>
              </a:rPr>
              <a:t>20H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非数值数据的表示</a:t>
            </a:r>
          </a:p>
        </p:txBody>
      </p:sp>
      <p:graphicFrame>
        <p:nvGraphicFramePr>
          <p:cNvPr id="260190" name="Group 9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2380953"/>
              </p:ext>
            </p:extLst>
          </p:nvPr>
        </p:nvGraphicFramePr>
        <p:xfrm>
          <a:off x="755980" y="3030316"/>
          <a:ext cx="6479588" cy="1206420"/>
        </p:xfrm>
        <a:graphic>
          <a:graphicData uri="http://schemas.openxmlformats.org/drawingml/2006/table">
            <a:tbl>
              <a:tblPr/>
              <a:tblGrid>
                <a:gridCol w="647959"/>
                <a:gridCol w="678989"/>
                <a:gridCol w="663474"/>
                <a:gridCol w="663474"/>
                <a:gridCol w="663474"/>
                <a:gridCol w="663474"/>
                <a:gridCol w="626863"/>
                <a:gridCol w="605756"/>
                <a:gridCol w="618166"/>
                <a:gridCol w="647959"/>
              </a:tblGrid>
              <a:tr h="503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1423" marR="91423" marT="45652" marB="45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1423" marR="91423"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1423" marR="91423"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1423" marR="91423"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1423" marR="91423"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1423" marR="91423"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1423" marR="91423"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1423" marR="91423"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1423" marR="91423"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1423" marR="91423"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91423" marR="91423" marT="45652" marB="45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91423" marR="91423"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1423" marR="91423"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33</a:t>
                      </a:r>
                    </a:p>
                  </a:txBody>
                  <a:tcPr marL="91423" marR="91423"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34</a:t>
                      </a:r>
                    </a:p>
                  </a:txBody>
                  <a:tcPr marL="91423" marR="91423"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35</a:t>
                      </a:r>
                    </a:p>
                  </a:txBody>
                  <a:tcPr marL="91423" marR="91423"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91423" marR="91423"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37</a:t>
                      </a:r>
                    </a:p>
                  </a:txBody>
                  <a:tcPr marL="91423" marR="91423"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38</a:t>
                      </a:r>
                    </a:p>
                  </a:txBody>
                  <a:tcPr marL="91423" marR="91423"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39</a:t>
                      </a:r>
                    </a:p>
                  </a:txBody>
                  <a:tcPr marL="91423" marR="91423"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683742" y="1699778"/>
            <a:ext cx="8209944" cy="1142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/>
          <a:p>
            <a:pPr marL="318436" indent="-318436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en-US" altLang="zh-CN" sz="2700" b="1" dirty="0">
                <a:solidFill>
                  <a:srgbClr val="0000FF"/>
                </a:solidFill>
              </a:rPr>
              <a:t>ASCII</a:t>
            </a:r>
            <a:r>
              <a:rPr lang="zh-CN" altLang="en-US" sz="2700" b="1" dirty="0">
                <a:solidFill>
                  <a:srgbClr val="0000FF"/>
                </a:solidFill>
              </a:rPr>
              <a:t>码</a:t>
            </a:r>
            <a:endParaRPr lang="en-US" altLang="zh-CN" sz="2700" b="1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700" b="1" dirty="0"/>
              <a:t>10</a:t>
            </a:r>
            <a:r>
              <a:rPr lang="zh-CN" altLang="en-US" sz="2700" b="1" dirty="0"/>
              <a:t>个数字的编码：</a:t>
            </a:r>
            <a:endParaRPr lang="en-US" altLang="zh-CN" sz="2700" b="1" dirty="0"/>
          </a:p>
        </p:txBody>
      </p:sp>
      <p:sp>
        <p:nvSpPr>
          <p:cNvPr id="32807" name="Text Box 4"/>
          <p:cNvSpPr txBox="1">
            <a:spLocks noChangeArrowheads="1"/>
          </p:cNvSpPr>
          <p:nvPr/>
        </p:nvSpPr>
        <p:spPr bwMode="auto">
          <a:xfrm>
            <a:off x="611505" y="1125229"/>
            <a:ext cx="7920992" cy="580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3100" b="1">
                <a:solidFill>
                  <a:srgbClr val="0000FF"/>
                </a:solidFill>
              </a:rPr>
              <a:t>西文字符的表示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235571" y="3121035"/>
            <a:ext cx="1224687" cy="38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数字符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250690" y="3700361"/>
            <a:ext cx="1799233" cy="37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十六进制代码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1370845" y="4658475"/>
            <a:ext cx="5688330" cy="792593"/>
          </a:xfrm>
          <a:prstGeom prst="wedgeRoundRectCallout">
            <a:avLst>
              <a:gd name="adj1" fmla="val -38081"/>
              <a:gd name="adj2" fmla="val -79629"/>
              <a:gd name="adj3" fmla="val 16667"/>
            </a:avLst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900" tIns="50950" rIns="101900" bIns="50950" anchor="ctr"/>
          <a:lstStyle/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代码依次递增；</a:t>
            </a:r>
            <a:endParaRPr lang="en-US" altLang="zh-CN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对应数值基础上加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30H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非数值数据的表示</a:t>
            </a: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683743" y="1699778"/>
            <a:ext cx="7920991" cy="107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/>
          <a:p>
            <a:pPr marL="318436" indent="-318436"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800" b="1" dirty="0">
                <a:solidFill>
                  <a:srgbClr val="0000FF"/>
                </a:solidFill>
              </a:rPr>
              <a:t>ASCII</a:t>
            </a:r>
            <a:r>
              <a:rPr lang="zh-CN" altLang="en-US" sz="2800" b="1" dirty="0">
                <a:solidFill>
                  <a:srgbClr val="0000FF"/>
                </a:solidFill>
              </a:rPr>
              <a:t>码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  <a:spcBef>
                <a:spcPts val="1200"/>
              </a:spcBef>
              <a:defRPr/>
            </a:pPr>
            <a:r>
              <a:rPr lang="zh-CN" altLang="en-US" sz="2800" b="1" dirty="0"/>
              <a:t>特殊符号的编码：</a:t>
            </a:r>
            <a:endParaRPr lang="zh-CN" altLang="zh-CN" sz="2800" b="1" dirty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11505" y="1125229"/>
            <a:ext cx="7920992" cy="5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0000FF"/>
                </a:solidFill>
              </a:rPr>
              <a:t>西文字符的表示</a:t>
            </a:r>
          </a:p>
        </p:txBody>
      </p:sp>
      <p:graphicFrame>
        <p:nvGraphicFramePr>
          <p:cNvPr id="260191" name="Group 9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63844966"/>
              </p:ext>
            </p:extLst>
          </p:nvPr>
        </p:nvGraphicFramePr>
        <p:xfrm>
          <a:off x="683743" y="3000077"/>
          <a:ext cx="5651374" cy="1222312"/>
        </p:xfrm>
        <a:graphic>
          <a:graphicData uri="http://schemas.openxmlformats.org/drawingml/2006/table">
            <a:tbl>
              <a:tblPr/>
              <a:tblGrid>
                <a:gridCol w="941367"/>
                <a:gridCol w="942954"/>
                <a:gridCol w="941366"/>
                <a:gridCol w="941367"/>
                <a:gridCol w="942954"/>
                <a:gridCol w="941366"/>
              </a:tblGrid>
              <a:tr h="611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空格</a:t>
                      </a:r>
                    </a:p>
                  </a:txBody>
                  <a:tcPr marL="91438" marR="91438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回车</a:t>
                      </a:r>
                    </a:p>
                  </a:txBody>
                  <a:tcPr marL="91438" marR="91438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换行</a:t>
                      </a:r>
                    </a:p>
                  </a:txBody>
                  <a:tcPr marL="91438" marR="91438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退格</a:t>
                      </a:r>
                    </a:p>
                  </a:txBody>
                  <a:tcPr marL="91438" marR="91438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响铃</a:t>
                      </a:r>
                    </a:p>
                  </a:txBody>
                  <a:tcPr marL="91438" marR="91438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制表</a:t>
                      </a:r>
                    </a:p>
                  </a:txBody>
                  <a:tcPr marL="91438" marR="91438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1438" marR="91438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0D</a:t>
                      </a:r>
                    </a:p>
                  </a:txBody>
                  <a:tcPr marL="91438" marR="91438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0A</a:t>
                      </a:r>
                    </a:p>
                  </a:txBody>
                  <a:tcPr marL="91438" marR="91438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08</a:t>
                      </a:r>
                    </a:p>
                  </a:txBody>
                  <a:tcPr marL="91438" marR="91438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07</a:t>
                      </a:r>
                    </a:p>
                  </a:txBody>
                  <a:tcPr marL="91438" marR="91438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09</a:t>
                      </a:r>
                    </a:p>
                  </a:txBody>
                  <a:tcPr marL="91438" marR="91438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72074" y="3049415"/>
            <a:ext cx="1224687" cy="38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特殊符号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372074" y="3698768"/>
            <a:ext cx="1781408" cy="38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十六进制代码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非数值数据的表示</a:t>
            </a: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609825" y="1794624"/>
            <a:ext cx="7489243" cy="445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/>
          <a:p>
            <a:pPr marL="318436" indent="-318436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zh-CN" altLang="en-US" sz="2800" b="1" dirty="0">
                <a:solidFill>
                  <a:srgbClr val="0000FF"/>
                </a:solidFill>
              </a:rPr>
              <a:t>变形国标码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382124" indent="-382124">
              <a:lnSpc>
                <a:spcPts val="32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zh-CN" sz="2000" b="1" dirty="0">
                <a:latin typeface="+mn-ea"/>
                <a:ea typeface="+mn-ea"/>
              </a:rPr>
              <a:t>GB2312-80《</a:t>
            </a:r>
            <a:r>
              <a:rPr lang="zh-CN" altLang="en-US" sz="2000" b="1" dirty="0">
                <a:latin typeface="+mn-ea"/>
                <a:ea typeface="+mn-ea"/>
              </a:rPr>
              <a:t>信息交换用汉字编码字符集－－基本集</a:t>
            </a:r>
            <a:r>
              <a:rPr lang="en-US" altLang="zh-CN" sz="2000" b="1" dirty="0">
                <a:latin typeface="+mn-ea"/>
                <a:ea typeface="+mn-ea"/>
              </a:rPr>
              <a:t>》</a:t>
            </a:r>
            <a:r>
              <a:rPr lang="zh-CN" altLang="en-US" sz="2000" b="1" dirty="0">
                <a:latin typeface="+mn-ea"/>
                <a:ea typeface="+mn-ea"/>
              </a:rPr>
              <a:t>含有基本汉字符和一般图形字符，共计</a:t>
            </a:r>
            <a:r>
              <a:rPr lang="en-US" altLang="zh-CN" sz="2000" b="1" dirty="0">
                <a:latin typeface="+mn-ea"/>
                <a:ea typeface="+mn-ea"/>
              </a:rPr>
              <a:t>7445</a:t>
            </a:r>
            <a:r>
              <a:rPr lang="zh-CN" altLang="en-US" sz="2000" b="1" dirty="0">
                <a:latin typeface="+mn-ea"/>
                <a:ea typeface="+mn-ea"/>
              </a:rPr>
              <a:t>个，其中汉字分成两级共计</a:t>
            </a:r>
            <a:r>
              <a:rPr lang="en-US" altLang="zh-CN" sz="2000" b="1" dirty="0">
                <a:latin typeface="+mn-ea"/>
                <a:ea typeface="+mn-ea"/>
              </a:rPr>
              <a:t>6763</a:t>
            </a:r>
            <a:r>
              <a:rPr lang="zh-CN" altLang="en-US" sz="2000" b="1" dirty="0">
                <a:latin typeface="+mn-ea"/>
                <a:ea typeface="+mn-ea"/>
              </a:rPr>
              <a:t>个。</a:t>
            </a:r>
            <a:endParaRPr lang="en-US" altLang="zh-CN" sz="2000" b="1" dirty="0">
              <a:latin typeface="+mn-ea"/>
              <a:ea typeface="+mn-ea"/>
            </a:endParaRPr>
          </a:p>
          <a:p>
            <a:pPr marL="382124" indent="-382124">
              <a:lnSpc>
                <a:spcPts val="32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000" b="1" dirty="0">
                <a:latin typeface="+mn-ea"/>
                <a:ea typeface="+mn-ea"/>
              </a:rPr>
              <a:t>国标码是</a:t>
            </a:r>
            <a:r>
              <a:rPr lang="en-US" altLang="zh-CN" sz="2000" b="1" dirty="0">
                <a:latin typeface="+mn-ea"/>
                <a:ea typeface="+mn-ea"/>
              </a:rPr>
              <a:t>16</a:t>
            </a:r>
            <a:r>
              <a:rPr lang="zh-CN" altLang="en-US" sz="2000" b="1" dirty="0">
                <a:latin typeface="+mn-ea"/>
                <a:ea typeface="+mn-ea"/>
              </a:rPr>
              <a:t>位编码，高</a:t>
            </a:r>
            <a:r>
              <a:rPr lang="en-US" altLang="zh-CN" sz="2000" b="1" dirty="0">
                <a:latin typeface="+mn-ea"/>
                <a:ea typeface="+mn-ea"/>
              </a:rPr>
              <a:t>8</a:t>
            </a:r>
            <a:r>
              <a:rPr lang="zh-CN" altLang="en-US" sz="2000" b="1" dirty="0">
                <a:latin typeface="+mn-ea"/>
                <a:ea typeface="+mn-ea"/>
              </a:rPr>
              <a:t>位表示汉字符的区号，低</a:t>
            </a:r>
            <a:r>
              <a:rPr lang="en-US" altLang="zh-CN" sz="2000" b="1" dirty="0">
                <a:latin typeface="+mn-ea"/>
                <a:ea typeface="+mn-ea"/>
              </a:rPr>
              <a:t>8</a:t>
            </a:r>
            <a:r>
              <a:rPr lang="zh-CN" altLang="en-US" sz="2000" b="1" dirty="0">
                <a:latin typeface="+mn-ea"/>
                <a:ea typeface="+mn-ea"/>
              </a:rPr>
              <a:t>位表示汉字符的位号。代码表分成</a:t>
            </a:r>
            <a:r>
              <a:rPr lang="en-US" altLang="zh-CN" sz="2000" b="1" dirty="0">
                <a:latin typeface="+mn-ea"/>
                <a:ea typeface="+mn-ea"/>
              </a:rPr>
              <a:t>94</a:t>
            </a:r>
            <a:r>
              <a:rPr lang="zh-CN" altLang="en-US" sz="2000" b="1" dirty="0">
                <a:latin typeface="+mn-ea"/>
                <a:ea typeface="+mn-ea"/>
              </a:rPr>
              <a:t>个区，每个区有</a:t>
            </a:r>
            <a:r>
              <a:rPr lang="en-US" altLang="zh-CN" sz="2000" b="1" dirty="0">
                <a:latin typeface="+mn-ea"/>
                <a:ea typeface="+mn-ea"/>
              </a:rPr>
              <a:t>94</a:t>
            </a:r>
            <a:r>
              <a:rPr lang="zh-CN" altLang="en-US" sz="2000" b="1" dirty="0">
                <a:latin typeface="+mn-ea"/>
                <a:ea typeface="+mn-ea"/>
              </a:rPr>
              <a:t>个位。区号和位号都从</a:t>
            </a:r>
            <a:r>
              <a:rPr lang="en-US" altLang="zh-CN" sz="2000" b="1" dirty="0">
                <a:latin typeface="+mn-ea"/>
                <a:ea typeface="+mn-ea"/>
              </a:rPr>
              <a:t>21H</a:t>
            </a:r>
            <a:r>
              <a:rPr lang="zh-CN" altLang="en-US" sz="2000" b="1" dirty="0">
                <a:latin typeface="+mn-ea"/>
                <a:ea typeface="+mn-ea"/>
              </a:rPr>
              <a:t>开始。一级汉字安排在</a:t>
            </a:r>
            <a:r>
              <a:rPr lang="en-US" altLang="zh-CN" sz="2000" b="1" dirty="0">
                <a:latin typeface="+mn-ea"/>
                <a:ea typeface="+mn-ea"/>
              </a:rPr>
              <a:t>30H</a:t>
            </a:r>
            <a:r>
              <a:rPr lang="zh-CN" altLang="en-US" sz="2000" b="1" dirty="0">
                <a:latin typeface="+mn-ea"/>
                <a:ea typeface="+mn-ea"/>
              </a:rPr>
              <a:t>区至</a:t>
            </a:r>
            <a:r>
              <a:rPr lang="en-US" altLang="zh-CN" sz="2000" b="1" dirty="0">
                <a:latin typeface="+mn-ea"/>
                <a:ea typeface="+mn-ea"/>
              </a:rPr>
              <a:t>57H</a:t>
            </a:r>
            <a:r>
              <a:rPr lang="zh-CN" altLang="en-US" sz="2000" b="1" dirty="0">
                <a:latin typeface="+mn-ea"/>
                <a:ea typeface="+mn-ea"/>
              </a:rPr>
              <a:t>区，二级汉字安排在</a:t>
            </a:r>
            <a:r>
              <a:rPr lang="en-US" altLang="zh-CN" sz="2000" b="1" dirty="0">
                <a:latin typeface="+mn-ea"/>
                <a:ea typeface="+mn-ea"/>
              </a:rPr>
              <a:t>58H</a:t>
            </a:r>
            <a:r>
              <a:rPr lang="zh-CN" altLang="en-US" sz="2000" b="1" dirty="0">
                <a:latin typeface="+mn-ea"/>
                <a:ea typeface="+mn-ea"/>
              </a:rPr>
              <a:t>区至</a:t>
            </a:r>
            <a:r>
              <a:rPr lang="en-US" altLang="zh-CN" sz="2000" b="1" dirty="0">
                <a:latin typeface="+mn-ea"/>
                <a:ea typeface="+mn-ea"/>
              </a:rPr>
              <a:t>77H</a:t>
            </a:r>
            <a:r>
              <a:rPr lang="zh-CN" altLang="en-US" sz="2000" b="1" dirty="0">
                <a:latin typeface="+mn-ea"/>
                <a:ea typeface="+mn-ea"/>
              </a:rPr>
              <a:t>区。</a:t>
            </a:r>
            <a:endParaRPr lang="en-US" altLang="zh-CN" sz="2000" b="1" dirty="0">
              <a:latin typeface="+mn-ea"/>
              <a:ea typeface="+mn-ea"/>
            </a:endParaRPr>
          </a:p>
          <a:p>
            <a:pPr marL="382124" indent="-382124">
              <a:lnSpc>
                <a:spcPts val="32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000" b="1" dirty="0">
                <a:latin typeface="+mn-ea"/>
                <a:ea typeface="+mn-ea"/>
              </a:rPr>
              <a:t>变形国标码是</a:t>
            </a:r>
            <a:r>
              <a:rPr lang="en-US" altLang="zh-CN" sz="2000" b="1" dirty="0">
                <a:latin typeface="+mn-ea"/>
                <a:ea typeface="+mn-ea"/>
              </a:rPr>
              <a:t>16</a:t>
            </a:r>
            <a:r>
              <a:rPr lang="zh-CN" altLang="en-US" sz="2000" b="1" dirty="0">
                <a:latin typeface="+mn-ea"/>
                <a:ea typeface="+mn-ea"/>
              </a:rPr>
              <a:t>位编码。常用变形方法是把国标码的第</a:t>
            </a:r>
            <a:r>
              <a:rPr lang="en-US" altLang="zh-CN" sz="2000" b="1" dirty="0">
                <a:latin typeface="+mn-ea"/>
                <a:ea typeface="+mn-ea"/>
              </a:rPr>
              <a:t>15</a:t>
            </a:r>
            <a:r>
              <a:rPr lang="zh-CN" altLang="en-US" sz="2000" b="1" dirty="0">
                <a:latin typeface="+mn-ea"/>
                <a:ea typeface="+mn-ea"/>
              </a:rPr>
              <a:t>位和第</a:t>
            </a:r>
            <a:r>
              <a:rPr lang="en-US" altLang="zh-CN" sz="2000" b="1" dirty="0">
                <a:latin typeface="+mn-ea"/>
                <a:ea typeface="+mn-ea"/>
              </a:rPr>
              <a:t>7</a:t>
            </a:r>
            <a:r>
              <a:rPr lang="zh-CN" altLang="en-US" sz="2000" b="1" dirty="0">
                <a:latin typeface="+mn-ea"/>
                <a:ea typeface="+mn-ea"/>
              </a:rPr>
              <a:t>位均置成</a:t>
            </a:r>
            <a:r>
              <a:rPr lang="en-US" altLang="zh-CN" sz="2000" b="1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。这种变形方法是在国标码上加</a:t>
            </a:r>
            <a:r>
              <a:rPr lang="en-US" altLang="zh-CN" sz="2000" b="1" dirty="0">
                <a:latin typeface="+mn-ea"/>
                <a:ea typeface="+mn-ea"/>
              </a:rPr>
              <a:t>8080H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11505" y="1125229"/>
            <a:ext cx="7920992" cy="5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0000FF"/>
                </a:solidFill>
              </a:rPr>
              <a:t>汉字的表示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非数值数据的表示</a:t>
            </a: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683743" y="1768215"/>
            <a:ext cx="7489243" cy="169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/>
          <a:p>
            <a:pPr marL="318436" indent="-318436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zh-CN" altLang="en-US" sz="2800" b="1" dirty="0">
                <a:solidFill>
                  <a:srgbClr val="0000FF"/>
                </a:solidFill>
              </a:rPr>
              <a:t>变形国标码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382124" indent="-382124">
              <a:lnSpc>
                <a:spcPts val="32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800" dirty="0"/>
              <a:t>排第一的“啊”，编码是</a:t>
            </a:r>
            <a:r>
              <a:rPr lang="en-US" altLang="zh-CN" sz="2800" dirty="0"/>
              <a:t>B0A1  H</a:t>
            </a:r>
          </a:p>
          <a:p>
            <a:pPr marL="382124" indent="-382124">
              <a:lnSpc>
                <a:spcPts val="32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800" dirty="0"/>
              <a:t>紧随其后“阿”，编码是</a:t>
            </a:r>
            <a:r>
              <a:rPr lang="en-US" altLang="zh-CN" sz="2800" dirty="0"/>
              <a:t>B0A2  H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11505" y="1125229"/>
            <a:ext cx="7920992" cy="5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0000FF"/>
                </a:solidFill>
              </a:rPr>
              <a:t>汉字的表示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基本数据类型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11504" y="1989441"/>
            <a:ext cx="7919312" cy="38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40064" y="1268468"/>
            <a:ext cx="3961336" cy="3719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字节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字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双字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四字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十字节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字符串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1550172"/>
            <a:ext cx="209995" cy="37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900" tIns="50950" rIns="101900" bIns="5095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基本数据类型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11504" y="1989441"/>
            <a:ext cx="7919312" cy="38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618224" y="1284384"/>
            <a:ext cx="3961336" cy="176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700" b="1">
                <a:solidFill>
                  <a:srgbClr val="0000FF"/>
                </a:solidFill>
                <a:latin typeface="Times New Roman" pitchFamily="18" charset="0"/>
              </a:rPr>
              <a:t>字节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700" b="1">
                <a:solidFill>
                  <a:srgbClr val="0000FF"/>
                </a:solidFill>
                <a:latin typeface="Times New Roman" pitchFamily="18" charset="0"/>
              </a:rPr>
              <a:t>字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700" b="1">
                <a:solidFill>
                  <a:srgbClr val="0000FF"/>
                </a:solidFill>
                <a:latin typeface="Times New Roman" pitchFamily="18" charset="0"/>
              </a:rPr>
              <a:t>双字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0" y="1550172"/>
            <a:ext cx="209995" cy="37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900" tIns="50950" rIns="101900" bIns="5095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520787" y="1052017"/>
          <a:ext cx="8100747" cy="5190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7" name="Visio" r:id="rId4" imgW="5806834" imgH="3718831" progId="Visio.Drawing.11">
                  <p:embed/>
                </p:oleObj>
              </mc:Choice>
              <mc:Fallback>
                <p:oleObj name="Visio" r:id="rId4" imgW="5806834" imgH="3718831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87" y="1052017"/>
                        <a:ext cx="8100747" cy="5190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数据的存储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11504" y="1989441"/>
            <a:ext cx="7919312" cy="38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11504" y="1196848"/>
            <a:ext cx="8063788" cy="404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以二进制形式表示的数据和代码存放在存储器（内存）之中。 </a:t>
            </a:r>
          </a:p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内存由一系列基本存储单元线性地组成，每一个基本存储单元有一个唯一的地址。通常，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基本存储单元由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8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个连续的位构成，可用于存储一个字节的数据</a:t>
            </a:r>
            <a:r>
              <a:rPr lang="zh-CN" altLang="en-US" sz="2400" b="1" dirty="0">
                <a:latin typeface="+mn-ea"/>
                <a:ea typeface="+mn-ea"/>
              </a:rPr>
              <a:t>。所以，基本存储单元也被称为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字节存储单元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  <a:endParaRPr lang="en-US" altLang="zh-CN" sz="2400" b="1" dirty="0">
              <a:latin typeface="+mn-ea"/>
              <a:ea typeface="+mn-ea"/>
            </a:endParaRPr>
          </a:p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可以把内存看作为一个很大的一维字符数组，把地址看作为标识数组元素的下标。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611504" y="1989441"/>
            <a:ext cx="7919312" cy="38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9939" name="Rectangle 6"/>
          <p:cNvSpPr>
            <a:spLocks noChangeArrowheads="1"/>
          </p:cNvSpPr>
          <p:nvPr/>
        </p:nvSpPr>
        <p:spPr bwMode="auto">
          <a:xfrm>
            <a:off x="0" y="921510"/>
            <a:ext cx="209995" cy="377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900" tIns="50950" rIns="101900" bIns="50950" anchor="ctr">
            <a:spAutoFit/>
          </a:bodyPr>
          <a:lstStyle/>
          <a:p>
            <a:endParaRPr lang="zh-CN" altLang="en-US"/>
          </a:p>
        </p:txBody>
      </p:sp>
      <p:sp>
        <p:nvSpPr>
          <p:cNvPr id="39940" name="Rectangle 9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  <a:noFill/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数据的存储</a:t>
            </a:r>
          </a:p>
        </p:txBody>
      </p:sp>
      <p:sp>
        <p:nvSpPr>
          <p:cNvPr id="273418" name="Rectangle 10"/>
          <p:cNvSpPr>
            <a:spLocks noChangeArrowheads="1"/>
          </p:cNvSpPr>
          <p:nvPr/>
        </p:nvSpPr>
        <p:spPr bwMode="auto">
          <a:xfrm>
            <a:off x="577906" y="1041840"/>
            <a:ext cx="3311193" cy="525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 anchor="ctr">
            <a:spAutoFit/>
          </a:bodyPr>
          <a:lstStyle/>
          <a:p>
            <a:pPr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字节存储单元是基本的存储单元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  <a:p>
            <a:pPr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000" b="1" dirty="0">
                <a:latin typeface="+mn-ea"/>
                <a:ea typeface="+mn-ea"/>
              </a:rPr>
              <a:t>一个字节存储单元中</a:t>
            </a:r>
            <a:r>
              <a:rPr lang="en-US" altLang="zh-CN" sz="2000" b="1" dirty="0">
                <a:latin typeface="+mn-ea"/>
                <a:ea typeface="+mn-ea"/>
              </a:rPr>
              <a:t>8</a:t>
            </a:r>
            <a:r>
              <a:rPr lang="zh-CN" altLang="en-US" sz="2000" b="1" dirty="0">
                <a:latin typeface="+mn-ea"/>
                <a:ea typeface="+mn-ea"/>
              </a:rPr>
              <a:t>位数据的意义，根据需要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可以有不同的解释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zh-CN" altLang="en-US" sz="2000" b="1" dirty="0">
                <a:latin typeface="+mn-ea"/>
                <a:ea typeface="+mn-ea"/>
              </a:rPr>
              <a:t>连续的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zh-CN" altLang="en-US" sz="2000" b="1" dirty="0">
                <a:latin typeface="+mn-ea"/>
                <a:ea typeface="+mn-ea"/>
              </a:rPr>
              <a:t>存储单元构成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一个字</a:t>
            </a:r>
            <a:r>
              <a:rPr lang="zh-CN" altLang="en-US" sz="2000" b="1" dirty="0">
                <a:latin typeface="+mn-ea"/>
                <a:ea typeface="+mn-ea"/>
              </a:rPr>
              <a:t>存储单元。字存储单元的地址是较低的字节存储单元的地址。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高高低低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”规则</a:t>
            </a:r>
            <a:r>
              <a:rPr lang="zh-CN" altLang="en-US" sz="2000" dirty="0">
                <a:latin typeface="+mn-ea"/>
                <a:ea typeface="+mn-ea"/>
              </a:rPr>
              <a:t>。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四个</a:t>
            </a:r>
            <a:r>
              <a:rPr lang="zh-CN" altLang="en-US" sz="2000" b="1" dirty="0">
                <a:latin typeface="+mn-ea"/>
                <a:ea typeface="+mn-ea"/>
              </a:rPr>
              <a:t>连续的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zh-CN" altLang="en-US" sz="2000" b="1" dirty="0">
                <a:latin typeface="+mn-ea"/>
                <a:ea typeface="+mn-ea"/>
              </a:rPr>
              <a:t>存储单元构成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一个双字</a:t>
            </a:r>
            <a:r>
              <a:rPr lang="zh-CN" altLang="en-US" sz="2000" b="1" dirty="0">
                <a:latin typeface="+mn-ea"/>
                <a:ea typeface="+mn-ea"/>
              </a:rPr>
              <a:t>存储单元。</a:t>
            </a:r>
          </a:p>
        </p:txBody>
      </p:sp>
      <p:sp>
        <p:nvSpPr>
          <p:cNvPr id="39942" name="Rectangle 14"/>
          <p:cNvSpPr>
            <a:spLocks noChangeArrowheads="1"/>
          </p:cNvSpPr>
          <p:nvPr/>
        </p:nvSpPr>
        <p:spPr bwMode="auto">
          <a:xfrm>
            <a:off x="0" y="-189395"/>
            <a:ext cx="209995" cy="37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900" tIns="50950" rIns="101900" bIns="5095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3" name="对象 2"/>
          <p:cNvGraphicFramePr>
            <a:graphicFrameLocks noChangeAspect="1"/>
          </p:cNvGraphicFramePr>
          <p:nvPr/>
        </p:nvGraphicFramePr>
        <p:xfrm>
          <a:off x="4067174" y="1058383"/>
          <a:ext cx="5350659" cy="5113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6" name="Visio" r:id="rId4" imgW="4847806" imgH="4636800" progId="Visio.Drawing.11">
                  <p:embed/>
                </p:oleObj>
              </mc:Choice>
              <mc:Fallback>
                <p:oleObj name="Visio" r:id="rId4" imgW="4847806" imgH="4636800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4" y="1058383"/>
                        <a:ext cx="5350659" cy="5113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3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3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11504" y="1989441"/>
            <a:ext cx="7919312" cy="38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921510"/>
            <a:ext cx="209995" cy="377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900" tIns="50950" rIns="101900" bIns="50950" anchor="ctr">
            <a:spAutoFit/>
          </a:bodyPr>
          <a:lstStyle/>
          <a:p>
            <a:endParaRPr lang="zh-CN" altLang="en-US"/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  <a:noFill/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1.3.4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数据的存储</a:t>
            </a:r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611504" y="1100226"/>
            <a:ext cx="7776516" cy="5488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b="1" dirty="0"/>
              <a:t> #include  &lt;</a:t>
            </a:r>
            <a:r>
              <a:rPr lang="en-US" altLang="zh-CN" b="1" dirty="0" err="1"/>
              <a:t>stdio.h</a:t>
            </a:r>
            <a:r>
              <a:rPr lang="en-US" altLang="zh-CN" b="1" dirty="0"/>
              <a:t>&gt;</a:t>
            </a:r>
          </a:p>
          <a:p>
            <a:pPr>
              <a:lnSpc>
                <a:spcPts val="3000"/>
              </a:lnSpc>
            </a:pPr>
            <a:r>
              <a:rPr lang="en-US" altLang="zh-CN" b="1" dirty="0"/>
              <a:t>    char  buff[] = { 3, 2, 1, 0, 130 };          // 130=0x82</a:t>
            </a:r>
          </a:p>
          <a:p>
            <a:pPr>
              <a:lnSpc>
                <a:spcPts val="3000"/>
              </a:lnSpc>
            </a:pPr>
            <a:r>
              <a:rPr lang="en-US" altLang="zh-CN" b="1" dirty="0"/>
              <a:t>    </a:t>
            </a:r>
            <a:r>
              <a:rPr lang="en-US" altLang="zh-CN" b="1" dirty="0" err="1"/>
              <a:t>int</a:t>
            </a:r>
            <a:r>
              <a:rPr lang="en-US" altLang="zh-CN" b="1" dirty="0"/>
              <a:t>  a, b;</a:t>
            </a:r>
          </a:p>
          <a:p>
            <a:pPr>
              <a:lnSpc>
                <a:spcPts val="3000"/>
              </a:lnSpc>
            </a:pPr>
            <a:r>
              <a:rPr lang="en-US" altLang="zh-CN" b="1" dirty="0"/>
              <a:t>    </a:t>
            </a:r>
            <a:r>
              <a:rPr lang="en-US" altLang="zh-CN" b="1" dirty="0" err="1"/>
              <a:t>int</a:t>
            </a:r>
            <a:r>
              <a:rPr lang="en-US" altLang="zh-CN" b="1" dirty="0"/>
              <a:t>  main( )</a:t>
            </a:r>
          </a:p>
          <a:p>
            <a:pPr>
              <a:lnSpc>
                <a:spcPts val="3000"/>
              </a:lnSpc>
            </a:pPr>
            <a:r>
              <a:rPr lang="en-US" altLang="zh-CN" b="1" dirty="0"/>
              <a:t>    {</a:t>
            </a:r>
          </a:p>
          <a:p>
            <a:pPr>
              <a:lnSpc>
                <a:spcPts val="3000"/>
              </a:lnSpc>
            </a:pPr>
            <a:r>
              <a:rPr lang="en-US" altLang="zh-CN" b="1" dirty="0"/>
              <a:t>        char  *p = buff;</a:t>
            </a:r>
          </a:p>
          <a:p>
            <a:pPr>
              <a:lnSpc>
                <a:spcPts val="3000"/>
              </a:lnSpc>
            </a:pPr>
            <a:endParaRPr lang="en-US" altLang="zh-CN" b="1" dirty="0"/>
          </a:p>
          <a:p>
            <a:pPr>
              <a:lnSpc>
                <a:spcPts val="3000"/>
              </a:lnSpc>
            </a:pPr>
            <a:r>
              <a:rPr lang="en-US" altLang="zh-CN" b="1" dirty="0"/>
              <a:t>        a = *( </a:t>
            </a:r>
            <a:r>
              <a:rPr lang="en-US" altLang="zh-CN" b="1" dirty="0" err="1"/>
              <a:t>int</a:t>
            </a:r>
            <a:r>
              <a:rPr lang="en-US" altLang="zh-CN" b="1" dirty="0"/>
              <a:t>* ) p;                                    //L1</a:t>
            </a:r>
          </a:p>
          <a:p>
            <a:pPr>
              <a:lnSpc>
                <a:spcPts val="3000"/>
              </a:lnSpc>
            </a:pPr>
            <a:r>
              <a:rPr lang="en-US" altLang="zh-CN" b="1" dirty="0"/>
              <a:t>        b = *( </a:t>
            </a:r>
            <a:r>
              <a:rPr lang="en-US" altLang="zh-CN" b="1" dirty="0" err="1"/>
              <a:t>int</a:t>
            </a:r>
            <a:r>
              <a:rPr lang="en-US" altLang="zh-CN" b="1" dirty="0"/>
              <a:t>* ) ( p+1 );                          //L2</a:t>
            </a:r>
          </a:p>
          <a:p>
            <a:pPr>
              <a:lnSpc>
                <a:spcPts val="3000"/>
              </a:lnSpc>
            </a:pPr>
            <a:endParaRPr lang="en-US" altLang="zh-CN" b="1" dirty="0"/>
          </a:p>
          <a:p>
            <a:pPr>
              <a:lnSpc>
                <a:spcPts val="3000"/>
              </a:lnSpc>
            </a:pPr>
            <a:r>
              <a:rPr lang="en-US" altLang="zh-CN" b="1" dirty="0"/>
              <a:t>    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 "a = %x, b=%x\n", a, b );     //L3</a:t>
            </a:r>
          </a:p>
          <a:p>
            <a:pPr>
              <a:lnSpc>
                <a:spcPts val="3000"/>
              </a:lnSpc>
            </a:pPr>
            <a:r>
              <a:rPr lang="en-US" altLang="zh-CN" b="1" dirty="0"/>
              <a:t>    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 "a = %d, b=%d\n", a, b );     //L4</a:t>
            </a:r>
          </a:p>
          <a:p>
            <a:pPr>
              <a:lnSpc>
                <a:spcPts val="3000"/>
              </a:lnSpc>
            </a:pPr>
            <a:r>
              <a:rPr lang="en-US" altLang="zh-CN" b="1" dirty="0"/>
              <a:t>        return  0;</a:t>
            </a:r>
          </a:p>
          <a:p>
            <a:pPr>
              <a:lnSpc>
                <a:spcPts val="3000"/>
              </a:lnSpc>
            </a:pPr>
            <a:r>
              <a:rPr lang="en-US" altLang="zh-CN" b="1" dirty="0"/>
              <a:t>    }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707904" y="2274329"/>
            <a:ext cx="4571160" cy="834634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900" tIns="50950" rIns="101900" bIns="50950">
            <a:spAutoFit/>
          </a:bodyPr>
          <a:lstStyle/>
          <a:p>
            <a:pPr>
              <a:lnSpc>
                <a:spcPts val="3000"/>
              </a:lnSpc>
            </a:pPr>
            <a:r>
              <a:rPr lang="pt-BR" altLang="zh-CN" sz="2200" b="1" dirty="0"/>
              <a:t> a=10203, b=82000102</a:t>
            </a:r>
          </a:p>
          <a:p>
            <a:pPr>
              <a:lnSpc>
                <a:spcPts val="3000"/>
              </a:lnSpc>
            </a:pPr>
            <a:r>
              <a:rPr lang="pt-BR" altLang="zh-CN" sz="2200" b="1" dirty="0"/>
              <a:t> a=66051, b=-2113928958</a:t>
            </a:r>
            <a:endParaRPr lang="zh-CN" alt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1.1.1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目标代码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504" y="1884398"/>
            <a:ext cx="4797954" cy="3336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 cf11( void )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int 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</a:t>
            </a:r>
            <a:r>
              <a:rPr lang="nn-NO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sum = 0;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for ( i = 1;  i &lt;= 10;  i += 1 )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sum += i*i;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return  sum;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2896244" y="1155468"/>
            <a:ext cx="3212076" cy="558635"/>
          </a:xfrm>
          <a:prstGeom prst="wedgeRoundRectCallout">
            <a:avLst>
              <a:gd name="adj1" fmla="val -47403"/>
              <a:gd name="adj2" fmla="val 101513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900" tIns="50950" rIns="101900" bIns="50950"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的平方之和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1.1.1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目标代码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504" y="1884398"/>
            <a:ext cx="4797954" cy="3385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 cf11( void )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int 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</a:t>
            </a:r>
            <a:r>
              <a:rPr lang="nn-NO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sum = 0;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for ( i = 1;  i &lt;= 10;  i += 1 )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sum += i*i;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return  sum;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228474" y="1088623"/>
            <a:ext cx="3213756" cy="558635"/>
          </a:xfrm>
          <a:prstGeom prst="wedgeRoundRectCallout">
            <a:avLst>
              <a:gd name="adj1" fmla="val 29562"/>
              <a:gd name="adj2" fmla="val 92396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900" tIns="50950" rIns="101900" bIns="50950"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的平方之和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2667770" y="5739138"/>
            <a:ext cx="3159997" cy="865805"/>
          </a:xfrm>
          <a:prstGeom prst="wedgeRoundRectCallout">
            <a:avLst>
              <a:gd name="adj1" fmla="val 34262"/>
              <a:gd name="adj2" fmla="val -66128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900" tIns="50950" rIns="101900" bIns="50950" anchor="ctr"/>
          <a:lstStyle/>
          <a:p>
            <a:pPr>
              <a:lnSpc>
                <a:spcPts val="3000"/>
              </a:lnSpc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编译优化：大小最小化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VC2010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集成开发环境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64088" y="1190482"/>
            <a:ext cx="0" cy="43210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09458" y="1159518"/>
            <a:ext cx="3635424" cy="461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 anchor="ctr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CN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$LL3@cf11: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imul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10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jle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$LL3@cf11</a:t>
            </a:r>
          </a:p>
          <a:p>
            <a:pPr>
              <a:lnSpc>
                <a:spcPts val="3200"/>
              </a:lnSpc>
              <a:spcBef>
                <a:spcPts val="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基本功能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11504" y="1989441"/>
            <a:ext cx="7919312" cy="38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505" y="1128904"/>
            <a:ext cx="7920992" cy="251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0000FF"/>
                </a:solidFill>
              </a:rPr>
              <a:t>执行机器指令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0000FF"/>
                </a:solidFill>
              </a:rPr>
              <a:t>暂存少量数据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0000FF"/>
                </a:solidFill>
              </a:rPr>
              <a:t>访问存储器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基本功能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11504" y="1989441"/>
            <a:ext cx="7919312" cy="38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32546" y="1125228"/>
            <a:ext cx="7922672" cy="610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0000FF"/>
                </a:solidFill>
              </a:rPr>
              <a:t>执行机器指令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32547" y="1683047"/>
            <a:ext cx="8215917" cy="464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900" tIns="50950" rIns="101900" bIns="50950" anchor="ctr"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latin typeface="+mn-ea"/>
                <a:ea typeface="+mn-ea"/>
              </a:rPr>
              <a:t>CPU</a:t>
            </a:r>
            <a:r>
              <a:rPr lang="zh-CN" altLang="en-US" sz="2400" b="1" dirty="0">
                <a:latin typeface="+mn-ea"/>
                <a:ea typeface="+mn-ea"/>
              </a:rPr>
              <a:t>能够直接识别并遵照执行的指令被称为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机器指令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latin typeface="+mn-ea"/>
              </a:rPr>
              <a:t>CPU</a:t>
            </a:r>
            <a:r>
              <a:rPr lang="zh-CN" altLang="en-US" sz="2400" b="1" dirty="0">
                <a:latin typeface="+mn-ea"/>
              </a:rPr>
              <a:t>一条接一条地依次执行存放在存储器中的机器指令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latin typeface="+mn-ea"/>
              </a:rPr>
              <a:t>每一条机器指令的功能通常很有限 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latin typeface="+mn-ea"/>
                <a:ea typeface="+mn-ea"/>
              </a:rPr>
              <a:t>CPU</a:t>
            </a:r>
            <a:r>
              <a:rPr lang="zh-CN" altLang="en-US" sz="2400" b="1" dirty="0">
                <a:latin typeface="+mn-ea"/>
                <a:ea typeface="+mn-ea"/>
              </a:rPr>
              <a:t>能够执行的全部机器指令，被称为该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的指令集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latin typeface="+mn-ea"/>
                <a:ea typeface="+mn-ea"/>
              </a:rPr>
              <a:t>CPU</a:t>
            </a:r>
            <a:r>
              <a:rPr lang="zh-CN" altLang="en-US" sz="2400" b="1" dirty="0">
                <a:latin typeface="+mn-ea"/>
                <a:ea typeface="+mn-ea"/>
              </a:rPr>
              <a:t>决定机器指令。不同种类</a:t>
            </a:r>
            <a:r>
              <a:rPr lang="en-US" altLang="zh-CN" sz="2400" b="1" dirty="0">
                <a:latin typeface="+mn-ea"/>
                <a:ea typeface="+mn-ea"/>
              </a:rPr>
              <a:t>CPU</a:t>
            </a:r>
            <a:r>
              <a:rPr lang="zh-CN" altLang="en-US" sz="2400" b="1" dirty="0">
                <a:latin typeface="+mn-ea"/>
                <a:ea typeface="+mn-ea"/>
              </a:rPr>
              <a:t>，其指令集往往不相同 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按指令的功能来划分，通常机器指令可分为以下几大类：</a:t>
            </a:r>
            <a:endParaRPr lang="en-US" altLang="zh-CN" sz="2400" b="1" dirty="0">
              <a:latin typeface="+mn-ea"/>
              <a:ea typeface="+mn-ea"/>
            </a:endParaRPr>
          </a:p>
          <a:p>
            <a:pPr lvl="1">
              <a:lnSpc>
                <a:spcPts val="3200"/>
              </a:lnSpc>
              <a:spcBef>
                <a:spcPts val="600"/>
              </a:spcBef>
              <a:defRPr/>
            </a:pPr>
            <a:r>
              <a:rPr lang="zh-CN" altLang="en-US" sz="2100" b="1" dirty="0">
                <a:solidFill>
                  <a:srgbClr val="0000FF"/>
                </a:solidFill>
                <a:latin typeface="+mn-ea"/>
                <a:ea typeface="+mn-ea"/>
              </a:rPr>
              <a:t>数据传送指令、算术逻辑运算指令、转移指令</a:t>
            </a:r>
            <a:endParaRPr lang="en-US" altLang="zh-CN" sz="21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lvl="1">
              <a:lnSpc>
                <a:spcPts val="3200"/>
              </a:lnSpc>
              <a:spcBef>
                <a:spcPts val="600"/>
              </a:spcBef>
              <a:defRPr/>
            </a:pPr>
            <a:r>
              <a:rPr lang="zh-CN" altLang="en-US" sz="2100" b="1" dirty="0">
                <a:solidFill>
                  <a:srgbClr val="0000FF"/>
                </a:solidFill>
                <a:latin typeface="+mn-ea"/>
                <a:ea typeface="+mn-ea"/>
              </a:rPr>
              <a:t>处理器控制指令、其他指令等</a:t>
            </a:r>
            <a:endParaRPr lang="zh-CN" altLang="en-US" sz="21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基本功能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11504" y="1989441"/>
            <a:ext cx="7919312" cy="38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32547" y="1125228"/>
            <a:ext cx="7920991" cy="610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0000FF"/>
                </a:solidFill>
              </a:rPr>
              <a:t>暂存少量数据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32547" y="1814240"/>
            <a:ext cx="7998269" cy="4411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900" tIns="50950" rIns="101900" bIns="50950" anchor="ctr"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一个目标程序中的绝大部分指令是对数据进行各种运算或者处理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有若干个寄存器</a:t>
            </a:r>
            <a:r>
              <a:rPr lang="zh-CN" altLang="en-US" sz="2400" b="1" dirty="0">
                <a:latin typeface="+mn-ea"/>
                <a:ea typeface="+mn-ea"/>
              </a:rPr>
              <a:t>，可以用于存放运算</a:t>
            </a:r>
            <a:r>
              <a:rPr lang="zh-CN" altLang="en-US" sz="2400" b="1" dirty="0" smtClean="0">
                <a:latin typeface="+mn-ea"/>
                <a:ea typeface="+mn-ea"/>
              </a:rPr>
              <a:t>数据和运算结果，还可以给出存储单元地址 </a:t>
            </a:r>
            <a:endParaRPr lang="zh-CN" altLang="en-US" sz="2400" b="1" dirty="0"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利用寄存器存放运算数据和运算结果，效率最高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大部分</a:t>
            </a:r>
            <a:r>
              <a:rPr lang="zh-CN" altLang="en-US" sz="2400" b="1" dirty="0">
                <a:latin typeface="+mn-ea"/>
                <a:ea typeface="+mn-ea"/>
              </a:rPr>
              <a:t>指令的操作数据至少有一个在寄存器中 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latin typeface="+mn-ea"/>
                <a:ea typeface="+mn-ea"/>
              </a:rPr>
              <a:t>CPU</a:t>
            </a:r>
            <a:r>
              <a:rPr lang="zh-CN" altLang="en-US" sz="2400" b="1" dirty="0">
                <a:latin typeface="+mn-ea"/>
                <a:ea typeface="+mn-ea"/>
              </a:rPr>
              <a:t>内可以用于存放运算数据和运算结果的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寄存器数量很有限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7" y="261015"/>
            <a:ext cx="8282182" cy="64776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基本功能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11504" y="1989441"/>
            <a:ext cx="7919312" cy="38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32547" y="1125228"/>
            <a:ext cx="7920991" cy="610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00" tIns="50950" rIns="101900" bIns="509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0000FF"/>
                </a:solidFill>
              </a:rPr>
              <a:t>访问存储器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09825" y="1735900"/>
            <a:ext cx="7920991" cy="4103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900" tIns="50950" rIns="101900" bIns="50950" anchor="ctr"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latin typeface="+mn-ea"/>
                <a:ea typeface="+mn-ea"/>
              </a:rPr>
              <a:t>CPU</a:t>
            </a:r>
            <a:r>
              <a:rPr lang="zh-CN" altLang="en-US" sz="2400" b="1" dirty="0">
                <a:latin typeface="+mn-ea"/>
                <a:ea typeface="+mn-ea"/>
              </a:rPr>
              <a:t>要执行目标程序，就要访问存储器。目标程序在存储器中，待处理的数据也在存储器中。这里存储器是指</a:t>
            </a:r>
            <a:r>
              <a:rPr lang="en-US" altLang="zh-CN" sz="2400" b="1" dirty="0">
                <a:latin typeface="+mn-ea"/>
                <a:ea typeface="+mn-ea"/>
              </a:rPr>
              <a:t>CPU</a:t>
            </a:r>
            <a:r>
              <a:rPr lang="zh-CN" altLang="en-US" sz="2400" b="1" dirty="0">
                <a:latin typeface="+mn-ea"/>
                <a:ea typeface="+mn-ea"/>
              </a:rPr>
              <a:t>能够直接访问的计算机系统的物理内存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存储器（内存）由一系列存储单元线性地组成，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最基本的存储单元为一个字节</a:t>
            </a:r>
            <a:r>
              <a:rPr lang="zh-CN" altLang="en-US" sz="2400" b="1" dirty="0">
                <a:latin typeface="+mn-ea"/>
                <a:ea typeface="+mn-ea"/>
              </a:rPr>
              <a:t>。为了标识和存取每一个存储单元，给每一个存储单元规定一个编号，也就是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存储单元地址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latin typeface="+mn-ea"/>
                <a:ea typeface="+mn-ea"/>
              </a:rPr>
              <a:t>CPU</a:t>
            </a:r>
            <a:r>
              <a:rPr lang="zh-CN" altLang="en-US" sz="2400" b="1" dirty="0">
                <a:latin typeface="+mn-ea"/>
                <a:ea typeface="+mn-ea"/>
              </a:rPr>
              <a:t>支持以多种形式表示存储单元的地址。一些功能较强的</a:t>
            </a:r>
            <a:r>
              <a:rPr lang="en-US" altLang="zh-CN" sz="2400" b="1" dirty="0">
                <a:latin typeface="+mn-ea"/>
                <a:ea typeface="+mn-ea"/>
              </a:rPr>
              <a:t>CPU</a:t>
            </a:r>
            <a:r>
              <a:rPr lang="zh-CN" altLang="en-US" sz="2400" b="1" dirty="0">
                <a:latin typeface="+mn-ea"/>
                <a:ea typeface="+mn-ea"/>
              </a:rPr>
              <a:t>还支持以多种方式组织管理存储器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1428</TotalTime>
  <Words>1938</Words>
  <Application>Microsoft Office PowerPoint</Application>
  <PresentationFormat>全屏显示(4:3)</PresentationFormat>
  <Paragraphs>432</Paragraphs>
  <Slides>39</Slides>
  <Notes>39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Profile</vt:lpstr>
      <vt:lpstr>Visio</vt:lpstr>
      <vt:lpstr>第1章  基础知识</vt:lpstr>
      <vt:lpstr>1.1  CPU基本功能 </vt:lpstr>
      <vt:lpstr>1.1.1  目标代码</vt:lpstr>
      <vt:lpstr>1.1.1  目标代码</vt:lpstr>
      <vt:lpstr>1.1.1  目标代码</vt:lpstr>
      <vt:lpstr>1.1.2  基本功能 </vt:lpstr>
      <vt:lpstr>1.1.2  基本功能 </vt:lpstr>
      <vt:lpstr>1.1.2  基本功能 </vt:lpstr>
      <vt:lpstr>1.1.2  基本功能 </vt:lpstr>
      <vt:lpstr>1.1.2  基本功能</vt:lpstr>
      <vt:lpstr>1.2 汇编语言概念</vt:lpstr>
      <vt:lpstr>1.2.1  机器指令</vt:lpstr>
      <vt:lpstr>1.2.1  机器指令</vt:lpstr>
      <vt:lpstr>1.2.2  汇编格式指令</vt:lpstr>
      <vt:lpstr>1.2.2  汇编格式指令</vt:lpstr>
      <vt:lpstr>1.2.3  汇编语言及其优缺点</vt:lpstr>
      <vt:lpstr>1.2.3  汇编语言及其优缺点</vt:lpstr>
      <vt:lpstr>1.2.3  汇编语言及其优缺点</vt:lpstr>
      <vt:lpstr>1.2.3  汇编语言及其优缺点</vt:lpstr>
      <vt:lpstr>1.2.3  汇编语言及其优缺点</vt:lpstr>
      <vt:lpstr>1.2.3  汇编语言及其优缺点</vt:lpstr>
      <vt:lpstr>*应用汇编语言的场合</vt:lpstr>
      <vt:lpstr>1.3 数据的表示和存储</vt:lpstr>
      <vt:lpstr>1.3.1  数值数据的表示</vt:lpstr>
      <vt:lpstr>1.3.1  数值数据的表示</vt:lpstr>
      <vt:lpstr>1.3.1  数值数据的表示</vt:lpstr>
      <vt:lpstr>1.3.1  数值数据的表示</vt:lpstr>
      <vt:lpstr>1.3.1  数值数据的表示</vt:lpstr>
      <vt:lpstr>1.3.2  非数值数据的表示</vt:lpstr>
      <vt:lpstr>1.3.2  非数值数据的表示</vt:lpstr>
      <vt:lpstr>1.3.2  非数值数据的表示</vt:lpstr>
      <vt:lpstr>1.3.2  非数值数据的表示</vt:lpstr>
      <vt:lpstr>1.3.2  非数值数据的表示</vt:lpstr>
      <vt:lpstr>1.3.2  非数值数据的表示</vt:lpstr>
      <vt:lpstr>1.3.3  基本数据类型</vt:lpstr>
      <vt:lpstr>1.3.3  基本数据类型</vt:lpstr>
      <vt:lpstr>1.3.4  数据的存储</vt:lpstr>
      <vt:lpstr>1.3.4  数据的存储</vt:lpstr>
      <vt:lpstr>1.3.4  数据的存储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HP</cp:lastModifiedBy>
  <cp:revision>571</cp:revision>
  <dcterms:created xsi:type="dcterms:W3CDTF">2008-02-14T05:21:14Z</dcterms:created>
  <dcterms:modified xsi:type="dcterms:W3CDTF">2017-06-28T02:03:16Z</dcterms:modified>
</cp:coreProperties>
</file>