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3"/>
  </p:notesMasterIdLst>
  <p:sldIdLst>
    <p:sldId id="256" r:id="rId2"/>
    <p:sldId id="257" r:id="rId3"/>
    <p:sldId id="313" r:id="rId4"/>
    <p:sldId id="322" r:id="rId5"/>
    <p:sldId id="314" r:id="rId6"/>
    <p:sldId id="315" r:id="rId7"/>
    <p:sldId id="316" r:id="rId8"/>
    <p:sldId id="318" r:id="rId9"/>
    <p:sldId id="317" r:id="rId10"/>
    <p:sldId id="319" r:id="rId11"/>
    <p:sldId id="320" r:id="rId12"/>
    <p:sldId id="321" r:id="rId13"/>
    <p:sldId id="291" r:id="rId14"/>
    <p:sldId id="295" r:id="rId15"/>
    <p:sldId id="323" r:id="rId16"/>
    <p:sldId id="325" r:id="rId17"/>
    <p:sldId id="324" r:id="rId18"/>
    <p:sldId id="327" r:id="rId19"/>
    <p:sldId id="326" r:id="rId20"/>
    <p:sldId id="328" r:id="rId21"/>
    <p:sldId id="329" r:id="rId22"/>
    <p:sldId id="330" r:id="rId23"/>
    <p:sldId id="337" r:id="rId24"/>
    <p:sldId id="332" r:id="rId25"/>
    <p:sldId id="333" r:id="rId26"/>
    <p:sldId id="334" r:id="rId27"/>
    <p:sldId id="335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72" r:id="rId50"/>
    <p:sldId id="373" r:id="rId51"/>
    <p:sldId id="374" r:id="rId52"/>
    <p:sldId id="375" r:id="rId53"/>
    <p:sldId id="363" r:id="rId54"/>
    <p:sldId id="364" r:id="rId55"/>
    <p:sldId id="365" r:id="rId56"/>
    <p:sldId id="366" r:id="rId57"/>
    <p:sldId id="376" r:id="rId58"/>
    <p:sldId id="368" r:id="rId59"/>
    <p:sldId id="369" r:id="rId60"/>
    <p:sldId id="370" r:id="rId61"/>
    <p:sldId id="371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FFFF"/>
    <a:srgbClr val="FFFFFF"/>
    <a:srgbClr val="66FFFF"/>
    <a:srgbClr val="D5D38F"/>
    <a:srgbClr val="00CCFF"/>
    <a:srgbClr val="33CCCC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E4FDF-C176-4C1B-B123-790D6909C66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0C0D9-AE96-4227-A521-CEA6EB10AD4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57D22-441E-4F3B-AC62-3BCAA5ED4B0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537A3-FEDB-4141-BC5F-7D134B807B7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558E2-CA02-411E-932F-C2883272ADA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DF6FF-A765-41CA-8508-579350AF0D0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3A493-C465-4AC6-B2C6-54399938547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52845-13BD-4571-969A-F80A348FF29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72560-AF8B-4142-BE5E-BB5D092C52D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7AF45-72DA-464E-AA63-9069A18164D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39507-CBDF-4866-B3DF-CDA59CF3C1F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5B3D3-6E53-415A-80EC-D217C25E503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3E357B6-17C6-4845-92DD-B1FCC4461C5F}" type="slidenum">
              <a:rPr lang="en-US" altLang="zh-CN">
                <a:latin typeface="Arial" pitchFamily="34" charset="0"/>
              </a:rPr>
              <a:pPr eaLnBrk="1" hangingPunct="1"/>
              <a:t>41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22DA33-141B-414F-9BAF-8818DABDFE11}" type="slidenum">
              <a:rPr lang="en-US" altLang="zh-CN">
                <a:latin typeface="Arial" pitchFamily="34" charset="0"/>
              </a:rPr>
              <a:pPr eaLnBrk="1" hangingPunct="1"/>
              <a:t>42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792CC83-CB35-49BA-8FED-1049F59E23A7}" type="slidenum">
              <a:rPr lang="en-US" altLang="zh-CN">
                <a:latin typeface="Arial" pitchFamily="34" charset="0"/>
              </a:rPr>
              <a:pPr eaLnBrk="1" hangingPunct="1"/>
              <a:t>43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21889A-9FA7-4C9C-A2A8-99BA22C0E52A}" type="slidenum">
              <a:rPr lang="en-US" altLang="zh-CN">
                <a:latin typeface="Arial" pitchFamily="34" charset="0"/>
              </a:rPr>
              <a:pPr eaLnBrk="1" hangingPunct="1"/>
              <a:t>44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F84753-3E34-461B-B306-BA055BCD836E}" type="slidenum">
              <a:rPr lang="en-US" altLang="zh-CN">
                <a:latin typeface="Arial" pitchFamily="34" charset="0"/>
              </a:rPr>
              <a:pPr eaLnBrk="1" hangingPunct="1"/>
              <a:t>45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65A0E9-7B6A-4D8F-A035-B784BC82050E}" type="slidenum">
              <a:rPr lang="en-US" altLang="zh-CN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89801-2A7E-404C-9763-BA421D5BC923}" type="slidenum">
              <a:rPr lang="en-US" altLang="zh-CN">
                <a:latin typeface="Arial" pitchFamily="34" charset="0"/>
              </a:rPr>
              <a:pPr eaLnBrk="1" hangingPunct="1"/>
              <a:t>47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48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49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D574708-580E-43F4-AF58-ABA722AAFD52}" type="slidenum">
              <a:rPr lang="en-US" altLang="zh-CN">
                <a:latin typeface="Arial" pitchFamily="34" charset="0"/>
              </a:rPr>
              <a:pPr eaLnBrk="1" hangingPunct="1"/>
              <a:t>53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4B8030-F3F5-4F0B-A244-DCBDC4E39B90}" type="slidenum">
              <a:rPr lang="en-US" altLang="zh-CN">
                <a:latin typeface="Arial" pitchFamily="34" charset="0"/>
              </a:rPr>
              <a:pPr eaLnBrk="1" hangingPunct="1"/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FB1C6B8-B5D0-497D-9835-7071DE659DF3}" type="slidenum">
              <a:rPr lang="en-US" altLang="zh-CN">
                <a:latin typeface="Arial" pitchFamily="34" charset="0"/>
              </a:rPr>
              <a:pPr eaLnBrk="1" hangingPunct="1"/>
              <a:t>55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56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57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299CAF2-9AA0-4157-813F-0D1C2F0F6454}" type="slidenum">
              <a:rPr lang="en-US" altLang="zh-CN">
                <a:latin typeface="Arial" pitchFamily="34" charset="0"/>
              </a:rPr>
              <a:pPr eaLnBrk="1" hangingPunct="1"/>
              <a:t>58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726249-6C79-4F0C-B392-E49F8842E4F9}" type="slidenum">
              <a:rPr lang="en-US" altLang="zh-CN">
                <a:latin typeface="Arial" pitchFamily="34" charset="0"/>
              </a:rPr>
              <a:pPr eaLnBrk="1" hangingPunct="1"/>
              <a:t>59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D361B9-554A-4BBC-A350-7421B776D5AE}" type="slidenum">
              <a:rPr lang="en-US" altLang="zh-CN">
                <a:latin typeface="Arial" pitchFamily="34" charset="0"/>
              </a:rPr>
              <a:pPr eaLnBrk="1" hangingPunct="1"/>
              <a:t>60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80F07E5-B249-4B22-9AAE-B532AFF92934}" type="slidenum">
              <a:rPr lang="en-US" altLang="zh-CN">
                <a:latin typeface="Arial" pitchFamily="34" charset="0"/>
              </a:rPr>
              <a:pPr eaLnBrk="1" hangingPunct="1"/>
              <a:t>61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处理器基本功能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63354"/>
            <a:ext cx="79216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IA-32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通用寄存器及使用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标志寄存器及使用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3200" b="1" dirty="0" smtClean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指令指针寄存器和简单控制转移</a:t>
            </a:r>
            <a:endParaRPr lang="en-US" altLang="zh-CN" sz="3200" b="1" dirty="0" smtClean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3200" b="1" dirty="0" smtClean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堆栈和堆栈操作</a:t>
            </a:r>
            <a:endParaRPr lang="zh-CN" altLang="en-US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实地址方式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Real-address mode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是最初的工作</a:t>
            </a:r>
            <a:r>
              <a:rPr lang="zh-CN" altLang="en-US" sz="2400" b="1" dirty="0" smtClean="0">
                <a:latin typeface="+mn-ea"/>
                <a:ea typeface="+mn-ea"/>
              </a:rPr>
              <a:t>方式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地址方式是处理器重新开始运行后的最初工作方式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实地址方式是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系列处理器中最初的处理器的工作方式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latin typeface="+mn-ea"/>
                <a:ea typeface="+mn-ea"/>
              </a:rPr>
              <a:t>很</a:t>
            </a:r>
            <a:r>
              <a:rPr lang="zh-CN" altLang="en-US" sz="2400" b="1" dirty="0">
                <a:latin typeface="+mn-ea"/>
                <a:ea typeface="+mn-ea"/>
              </a:rPr>
              <a:t>久以前</a:t>
            </a:r>
            <a:r>
              <a:rPr lang="zh-CN" altLang="en-US" sz="2400" b="1" dirty="0" smtClean="0">
                <a:latin typeface="+mn-ea"/>
                <a:ea typeface="+mn-ea"/>
              </a:rPr>
              <a:t>的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8086/8088</a:t>
            </a:r>
            <a:r>
              <a:rPr lang="zh-CN" altLang="en-US" sz="2400" b="1" dirty="0">
                <a:latin typeface="+mn-ea"/>
                <a:ea typeface="+mn-ea"/>
              </a:rPr>
              <a:t>处理器只具有所谓的实地址方式，没有保护方式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实地址方式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只能</a:t>
            </a:r>
            <a:r>
              <a:rPr lang="zh-CN" altLang="en-US" sz="2400" b="1" dirty="0">
                <a:latin typeface="+mn-ea"/>
                <a:ea typeface="+mn-ea"/>
              </a:rPr>
              <a:t>访问最低端的</a:t>
            </a:r>
            <a:r>
              <a:rPr lang="en-US" altLang="zh-CN" sz="2000" b="1" dirty="0">
                <a:latin typeface="+mn-ea"/>
                <a:ea typeface="+mn-ea"/>
              </a:rPr>
              <a:t>1M</a:t>
            </a:r>
            <a:r>
              <a:rPr lang="zh-CN" altLang="en-US" sz="2400" b="1" dirty="0">
                <a:latin typeface="+mn-ea"/>
                <a:ea typeface="+mn-ea"/>
              </a:rPr>
              <a:t>字节的物理地址空间。地址空间的范围是</a:t>
            </a:r>
            <a:r>
              <a:rPr lang="en-US" altLang="zh-CN" sz="2000" b="1" dirty="0">
                <a:latin typeface="+mn-ea"/>
                <a:ea typeface="+mn-ea"/>
              </a:rPr>
              <a:t>00000H</a:t>
            </a:r>
            <a:r>
              <a:rPr lang="zh-CN" altLang="en-US" sz="2400" b="1" dirty="0">
                <a:latin typeface="+mn-ea"/>
                <a:ea typeface="+mn-ea"/>
              </a:rPr>
              <a:t>至</a:t>
            </a:r>
            <a:r>
              <a:rPr lang="en-US" altLang="zh-CN" sz="2000" b="1" dirty="0" smtClean="0">
                <a:latin typeface="+mn-ea"/>
                <a:ea typeface="+mn-ea"/>
              </a:rPr>
              <a:t>FFFFFH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只</a:t>
            </a:r>
            <a:r>
              <a:rPr lang="zh-CN" altLang="en-US" sz="2400" b="1" dirty="0">
                <a:latin typeface="+mn-ea"/>
                <a:ea typeface="+mn-ea"/>
              </a:rPr>
              <a:t>支持存储器的分段管理，而且每个存储段的大小限于</a:t>
            </a:r>
            <a:r>
              <a:rPr lang="en-US" altLang="zh-CN" sz="2000" b="1" dirty="0">
                <a:latin typeface="+mn-ea"/>
                <a:ea typeface="+mn-ea"/>
              </a:rPr>
              <a:t>64K</a:t>
            </a:r>
            <a:r>
              <a:rPr lang="zh-CN" altLang="en-US" sz="2400" b="1" dirty="0" smtClean="0">
                <a:latin typeface="+mn-ea"/>
                <a:ea typeface="+mn-ea"/>
              </a:rPr>
              <a:t>字节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实</a:t>
            </a:r>
            <a:r>
              <a:rPr lang="zh-CN" altLang="en-US" sz="2400" b="1" dirty="0">
                <a:latin typeface="+mn-ea"/>
                <a:ea typeface="+mn-ea"/>
              </a:rPr>
              <a:t>地址对应保护方式下的虚地址。这应该是实地址方式的名称由来。实地址方式常常被简称为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在</a:t>
            </a:r>
            <a:r>
              <a:rPr lang="zh-CN" altLang="en-US" sz="2400" b="1" dirty="0">
                <a:latin typeface="+mn-ea"/>
                <a:ea typeface="+mn-ea"/>
              </a:rPr>
              <a:t>实方式下，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系列处理器不能发挥其全部</a:t>
            </a:r>
            <a:r>
              <a:rPr lang="zh-CN" altLang="en-US" sz="2400" b="1" dirty="0" smtClean="0">
                <a:latin typeface="+mn-ea"/>
                <a:ea typeface="+mn-ea"/>
              </a:rPr>
              <a:t>性能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实地址方式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工作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方式的切换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59291"/>
              </p:ext>
            </p:extLst>
          </p:nvPr>
        </p:nvGraphicFramePr>
        <p:xfrm>
          <a:off x="755576" y="2060848"/>
          <a:ext cx="5256584" cy="372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Visio" r:id="rId4" imgW="4326128" imgH="3068955" progId="Visio.Drawing.11">
                  <p:embed/>
                </p:oleObj>
              </mc:Choice>
              <mc:Fallback>
                <p:oleObj name="Visio" r:id="rId4" imgW="4326128" imgH="30689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5256584" cy="372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3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通用寄存器及使用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 VC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嵌入汇编和实验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173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</a:t>
            </a:r>
            <a:r>
              <a:rPr lang="zh-CN" altLang="en-US" sz="2400" b="1" dirty="0" smtClean="0"/>
              <a:t>的特殊存储单元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处理器内有多种不同用途的</a:t>
            </a:r>
            <a:r>
              <a:rPr lang="zh-CN" altLang="en-US" sz="2400" b="1" dirty="0" smtClean="0"/>
              <a:t>寄存器</a:t>
            </a:r>
            <a:endParaRPr lang="zh-CN" altLang="en-US" sz="2400" b="1" dirty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寄存器分别有各自的</a:t>
            </a:r>
            <a:r>
              <a:rPr lang="zh-CN" altLang="en-US" sz="2400" b="1" dirty="0" smtClean="0"/>
              <a:t>名称，以便表示及访问</a:t>
            </a:r>
            <a:endParaRPr lang="zh-CN" altLang="en-U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</a:t>
            </a:r>
            <a:r>
              <a:rPr lang="en-US" altLang="zh-CN" sz="2000" b="1" dirty="0" smtClean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通用寄存器</a:t>
            </a:r>
            <a:r>
              <a:rPr lang="zh-CN" altLang="en-US" b="1" dirty="0" smtClean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General-Purpose Registers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zh-CN" altLang="en-US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通用寄存器不仅能存储数据，而且能参与算术</a:t>
            </a:r>
            <a:r>
              <a:rPr lang="zh-CN" altLang="en-US" sz="2400" b="1" dirty="0" smtClean="0">
                <a:latin typeface="+mn-ea"/>
                <a:ea typeface="+mn-ea"/>
              </a:rPr>
              <a:t>逻辑运算，还能给出存储单元的地址</a:t>
            </a:r>
            <a:endParaRPr lang="zh-CN" altLang="en-US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名称分别</a:t>
            </a:r>
            <a:r>
              <a:rPr lang="zh-CN" altLang="en-US" sz="2400" b="1" dirty="0" smtClean="0">
                <a:latin typeface="+mn-ea"/>
                <a:ea typeface="+mn-ea"/>
              </a:rPr>
              <a:t>是：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00200" y="25307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3400" y="2518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3400" y="2899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9113" y="4804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19113" y="4042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3400" y="4423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3400" y="3280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3400" y="3661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3400" y="5185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800200" y="2899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800200" y="3280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00200" y="3661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800200" y="4042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00200" y="4423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00200" y="4804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800200" y="5185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991200" y="20608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47800" y="206084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809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4622" y="1844824"/>
            <a:ext cx="8125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EAX, 12345678H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EAX=12345678H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ESI, 11223344H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ESI=11223344H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EAX, ESI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EAX=235689BCH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EBX, EAX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EBX=235689BCH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ECX, [ESI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作为指针给出存储单元地址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EDX, [EBX+8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作为计算存储单元地址的一部分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3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11188" y="1628800"/>
            <a:ext cx="827881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可以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单独直接访问这些通用寄存器的低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它们是</a:t>
            </a:r>
            <a:r>
              <a:rPr kumimoji="1" lang="en-US" altLang="zh-CN" sz="2000" b="1" dirty="0">
                <a:latin typeface="+mn-ea"/>
                <a:ea typeface="+mn-ea"/>
              </a:rPr>
              <a:t>8</a:t>
            </a:r>
            <a:r>
              <a:rPr kumimoji="1" lang="zh-CN" altLang="en-US" sz="2000" b="1" dirty="0">
                <a:latin typeface="+mn-ea"/>
                <a:ea typeface="+mn-ea"/>
              </a:rPr>
              <a:t>个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位的</a:t>
            </a:r>
            <a:r>
              <a:rPr kumimoji="1" lang="zh-CN" altLang="en-US" sz="2000" b="1" dirty="0" smtClean="0">
                <a:latin typeface="+mn-ea"/>
                <a:ea typeface="+mn-ea"/>
              </a:rPr>
              <a:t>通用寄存器</a:t>
            </a:r>
            <a:endParaRPr kumimoji="1" lang="zh-CN" altLang="en-US" sz="2000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名称分别</a:t>
            </a:r>
            <a:r>
              <a:rPr kumimoji="1" lang="zh-CN" altLang="en-US" sz="2000" b="1" dirty="0" smtClean="0">
                <a:latin typeface="+mn-ea"/>
                <a:ea typeface="+mn-ea"/>
              </a:rPr>
              <a:t>是  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BP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对应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</a:t>
            </a:r>
            <a:r>
              <a:rPr kumimoji="1" lang="zh-CN" altLang="en-US" sz="2000" b="1" dirty="0" smtClean="0">
                <a:latin typeface="+mn-ea"/>
                <a:ea typeface="+mn-ea"/>
              </a:rPr>
              <a:t>处理器</a:t>
            </a:r>
            <a:r>
              <a:rPr kumimoji="1" lang="en-US" altLang="zh-CN" sz="2000" b="1" dirty="0" smtClean="0">
                <a:latin typeface="+mn-ea"/>
                <a:ea typeface="+mn-ea"/>
              </a:rPr>
              <a:t>Intel 8086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en-US" altLang="zh-CN" sz="2000" b="1" dirty="0">
                <a:latin typeface="+mn-ea"/>
                <a:ea typeface="+mn-ea"/>
              </a:rPr>
              <a:t>8</a:t>
            </a:r>
            <a:r>
              <a:rPr kumimoji="1" lang="zh-CN" altLang="en-US" sz="2000" b="1" dirty="0">
                <a:latin typeface="+mn-ea"/>
                <a:ea typeface="+mn-ea"/>
              </a:rPr>
              <a:t>个</a:t>
            </a:r>
            <a:r>
              <a:rPr kumimoji="1" lang="zh-CN" altLang="en-US" sz="2000" b="1" dirty="0" smtClean="0">
                <a:latin typeface="+mn-ea"/>
                <a:ea typeface="+mn-ea"/>
              </a:rPr>
              <a:t>通用寄存器</a:t>
            </a: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466528" y="3545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99728" y="3545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99728" y="3926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99728" y="5831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99728" y="5069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399728" y="5450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399728" y="4307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399728" y="4688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399728" y="6212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657528" y="34562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1322065" y="314096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752528" y="3545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AX</a:t>
            </a:r>
          </a:p>
        </p:txBody>
      </p:sp>
      <p:sp>
        <p:nvSpPr>
          <p:cNvPr id="20" name="Rectangle 64"/>
          <p:cNvSpPr>
            <a:spLocks noChangeArrowheads="1"/>
          </p:cNvSpPr>
          <p:nvPr/>
        </p:nvSpPr>
        <p:spPr bwMode="auto">
          <a:xfrm>
            <a:off x="1466528" y="3926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1466528" y="4307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1466528" y="5069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1466528" y="4688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466528" y="5831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1466528" y="5450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1466528" y="6212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3752528" y="3926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BX</a:t>
            </a: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3752528" y="4307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CX</a:t>
            </a: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3752528" y="4688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DX</a:t>
            </a:r>
          </a:p>
        </p:txBody>
      </p: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3752528" y="5069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SI</a:t>
            </a: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3752528" y="5450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DI</a:t>
            </a:r>
          </a:p>
        </p:txBody>
      </p:sp>
      <p:sp>
        <p:nvSpPr>
          <p:cNvPr id="32" name="Rectangle 76"/>
          <p:cNvSpPr>
            <a:spLocks noChangeArrowheads="1"/>
          </p:cNvSpPr>
          <p:nvPr/>
        </p:nvSpPr>
        <p:spPr bwMode="auto">
          <a:xfrm>
            <a:off x="3752528" y="5831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BP</a:t>
            </a:r>
          </a:p>
        </p:txBody>
      </p: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3752528" y="6212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SP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3698553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15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195315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16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5498778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8278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可单独直接访问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位和低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它们是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位的</a:t>
            </a:r>
            <a:r>
              <a:rPr kumimoji="1" lang="zh-CN" altLang="en-US" sz="2000" b="1" dirty="0" smtClean="0">
                <a:latin typeface="Times New Roman" pitchFamily="18" charset="0"/>
              </a:rPr>
              <a:t>通用寄存器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名称分别</a:t>
            </a:r>
            <a:r>
              <a:rPr kumimoji="1" lang="zh-CN" altLang="en-US" sz="2000" b="1" dirty="0" smtClean="0">
                <a:latin typeface="Times New Roman" pitchFamily="18" charset="0"/>
              </a:rPr>
              <a:t>是  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DL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1476375" y="3509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409575" y="3473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09575" y="3854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09575" y="5759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409575" y="4997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09575" y="5378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09575" y="4235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09575" y="4616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09575" y="6140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5667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1323975" y="30527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762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AH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1476375" y="3890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476375" y="4271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1476375" y="5033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1476375" y="4652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1476375" y="5795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76375" y="5414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1476375" y="6176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3762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BH</a:t>
            </a: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762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CH</a:t>
            </a: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3762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DH</a:t>
            </a: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3762375" y="5033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SI</a:t>
            </a: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3762375" y="5414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DI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3762375" y="5795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BP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762375" y="6176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SP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36861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15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32289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16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4905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AL</a:t>
            </a: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4905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BL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905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CL</a:t>
            </a: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4905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DL</a:t>
            </a: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6048375" y="3509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AX</a:t>
            </a: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6048375" y="3890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BX</a:t>
            </a: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6048375" y="4271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CX</a:t>
            </a:r>
          </a:p>
        </p:txBody>
      </p: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6048375" y="4652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DX</a:t>
            </a:r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>
            <a:off x="4905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7</a:t>
            </a:r>
          </a:p>
        </p:txBody>
      </p:sp>
      <p:sp>
        <p:nvSpPr>
          <p:cNvPr id="45" name="Text Box 71"/>
          <p:cNvSpPr txBox="1">
            <a:spLocks noChangeArrowheads="1"/>
          </p:cNvSpPr>
          <p:nvPr/>
        </p:nvSpPr>
        <p:spPr bwMode="auto">
          <a:xfrm>
            <a:off x="4524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8</a:t>
            </a:r>
          </a:p>
        </p:txBody>
      </p:sp>
      <p:sp>
        <p:nvSpPr>
          <p:cNvPr id="46" name="矩形标注 45"/>
          <p:cNvSpPr/>
          <p:nvPr/>
        </p:nvSpPr>
        <p:spPr>
          <a:xfrm>
            <a:off x="6360107" y="5606752"/>
            <a:ext cx="2554312" cy="1006933"/>
          </a:xfrm>
          <a:prstGeom prst="wedgeRectCallout">
            <a:avLst>
              <a:gd name="adj1" fmla="val -42842"/>
              <a:gd name="adj2" fmla="val -7988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有名称的通用寄存器，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可以独立访问；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否则，不行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IA-32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IA-32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6113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3568" y="1700808"/>
            <a:ext cx="81827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32</a:t>
            </a:r>
            <a:r>
              <a:rPr kumimoji="1" lang="zh-CN" altLang="en-US" sz="2000" b="1" dirty="0">
                <a:latin typeface="+mn-ea"/>
                <a:ea typeface="+mn-ea"/>
              </a:rPr>
              <a:t>位通用寄存器的名称是在对应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位寄存器名称前加字母</a:t>
            </a:r>
            <a:r>
              <a:rPr kumimoji="1" lang="en-US" altLang="zh-CN" sz="2000" b="1" dirty="0" smtClean="0">
                <a:latin typeface="+mn-ea"/>
                <a:ea typeface="+mn-ea"/>
              </a:rPr>
              <a:t>E</a:t>
            </a:r>
            <a:endParaRPr kumimoji="1" lang="zh-CN" altLang="en-US" sz="20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AH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的高（</a:t>
            </a:r>
            <a:r>
              <a:rPr kumimoji="1" lang="en-US" altLang="zh-CN" sz="2000" b="1" dirty="0">
                <a:latin typeface="+mn-ea"/>
                <a:ea typeface="+mn-ea"/>
              </a:rPr>
              <a:t>High</a:t>
            </a:r>
            <a:r>
              <a:rPr kumimoji="1" lang="zh-CN" altLang="en-US" sz="2000" b="1" dirty="0">
                <a:latin typeface="+mn-ea"/>
                <a:ea typeface="+mn-ea"/>
              </a:rPr>
              <a:t>）字节；</a:t>
            </a:r>
            <a:r>
              <a:rPr kumimoji="1" lang="en-US" altLang="zh-CN" sz="2000" b="1" dirty="0"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的低（</a:t>
            </a:r>
            <a:r>
              <a:rPr kumimoji="1" lang="en-US" altLang="zh-CN" sz="2000" b="1" dirty="0">
                <a:latin typeface="+mn-ea"/>
                <a:ea typeface="+mn-ea"/>
              </a:rPr>
              <a:t>Low</a:t>
            </a:r>
            <a:r>
              <a:rPr kumimoji="1" lang="zh-CN" altLang="en-US" sz="2000" b="1" dirty="0">
                <a:latin typeface="+mn-ea"/>
                <a:ea typeface="+mn-ea"/>
              </a:rPr>
              <a:t>）</a:t>
            </a:r>
            <a:r>
              <a:rPr kumimoji="1" lang="zh-CN" altLang="en-US" sz="2000" b="1" dirty="0" smtClean="0">
                <a:latin typeface="+mn-ea"/>
                <a:ea typeface="+mn-ea"/>
              </a:rPr>
              <a:t>字节</a:t>
            </a:r>
            <a:endParaRPr kumimoji="1" lang="zh-CN" altLang="en-US" sz="20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zh-CN" altLang="en-US" sz="2000" b="1" dirty="0" smtClean="0">
                <a:latin typeface="+mn-ea"/>
                <a:ea typeface="+mn-ea"/>
              </a:rPr>
              <a:t>扩展</a:t>
            </a: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7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86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15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43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72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00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29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58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86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15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443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72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01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129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358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586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15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044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72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501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29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958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87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415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644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872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101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30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58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787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015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244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84731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1579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815582" y="403455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644382" y="40345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2727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AH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71015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AL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187182" y="4491757"/>
            <a:ext cx="838200" cy="3968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967982" y="4872757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1310382" y="5558557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4358382" y="5101357"/>
            <a:ext cx="83820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EAX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 flipH="1">
            <a:off x="8168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 flipH="1">
            <a:off x="65681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 flipH="1">
            <a:off x="6263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 flipH="1">
            <a:off x="46631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15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 flipH="1">
            <a:off x="43583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 flipH="1">
            <a:off x="10055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889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614" y="3212976"/>
            <a:ext cx="812585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EAX, 11112222H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EAX=11112222H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9999H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1111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9999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EDX, EAX              ;EDX=11119999H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DX, 8765H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1111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8765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AX, DX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1111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20FE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2614" y="1935996"/>
            <a:ext cx="4309426" cy="988948"/>
          </a:xfrm>
          <a:prstGeom prst="wedgeRoundRectCallout">
            <a:avLst>
              <a:gd name="adj1" fmla="val 6965"/>
              <a:gd name="adj2" fmla="val 706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zh-CN" altLang="en-US" b="1" dirty="0">
                <a:solidFill>
                  <a:srgbClr val="FF0000"/>
                </a:solidFill>
              </a:rPr>
              <a:t>位寄存器低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位独立</a:t>
            </a:r>
            <a:r>
              <a:rPr lang="zh-CN" altLang="en-US" b="1" dirty="0" smtClean="0">
                <a:solidFill>
                  <a:srgbClr val="FF0000"/>
                </a:solidFill>
              </a:rPr>
              <a:t>操作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不影响高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6409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通用寄存器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614" y="3356992"/>
            <a:ext cx="812585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EBX, 11112222H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EBX=11112222H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BH, 77H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EBX=1111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BL, 99H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EBX=1111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99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BL, 82H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EBX=1111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2613" y="1935996"/>
            <a:ext cx="4062925" cy="988948"/>
          </a:xfrm>
          <a:prstGeom prst="wedgeRoundRectCallout">
            <a:avLst>
              <a:gd name="adj1" fmla="val 6965"/>
              <a:gd name="adj2" fmla="val 706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位寄存器的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位独立</a:t>
            </a:r>
            <a:r>
              <a:rPr lang="zh-CN" altLang="en-US" b="1" dirty="0" smtClean="0">
                <a:solidFill>
                  <a:srgbClr val="FF0000"/>
                </a:solidFill>
              </a:rPr>
              <a:t>操作，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不影响另外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473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7924800" cy="121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XCHG</a:t>
            </a:r>
          </a:p>
        </p:txBody>
      </p:sp>
    </p:spTree>
    <p:extLst>
      <p:ext uri="{BB962C8B-B14F-4D97-AF65-F5344CB8AC3E}">
        <p14:creationId xmlns:p14="http://schemas.microsoft.com/office/powerpoint/2010/main" val="21244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 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587250" y="298600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731713" y="350100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58688" y="4077072"/>
            <a:ext cx="66341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把一个字节、一个字或者一个双字</a:t>
            </a:r>
            <a:r>
              <a:rPr kumimoji="1" lang="zh-CN" altLang="en-US" sz="2400" b="1" dirty="0" smtClean="0">
                <a:latin typeface="Times New Roman" pitchFamily="18" charset="0"/>
              </a:rPr>
              <a:t>，            从源</a:t>
            </a:r>
            <a:r>
              <a:rPr kumimoji="1" lang="en-US" altLang="zh-CN" sz="2400" b="1" dirty="0" smtClean="0">
                <a:latin typeface="Times New Roman" pitchFamily="18" charset="0"/>
              </a:rPr>
              <a:t>SRC</a:t>
            </a:r>
            <a:r>
              <a:rPr kumimoji="1" lang="zh-CN" altLang="en-US" sz="2400" b="1" dirty="0" smtClean="0">
                <a:latin typeface="Times New Roman" pitchFamily="18" charset="0"/>
              </a:rPr>
              <a:t>送到目标</a:t>
            </a:r>
            <a:r>
              <a:rPr kumimoji="1" lang="en-US" altLang="zh-CN" sz="2400" b="1" dirty="0" smtClean="0">
                <a:latin typeface="Times New Roman" pitchFamily="18" charset="0"/>
              </a:rPr>
              <a:t>DST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传送指令（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MOV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1115616" y="5445224"/>
            <a:ext cx="5328592" cy="129614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这是在程序中用得最多的指令。注意：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同时是存储单元！</a:t>
            </a:r>
          </a:p>
        </p:txBody>
      </p:sp>
    </p:spTree>
    <p:extLst>
      <p:ext uri="{BB962C8B-B14F-4D97-AF65-F5344CB8AC3E}">
        <p14:creationId xmlns:p14="http://schemas.microsoft.com/office/powerpoint/2010/main" val="17406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93477" y="176202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809377" y="2132856"/>
            <a:ext cx="3581400" cy="413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12345678H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256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-1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‘b’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AL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SI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BX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4481264" y="2132856"/>
            <a:ext cx="304306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FFFFFFFF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123401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6679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传送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MOV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89182" y="2192405"/>
            <a:ext cx="0" cy="397289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7640" y="180704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XCHG</a:t>
            </a:r>
            <a:r>
              <a:rPr lang="zh-CN" altLang="en-US" sz="2400" b="1" dirty="0">
                <a:latin typeface="Times New Roman" pitchFamily="18" charset="0"/>
              </a:rPr>
              <a:t>指</a:t>
            </a:r>
            <a:r>
              <a:rPr kumimoji="1" lang="zh-CN" altLang="en-US" sz="2400" b="1" dirty="0">
                <a:latin typeface="Times New Roman" pitchFamily="18" charset="0"/>
              </a:rPr>
              <a:t>令的一般格式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752103" y="2310283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XCHG    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en-US" altLang="zh-CN" dirty="0"/>
              <a:t> 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07640" y="30310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XCHG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752103" y="367870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OPRD1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←→  OPRD2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611188" y="4339952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latin typeface="Times New Roman" pitchFamily="18" charset="0"/>
              </a:rPr>
              <a:t>的内容与操作数</a:t>
            </a:r>
            <a:r>
              <a:rPr kumimoji="1" lang="en-US" altLang="zh-CN" sz="2400" b="1" dirty="0"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latin typeface="Times New Roman" pitchFamily="18" charset="0"/>
              </a:rPr>
              <a:t>的内容交换。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XCHG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81311" y="5123048"/>
            <a:ext cx="5328592" cy="970248"/>
          </a:xfrm>
          <a:prstGeom prst="wedgeRectCallout">
            <a:avLst>
              <a:gd name="adj1" fmla="val -31235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目标的尺寸必须一致。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不能同时是存储单元。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3931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679648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900237" y="2492375"/>
            <a:ext cx="7704211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AL, </a:t>
            </a:r>
            <a:r>
              <a:rPr kumimoji="1" lang="en-US" altLang="zh-CN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          </a:t>
            </a:r>
            <a:r>
              <a:rPr kumimoji="1" lang="en-US" altLang="zh-CN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SI, BX   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EAX, EBX 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AL, [EBX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ESI], BX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EDX, [EDI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与由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kumimoji="1"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双字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存储单元交换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XCHG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539750" y="1196752"/>
            <a:ext cx="7924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</a:p>
        </p:txBody>
      </p:sp>
    </p:spTree>
    <p:extLst>
      <p:ext uri="{BB962C8B-B14F-4D97-AF65-F5344CB8AC3E}">
        <p14:creationId xmlns:p14="http://schemas.microsoft.com/office/powerpoint/2010/main" val="38281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ADD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把目标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和源</a:t>
            </a:r>
            <a:r>
              <a:rPr lang="en-US" altLang="zh-CN" sz="2400" b="1" dirty="0">
                <a:latin typeface="Times New Roman" pitchFamily="18" charset="0"/>
              </a:rPr>
              <a:t>SRC</a:t>
            </a:r>
            <a:r>
              <a:rPr lang="zh-CN" altLang="en-US" sz="2400" b="1" dirty="0">
                <a:latin typeface="Times New Roman" pitchFamily="18" charset="0"/>
              </a:rPr>
              <a:t>相加，结果送到目标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27584" y="5301208"/>
            <a:ext cx="5328592" cy="129614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这是在程序中运用得很普遍的指令。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位相加或者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11266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.1.1  IA-32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zh-CN" sz="2400" b="1" dirty="0" smtClean="0">
                <a:latin typeface="+mn-ea"/>
                <a:ea typeface="+mn-ea"/>
              </a:rPr>
              <a:t>泛指</a:t>
            </a:r>
            <a:r>
              <a:rPr lang="zh-CN" altLang="en-US" sz="2400" b="1" dirty="0" smtClean="0">
                <a:latin typeface="+mn-ea"/>
                <a:ea typeface="+mn-ea"/>
              </a:rPr>
              <a:t>：</a:t>
            </a:r>
            <a:r>
              <a:rPr lang="zh-CN" altLang="zh-CN" sz="2400" b="1" dirty="0">
                <a:latin typeface="+mn-ea"/>
                <a:ea typeface="+mn-ea"/>
              </a:rPr>
              <a:t>基于英特尔</a:t>
            </a:r>
            <a:r>
              <a:rPr lang="en-US" altLang="zh-CN" sz="2400" b="1" dirty="0">
                <a:latin typeface="+mn-ea"/>
                <a:ea typeface="+mn-ea"/>
              </a:rPr>
              <a:t>IA-32</a:t>
            </a:r>
            <a:r>
              <a:rPr lang="zh-CN" altLang="zh-CN" sz="2400" b="1" dirty="0">
                <a:latin typeface="+mn-ea"/>
                <a:ea typeface="+mn-ea"/>
              </a:rPr>
              <a:t>架构的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位微处理器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Intel 80386/80486</a:t>
            </a: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Intel Pentium</a:t>
            </a:r>
            <a:r>
              <a:rPr lang="zh-CN" altLang="en-US" sz="2400" b="1" dirty="0" smtClean="0">
                <a:latin typeface="+mn-ea"/>
                <a:ea typeface="+mn-ea"/>
              </a:rPr>
              <a:t>（奔腾）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Intel </a:t>
            </a:r>
            <a:r>
              <a:rPr lang="en-US" altLang="zh-CN" sz="2400" b="1" dirty="0">
                <a:latin typeface="+mn-ea"/>
                <a:ea typeface="+mn-ea"/>
              </a:rPr>
              <a:t>Xeon</a:t>
            </a:r>
            <a:r>
              <a:rPr lang="zh-CN" altLang="zh-CN" sz="2400" b="1" dirty="0">
                <a:latin typeface="+mn-ea"/>
                <a:ea typeface="+mn-ea"/>
              </a:rPr>
              <a:t>（至强</a:t>
            </a:r>
            <a:r>
              <a:rPr lang="zh-CN" altLang="zh-CN" sz="2400" b="1" dirty="0" smtClean="0">
                <a:latin typeface="+mn-ea"/>
                <a:ea typeface="+mn-ea"/>
              </a:rPr>
              <a:t>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Intel Core</a:t>
            </a:r>
            <a:r>
              <a:rPr lang="zh-CN" altLang="en-US" sz="2400" b="1" dirty="0" smtClean="0">
                <a:latin typeface="+mn-ea"/>
                <a:ea typeface="+mn-ea"/>
              </a:rPr>
              <a:t>（酷睿）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 最大特点：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与先前处理器的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兼容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IA-32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系列处理器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3581400" cy="338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12345678H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01010101H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CH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3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2000H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356100" y="2492375"/>
            <a:ext cx="2736180" cy="290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01010101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13355779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587A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133557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133557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D4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787A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2336421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7640" y="17002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611188" y="21336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00001298H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81H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4356100" y="21336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000012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611188" y="29718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00001298H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81H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4344988" y="29718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1319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11188" y="3860800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00009876H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00008765H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611188" y="5084763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00009876H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00008756H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1FDB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4356100" y="5084763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00011FDB</a:t>
            </a:r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323850" y="299720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95288" y="3933825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468313" y="5084763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ADD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4498552" y="620688"/>
            <a:ext cx="2449712" cy="1584176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位或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独立操作！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089182" y="1969107"/>
            <a:ext cx="0" cy="426820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/>
      <p:bldP spid="345097" grpId="0"/>
      <p:bldP spid="345100" grpId="0"/>
      <p:bldP spid="345101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SUB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SRC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把目标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减去源</a:t>
            </a:r>
            <a:r>
              <a:rPr lang="en-US" altLang="zh-CN" sz="2400" b="1" dirty="0">
                <a:latin typeface="Times New Roman" pitchFamily="18" charset="0"/>
              </a:rPr>
              <a:t>SRC</a:t>
            </a:r>
            <a:r>
              <a:rPr lang="zh-CN" altLang="en-US" sz="2400" b="1" dirty="0">
                <a:latin typeface="Times New Roman" pitchFamily="18" charset="0"/>
              </a:rPr>
              <a:t>，结果送到目标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SUB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27584" y="5301208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位相减或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1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784822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EDX, 1000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ESI, EBX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DI, 20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DH, CL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AL, 7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ECX, [EDI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的双字存储单元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SUB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INC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DST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+ 1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对操作数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加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，然后把结果送回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04834" y="5085184"/>
            <a:ext cx="6099413" cy="1008112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可以是通用寄存器，也可以是存储单元。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56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2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    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 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加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DEC     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endParaRPr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- 1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对操作数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减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，然后把结果送回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DEC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4834" y="5085184"/>
            <a:ext cx="6099413" cy="1008112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可以是通用寄存器，也可以是存储单元。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86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2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 ;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DEC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</a:rPr>
              <a:t>NEG</a:t>
            </a:r>
            <a:r>
              <a:rPr lang="zh-CN" altLang="en-US" sz="2400" b="1" dirty="0" smtClean="0">
                <a:latin typeface="Times New Roman" pitchFamily="18" charset="0"/>
              </a:rPr>
              <a:t>指令</a:t>
            </a:r>
            <a:r>
              <a:rPr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NEG     </a:t>
            </a:r>
            <a:r>
              <a:rPr lang="en-US" altLang="zh-CN" sz="2400" b="1" i="1" dirty="0" smtClean="0">
                <a:solidFill>
                  <a:srgbClr val="FFFF00"/>
                </a:solidFill>
                <a:latin typeface="Times New Roman" pitchFamily="18" charset="0"/>
              </a:rPr>
              <a:t>OPRD</a:t>
            </a:r>
            <a:endParaRPr lang="en-US" altLang="zh-CN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</a:rPr>
              <a:t>NEG</a:t>
            </a:r>
            <a:r>
              <a:rPr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OPRD </a:t>
            </a: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← 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0 - OPRD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ea"/>
                <a:ea typeface="+mn-ea"/>
              </a:rPr>
              <a:t>取得</a:t>
            </a:r>
            <a:r>
              <a:rPr lang="zh-CN" altLang="en-US" sz="2400" b="1" dirty="0">
                <a:latin typeface="+mn-ea"/>
                <a:ea typeface="+mn-ea"/>
              </a:rPr>
              <a:t>操作数的</a:t>
            </a:r>
            <a:r>
              <a:rPr lang="zh-CN" altLang="en-US" sz="2400" b="1" dirty="0" smtClean="0">
                <a:latin typeface="+mn-ea"/>
                <a:ea typeface="+mn-ea"/>
              </a:rPr>
              <a:t>负数，结果送回</a:t>
            </a:r>
            <a:r>
              <a:rPr lang="en-US" altLang="zh-CN" sz="2400" b="1" dirty="0" smtClean="0">
                <a:latin typeface="+mn-ea"/>
                <a:ea typeface="+mn-ea"/>
              </a:rPr>
              <a:t>OPRD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latin typeface="+mn-ea"/>
                <a:ea typeface="+mn-ea"/>
              </a:rPr>
              <a:t>操作数</a:t>
            </a:r>
            <a:r>
              <a:rPr lang="zh-CN" altLang="en-US" sz="2400" b="1" dirty="0">
                <a:latin typeface="+mn-ea"/>
                <a:ea typeface="+mn-ea"/>
              </a:rPr>
              <a:t>是以补码表示的。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NEG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4212" y="5445224"/>
            <a:ext cx="6624092" cy="576064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存储单元。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3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AL=03H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           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FD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-3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-5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EAX=FFFFFFFBH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00000005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NEG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处理数据的位数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+mn-ea"/>
                <a:ea typeface="+mn-ea"/>
              </a:rPr>
              <a:t>16</a:t>
            </a:r>
            <a:r>
              <a:rPr lang="zh-CN" altLang="en-US" sz="2400" b="1" dirty="0" smtClean="0">
                <a:latin typeface="+mn-ea"/>
                <a:ea typeface="+mn-ea"/>
              </a:rPr>
              <a:t>位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+mn-ea"/>
                <a:ea typeface="+mn-ea"/>
              </a:rPr>
              <a:t>64</a:t>
            </a:r>
            <a:r>
              <a:rPr lang="zh-CN" altLang="en-US" sz="2400" b="1" dirty="0" smtClean="0">
                <a:latin typeface="+mn-ea"/>
                <a:ea typeface="+mn-ea"/>
              </a:rPr>
              <a:t>位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主频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平行化程度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流水线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  <a:ea typeface="+mn-ea"/>
              </a:rPr>
              <a:t>多核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处理器的重要指标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寄存器及使用</a:t>
            </a:r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标志寄存器（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EFLAGS 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36984" y="1760785"/>
            <a:ext cx="7391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位的</a:t>
            </a:r>
            <a:r>
              <a:rPr kumimoji="1" lang="zh-CN" altLang="en-US" sz="2400" b="1" dirty="0" smtClean="0">
                <a:latin typeface="Times New Roman" pitchFamily="18" charset="0"/>
              </a:rPr>
              <a:t>寄存器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用于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反映处理器的状态和运算结果的某些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特征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可以暂时认为主要是，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状态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标志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控制</a:t>
            </a:r>
            <a:r>
              <a:rPr kumimoji="1"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标志</a:t>
            </a:r>
            <a:endParaRPr kumimoji="1"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低端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位对应</a:t>
            </a:r>
            <a:r>
              <a:rPr kumimoji="1" lang="en-US" altLang="zh-CN" sz="2000" b="1" dirty="0">
                <a:latin typeface="Times New Roman" pitchFamily="18" charset="0"/>
              </a:rPr>
              <a:t>8086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FLAGS</a:t>
            </a:r>
            <a:r>
              <a:rPr kumimoji="1" lang="zh-CN" altLang="en-US" sz="2400" b="1" dirty="0" smtClean="0">
                <a:latin typeface="Times New Roman" pitchFamily="18" charset="0"/>
              </a:rPr>
              <a:t>寄存器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70247" y="4770785"/>
            <a:ext cx="408305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753297" y="4770785"/>
            <a:ext cx="4067175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FLAGS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439472" y="446122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0272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15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248472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16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94047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31</a:t>
            </a:r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88066"/>
              </p:ext>
            </p:extLst>
          </p:nvPr>
        </p:nvGraphicFramePr>
        <p:xfrm>
          <a:off x="648022" y="5181947"/>
          <a:ext cx="81724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Visio" r:id="rId4" imgW="5806853" imgH="766824" progId="Visio.Drawing.11">
                  <p:embed/>
                </p:oleObj>
              </mc:Choice>
              <mc:Fallback>
                <p:oleObj name="Visio" r:id="rId4" imgW="5806853" imgH="7668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2" y="5181947"/>
                        <a:ext cx="81724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11188" y="1772816"/>
            <a:ext cx="7391400" cy="173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一组状态标志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一组系统标志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一个控制标志 </a:t>
            </a:r>
          </a:p>
        </p:txBody>
      </p:sp>
      <p:graphicFrame>
        <p:nvGraphicFramePr>
          <p:cNvPr id="4102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60109"/>
              </p:ext>
            </p:extLst>
          </p:nvPr>
        </p:nvGraphicFramePr>
        <p:xfrm>
          <a:off x="755576" y="3957489"/>
          <a:ext cx="6299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Visio" r:id="rId4" imgW="3722624" imgH="624459" progId="Visio.Drawing.11">
                  <p:embed/>
                </p:oleObj>
              </mc:Choice>
              <mc:Fallback>
                <p:oleObj name="Visio" r:id="rId4" imgW="3722624" imgH="6244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57489"/>
                        <a:ext cx="6299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寄存器的低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16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位（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FLAGS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8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552" y="2044006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12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83910"/>
              </p:ext>
            </p:extLst>
          </p:nvPr>
        </p:nvGraphicFramePr>
        <p:xfrm>
          <a:off x="717971" y="1827535"/>
          <a:ext cx="77041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VISIO" r:id="rId4" imgW="3697158" imgH="593371" progId="Visio.Drawing.5">
                  <p:embed/>
                </p:oleObj>
              </mc:Choice>
              <mc:Fallback>
                <p:oleObj name="VISIO" r:id="rId4" imgW="3697158" imgH="593371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71" y="1827535"/>
                        <a:ext cx="77041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08992" y="3334792"/>
            <a:ext cx="7391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latin typeface="+mn-ea"/>
                <a:ea typeface="+mn-ea"/>
              </a:rPr>
              <a:t>：进位标志（</a:t>
            </a:r>
            <a:r>
              <a:rPr kumimoji="1" lang="en-US" altLang="zh-CN" sz="2400" b="1" dirty="0">
                <a:latin typeface="+mn-ea"/>
                <a:ea typeface="+mn-ea"/>
              </a:rPr>
              <a:t>Carry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latin typeface="+mn-ea"/>
                <a:ea typeface="+mn-ea"/>
              </a:rPr>
              <a:t>：零标志（</a:t>
            </a:r>
            <a:r>
              <a:rPr kumimoji="1" lang="en-US" altLang="zh-CN" sz="2400" b="1" dirty="0">
                <a:latin typeface="+mn-ea"/>
                <a:ea typeface="+mn-ea"/>
              </a:rPr>
              <a:t>Zero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latin typeface="+mn-ea"/>
                <a:ea typeface="+mn-ea"/>
              </a:rPr>
              <a:t>：符号标志（</a:t>
            </a:r>
            <a:r>
              <a:rPr kumimoji="1" lang="en-US" altLang="zh-CN" sz="2400" b="1" dirty="0">
                <a:latin typeface="+mn-ea"/>
                <a:ea typeface="+mn-ea"/>
              </a:rPr>
              <a:t>Sign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latin typeface="+mn-ea"/>
                <a:ea typeface="+mn-ea"/>
              </a:rPr>
              <a:t>：溢出标志（</a:t>
            </a:r>
            <a:r>
              <a:rPr kumimoji="1" lang="en-US" altLang="zh-CN" sz="2400" b="1" dirty="0">
                <a:latin typeface="+mn-ea"/>
                <a:ea typeface="+mn-ea"/>
              </a:rPr>
              <a:t>Overflow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latin typeface="+mn-ea"/>
                <a:ea typeface="+mn-ea"/>
              </a:rPr>
              <a:t>：奇偶标志（</a:t>
            </a:r>
            <a:r>
              <a:rPr kumimoji="1" lang="en-US" altLang="zh-CN" sz="2400" b="1" dirty="0">
                <a:latin typeface="+mn-ea"/>
                <a:ea typeface="+mn-ea"/>
              </a:rPr>
              <a:t>Parity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latin typeface="+mn-ea"/>
                <a:ea typeface="+mn-ea"/>
              </a:rPr>
              <a:t>：辅助进位标志（</a:t>
            </a:r>
            <a:r>
              <a:rPr kumimoji="1" lang="en-US" altLang="zh-CN" sz="2400" b="1" dirty="0">
                <a:latin typeface="+mn-ea"/>
                <a:ea typeface="+mn-ea"/>
              </a:rPr>
              <a:t>Auxiliary Carry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7640" y="1181696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：进位标志（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Carry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11832" y="1700808"/>
            <a:ext cx="7848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当算术运算产生进位或者借位时，置标志；否则清标志。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作为无符号数运算产生溢出的条件。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755576" y="2708920"/>
            <a:ext cx="3581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77009966H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55440000H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6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52H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0CDDCH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33BC0000H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427538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89182" y="2780928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：零标志（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Zero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17605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latin typeface="Times New Roman" pitchFamily="18" charset="0"/>
              </a:rPr>
              <a:t>当运算</a:t>
            </a:r>
            <a:r>
              <a:rPr kumimoji="1" lang="zh-CN" altLang="en-US" sz="2400" b="1" dirty="0">
                <a:latin typeface="Times New Roman" pitchFamily="18" charset="0"/>
              </a:rPr>
              <a:t>结果为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时，置标志；否则清标志。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725488" y="2564904"/>
            <a:ext cx="35814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77009966H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55440000H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6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52H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0CDDCH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33BC0000H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4498467" y="2564904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2636912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：符号标志（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Sign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16326" y="1700808"/>
            <a:ext cx="86042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反映运算结果的符号位；（符号位为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，置标志；否则清）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与运算结果的最高位相同。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84213" y="2754501"/>
            <a:ext cx="35814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77009966H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55440000H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6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52H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0CDDCH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33BC0000H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427538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2840477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：溢出标志（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Overflow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504" y="1772816"/>
            <a:ext cx="86042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反映有符号数的加减运算是否引起溢出；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如果溢出，置标志；否则清标志。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11188" y="2754501"/>
            <a:ext cx="35814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77009966H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55440000H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6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52H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0CDDCH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33BC0000H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4429364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67944" y="2780928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1101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进位标志操作指令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71299" y="1772816"/>
            <a:ext cx="7543800" cy="14219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CLC		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;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STC		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;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置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CMC		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   ; CF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取反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1299" y="3356992"/>
            <a:ext cx="8532812" cy="2976721"/>
            <a:chOff x="671299" y="3356992"/>
            <a:chExt cx="8532812" cy="2976721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671299" y="3356992"/>
              <a:ext cx="85328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使用举例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821726" y="3933056"/>
              <a:ext cx="2484512" cy="2400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MOV	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AX, 8899H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ADD	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AL, AH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CLC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STC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CMC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CMC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4067944" y="3889553"/>
              <a:ext cx="4038600" cy="2400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AX =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8899H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AX = 88	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21H  CF=1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	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CF=0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 CF=1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CF=0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CF=1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3708400" y="3789363"/>
              <a:ext cx="0" cy="2376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获取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操作指令（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LAHF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LAHF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把标志寄存器的低</a:t>
            </a:r>
            <a:r>
              <a:rPr lang="en-US" altLang="zh-CN" sz="2400" b="1" dirty="0">
                <a:latin typeface="+mn-ea"/>
                <a:ea typeface="+mn-ea"/>
              </a:rPr>
              <a:t>8</a:t>
            </a:r>
            <a:r>
              <a:rPr lang="zh-CN" altLang="en-US" sz="2400" b="1" dirty="0">
                <a:latin typeface="+mn-ea"/>
                <a:ea typeface="+mn-ea"/>
              </a:rPr>
              <a:t>位，送到通用寄存器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66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69792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  <a:ea typeface="+mn-ea"/>
              </a:rPr>
              <a:t>1978</a:t>
            </a:r>
            <a:r>
              <a:rPr lang="zh-CN" altLang="en-US" sz="2400" b="1" dirty="0" smtClean="0">
                <a:latin typeface="+mn-ea"/>
                <a:ea typeface="+mn-ea"/>
              </a:rPr>
              <a:t>年，</a:t>
            </a:r>
            <a:r>
              <a:rPr lang="en-US" altLang="zh-CN" sz="2400" b="1" dirty="0" smtClean="0">
                <a:latin typeface="+mn-ea"/>
                <a:ea typeface="+mn-ea"/>
              </a:rPr>
              <a:t>Intel</a:t>
            </a:r>
            <a:r>
              <a:rPr lang="zh-CN" altLang="en-US" sz="2400" b="1" dirty="0" smtClean="0">
                <a:latin typeface="+mn-ea"/>
                <a:ea typeface="+mn-ea"/>
              </a:rPr>
              <a:t>率先推出</a:t>
            </a:r>
            <a:r>
              <a:rPr lang="en-US" altLang="zh-CN" sz="2400" b="1" dirty="0" smtClean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 smtClean="0">
                <a:latin typeface="+mn-ea"/>
                <a:ea typeface="+mn-ea"/>
              </a:rPr>
              <a:t>8086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1979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 smtClean="0">
                <a:latin typeface="+mn-ea"/>
                <a:ea typeface="+mn-ea"/>
              </a:rPr>
              <a:t>Intel</a:t>
            </a:r>
            <a:r>
              <a:rPr lang="zh-CN" altLang="en-US" sz="2400" b="1" dirty="0" smtClean="0">
                <a:latin typeface="+mn-ea"/>
                <a:ea typeface="+mn-ea"/>
              </a:rPr>
              <a:t>推出准</a:t>
            </a: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 smtClean="0">
                <a:latin typeface="+mn-ea"/>
                <a:ea typeface="+mn-ea"/>
              </a:rPr>
              <a:t>8088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1982</a:t>
            </a:r>
            <a:r>
              <a:rPr lang="zh-CN" altLang="en-US" sz="2400" b="1" dirty="0" smtClean="0">
                <a:latin typeface="+mn-ea"/>
                <a:ea typeface="+mn-ea"/>
              </a:rPr>
              <a:t>年，</a:t>
            </a:r>
            <a:r>
              <a:rPr lang="en-US" altLang="zh-CN" sz="2400" b="1" dirty="0" smtClean="0">
                <a:latin typeface="+mn-ea"/>
                <a:ea typeface="+mn-ea"/>
              </a:rPr>
              <a:t>Intel</a:t>
            </a:r>
            <a:r>
              <a:rPr lang="zh-CN" altLang="en-US" sz="2400" b="1" dirty="0" smtClean="0">
                <a:latin typeface="+mn-ea"/>
                <a:ea typeface="+mn-ea"/>
              </a:rPr>
              <a:t>推出“超级”</a:t>
            </a: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latin typeface="+mn-ea"/>
                <a:ea typeface="+mn-ea"/>
              </a:rPr>
              <a:t>微处理器</a:t>
            </a:r>
            <a:r>
              <a:rPr lang="en-US" altLang="zh-CN" sz="2400" b="1" dirty="0" smtClean="0">
                <a:latin typeface="+mn-ea"/>
                <a:ea typeface="+mn-ea"/>
              </a:rPr>
              <a:t>80286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早期</a:t>
            </a:r>
            <a:r>
              <a:rPr lang="zh-CN" altLang="en-US" sz="2800" b="1" dirty="0">
                <a:solidFill>
                  <a:srgbClr val="0000FF"/>
                </a:solidFill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4054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设置状态标志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操作指令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SAHF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AHF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使得状态标志</a:t>
            </a:r>
            <a:r>
              <a:rPr lang="en-US" altLang="zh-CN" sz="2400" b="1" dirty="0">
                <a:latin typeface="+mn-ea"/>
                <a:ea typeface="+mn-ea"/>
              </a:rPr>
              <a:t>SF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ZF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AF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PF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CF</a:t>
            </a:r>
            <a:r>
              <a:rPr lang="zh-CN" altLang="en-US" sz="2400" b="1" dirty="0">
                <a:latin typeface="+mn-ea"/>
                <a:ea typeface="+mn-ea"/>
              </a:rPr>
              <a:t>分别成为来自寄存器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中对应位的值</a:t>
            </a:r>
          </a:p>
        </p:txBody>
      </p:sp>
    </p:spTree>
    <p:extLst>
      <p:ext uri="{BB962C8B-B14F-4D97-AF65-F5344CB8AC3E}">
        <p14:creationId xmlns:p14="http://schemas.microsoft.com/office/powerpoint/2010/main" val="2887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75658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个无符号字节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变量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flag1, flag2, flag3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.. .. ..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("flag1=%02XH\n", flag1);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flag1=02H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("flag2=%02XH\n", flag2);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flag1=13H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("flag3=%02XH\n", flag3);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flag1=86H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0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08586"/>
            <a:ext cx="8283575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SAHF               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(02H)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又回送到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7799H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DX=7799H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DH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DX=7710H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(13H)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flag2,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84H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DH=F310H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CLC                //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(86H)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flag3, AH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57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带进位加法指令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带借位减法指令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SBB</a:t>
            </a:r>
          </a:p>
        </p:txBody>
      </p:sp>
    </p:spTree>
    <p:extLst>
      <p:ext uri="{BB962C8B-B14F-4D97-AF65-F5344CB8AC3E}">
        <p14:creationId xmlns:p14="http://schemas.microsoft.com/office/powerpoint/2010/main" val="35986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ADC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指令的一般格式（</a:t>
            </a:r>
            <a:r>
              <a:rPr kumimoji="1" lang="en-US" altLang="zh-CN" sz="2400" b="1" dirty="0">
                <a:latin typeface="Times New Roman" pitchFamily="18" charset="0"/>
              </a:rPr>
              <a:t>ADD with Carry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ADC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 DST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ADC</a:t>
            </a:r>
            <a:r>
              <a:rPr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的动作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SRC+ CF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把目标</a:t>
            </a:r>
            <a:r>
              <a:rPr lang="en-US" altLang="zh-CN" sz="2400" b="1" dirty="0">
                <a:latin typeface="+mn-ea"/>
                <a:ea typeface="+mn-ea"/>
              </a:rPr>
              <a:t>DST</a:t>
            </a:r>
            <a:r>
              <a:rPr lang="zh-CN" altLang="en-US" sz="2400" b="1" dirty="0">
                <a:latin typeface="+mn-ea"/>
                <a:ea typeface="+mn-ea"/>
              </a:rPr>
              <a:t>、源</a:t>
            </a:r>
            <a:r>
              <a:rPr lang="en-US" altLang="zh-CN" sz="2400" b="1" dirty="0">
                <a:latin typeface="+mn-ea"/>
                <a:ea typeface="+mn-ea"/>
              </a:rPr>
              <a:t>SRC</a:t>
            </a:r>
            <a:r>
              <a:rPr lang="zh-CN" altLang="en-US" sz="2400" b="1" dirty="0">
                <a:latin typeface="+mn-ea"/>
                <a:ea typeface="+mn-ea"/>
              </a:rPr>
              <a:t>和进位标志</a:t>
            </a:r>
            <a:r>
              <a:rPr lang="en-US" altLang="zh-CN" sz="2400" b="1" dirty="0">
                <a:latin typeface="+mn-ea"/>
                <a:ea typeface="+mn-ea"/>
              </a:rPr>
              <a:t>CF</a:t>
            </a:r>
            <a:r>
              <a:rPr lang="zh-CN" altLang="en-US" sz="2400" b="1" dirty="0">
                <a:latin typeface="+mn-ea"/>
                <a:ea typeface="+mn-ea"/>
              </a:rPr>
              <a:t>相加</a:t>
            </a:r>
            <a:r>
              <a:rPr lang="zh-CN" altLang="en-US" sz="2400" b="1" dirty="0" smtClean="0">
                <a:latin typeface="+mn-ea"/>
                <a:ea typeface="+mn-ea"/>
              </a:rPr>
              <a:t>，                         结果</a:t>
            </a:r>
            <a:r>
              <a:rPr lang="zh-CN" altLang="en-US" sz="2400" b="1" dirty="0">
                <a:latin typeface="+mn-ea"/>
                <a:ea typeface="+mn-ea"/>
              </a:rPr>
              <a:t>送到目标</a:t>
            </a:r>
            <a:r>
              <a:rPr lang="en-US" altLang="zh-CN" sz="2400" b="1" dirty="0">
                <a:latin typeface="+mn-ea"/>
                <a:ea typeface="+mn-ea"/>
              </a:rPr>
              <a:t>DST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71600" y="5445224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指令实现带进位的加操作。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45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0764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828700" y="2492375"/>
            <a:ext cx="655161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EAX, EAX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EAX=0,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EAX, 2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EAX=2,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EAX, 2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EAX=5,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ADC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char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vch1=188,vch2=172,vch3=233;//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个字节变量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sum=0;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变量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("sum=%u\n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", 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sum=593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4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484784"/>
            <a:ext cx="8283575" cy="38866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存放累加和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vch1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位相加（保持形式一致）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vch2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vch3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把结果送到变量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5623"/>
              </p:ext>
            </p:extLst>
          </p:nvPr>
        </p:nvGraphicFramePr>
        <p:xfrm>
          <a:off x="2915816" y="5013176"/>
          <a:ext cx="3550162" cy="175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Visio" r:id="rId4" imgW="2206806" imgH="1090800" progId="Visio.Drawing.11">
                  <p:embed/>
                </p:oleObj>
              </mc:Choice>
              <mc:Fallback>
                <p:oleObj name="Visio" r:id="rId4" imgW="2206806" imgH="1090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3550162" cy="1754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8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指令的一般格式（ </a:t>
            </a:r>
            <a:r>
              <a:rPr kumimoji="1" lang="en-US" altLang="zh-CN"/>
              <a:t>Integer Subtraction with borrow</a:t>
            </a:r>
            <a:r>
              <a:rPr lang="en-US" altLang="zh-CN"/>
              <a:t> </a:t>
            </a:r>
            <a:r>
              <a:rPr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SBB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DST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– 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SRC+ CF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11188" y="4339952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</a:rPr>
              <a:t>把目标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减去源</a:t>
            </a:r>
            <a:r>
              <a:rPr lang="en-US" altLang="zh-CN" sz="2400" b="1" dirty="0">
                <a:latin typeface="Times New Roman" pitchFamily="18" charset="0"/>
              </a:rPr>
              <a:t>SRC</a:t>
            </a:r>
            <a:r>
              <a:rPr lang="zh-CN" altLang="en-US" sz="2400" b="1" dirty="0">
                <a:latin typeface="Times New Roman" pitchFamily="18" charset="0"/>
              </a:rPr>
              <a:t>和借位标志</a:t>
            </a:r>
            <a:r>
              <a:rPr lang="en-US" altLang="zh-CN" sz="2400" b="1" dirty="0">
                <a:latin typeface="Times New Roman" pitchFamily="18" charset="0"/>
              </a:rPr>
              <a:t>CF</a:t>
            </a:r>
            <a:r>
              <a:rPr lang="zh-CN" altLang="en-US" sz="2400" b="1" dirty="0">
                <a:latin typeface="Times New Roman" pitchFamily="18" charset="0"/>
              </a:rPr>
              <a:t>，结果送到目标</a:t>
            </a:r>
            <a:r>
              <a:rPr lang="en-US" altLang="zh-CN" sz="2400" b="1" dirty="0">
                <a:latin typeface="Times New Roman" pitchFamily="18" charset="0"/>
              </a:rPr>
              <a:t>DST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带借位减指令（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SBB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6356" y="5229200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实现带借位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减操作。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58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</a:rPr>
              <a:t>使用举例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55576" y="2348880"/>
            <a:ext cx="80645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620H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AX=0620H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AL, 21H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AL=FFH, CF=1, AX=06FFH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AH, 2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AH=03H, CF=0, AX=03FFH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AH, 2     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AH=01H, CF=0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带借位减指令（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SBB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06180"/>
            <a:ext cx="799288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  <a:ea typeface="+mn-ea"/>
              </a:rPr>
              <a:t>1985</a:t>
            </a:r>
            <a:r>
              <a:rPr lang="zh-CN" altLang="en-US" sz="2400" b="1" dirty="0" smtClean="0">
                <a:latin typeface="+mn-ea"/>
                <a:ea typeface="+mn-ea"/>
              </a:rPr>
              <a:t>年，</a:t>
            </a:r>
            <a:r>
              <a:rPr lang="en-US" altLang="zh-CN" sz="2400" b="1" dirty="0" smtClean="0">
                <a:latin typeface="+mn-ea"/>
                <a:ea typeface="+mn-ea"/>
              </a:rPr>
              <a:t>Intel</a:t>
            </a:r>
            <a:r>
              <a:rPr lang="zh-CN" altLang="en-US" sz="2400" b="1" dirty="0" smtClean="0">
                <a:latin typeface="+mn-ea"/>
                <a:ea typeface="+mn-ea"/>
              </a:rPr>
              <a:t>推出</a:t>
            </a:r>
            <a:r>
              <a:rPr lang="en-US" altLang="zh-CN" sz="2400" b="1" dirty="0" smtClean="0">
                <a:latin typeface="+mn-ea"/>
                <a:ea typeface="+mn-ea"/>
              </a:rPr>
              <a:t>32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 smtClean="0">
                <a:latin typeface="+mn-ea"/>
                <a:ea typeface="+mn-ea"/>
              </a:rPr>
              <a:t>80386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全面支持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位数据类型和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支持</a:t>
            </a:r>
            <a:r>
              <a:rPr lang="zh-CN" altLang="en-US" sz="2400" b="1" dirty="0">
                <a:latin typeface="+mn-ea"/>
                <a:ea typeface="+mn-ea"/>
              </a:rPr>
              <a:t>实地址方式和保护方式两种工作</a:t>
            </a:r>
            <a:r>
              <a:rPr lang="zh-CN" altLang="en-US" sz="2400" b="1" dirty="0" smtClean="0">
                <a:latin typeface="+mn-ea"/>
                <a:ea typeface="+mn-ea"/>
              </a:rPr>
              <a:t>方式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保护</a:t>
            </a:r>
            <a:r>
              <a:rPr lang="zh-CN" altLang="en-US" sz="2400" b="1" dirty="0">
                <a:latin typeface="+mn-ea"/>
                <a:ea typeface="+mn-ea"/>
              </a:rPr>
              <a:t>方式下，可寻址的物理地址空间高达</a:t>
            </a:r>
            <a:r>
              <a:rPr lang="en-US" altLang="zh-CN" sz="2400" b="1" dirty="0" smtClean="0">
                <a:latin typeface="+mn-ea"/>
                <a:ea typeface="+mn-ea"/>
              </a:rPr>
              <a:t>4G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保护</a:t>
            </a:r>
            <a:r>
              <a:rPr lang="zh-CN" altLang="en-US" sz="2400" b="1" dirty="0">
                <a:latin typeface="+mn-ea"/>
                <a:ea typeface="+mn-ea"/>
              </a:rPr>
              <a:t>方式下，提供了完善的保护</a:t>
            </a:r>
            <a:r>
              <a:rPr lang="zh-CN" altLang="en-US" sz="2400" b="1" dirty="0" smtClean="0">
                <a:latin typeface="+mn-ea"/>
                <a:ea typeface="+mn-ea"/>
              </a:rPr>
              <a:t>机制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进入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位时代做好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了充分准备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第一</a:t>
            </a:r>
            <a:r>
              <a:rPr lang="zh-CN" altLang="en-US" sz="2800" b="1" dirty="0">
                <a:solidFill>
                  <a:srgbClr val="0000FF"/>
                </a:solidFill>
              </a:rPr>
              <a:t>款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6406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*指令对标志位的影响 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39750" y="1124744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指令对标志的影响情况，根据每条指令的功能而定。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算术运算指令根据运算结果，影响</a:t>
            </a:r>
            <a:r>
              <a:rPr kumimoji="1" lang="en-US" altLang="zh-CN" sz="2400" b="1" dirty="0">
                <a:latin typeface="+mn-ea"/>
                <a:ea typeface="+mn-ea"/>
              </a:rPr>
              <a:t>6</a:t>
            </a:r>
            <a:r>
              <a:rPr kumimoji="1" lang="zh-CN" altLang="en-US" sz="2400" b="1" dirty="0">
                <a:latin typeface="+mn-ea"/>
                <a:ea typeface="+mn-ea"/>
              </a:rPr>
              <a:t>个状态标志。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39750" y="2348880"/>
            <a:ext cx="31242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12345678H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20000000H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3779838" y="2348880"/>
            <a:ext cx="51054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F2345678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F23456CE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 1</a:t>
            </a: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708400" y="2204864"/>
            <a:ext cx="0" cy="396044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*指令对标志位的影响 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39552" y="2564904"/>
            <a:ext cx="32004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39H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DL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DL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3739952" y="1774607"/>
            <a:ext cx="51054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F23456CE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</a:t>
            </a:r>
            <a:r>
              <a:rPr kumimoji="1"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20000001    CF=1</a:t>
            </a:r>
            <a:endParaRPr kumimoji="1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D23456CC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D2345705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2000FF01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2000FF00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08400" y="1340768"/>
            <a:ext cx="0" cy="48245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60" y="1190261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@</a:t>
            </a:r>
            <a:r>
              <a:rPr lang="zh-CN" altLang="en-US" sz="2400" b="1" dirty="0" smtClean="0">
                <a:latin typeface="Times New Roman" pitchFamily="18" charset="0"/>
              </a:rPr>
              <a:t>续前页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25268"/>
            <a:ext cx="7992888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  <a:ea typeface="+mn-ea"/>
              </a:rPr>
              <a:t>1989</a:t>
            </a:r>
            <a:r>
              <a:rPr lang="zh-CN" altLang="en-US" sz="2400" b="1" dirty="0" smtClean="0">
                <a:latin typeface="+mn-ea"/>
                <a:ea typeface="+mn-ea"/>
              </a:rPr>
              <a:t>年，推出</a:t>
            </a:r>
            <a:r>
              <a:rPr lang="en-US" altLang="zh-CN" sz="2400" b="1" dirty="0" smtClean="0">
                <a:latin typeface="+mn-ea"/>
                <a:ea typeface="+mn-ea"/>
              </a:rPr>
              <a:t>80486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1993</a:t>
            </a:r>
            <a:r>
              <a:rPr lang="zh-CN" altLang="en-US" sz="2400" b="1" dirty="0" smtClean="0">
                <a:latin typeface="+mn-ea"/>
                <a:ea typeface="+mn-ea"/>
              </a:rPr>
              <a:t>年，推出</a:t>
            </a:r>
            <a:r>
              <a:rPr lang="en-US" altLang="zh-CN" sz="2400" b="1" dirty="0" smtClean="0">
                <a:latin typeface="+mn-ea"/>
                <a:ea typeface="+mn-ea"/>
              </a:rPr>
              <a:t>Pentium</a:t>
            </a:r>
            <a:r>
              <a:rPr lang="zh-CN" altLang="en-US" sz="2400" b="1" dirty="0">
                <a:latin typeface="+mn-ea"/>
                <a:ea typeface="+mn-ea"/>
              </a:rPr>
              <a:t>（奔腾</a:t>
            </a:r>
            <a:r>
              <a:rPr lang="zh-CN" altLang="en-US" sz="2400" b="1" dirty="0" smtClean="0">
                <a:latin typeface="+mn-ea"/>
                <a:ea typeface="+mn-ea"/>
              </a:rPr>
              <a:t>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1995</a:t>
            </a:r>
            <a:r>
              <a:rPr lang="zh-CN" altLang="en-US" sz="2400" b="1" dirty="0" smtClean="0">
                <a:latin typeface="+mn-ea"/>
                <a:ea typeface="+mn-ea"/>
              </a:rPr>
              <a:t>年，推出</a:t>
            </a:r>
            <a:r>
              <a:rPr lang="en-US" altLang="zh-CN" sz="2400" b="1" dirty="0" smtClean="0">
                <a:latin typeface="+mn-ea"/>
                <a:ea typeface="+mn-ea"/>
              </a:rPr>
              <a:t>Pentium </a:t>
            </a:r>
            <a:r>
              <a:rPr lang="en-US" altLang="zh-CN" sz="2400" b="1" dirty="0">
                <a:latin typeface="+mn-ea"/>
                <a:ea typeface="+mn-ea"/>
              </a:rPr>
              <a:t>Pro</a:t>
            </a:r>
            <a:r>
              <a:rPr lang="zh-CN" altLang="en-US" sz="2400" b="1" dirty="0">
                <a:latin typeface="+mn-ea"/>
                <a:ea typeface="+mn-ea"/>
              </a:rPr>
              <a:t>（高能奔腾</a:t>
            </a:r>
            <a:r>
              <a:rPr lang="zh-CN" altLang="en-US" sz="2400" b="1" dirty="0" smtClean="0">
                <a:latin typeface="+mn-ea"/>
                <a:ea typeface="+mn-ea"/>
              </a:rPr>
              <a:t>）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2000</a:t>
            </a:r>
            <a:r>
              <a:rPr lang="zh-CN" altLang="en-US" sz="2400" b="1" dirty="0">
                <a:latin typeface="+mn-ea"/>
                <a:ea typeface="+mn-ea"/>
              </a:rPr>
              <a:t>年</a:t>
            </a:r>
            <a:r>
              <a:rPr lang="zh-CN" altLang="en-US" sz="2400" b="1" dirty="0" smtClean="0"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</a:rPr>
              <a:t>Pentium </a:t>
            </a:r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系列处理器</a:t>
            </a:r>
            <a:r>
              <a:rPr lang="zh-CN" altLang="en-US" sz="2400" b="1" dirty="0" smtClean="0">
                <a:latin typeface="+mn-ea"/>
                <a:ea typeface="+mn-ea"/>
              </a:rPr>
              <a:t>面世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2001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Xeon</a:t>
            </a:r>
            <a:r>
              <a:rPr lang="zh-CN" altLang="en-US" sz="2400" b="1" dirty="0">
                <a:latin typeface="+mn-ea"/>
                <a:ea typeface="+mn-ea"/>
              </a:rPr>
              <a:t>（至强）处理器系列被</a:t>
            </a:r>
            <a:r>
              <a:rPr lang="zh-CN" altLang="en-US" sz="2400" b="1" dirty="0" smtClean="0">
                <a:latin typeface="+mn-ea"/>
                <a:ea typeface="+mn-ea"/>
              </a:rPr>
              <a:t>推出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+mn-ea"/>
                <a:ea typeface="+mn-ea"/>
              </a:rPr>
              <a:t>2003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Pentium M</a:t>
            </a:r>
            <a:r>
              <a:rPr lang="zh-CN" altLang="en-US" sz="2400" b="1" dirty="0">
                <a:latin typeface="+mn-ea"/>
                <a:ea typeface="+mn-ea"/>
              </a:rPr>
              <a:t>处理器被</a:t>
            </a:r>
            <a:r>
              <a:rPr lang="zh-CN" altLang="en-US" sz="2400" b="1" dirty="0" smtClean="0">
                <a:latin typeface="+mn-ea"/>
                <a:ea typeface="+mn-ea"/>
              </a:rPr>
              <a:t>推出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最</a:t>
            </a:r>
            <a:r>
              <a:rPr lang="zh-CN" altLang="en-US" sz="2400" b="1" dirty="0">
                <a:latin typeface="+mn-ea"/>
                <a:ea typeface="+mn-ea"/>
              </a:rPr>
              <a:t>近几年，新的功能更强的处理器不断被</a:t>
            </a:r>
            <a:r>
              <a:rPr lang="zh-CN" altLang="en-US" sz="2400" b="1" dirty="0" smtClean="0">
                <a:latin typeface="+mn-ea"/>
                <a:ea typeface="+mn-ea"/>
              </a:rPr>
              <a:t>推出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不断推陈出新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5676" y="5949280"/>
            <a:ext cx="6630619" cy="512787"/>
          </a:xfrm>
          <a:prstGeom prst="wedgeRoundRectCallout">
            <a:avLst>
              <a:gd name="adj1" fmla="val -34346"/>
              <a:gd name="adj2" fmla="val -81926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</a:rPr>
              <a:t>从</a:t>
            </a:r>
            <a:r>
              <a:rPr lang="zh-CN" altLang="en-US" sz="2000" b="1" dirty="0">
                <a:solidFill>
                  <a:srgbClr val="0000FF"/>
                </a:solidFill>
              </a:rPr>
              <a:t>普通程序员角度去看，这些处理器并没有显著差异</a:t>
            </a:r>
          </a:p>
        </p:txBody>
      </p:sp>
    </p:spTree>
    <p:extLst>
      <p:ext uri="{BB962C8B-B14F-4D97-AF65-F5344CB8AC3E}">
        <p14:creationId xmlns:p14="http://schemas.microsoft.com/office/powerpoint/2010/main" val="18054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5085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+mn-ea"/>
                <a:ea typeface="+mn-ea"/>
              </a:rPr>
              <a:t>现在保护</a:t>
            </a:r>
            <a:r>
              <a:rPr lang="zh-CN" altLang="en-US" sz="2400" b="1" dirty="0">
                <a:latin typeface="+mn-ea"/>
                <a:ea typeface="+mn-ea"/>
              </a:rPr>
              <a:t>方式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Protected  mode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系列处理器的常态工作</a:t>
            </a:r>
            <a:r>
              <a:rPr lang="zh-CN" altLang="en-US" sz="2400" b="1" dirty="0" smtClean="0">
                <a:latin typeface="+mn-ea"/>
                <a:ea typeface="+mn-ea"/>
              </a:rPr>
              <a:t>方式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在保护方式下，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系列处理器才能够发挥出其全部性能和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特点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latin typeface="+mn-ea"/>
                <a:ea typeface="+mn-ea"/>
              </a:rPr>
              <a:t>Windows</a:t>
            </a:r>
            <a:r>
              <a:rPr lang="zh-CN" altLang="en-US" sz="2400" b="1" dirty="0">
                <a:latin typeface="+mn-ea"/>
                <a:ea typeface="+mn-ea"/>
              </a:rPr>
              <a:t>操作系统和基于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处理器的</a:t>
            </a:r>
            <a:r>
              <a:rPr lang="en-US" altLang="zh-CN" sz="2000" b="1" dirty="0">
                <a:latin typeface="+mn-ea"/>
                <a:ea typeface="+mn-ea"/>
              </a:rPr>
              <a:t>Linux</a:t>
            </a:r>
            <a:r>
              <a:rPr lang="zh-CN" altLang="en-US" sz="2400" b="1" dirty="0">
                <a:latin typeface="+mn-ea"/>
                <a:ea typeface="+mn-ea"/>
              </a:rPr>
              <a:t>操作系统</a:t>
            </a:r>
            <a:r>
              <a:rPr lang="zh-CN" altLang="en-US" sz="2400" b="1" dirty="0" smtClean="0">
                <a:latin typeface="+mn-ea"/>
                <a:ea typeface="+mn-ea"/>
              </a:rPr>
              <a:t>都运行</a:t>
            </a:r>
            <a:r>
              <a:rPr lang="zh-CN" altLang="en-US" sz="2400" b="1" dirty="0">
                <a:latin typeface="+mn-ea"/>
                <a:ea typeface="+mn-ea"/>
              </a:rPr>
              <a:t>于保护</a:t>
            </a:r>
            <a:r>
              <a:rPr lang="zh-CN" altLang="en-US" sz="2400" b="1" dirty="0" smtClean="0">
                <a:latin typeface="+mn-ea"/>
                <a:ea typeface="+mn-ea"/>
              </a:rPr>
              <a:t>方式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星 3"/>
          <p:cNvSpPr/>
          <p:nvPr/>
        </p:nvSpPr>
        <p:spPr>
          <a:xfrm>
            <a:off x="6372200" y="3789040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</a:rPr>
              <a:t>保护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11188" y="1863989"/>
            <a:ext cx="83533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全部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根地址线有效，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可寻址高达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4G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字节的物理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地址空间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支持存储器</a:t>
            </a:r>
            <a:r>
              <a:rPr lang="zh-CN" altLang="en-US" sz="2400" b="1" dirty="0"/>
              <a:t>分段</a:t>
            </a:r>
            <a:r>
              <a:rPr lang="zh-CN" altLang="en-US" sz="2400" b="1" dirty="0" smtClean="0"/>
              <a:t>管理和</a:t>
            </a:r>
            <a:r>
              <a:rPr lang="zh-CN" altLang="en-US" sz="2400" b="1" dirty="0"/>
              <a:t>可选的存储器分页管理</a:t>
            </a:r>
            <a:r>
              <a:rPr lang="zh-CN" altLang="en-US" sz="2400" b="1" dirty="0" smtClean="0"/>
              <a:t>机制</a:t>
            </a:r>
            <a:endParaRPr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支持虚拟存储器的实现</a:t>
            </a:r>
            <a:endParaRPr lang="zh-CN" altLang="en-US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提供完善</a:t>
            </a:r>
            <a:r>
              <a:rPr lang="zh-CN" altLang="en-US" sz="2400" b="1" dirty="0"/>
              <a:t>的保护</a:t>
            </a:r>
            <a:r>
              <a:rPr lang="zh-CN" altLang="en-US" sz="2400" b="1" dirty="0" smtClean="0"/>
              <a:t>机制</a:t>
            </a:r>
            <a:endParaRPr lang="zh-CN" altLang="en-US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</a:t>
            </a:r>
            <a:r>
              <a:rPr lang="zh-CN" altLang="en-US" sz="2400" b="1" dirty="0"/>
              <a:t>操作系统实现</a:t>
            </a:r>
            <a:r>
              <a:rPr lang="zh-CN" altLang="en-US" sz="2400" b="1" dirty="0" smtClean="0"/>
              <a:t>多任务管理</a:t>
            </a:r>
            <a:endParaRPr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支持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虚拟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8086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zh-CN" altLang="en-US" b="1" dirty="0"/>
              <a:t>（</a:t>
            </a:r>
            <a:r>
              <a:rPr lang="en-US" altLang="zh-CN" b="1" dirty="0">
                <a:latin typeface="+mn-ea"/>
                <a:ea typeface="+mn-ea"/>
              </a:rPr>
              <a:t>Virtual-8086  mode</a:t>
            </a:r>
            <a:r>
              <a:rPr lang="zh-CN" altLang="en-US" b="1" dirty="0" smtClean="0"/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保护方式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1969</TotalTime>
  <Words>3179</Words>
  <Application>Microsoft Office PowerPoint</Application>
  <PresentationFormat>全屏显示(4:3)</PresentationFormat>
  <Paragraphs>726</Paragraphs>
  <Slides>61</Slides>
  <Notes>61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4" baseType="lpstr">
      <vt:lpstr>Profile</vt:lpstr>
      <vt:lpstr>Visio</vt:lpstr>
      <vt:lpstr>VISIO</vt:lpstr>
      <vt:lpstr>第2章  IA-32处理器基本功能</vt:lpstr>
      <vt:lpstr>2.1  IA-32处理器简介</vt:lpstr>
      <vt:lpstr>2.1.1  IA-32系列处理器</vt:lpstr>
      <vt:lpstr>2.1.1  IA-32系列处理器</vt:lpstr>
      <vt:lpstr>2.1.1  IA-32系列处理器</vt:lpstr>
      <vt:lpstr>2.1.1  IA-32系列处理器</vt:lpstr>
      <vt:lpstr>2.1.1  IA-32系列处理器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2.2 通用寄存器及使用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2.2.2  简单传送指令</vt:lpstr>
      <vt:lpstr>2.2.2  简单传送指令</vt:lpstr>
      <vt:lpstr>2.2.2  简单传送指令</vt:lpstr>
      <vt:lpstr>2.2.2  简单传送指令</vt:lpstr>
      <vt:lpstr>2.2.2  简单传送指令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2.3 标志寄存器及使用</vt:lpstr>
      <vt:lpstr>2.3.1  标志寄存器</vt:lpstr>
      <vt:lpstr>2.3.1  标志寄存器</vt:lpstr>
      <vt:lpstr>2.3.2  状态标志</vt:lpstr>
      <vt:lpstr>2.3.2  状态标志</vt:lpstr>
      <vt:lpstr>2.3.2  状态标志</vt:lpstr>
      <vt:lpstr>2.3.2  状态标志</vt:lpstr>
      <vt:lpstr>2.3.2  状态标志</vt:lpstr>
      <vt:lpstr>2.3.3  状态标志操作指令</vt:lpstr>
      <vt:lpstr>2.3.3  状态标志操作指令</vt:lpstr>
      <vt:lpstr>2.3.3  状态标志操作指令</vt:lpstr>
      <vt:lpstr>2.3.3  状态标志操作指令</vt:lpstr>
      <vt:lpstr>2.3.3  状态标志操作指令</vt:lpstr>
      <vt:lpstr>2.3.4  带进位加减指令 </vt:lpstr>
      <vt:lpstr>2.3.4  带进位加减指令</vt:lpstr>
      <vt:lpstr>2.3.4  带进位加减指令</vt:lpstr>
      <vt:lpstr>2.3.4  带进位加减指令</vt:lpstr>
      <vt:lpstr>2.3.4  带进位加减指令</vt:lpstr>
      <vt:lpstr>2.3.4  带进位加减指令</vt:lpstr>
      <vt:lpstr>2.3.4  带进位加减指令</vt:lpstr>
      <vt:lpstr>*指令对标志位的影响 </vt:lpstr>
      <vt:lpstr>*指令对标志位的影响 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585</cp:revision>
  <dcterms:created xsi:type="dcterms:W3CDTF">2008-02-14T05:21:14Z</dcterms:created>
  <dcterms:modified xsi:type="dcterms:W3CDTF">2017-06-28T01:39:28Z</dcterms:modified>
</cp:coreProperties>
</file>