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9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424" r:id="rId9"/>
    <p:sldId id="421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3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CCFF"/>
    <a:srgbClr val="FFFFCC"/>
    <a:srgbClr val="66FFCC"/>
    <a:srgbClr val="FFFFFF"/>
    <a:srgbClr val="D5D38F"/>
    <a:srgbClr val="33CCCC"/>
    <a:srgbClr val="00FF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solidFill>
                  <a:prstClr val="black"/>
                </a:solidFill>
                <a:latin typeface="Arial" charset="0"/>
              </a:rPr>
              <a:pPr eaLnBrk="1" hangingPunct="1"/>
              <a:t>2</a:t>
            </a:fld>
            <a:endParaRPr lang="en-US" altLang="zh-CN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ED694-CD29-4680-9304-1C41229E864A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5CFD-E8A6-4969-AADC-C875FABB6D5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5406-F1A5-48B0-AED6-A532D2CD4EF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18AC-5198-43A7-B9BB-102E48DCB9A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18AC-5198-43A7-B9BB-102E48DCB9A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60237-99D6-4620-8B9D-863989F97650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IA-32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通用寄存器及使用</a:t>
            </a:r>
            <a:endParaRPr lang="zh-CN" altLang="en-US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3200" b="1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r>
              <a:rPr lang="zh-CN" altLang="en-US" sz="3200" b="1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寄存器及使用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指令指针寄存器和简单控制转移</a:t>
            </a:r>
            <a:endParaRPr lang="en-US" altLang="zh-CN" sz="3200" b="1" dirty="0" smtClean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堆栈和堆栈操作</a:t>
            </a:r>
            <a:endParaRPr lang="zh-CN" altLang="en-US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15147"/>
            <a:ext cx="792162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获得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物理地址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物理地址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段起始地址 ＋ 偏移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整个程序只有一个段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维的逻辑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地址退化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成一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维。由于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段起始地址完全相同，偏移就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决定一切。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转换成物理地址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046245" y="4221088"/>
            <a:ext cx="5328592" cy="1008112"/>
          </a:xfrm>
          <a:prstGeom prst="wedgeRectCallout">
            <a:avLst>
              <a:gd name="adj1" fmla="val -31235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VC2010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环境中就是这样。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某种意义上，嵌入汇编只考虑偏移。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8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713870"/>
            <a:ext cx="79216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</a:rPr>
              <a:t>一个已确定的段内，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只需通过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偏移便可指定要访问的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程序</a:t>
            </a:r>
            <a:r>
              <a:rPr lang="zh-CN" altLang="en-US" sz="2400" b="1" dirty="0">
                <a:solidFill>
                  <a:srgbClr val="000000"/>
                </a:solidFill>
              </a:rPr>
              <a:t>中绝大部分涉及存储器访问的指令都只给出偏移。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逻辑</a:t>
            </a:r>
            <a:r>
              <a:rPr lang="zh-CN" altLang="en-US" sz="2400" b="1" dirty="0">
                <a:solidFill>
                  <a:srgbClr val="000000"/>
                </a:solidFill>
              </a:rPr>
              <a:t>地址中的段号（段值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或者段选择</a:t>
            </a:r>
            <a:r>
              <a:rPr lang="zh-CN" altLang="en-US" sz="2400" b="1" dirty="0">
                <a:solidFill>
                  <a:srgbClr val="000000"/>
                </a:solidFill>
              </a:rPr>
              <a:t>子）存放在哪里呢？答案是，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当前使用段的段号存放在段寄存器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Segment Registers</a:t>
            </a:r>
            <a:r>
              <a:rPr lang="zh-CN" altLang="en-US" sz="2400" b="1" dirty="0">
                <a:solidFill>
                  <a:srgbClr val="000000"/>
                </a:solidFill>
              </a:rPr>
              <a:t>）中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段寄存器是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位的。在</a:t>
            </a:r>
            <a:r>
              <a:rPr lang="zh-CN" altLang="en-US" sz="2400" b="1" dirty="0">
                <a:solidFill>
                  <a:srgbClr val="000000"/>
                </a:solidFill>
              </a:rPr>
              <a:t>实方式下，用于存放</a:t>
            </a:r>
            <a:r>
              <a:rPr lang="en-US" altLang="zh-CN" sz="2400" b="1" dirty="0">
                <a:solidFill>
                  <a:srgbClr val="000000"/>
                </a:solidFill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</a:rPr>
              <a:t>位的段值；在保护方式下，用于存放</a:t>
            </a:r>
            <a:r>
              <a:rPr lang="en-US" altLang="zh-CN" sz="2400" b="1" dirty="0">
                <a:solidFill>
                  <a:srgbClr val="000000"/>
                </a:solidFill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</a:rPr>
              <a:t>位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的段选择</a:t>
            </a:r>
            <a:r>
              <a:rPr lang="zh-CN" altLang="en-US" sz="2400" b="1" dirty="0">
                <a:solidFill>
                  <a:srgbClr val="000000"/>
                </a:solidFill>
              </a:rPr>
              <a:t>子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556792"/>
            <a:ext cx="792162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Intel 8086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处理器有四个段寄存器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代码段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(Code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堆栈段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(Stack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数据段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(Data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(Extra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80386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处理器开始，增加了两个段寄存器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附加段寄存器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附加段寄存器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指定当前代码段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指定当前堆栈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一般情况下，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数据段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附加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段寄存器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也可用于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指定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数据段</a:t>
            </a:r>
            <a:endParaRPr lang="zh-CN" altLang="en-US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741453"/>
            <a:ext cx="7921625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在访问存储单元时，</a:t>
            </a:r>
            <a:r>
              <a:rPr lang="en-US" altLang="zh-CN" sz="2400" b="1" dirty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先根据对应的段寄存器得到段起始地址，再加上相应的偏移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</a:rPr>
              <a:t>形成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存储单元</a:t>
            </a:r>
            <a:r>
              <a:rPr lang="zh-CN" altLang="en-US" sz="2400" b="1" dirty="0">
                <a:solidFill>
                  <a:srgbClr val="000000"/>
                </a:solidFill>
              </a:rPr>
              <a:t>的物理地址。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如果程序</a:t>
            </a:r>
            <a:r>
              <a:rPr lang="zh-CN" altLang="en-US" sz="2400" b="1" dirty="0">
                <a:solidFill>
                  <a:srgbClr val="000000"/>
                </a:solidFill>
              </a:rPr>
              <a:t>的代码段、数据段、堆栈段占用同一个存储段，那么代码段寄存器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CS</a:t>
            </a:r>
            <a:r>
              <a:rPr lang="zh-CN" altLang="en-US" sz="2400" b="1" dirty="0">
                <a:solidFill>
                  <a:srgbClr val="000000"/>
                </a:solidFill>
              </a:rPr>
              <a:t>、数据段寄存器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DS</a:t>
            </a:r>
            <a:r>
              <a:rPr lang="zh-CN" altLang="en-US" sz="2400" b="1" dirty="0">
                <a:solidFill>
                  <a:srgbClr val="000000"/>
                </a:solidFill>
              </a:rPr>
              <a:t>和堆栈段寄存器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SS</a:t>
            </a:r>
            <a:r>
              <a:rPr lang="zh-CN" altLang="en-US" sz="2400" b="1" dirty="0">
                <a:solidFill>
                  <a:srgbClr val="000000"/>
                </a:solidFill>
              </a:rPr>
              <a:t>等指定同一个存储段，给出相同的段起始地址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由段寄存器给出的段起始地址是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，那么偏移就相当于物理地址。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340768"/>
            <a:ext cx="79216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把表示</a:t>
            </a:r>
            <a:r>
              <a:rPr lang="zh-CN" altLang="en-US" sz="2400" b="1" dirty="0">
                <a:latin typeface="+mn-ea"/>
                <a:ea typeface="+mn-ea"/>
              </a:rPr>
              <a:t>指令中操作数所在的</a:t>
            </a:r>
            <a:r>
              <a:rPr lang="zh-CN" altLang="en-US" sz="2400" b="1" dirty="0" smtClean="0">
                <a:latin typeface="+mn-ea"/>
                <a:ea typeface="+mn-ea"/>
              </a:rPr>
              <a:t>方法称为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常用的寻址方式可分为三大类：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立即寻址、寄存器寻址和存储器寻址</a:t>
            </a:r>
            <a:r>
              <a:rPr lang="zh-CN" altLang="en-US" sz="2400" b="1" dirty="0">
                <a:latin typeface="+mn-ea"/>
                <a:ea typeface="+mn-ea"/>
              </a:rPr>
              <a:t>，此外还有固定寻址和</a:t>
            </a:r>
            <a:r>
              <a:rPr lang="en-US" altLang="zh-CN" sz="2400" b="1" dirty="0">
                <a:latin typeface="+mn-ea"/>
                <a:ea typeface="+mn-ea"/>
              </a:rPr>
              <a:t>I/O</a:t>
            </a:r>
            <a:r>
              <a:rPr lang="zh-CN" altLang="en-US" sz="2400" b="1" dirty="0">
                <a:latin typeface="+mn-ea"/>
                <a:ea typeface="+mn-ea"/>
              </a:rPr>
              <a:t>端口寻址</a:t>
            </a:r>
            <a:r>
              <a:rPr lang="zh-CN" altLang="en-US" sz="2400" b="1" dirty="0" smtClean="0">
                <a:latin typeface="+mn-ea"/>
                <a:ea typeface="+mn-ea"/>
              </a:rPr>
              <a:t>等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0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303927"/>
            <a:ext cx="7921625" cy="19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方式和寄存器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8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772816"/>
            <a:ext cx="7921625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操作数本身就包含在指令中，直接作为指令的一部分给出。把这种寻址方式称为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把</a:t>
            </a:r>
            <a:r>
              <a:rPr lang="zh-CN" altLang="en-US" sz="2400" b="1" dirty="0"/>
              <a:t>这样的操作数称为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立即数</a:t>
            </a:r>
            <a:r>
              <a:rPr lang="zh-CN" altLang="en-US" sz="2400" b="1" dirty="0"/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立即寻址</a:t>
            </a:r>
            <a:r>
              <a:rPr lang="zh-CN" altLang="en-US" sz="2800" b="1" dirty="0">
                <a:solidFill>
                  <a:srgbClr val="0000FF"/>
                </a:solidFill>
              </a:rPr>
              <a:t>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94622" y="3429000"/>
            <a:ext cx="812585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寄存器赋初值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BX,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寄存器加上值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CL,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寄存器减去值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2162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9552" y="1746389"/>
            <a:ext cx="79216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立即</a:t>
            </a:r>
            <a:r>
              <a:rPr lang="zh-CN" altLang="en-US" sz="2400" b="1" dirty="0"/>
              <a:t>数作为指令的一部分，跟在操作码后存放在代码段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如果立即数由多个字节构成，那么在作为指令的一部分存储时，也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采用“高高低低”</a:t>
            </a:r>
            <a:r>
              <a:rPr lang="zh-CN" altLang="en-US" sz="2400" b="1" dirty="0" smtClean="0"/>
              <a:t>规则</a:t>
            </a:r>
            <a:r>
              <a:rPr lang="zh-CN" altLang="en-US" sz="2400" b="1" dirty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只有源操作数才可采用立即寻址方式，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目的操作数不能采用立即寻址方式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由于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立即寻址方式</a:t>
            </a:r>
            <a:r>
              <a:rPr lang="zh-CN" altLang="en-US" sz="2400" b="1" dirty="0"/>
              <a:t>的操作数是立即数</a:t>
            </a:r>
            <a:r>
              <a:rPr lang="zh-CN" altLang="en-US" sz="2400" b="1" dirty="0" smtClean="0"/>
              <a:t>，包含</a:t>
            </a:r>
            <a:r>
              <a:rPr lang="zh-CN" altLang="en-US" sz="2400" b="1" dirty="0"/>
              <a:t>在指令中，所以执行指令时，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不需要再到存储器中去取该操作数</a:t>
            </a:r>
            <a:r>
              <a:rPr lang="zh-CN" altLang="en-US" sz="2400" b="1" dirty="0"/>
              <a:t>了。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立即寻址</a:t>
            </a:r>
            <a:r>
              <a:rPr lang="zh-CN" altLang="en-US" sz="2800" b="1" dirty="0">
                <a:solidFill>
                  <a:srgbClr val="0000FF"/>
                </a:solidFill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6160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9" y="1844824"/>
            <a:ext cx="77052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操作数在</a:t>
            </a:r>
            <a:r>
              <a:rPr lang="en-US" altLang="zh-CN" sz="2000" b="1" dirty="0"/>
              <a:t>CPU</a:t>
            </a:r>
            <a:r>
              <a:rPr lang="zh-CN" altLang="en-US" sz="2400" b="1" dirty="0"/>
              <a:t>内部的寄存器中，指令中指定寄存器。把这种寻址方式称为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可以</a:t>
            </a:r>
            <a:r>
              <a:rPr lang="zh-CN" altLang="en-US" sz="2400" b="1" dirty="0"/>
              <a:t>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位的</a:t>
            </a:r>
            <a:r>
              <a:rPr lang="zh-CN" altLang="en-US" sz="2400" b="1" dirty="0" smtClean="0"/>
              <a:t>通用寄存器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可以</a:t>
            </a:r>
            <a:r>
              <a:rPr lang="zh-CN" altLang="en-US" sz="2400" b="1" dirty="0"/>
              <a:t>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16</a:t>
            </a:r>
            <a:r>
              <a:rPr lang="zh-CN" altLang="en-US" sz="2400" b="1" dirty="0"/>
              <a:t>位的</a:t>
            </a:r>
            <a:r>
              <a:rPr lang="zh-CN" altLang="en-US" sz="2400" b="1" dirty="0" smtClean="0"/>
              <a:t>通用寄存器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可以</a:t>
            </a:r>
            <a:r>
              <a:rPr lang="zh-CN" altLang="en-US" sz="2400" b="1" dirty="0"/>
              <a:t>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位的</a:t>
            </a:r>
            <a:r>
              <a:rPr lang="zh-CN" altLang="en-US" sz="2400" b="1" dirty="0" smtClean="0"/>
              <a:t>通用寄存器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4581128"/>
            <a:ext cx="8125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 smtClean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ESP</a:t>
            </a:r>
            <a:r>
              <a:rPr lang="zh-CN" altLang="en-US" sz="2000" b="1" dirty="0">
                <a:latin typeface="+mn-ea"/>
                <a:ea typeface="+mn-ea"/>
              </a:rPr>
              <a:t>之值送到</a:t>
            </a:r>
            <a:r>
              <a:rPr lang="en-US" altLang="zh-CN" sz="2000" b="1" dirty="0"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 smtClean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  <a:r>
              <a:rPr lang="zh-CN" altLang="en-US" sz="2000" b="1" dirty="0">
                <a:latin typeface="+mn-ea"/>
                <a:ea typeface="+mn-ea"/>
              </a:rPr>
              <a:t>之值与</a:t>
            </a:r>
            <a:r>
              <a:rPr lang="en-US" altLang="zh-CN" sz="2000" b="1" dirty="0">
                <a:latin typeface="+mn-ea"/>
                <a:ea typeface="+mn-ea"/>
              </a:rPr>
              <a:t>EDX</a:t>
            </a:r>
            <a:r>
              <a:rPr lang="zh-CN" altLang="en-US" sz="2000" b="1" dirty="0">
                <a:latin typeface="+mn-ea"/>
                <a:ea typeface="+mn-ea"/>
              </a:rPr>
              <a:t>之值相加，结果送到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en-US" altLang="zh-CN" sz="2000" b="1" dirty="0" smtClean="0">
                <a:latin typeface="+mn-ea"/>
                <a:ea typeface="+mn-ea"/>
              </a:rPr>
              <a:t>          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DI</a:t>
            </a:r>
            <a:r>
              <a:rPr lang="zh-CN" altLang="en-US" sz="2000" b="1" dirty="0">
                <a:latin typeface="+mn-ea"/>
                <a:ea typeface="+mn-ea"/>
              </a:rPr>
              <a:t>之值减去</a:t>
            </a:r>
            <a:r>
              <a:rPr lang="en-US" altLang="zh-CN" sz="2000" b="1" dirty="0">
                <a:latin typeface="+mn-ea"/>
                <a:ea typeface="+mn-ea"/>
              </a:rPr>
              <a:t>BX</a:t>
            </a:r>
            <a:r>
              <a:rPr lang="zh-CN" altLang="en-US" sz="2000" b="1" dirty="0">
                <a:latin typeface="+mn-ea"/>
                <a:ea typeface="+mn-ea"/>
              </a:rPr>
              <a:t>之值，结果送到</a:t>
            </a:r>
            <a:r>
              <a:rPr lang="en-US" altLang="zh-CN" sz="2000" b="1" dirty="0">
                <a:latin typeface="+mn-ea"/>
                <a:ea typeface="+mn-ea"/>
              </a:rPr>
              <a:t>DI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XCHG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latin typeface="+mn-ea"/>
                <a:ea typeface="+mn-ea"/>
              </a:rPr>
              <a:t>交换</a:t>
            </a:r>
            <a:r>
              <a:rPr lang="en-US" altLang="zh-CN" sz="2000" b="1" dirty="0">
                <a:latin typeface="+mn-ea"/>
                <a:ea typeface="+mn-ea"/>
              </a:rPr>
              <a:t>AH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DH</a:t>
            </a:r>
            <a:r>
              <a:rPr lang="zh-CN" altLang="en-US" sz="2000" b="1" dirty="0">
                <a:latin typeface="+mn-ea"/>
                <a:ea typeface="+mn-ea"/>
              </a:rPr>
              <a:t>之值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42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9" y="1844824"/>
            <a:ext cx="7921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由于操作数在寄存器中，不需要通过访问存储器来取得操作数，所以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采用寄存器寻址方式的指令执行速度较快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9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8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当指令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操作数在存储单元时，</a:t>
            </a:r>
            <a:r>
              <a:rPr lang="zh-CN" altLang="en-US" sz="2400" b="1" dirty="0"/>
              <a:t>指定存储单元就指定了操作数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在某个</a:t>
            </a:r>
            <a:r>
              <a:rPr lang="zh-CN" altLang="en-US" sz="2400" b="1" dirty="0"/>
              <a:t>段内，通过偏移就能够指定</a:t>
            </a:r>
            <a:r>
              <a:rPr lang="zh-CN" altLang="en-US" sz="2400" b="1" dirty="0" smtClean="0"/>
              <a:t>存储单元。一般</a:t>
            </a:r>
            <a:r>
              <a:rPr lang="zh-CN" altLang="en-US" sz="2400" b="1" dirty="0"/>
              <a:t>情况下访问存储单元的指令只需要给出存储单元的偏移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存储器寻址方式</a:t>
            </a:r>
            <a:r>
              <a:rPr lang="zh-CN" altLang="en-US" sz="2400" b="1" dirty="0" smtClean="0"/>
              <a:t>指</a:t>
            </a:r>
            <a:r>
              <a:rPr lang="zh-CN" altLang="en-US" sz="2400" b="1" dirty="0"/>
              <a:t>，给出存储单元偏移的方式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位的存储器寻址方式，能够给出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位的偏移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常常</a:t>
            </a:r>
            <a:r>
              <a:rPr lang="zh-CN" altLang="en-US" sz="2400" b="1" dirty="0"/>
              <a:t>把要访问的存储单元的段内偏移称为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en-US" altLang="zh-CN" sz="2400" b="1" dirty="0"/>
              <a:t>EA</a:t>
            </a:r>
            <a:r>
              <a:rPr lang="en-US" altLang="zh-CN" b="1" dirty="0"/>
              <a:t>(Effective Address)</a:t>
            </a:r>
            <a:r>
              <a:rPr lang="zh-CN" altLang="en-US" sz="2400" b="1" dirty="0"/>
              <a:t>。在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位存储器寻址方式下，存储单元的有效地址可达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位的存储器寻址方式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11875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为了灵活方便地访问存储器，</a:t>
            </a:r>
            <a:r>
              <a:rPr lang="en-US" altLang="zh-CN" sz="2000" b="1" dirty="0"/>
              <a:t>IA-32</a:t>
            </a:r>
            <a:r>
              <a:rPr lang="zh-CN" altLang="en-US" sz="2400" b="1" dirty="0"/>
              <a:t>系列</a:t>
            </a:r>
            <a:r>
              <a:rPr lang="en-US" altLang="zh-CN" sz="2000" b="1" dirty="0"/>
              <a:t>CPU</a:t>
            </a:r>
            <a:r>
              <a:rPr lang="zh-CN" altLang="en-US" sz="2400" b="1" dirty="0"/>
              <a:t>提供了多种表示存储单元偏移的方式。换句话说，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有多种存储器寻址方式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直接寻址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寄存器间接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寄存器相对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基址加变址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通用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位的存储器寻址方式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35982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操作数</a:t>
            </a:r>
            <a:r>
              <a:rPr lang="zh-CN" altLang="en-US" sz="2400" b="1" dirty="0"/>
              <a:t>在存储器中，指令直接包含操作数所在存储单元的有效地址。把这种寻址方式称为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直接寻址方式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[95480H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操作数采用直接寻址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9547CH]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DX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操作数采用直接寻址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BL,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[95478H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操作数采用直接寻址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157192"/>
            <a:ext cx="7849245" cy="993882"/>
          </a:xfrm>
          <a:prstGeom prst="wedgeRoundRectCallout">
            <a:avLst>
              <a:gd name="adj1" fmla="val -8200"/>
              <a:gd name="adj2" fmla="val -8485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立即寻址和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直接寻址有本质区别！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直接寻址</a:t>
            </a:r>
            <a:r>
              <a:rPr lang="zh-CN" altLang="en-US" sz="2000" b="1" dirty="0">
                <a:solidFill>
                  <a:srgbClr val="0000FF"/>
                </a:solidFill>
              </a:rPr>
              <a:t>的地址要放在方括号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中，在</a:t>
            </a:r>
            <a:r>
              <a:rPr lang="zh-CN" altLang="en-US" sz="2000" b="1" dirty="0">
                <a:solidFill>
                  <a:srgbClr val="0000FF"/>
                </a:solidFill>
              </a:rPr>
              <a:t>源程序中，往往用变量名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表示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3618" y="2175535"/>
            <a:ext cx="3098303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示例</a:t>
            </a:r>
            <a:endParaRPr lang="en-US" altLang="zh-CN" sz="2400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 smtClean="0"/>
              <a:t>假设</a:t>
            </a:r>
            <a:r>
              <a:rPr lang="zh-CN" altLang="en-US" b="1" dirty="0"/>
              <a:t>数据段和代码段重叠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 smtClean="0"/>
              <a:t>段</a:t>
            </a:r>
            <a:r>
              <a:rPr lang="zh-CN" altLang="en-US" b="1" dirty="0"/>
              <a:t>起始地址都是</a:t>
            </a:r>
            <a:r>
              <a:rPr lang="en-US" altLang="zh-CN" b="1" dirty="0" smtClean="0"/>
              <a:t>0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 smtClean="0"/>
              <a:t>有效地址</a:t>
            </a:r>
            <a:r>
              <a:rPr lang="zh-CN" altLang="en-US" b="1" dirty="0"/>
              <a:t>为</a:t>
            </a:r>
            <a:r>
              <a:rPr lang="en-US" altLang="zh-CN" b="1" dirty="0"/>
              <a:t>01234567H</a:t>
            </a:r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 smtClean="0"/>
              <a:t>双</a:t>
            </a:r>
            <a:r>
              <a:rPr lang="zh-CN" altLang="en-US" b="1" dirty="0"/>
              <a:t>字存储单元中内容</a:t>
            </a:r>
            <a:r>
              <a:rPr lang="zh-CN" altLang="en-US" b="1" dirty="0" smtClean="0"/>
              <a:t>是</a:t>
            </a:r>
            <a:endParaRPr lang="en-US" altLang="zh-CN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b="1" dirty="0" smtClean="0"/>
              <a:t>4F5A9687H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直接寻址方式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67228"/>
              </p:ext>
            </p:extLst>
          </p:nvPr>
        </p:nvGraphicFramePr>
        <p:xfrm>
          <a:off x="3363959" y="1052736"/>
          <a:ext cx="5780041" cy="515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Visio" r:id="rId4" imgW="4601805" imgH="3123360" progId="Visio.Drawing.11">
                  <p:embed/>
                </p:oleObj>
              </mc:Choice>
              <mc:Fallback>
                <p:oleObj name="Visio" r:id="rId4" imgW="4601805" imgH="3123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59" y="1052736"/>
                        <a:ext cx="5780041" cy="515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4941168"/>
            <a:ext cx="30795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[01234567H]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1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操作数在存储器中，由八个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位的通用寄存器之一给出操作数所在存储单元的有效地址。把这种通过寄存器间接给出存储单元有效地址的方式称为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间接寻址方式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42900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CL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9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356992"/>
            <a:ext cx="8125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ESI]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latin typeface="+mn-ea"/>
                <a:ea typeface="+mn-ea"/>
              </a:rPr>
              <a:t>       ;</a:t>
            </a:r>
            <a:r>
              <a:rPr lang="zh-CN" altLang="en-US" sz="2000" b="1" dirty="0" smtClean="0">
                <a:latin typeface="+mn-ea"/>
                <a:ea typeface="+mn-ea"/>
              </a:rPr>
              <a:t>目的</a:t>
            </a:r>
            <a:r>
              <a:rPr lang="zh-CN" altLang="en-US" sz="2000" b="1" dirty="0">
                <a:latin typeface="+mn-ea"/>
                <a:ea typeface="+mn-ea"/>
              </a:rPr>
              <a:t>操作数采用寄存器间接寻址方式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MOV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 smtClean="0"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latin typeface="+mn-ea"/>
                <a:ea typeface="+mn-ea"/>
              </a:rPr>
              <a:t>         ;</a:t>
            </a:r>
            <a:r>
              <a:rPr lang="zh-CN" altLang="en-US" sz="2000" b="1" dirty="0" smtClean="0">
                <a:latin typeface="+mn-ea"/>
                <a:ea typeface="+mn-ea"/>
              </a:rPr>
              <a:t>目的</a:t>
            </a:r>
            <a:r>
              <a:rPr lang="zh-CN" altLang="en-US" sz="2000" b="1" dirty="0">
                <a:latin typeface="+mn-ea"/>
                <a:ea typeface="+mn-ea"/>
              </a:rPr>
              <a:t>操作数采用寄存器寻址方式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95400" y="1916832"/>
            <a:ext cx="7849245" cy="1007814"/>
          </a:xfrm>
          <a:prstGeom prst="wedgeRoundRectCallout">
            <a:avLst>
              <a:gd name="adj1" fmla="val -33978"/>
              <a:gd name="adj2" fmla="val 7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寄存器间接寻址与寄存器寻址有本质区别！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寄存器间接寻址的寄存器</a:t>
            </a:r>
            <a:r>
              <a:rPr lang="zh-CN" altLang="en-US" sz="2000" b="1" dirty="0">
                <a:solidFill>
                  <a:srgbClr val="0000FF"/>
                </a:solidFill>
              </a:rPr>
              <a:t>出现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</a:rPr>
              <a:t>方括号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中。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5400" y="4653136"/>
            <a:ext cx="7693024" cy="1008112"/>
          </a:xfrm>
          <a:prstGeom prst="wedgeRoundRectCallout">
            <a:avLst>
              <a:gd name="adj1" fmla="val -11101"/>
              <a:gd name="adj2" fmla="val -705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间接寻址方式中，给出操作数所在存储单元有效地址的寄存器，相当于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语言中的指针变量，它含有要访问存储单元的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8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存储单元</a:t>
            </a:r>
            <a:r>
              <a:rPr lang="zh-CN" altLang="en-US" sz="2400" b="1" dirty="0"/>
              <a:t>的有效地址可以由三部分内容相加构成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/>
              <a:t>一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基地址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/>
              <a:t>一</a:t>
            </a:r>
            <a:r>
              <a:rPr lang="zh-CN" altLang="en-US" sz="2000" b="1" dirty="0"/>
              <a:t>个可乘上比例因子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变址寄存器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/>
              <a:t>一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位、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位或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 smtClean="0"/>
              <a:t>这</a:t>
            </a:r>
            <a:r>
              <a:rPr lang="zh-CN" altLang="en-US" sz="2000" b="1" dirty="0"/>
              <a:t>三部分可省去任意的两</a:t>
            </a:r>
            <a:r>
              <a:rPr lang="zh-CN" altLang="en-US" sz="2000" b="1" dirty="0" smtClean="0"/>
              <a:t>部分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62312"/>
              </p:ext>
            </p:extLst>
          </p:nvPr>
        </p:nvGraphicFramePr>
        <p:xfrm>
          <a:off x="1115616" y="3868573"/>
          <a:ext cx="593451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Visio" r:id="rId4" imgW="5090726" imgH="2245690" progId="Visio.Drawing.11">
                  <p:embed/>
                </p:oleObj>
              </mc:Choice>
              <mc:Fallback>
                <p:oleObj name="Visio" r:id="rId4" imgW="5090726" imgH="22456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68573"/>
                        <a:ext cx="5934519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0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支持灵活的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位有效地址的存储器</a:t>
            </a:r>
            <a:r>
              <a:rPr lang="zh-CN" altLang="en-US" sz="2400" b="1" dirty="0" smtClean="0"/>
              <a:t>寻址方式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36490"/>
              </p:ext>
            </p:extLst>
          </p:nvPr>
        </p:nvGraphicFramePr>
        <p:xfrm>
          <a:off x="683568" y="2420888"/>
          <a:ext cx="593451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Visio" r:id="rId4" imgW="5090726" imgH="2245690" progId="Visio.Drawing.11">
                  <p:embed/>
                </p:oleObj>
              </mc:Choice>
              <mc:Fallback>
                <p:oleObj name="Visio" r:id="rId4" imgW="5090726" imgH="22456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5934519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11560" y="5589240"/>
            <a:ext cx="6580178" cy="877488"/>
          </a:xfrm>
          <a:prstGeom prst="wedgeRectCallout">
            <a:avLst>
              <a:gd name="adj1" fmla="val -16893"/>
              <a:gd name="adj2" fmla="val -8199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个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位通用寄存器都可以作为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基址寄存器</a:t>
            </a:r>
            <a:r>
              <a:rPr lang="zh-CN" altLang="en-US" b="1" dirty="0" smtClean="0">
                <a:solidFill>
                  <a:srgbClr val="0000FF"/>
                </a:solidFill>
              </a:rPr>
              <a:t>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除</a:t>
            </a:r>
            <a:r>
              <a:rPr lang="en-US" altLang="zh-CN" b="1" dirty="0">
                <a:solidFill>
                  <a:srgbClr val="0000FF"/>
                </a:solidFill>
              </a:rPr>
              <a:t>ESP</a:t>
            </a:r>
            <a:r>
              <a:rPr lang="zh-CN" altLang="en-US" b="1" dirty="0">
                <a:solidFill>
                  <a:srgbClr val="0000FF"/>
                </a:solidFill>
              </a:rPr>
              <a:t>寄存器外，其他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>
                <a:solidFill>
                  <a:srgbClr val="0000FF"/>
                </a:solidFill>
              </a:rPr>
              <a:t>个通用寄存器都可以作为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变址寄存器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771187" y="4005064"/>
            <a:ext cx="2376264" cy="1080120"/>
          </a:xfrm>
          <a:prstGeom prst="wedgeRectCallout">
            <a:avLst>
              <a:gd name="adj1" fmla="val -45181"/>
              <a:gd name="adj2" fmla="val -667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补码表示，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如</a:t>
            </a:r>
            <a:r>
              <a:rPr lang="en-US" altLang="zh-CN" b="1" dirty="0" smtClean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</a:rPr>
              <a:t>，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计算时被扩展</a:t>
            </a:r>
            <a:r>
              <a:rPr lang="zh-CN" altLang="en-US" b="1" dirty="0">
                <a:solidFill>
                  <a:srgbClr val="0000FF"/>
                </a:solidFill>
              </a:rPr>
              <a:t>成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 smtClean="0">
                <a:solidFill>
                  <a:srgbClr val="0000FF"/>
                </a:solidFill>
              </a:rPr>
              <a:t>位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示例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[EBX+12H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ESI-4]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AL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[ECX+5328H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5328H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979712" y="4149080"/>
            <a:ext cx="295232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寄存器相对寻址方式</a:t>
            </a:r>
          </a:p>
        </p:txBody>
      </p:sp>
    </p:spTree>
    <p:extLst>
      <p:ext uri="{BB962C8B-B14F-4D97-AF65-F5344CB8AC3E}">
        <p14:creationId xmlns:p14="http://schemas.microsoft.com/office/powerpoint/2010/main" val="31059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示例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[ECX+EDI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EBX+ESI]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DX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051720" y="4005064"/>
            <a:ext cx="295232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基址加变址</a:t>
            </a:r>
            <a:r>
              <a:rPr lang="zh-CN" altLang="en-US" b="1" dirty="0" smtClean="0">
                <a:solidFill>
                  <a:srgbClr val="0000FF"/>
                </a:solidFill>
              </a:rPr>
              <a:t>寻址方式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8532812" cy="338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能够通过其总线直接寻址访问的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存储器被称为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每一个字节存储单元有一个唯一的地址，称之为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的地址线数量决定了可产生的最大物理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地址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根地址线，可形成的最大物理地址是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en-US" altLang="zh-CN" sz="2000" b="1" baseline="300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-1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所有可形成的物理地址的集合被称为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地址空间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	Intel8086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根地址线，物理地址的范围是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FFFFF</a:t>
            </a:r>
          </a:p>
          <a:p>
            <a:pPr>
              <a:spcBef>
                <a:spcPct val="4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	Intel80386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根地址线，物理地址的范围是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FFF</a:t>
            </a:r>
            <a:r>
              <a:rPr lang="en-US" altLang="zh-CN" sz="2000" b="1" dirty="0" smtClean="0">
                <a:solidFill>
                  <a:srgbClr val="000000"/>
                </a:solidFill>
                <a:latin typeface="+mn-ea"/>
                <a:ea typeface="+mn-ea"/>
              </a:rPr>
              <a:t>FFFFF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物理地址空间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195736" y="5390796"/>
            <a:ext cx="6625108" cy="720080"/>
          </a:xfrm>
          <a:prstGeom prst="wedgeRectCallout">
            <a:avLst>
              <a:gd name="adj1" fmla="val 9209"/>
              <a:gd name="adj2" fmla="val -7499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地址空间大小不等于实际安装的物理内存大小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6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示例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[ECX+EBX*4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EAX+ECX*2]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DL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[EBX+ESI*8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ECX,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[EDX+EAX-4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[EDI+EAX*4+300H]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835696" y="4797152"/>
            <a:ext cx="439248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基址</a:t>
            </a:r>
            <a:r>
              <a:rPr lang="zh-CN" altLang="en-US" b="1" dirty="0" smtClean="0">
                <a:solidFill>
                  <a:srgbClr val="0000FF"/>
                </a:solidFill>
              </a:rPr>
              <a:t>加带放大因子的变址寻址方式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8339" y="2247543"/>
            <a:ext cx="30983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示例</a:t>
            </a:r>
            <a:endParaRPr lang="en-US" altLang="zh-CN" sz="2400" b="1" dirty="0" smtClean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 smtClean="0"/>
              <a:t>假设</a:t>
            </a:r>
            <a:r>
              <a:rPr lang="zh-CN" altLang="en-US" b="1" dirty="0"/>
              <a:t>由</a:t>
            </a:r>
            <a:r>
              <a:rPr lang="en-US" altLang="zh-CN" b="1" dirty="0" smtClean="0"/>
              <a:t>DS</a:t>
            </a:r>
            <a:r>
              <a:rPr lang="zh-CN" altLang="en-US" b="1" dirty="0" smtClean="0"/>
              <a:t>得段</a:t>
            </a:r>
            <a:r>
              <a:rPr lang="zh-CN" altLang="en-US" b="1" dirty="0"/>
              <a:t>起始地址是</a:t>
            </a:r>
            <a:r>
              <a:rPr lang="en-US" altLang="zh-CN" b="1" dirty="0"/>
              <a:t>0</a:t>
            </a:r>
            <a:r>
              <a:rPr lang="zh-CN" altLang="en-US" b="1" dirty="0"/>
              <a:t>，寄存器</a:t>
            </a:r>
            <a:r>
              <a:rPr lang="en-US" altLang="zh-CN" b="1" dirty="0"/>
              <a:t>EDI</a:t>
            </a:r>
            <a:r>
              <a:rPr lang="zh-CN" altLang="en-US" b="1" dirty="0"/>
              <a:t>的内容是</a:t>
            </a:r>
            <a:r>
              <a:rPr lang="en-US" altLang="zh-CN" b="1" dirty="0"/>
              <a:t>51234H</a:t>
            </a:r>
            <a:r>
              <a:rPr lang="zh-CN" altLang="en-US" b="1" dirty="0" smtClean="0"/>
              <a:t>，寄存器</a:t>
            </a:r>
            <a:r>
              <a:rPr lang="en-US" altLang="zh-CN" b="1" dirty="0"/>
              <a:t>EAX</a:t>
            </a:r>
            <a:r>
              <a:rPr lang="zh-CN" altLang="en-US" b="1" dirty="0"/>
              <a:t>的内容是</a:t>
            </a:r>
            <a:r>
              <a:rPr lang="en-US" altLang="zh-CN" b="1" dirty="0"/>
              <a:t>6</a:t>
            </a:r>
            <a:r>
              <a:rPr lang="zh-CN" altLang="en-US" b="1" dirty="0"/>
              <a:t>，并且有效地址为</a:t>
            </a:r>
            <a:r>
              <a:rPr lang="en-US" altLang="zh-CN" b="1" dirty="0"/>
              <a:t>0005154CH</a:t>
            </a:r>
            <a:r>
              <a:rPr lang="zh-CN" altLang="en-US" b="1" dirty="0"/>
              <a:t>的双字存储单元的内容是</a:t>
            </a:r>
            <a:r>
              <a:rPr lang="en-US" altLang="zh-CN" b="1" dirty="0" smtClean="0"/>
              <a:t>44434241H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338" y="5382508"/>
            <a:ext cx="36556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[EDI+EAX*4+300H]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18020"/>
              </p:ext>
            </p:extLst>
          </p:nvPr>
        </p:nvGraphicFramePr>
        <p:xfrm>
          <a:off x="3446549" y="1340768"/>
          <a:ext cx="558994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Visio" r:id="rId4" imgW="4618913" imgH="3361500" progId="Visio.Drawing.11">
                  <p:embed/>
                </p:oleObj>
              </mc:Choice>
              <mc:Fallback>
                <p:oleObj name="Visio" r:id="rId4" imgW="4618913" imgH="3361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549" y="1340768"/>
                        <a:ext cx="5589947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1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125850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0x12345678;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定义整型变量。设有效地址为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buff[] = "ABCDE";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定义字符数组。设首元素有效地址为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dv1, dv2, dv3, dv4;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个整型变量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("dv1=%08XH\n",dv1);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dv1=12345678H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("dv2=%08XH\n",dv2);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dv2=41123456H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("dv3=%08XH\n",dv3);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dv3=41121234H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("dv4=%08XH\n",dv4);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dv4=41121244H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067944" y="3429000"/>
            <a:ext cx="4752528" cy="849866"/>
          </a:xfrm>
          <a:prstGeom prst="wedgeRoundRectCallout">
            <a:avLst>
              <a:gd name="adj1" fmla="val -56042"/>
              <a:gd name="adj2" fmla="val 48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位存储器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寻址方式使用，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</a:rPr>
              <a:t>字节存储单元与双字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存储单元关系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53281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(12345678H)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dv1,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[EBX+1]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有效地址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(41123456H)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dv2,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[EBX+ECX]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(1234H)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dv3,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[EBX+ECX*2+3]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(44H)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dv4,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923928" y="961421"/>
            <a:ext cx="4752528" cy="849866"/>
          </a:xfrm>
          <a:prstGeom prst="wedgeRoundRectCallout">
            <a:avLst>
              <a:gd name="adj1" fmla="val -35268"/>
              <a:gd name="adj2" fmla="val 640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位存储器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寻址方式使用，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</a:rPr>
              <a:t>字节存储单元与双字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存储单元关系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9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3816796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EBX,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dv1,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[EBX+1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dv2,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[EBX+ECX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dv3,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[EBX+ECX*2+3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dv4,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19582"/>
              </p:ext>
            </p:extLst>
          </p:nvPr>
        </p:nvGraphicFramePr>
        <p:xfrm>
          <a:off x="4355976" y="1412776"/>
          <a:ext cx="4541949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Visio" r:id="rId4" imgW="3475868" imgH="3361500" progId="Visio.Drawing.11">
                  <p:embed/>
                </p:oleObj>
              </mc:Choice>
              <mc:Fallback>
                <p:oleObj name="Visio" r:id="rId4" imgW="3475868" imgH="3361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412776"/>
                        <a:ext cx="4541949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7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如果</a:t>
            </a:r>
            <a:r>
              <a:rPr lang="zh-CN" altLang="en-US" sz="2400" b="1" dirty="0"/>
              <a:t>指令的操作数允许是存储器操作数，</a:t>
            </a:r>
            <a:r>
              <a:rPr lang="zh-CN" altLang="en-US" sz="2400" b="1" dirty="0" smtClean="0"/>
              <a:t>那么各种</a:t>
            </a:r>
            <a:r>
              <a:rPr lang="zh-CN" altLang="en-US" sz="2400" b="1" dirty="0"/>
              <a:t>存储器寻址方式都适用。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操作数的尺寸可以是字节、字或者双字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某条具体的指令中，如果有存储器操作数，那么其尺寸是确定的。在大多数情况下，存储器操作数的尺寸是一目了然的，因为通常要求一条指令中的多个操作数的尺寸一致，所以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指令中的寄存器操作数的尺寸就决定了存储器操作数的尺寸</a:t>
            </a:r>
            <a:r>
              <a:rPr lang="zh-CN" altLang="en-US" sz="2400" b="1" dirty="0"/>
              <a:t>。在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少数情况下，需要显式地指定存储器操作数的尺寸</a:t>
            </a:r>
            <a:r>
              <a:rPr lang="zh-CN" altLang="en-US" sz="2400" b="1" dirty="0"/>
              <a:t>。</a:t>
            </a:r>
            <a:endParaRPr lang="en-US" altLang="zh-CN" sz="20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关于存储器寻址方式的说明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532812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var1 = 0x33333333, var2 = 0x44444444, var3 = 0x55555555;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[3] = {0x66666666, 0x77777777, 0x88888888};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var1, 9          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 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var2, 9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var3, 9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("%08XH\n",var1);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("%08XH\n",var2);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44440009H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("%08XH\n",var3);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55555509H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563888" y="1196752"/>
            <a:ext cx="5040560" cy="523220"/>
          </a:xfrm>
          <a:prstGeom prst="wedgeRoundRectCallout">
            <a:avLst>
              <a:gd name="adj1" fmla="val -37371"/>
              <a:gd name="adj2" fmla="val 933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演示显式地标明存储器操作数的尺寸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1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979156"/>
            <a:ext cx="8532812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[EBX], 5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[EBX+4], 5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[EBX+8], 5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77770005H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88888805H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635896" y="1196752"/>
            <a:ext cx="4752528" cy="523220"/>
          </a:xfrm>
          <a:prstGeom prst="wedgeRoundRectCallout">
            <a:avLst>
              <a:gd name="adj1" fmla="val -33215"/>
              <a:gd name="adj2" fmla="val 961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演示显式地标明存储器操作数的尺寸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如果</a:t>
            </a:r>
            <a:r>
              <a:rPr lang="zh-CN" altLang="en-US" sz="2400" b="1" dirty="0"/>
              <a:t>基址寄存器不是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或者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，那么缺省引用的段寄存器是</a:t>
            </a:r>
            <a:r>
              <a:rPr lang="en-US" altLang="zh-CN" sz="2000" b="1" dirty="0"/>
              <a:t>DS</a:t>
            </a:r>
            <a:r>
              <a:rPr lang="zh-CN" altLang="en-US" sz="2400" b="1" dirty="0"/>
              <a:t>；如果基址寄存器是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或者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，那么缺省引用的段寄存器是</a:t>
            </a:r>
            <a:r>
              <a:rPr lang="en-US" altLang="zh-CN" sz="2000" b="1" dirty="0"/>
              <a:t>SS</a:t>
            </a:r>
            <a:r>
              <a:rPr lang="zh-CN" altLang="en-US" sz="2400" b="1" dirty="0"/>
              <a:t>。当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作为变址寄存器使用（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不能作为变址寄存器使用）时，缺省引用的段寄存器仍然是</a:t>
            </a:r>
            <a:r>
              <a:rPr lang="en-US" altLang="zh-CN" sz="2000" b="1" dirty="0"/>
              <a:t>DS</a:t>
            </a:r>
            <a:r>
              <a:rPr lang="zh-CN" altLang="en-US" sz="2400" b="1" dirty="0"/>
              <a:t>。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/>
              <a:t>无论</a:t>
            </a:r>
            <a:r>
              <a:rPr lang="zh-CN" altLang="en-US" sz="2400" b="1" dirty="0"/>
              <a:t>存储器寻址方式简单或者复杂，如果由基址寄存器、带比例因子的变址寄存器和位移量这三部分相加所得超过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位，那么有效地址仅为低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关于存储器寻址方式的说明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</p:spTree>
    <p:extLst>
      <p:ext uri="{BB962C8B-B14F-4D97-AF65-F5344CB8AC3E}">
        <p14:creationId xmlns:p14="http://schemas.microsoft.com/office/powerpoint/2010/main" val="26224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611188" y="1700808"/>
            <a:ext cx="80652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为了有效地管理存储器，常常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把地址空间划分为若干逻辑段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对应存储空间被划分为若干存储段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。逻辑段和存储段是一致的。</a:t>
            </a:r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一般说来，运行着的程序在存储器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中映像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有三部分组成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其一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是代码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，代码是要执行的指令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序列</a:t>
            </a:r>
            <a:endParaRPr lang="en-US" altLang="zh-CN" sz="2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是数据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，数据是要处理加工的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内容</a:t>
            </a:r>
            <a:endParaRPr lang="en-US" altLang="zh-CN" sz="2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三是堆栈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，堆栈是按“先进后出”规则存取的</a:t>
            </a:r>
            <a:r>
              <a:rPr lang="zh-CN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区域</a:t>
            </a:r>
            <a:endParaRPr lang="en-US" altLang="zh-CN" sz="2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通常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，代码、数据和堆栈分别占用不同的存储器段，相应的段也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就被称为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代码段、数据段和堆栈段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存储器分段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5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5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5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11560" y="2996952"/>
            <a:ext cx="792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/>
              <a:t>该指令把操作数</a:t>
            </a:r>
            <a:r>
              <a:rPr kumimoji="1" lang="en-US" altLang="zh-CN" sz="2000" b="1" dirty="0"/>
              <a:t>OPRD</a:t>
            </a:r>
            <a:r>
              <a:rPr kumimoji="1" lang="zh-CN" altLang="en-US" sz="2400" b="1" dirty="0"/>
              <a:t>的有效地址传送</a:t>
            </a:r>
            <a:r>
              <a:rPr kumimoji="1" lang="zh-CN" altLang="en-US" sz="2400" b="1" dirty="0" smtClean="0"/>
              <a:t>到</a:t>
            </a:r>
            <a:r>
              <a:rPr kumimoji="1" lang="zh-CN" altLang="en-US" sz="2400" b="1" dirty="0"/>
              <a:t>寄存器</a:t>
            </a:r>
            <a:r>
              <a:rPr kumimoji="1" lang="en-US" altLang="zh-CN" sz="2000" b="1" dirty="0" smtClean="0"/>
              <a:t>REG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607640" y="1747664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取有效地址（</a:t>
            </a:r>
            <a:r>
              <a:rPr kumimoji="1" lang="en-US" altLang="zh-CN" b="1" dirty="0">
                <a:latin typeface="Times New Roman" pitchFamily="18" charset="0"/>
              </a:rPr>
              <a:t>Load Effective Address</a:t>
            </a:r>
            <a:r>
              <a:rPr kumimoji="1" lang="zh-CN" altLang="en-US" sz="2400" b="1" dirty="0" smtClean="0">
                <a:latin typeface="Times New Roman" pitchFamily="18" charset="0"/>
              </a:rPr>
              <a:t>）指令的</a:t>
            </a:r>
            <a:r>
              <a:rPr kumimoji="1" lang="zh-CN" altLang="en-US" sz="2400" b="1" dirty="0">
                <a:latin typeface="Times New Roman" pitchFamily="18" charset="0"/>
              </a:rPr>
              <a:t>一般格式</a:t>
            </a:r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683568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LEA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REG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714805" y="4077072"/>
            <a:ext cx="7143327" cy="1296144"/>
          </a:xfrm>
          <a:prstGeom prst="wedgeRectCallout">
            <a:avLst>
              <a:gd name="adj1" fmla="val -34248"/>
              <a:gd name="adj2" fmla="val -6570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必须是一个存储器操作数，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必须是一个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位或者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位的通用寄存器。</a:t>
            </a:r>
          </a:p>
        </p:txBody>
      </p:sp>
    </p:spTree>
    <p:extLst>
      <p:ext uri="{BB962C8B-B14F-4D97-AF65-F5344CB8AC3E}">
        <p14:creationId xmlns:p14="http://schemas.microsoft.com/office/powerpoint/2010/main" val="1009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648270" y="2420888"/>
            <a:ext cx="7884170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51234H    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EDI=00051234H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6         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EAX=00000006H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ESI, [EDI+EAX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ESI=0005123AH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ECX, [EAX*4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ECX=00000018H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EBX, [EDI+EAX*4+300H]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EBX=0005154CH</a:t>
            </a:r>
            <a:endParaRPr kumimoji="1"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使用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举例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4805" y="4725144"/>
            <a:ext cx="7143327" cy="792088"/>
          </a:xfrm>
          <a:prstGeom prst="wedgeRectCallout">
            <a:avLst>
              <a:gd name="adj1" fmla="val -32300"/>
              <a:gd name="adj2" fmla="val -7741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指令有本质上的区别！</a:t>
            </a:r>
          </a:p>
        </p:txBody>
      </p:sp>
    </p:spTree>
    <p:extLst>
      <p:ext uri="{BB962C8B-B14F-4D97-AF65-F5344CB8AC3E}">
        <p14:creationId xmlns:p14="http://schemas.microsoft.com/office/powerpoint/2010/main" val="5865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0083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全局字符变量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p1,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两字符型指针变量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嵌入汇编代码之一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的存储单元有效地址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p1,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送到指针变量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的存储单元有效地址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送到指针变量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987824" y="5661248"/>
            <a:ext cx="4392488" cy="1080120"/>
          </a:xfrm>
          <a:prstGeom prst="wedgeRoundRectCallout">
            <a:avLst>
              <a:gd name="adj1" fmla="val -32021"/>
              <a:gd name="adj2" fmla="val -7783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高级语言中的指针本质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= &amp;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= &amp;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chy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</p:spTree>
    <p:extLst>
      <p:ext uri="{BB962C8B-B14F-4D97-AF65-F5344CB8AC3E}">
        <p14:creationId xmlns:p14="http://schemas.microsoft.com/office/powerpoint/2010/main" val="27493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("Input:");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p1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键盘输入一个字符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嵌入汇编代码之二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p1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取回变量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p2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取回变量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("ASCII:%02XH\n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显示之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39952" y="5601114"/>
            <a:ext cx="2808312" cy="424933"/>
          </a:xfrm>
          <a:prstGeom prst="wedgeRoundRectCallout">
            <a:avLst>
              <a:gd name="adj1" fmla="val -33202"/>
              <a:gd name="adj2" fmla="val -93432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寄存器作为指针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15616" y="5517232"/>
            <a:ext cx="2808312" cy="780147"/>
          </a:xfrm>
          <a:prstGeom prst="wedgeRoundRectCallout">
            <a:avLst>
              <a:gd name="adj1" fmla="val 5363"/>
              <a:gd name="adj2" fmla="val -7325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 = *p1;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*p2 = temp;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0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= {55, 87, -23, 89, 126};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整型数组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double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[5] = {9.8, 2.77, 3.1415926, 1.414, 1.73278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双精度浮点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数组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整型变量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double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双精度浮点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=89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=%.8f\n",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=3.14159260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707904" y="4079471"/>
            <a:ext cx="3781587" cy="849866"/>
          </a:xfrm>
          <a:prstGeom prst="wedgeRoundRectCallout">
            <a:avLst>
              <a:gd name="adj1" fmla="val -54389"/>
              <a:gd name="adj2" fmla="val -139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位寻址方式 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演示取有效地址指令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534400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把整型数组首元素的有效地址送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[EBX+ECX*4]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把浮点数组首元素的有效地址送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[ESI+ECX*8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个元素的低双字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[ESI+ECX*8+4]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个元素的高双字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保存低双字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[EDI+4], EDX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保存高双字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07904" y="1087724"/>
            <a:ext cx="3781587" cy="849866"/>
          </a:xfrm>
          <a:prstGeom prst="wedgeRoundRectCallout">
            <a:avLst>
              <a:gd name="adj1" fmla="val -31786"/>
              <a:gd name="adj2" fmla="val 679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位寻址方式 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演示取有效地址指令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6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611188" y="1010245"/>
            <a:ext cx="79216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560" y="2492896"/>
            <a:ext cx="8280920" cy="157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kumimoji="1"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cf211(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由寄存器传参数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( 2 * x + 5 * y + 100 );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3470310"/>
            <a:ext cx="3384376" cy="864097"/>
          </a:xfrm>
          <a:prstGeom prst="wedgeRoundRectCallout">
            <a:avLst>
              <a:gd name="adj1" fmla="val -45907"/>
              <a:gd name="adj2" fmla="val 7653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编译器生成的目标代码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（速度最大化）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77819" y="5877272"/>
            <a:ext cx="2160240" cy="720080"/>
          </a:xfrm>
          <a:prstGeom prst="wedgeRectCallout">
            <a:avLst>
              <a:gd name="adj1" fmla="val -34343"/>
              <a:gd name="adj2" fmla="val -761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3744" y="1635770"/>
            <a:ext cx="6455167" cy="569094"/>
          </a:xfrm>
          <a:prstGeom prst="wedgeRoundRectCallout">
            <a:avLst>
              <a:gd name="adj1" fmla="val -28114"/>
              <a:gd name="adj2" fmla="val 772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通过高级语言源程序的目标代码来说明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指令的妙用。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1188" y="4390072"/>
            <a:ext cx="8280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目标代码（使速度最大化）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;DWORD PTR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表示双字存储单元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</a:t>
            </a:r>
          </a:p>
        </p:txBody>
      </p:sp>
    </p:spTree>
    <p:extLst>
      <p:ext uri="{BB962C8B-B14F-4D97-AF65-F5344CB8AC3E}">
        <p14:creationId xmlns:p14="http://schemas.microsoft.com/office/powerpoint/2010/main" val="26380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611188" y="1010245"/>
            <a:ext cx="79216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560" y="2492896"/>
            <a:ext cx="8280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cf212(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由寄存器传参数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( 3 * x + 7 * y + 200 );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076056" y="3284984"/>
            <a:ext cx="3384376" cy="864097"/>
          </a:xfrm>
          <a:prstGeom prst="wedgeRoundRectCallout">
            <a:avLst>
              <a:gd name="adj1" fmla="val -45907"/>
              <a:gd name="adj2" fmla="val 7653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编译器生成的目标代码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（速度最大化）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954822" y="4725144"/>
            <a:ext cx="2160240" cy="720080"/>
          </a:xfrm>
          <a:prstGeom prst="wedgeRectCallout">
            <a:avLst>
              <a:gd name="adj1" fmla="val -38330"/>
              <a:gd name="adj2" fmla="val 7103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3744" y="1635770"/>
            <a:ext cx="6455167" cy="569094"/>
          </a:xfrm>
          <a:prstGeom prst="wedgeRoundRectCallout">
            <a:avLst>
              <a:gd name="adj1" fmla="val -28114"/>
              <a:gd name="adj2" fmla="val 772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通过高级语言源程序的目标代码来说明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指令的妙用。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0762" y="4150887"/>
            <a:ext cx="828092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cf212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目标代码（使速度最大化）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=3*x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    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=8*y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=7*y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[eax+ecx+200]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=3*x+7*y+200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</a:t>
            </a:r>
          </a:p>
        </p:txBody>
      </p:sp>
    </p:spTree>
    <p:extLst>
      <p:ext uri="{BB962C8B-B14F-4D97-AF65-F5344CB8AC3E}">
        <p14:creationId xmlns:p14="http://schemas.microsoft.com/office/powerpoint/2010/main" val="8480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1988" cy="64807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3240732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可以按需要进行段的划分。逻辑段与逻辑段可以相连，也可以不相连，还可以部分重叠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代码、数据和堆栈可以在同一个逻辑段内，占用不同区域。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4067175" y="1700213"/>
          <a:ext cx="4608513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Visio" r:id="rId4" imgW="3361531" imgH="3030719" progId="Visio.Drawing.11">
                  <p:embed/>
                </p:oleObj>
              </mc:Choice>
              <mc:Fallback>
                <p:oleObj name="Visio" r:id="rId4" imgW="3361531" imgH="30307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4608513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存储器分段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8" y="1700808"/>
            <a:ext cx="81372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在分段之后，程序中使用的某个存储单元总是属于某个段。所以，可以采用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某某段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某某单元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的方式来表示存储单元。 </a:t>
            </a: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在程序中用于表示存储单元的地址被称为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由于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采用分段存储管理方式，程序中使用的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逻辑地址是二维的，第一维给出某某段，第二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维给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出段内的某某单元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611188" y="4941168"/>
            <a:ext cx="6481092" cy="648072"/>
          </a:xfrm>
          <a:prstGeom prst="snip1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表示某某段？如何表示段内的某某单元？</a:t>
            </a:r>
          </a:p>
        </p:txBody>
      </p:sp>
    </p:spTree>
    <p:extLst>
      <p:ext uri="{BB962C8B-B14F-4D97-AF65-F5344CB8AC3E}">
        <p14:creationId xmlns:p14="http://schemas.microsoft.com/office/powerpoint/2010/main" val="4474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28800"/>
            <a:ext cx="79216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二维的逻辑地址可以表示为：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号∶段内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存储单元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的物理地址与所在段的起始地址的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差值被称为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，简称为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段内地址就是段内偏移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，也就是偏移。于是，二维的逻辑地址可以表示为：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号∶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偏移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28800"/>
            <a:ext cx="792162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二维的逻辑地址：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∶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偏移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实方式和保护方式下，都通过偏移指定段内的某某单元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。在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实方式下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号是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；在保护方式下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，段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号则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段选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择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87824" y="4509120"/>
            <a:ext cx="2880320" cy="648072"/>
          </a:xfrm>
          <a:prstGeom prst="wedgeRoundRectCallout">
            <a:avLst>
              <a:gd name="adj1" fmla="val -32766"/>
              <a:gd name="adj2" fmla="val -795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在第</a:t>
            </a:r>
            <a:r>
              <a:rPr lang="en-US" altLang="zh-CN" b="1" dirty="0" smtClean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章介绍</a:t>
            </a:r>
            <a:r>
              <a:rPr lang="zh-CN" altLang="en-US" b="1" dirty="0" smtClean="0">
                <a:solidFill>
                  <a:srgbClr val="FF0000"/>
                </a:solidFill>
              </a:rPr>
              <a:t>段值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在第</a:t>
            </a:r>
            <a:r>
              <a:rPr lang="en-US" altLang="zh-CN" b="1" dirty="0" smtClean="0">
                <a:solidFill>
                  <a:srgbClr val="0000FF"/>
                </a:solidFill>
              </a:rPr>
              <a:t>9</a:t>
            </a:r>
            <a:r>
              <a:rPr lang="zh-CN" altLang="en-US" b="1" dirty="0" smtClean="0">
                <a:solidFill>
                  <a:srgbClr val="0000FF"/>
                </a:solidFill>
              </a:rPr>
              <a:t>章介绍</a:t>
            </a:r>
            <a:r>
              <a:rPr lang="zh-CN" altLang="en-US" b="1" dirty="0">
                <a:solidFill>
                  <a:srgbClr val="FF0000"/>
                </a:solidFill>
              </a:rPr>
              <a:t>段</a:t>
            </a:r>
            <a:r>
              <a:rPr lang="zh-CN" altLang="en-US" b="1" dirty="0" smtClean="0">
                <a:solidFill>
                  <a:srgbClr val="FF0000"/>
                </a:solidFill>
              </a:rPr>
              <a:t>选择子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15147"/>
            <a:ext cx="79216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获得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物理地址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物理地址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段起始地址 ＋ 偏移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在实方式下，由段值可以得到段起始地址；在保护方式下，根据选择子可以得到段起始地址。总之，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由段号可以得到段起始地址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。二</a:t>
            </a:r>
            <a:r>
              <a:rPr lang="zh-CN" altLang="en-US" sz="2400" b="1" dirty="0">
                <a:solidFill>
                  <a:srgbClr val="000000"/>
                </a:solidFill>
              </a:rPr>
              <a:t>维的逻辑地址可以转换成一维的物理地址。逻辑地址转换为物理地址的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过程可归纳</a:t>
            </a:r>
            <a:r>
              <a:rPr lang="zh-CN" altLang="en-US" sz="2400" b="1" dirty="0">
                <a:solidFill>
                  <a:srgbClr val="000000"/>
                </a:solidFill>
              </a:rPr>
              <a:t>为：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由段号得到段起始地址，再加上偏移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转换成物理地址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46769" y="5301208"/>
            <a:ext cx="7633221" cy="1008112"/>
          </a:xfrm>
          <a:prstGeom prst="wedgeRoundRectCallout">
            <a:avLst>
              <a:gd name="adj1" fmla="val -11101"/>
              <a:gd name="adj2" fmla="val -7059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保护</a:t>
            </a:r>
            <a:r>
              <a:rPr lang="zh-CN" altLang="en-US" b="1" dirty="0">
                <a:solidFill>
                  <a:srgbClr val="0000FF"/>
                </a:solidFill>
              </a:rPr>
              <a:t>方式下，物理地址是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位，段起始地址是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位，</a:t>
            </a:r>
            <a:r>
              <a:rPr lang="zh-CN" altLang="en-US" b="1" dirty="0" smtClean="0">
                <a:solidFill>
                  <a:srgbClr val="0000FF"/>
                </a:solidFill>
              </a:rPr>
              <a:t>偏移是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</a:rPr>
              <a:t>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在</a:t>
            </a:r>
            <a:r>
              <a:rPr lang="zh-CN" altLang="en-US" b="1" dirty="0">
                <a:solidFill>
                  <a:srgbClr val="0000FF"/>
                </a:solidFill>
              </a:rPr>
              <a:t>实方式下，物理地址是</a:t>
            </a:r>
            <a:r>
              <a:rPr lang="en-US" altLang="zh-CN" b="1" dirty="0">
                <a:solidFill>
                  <a:srgbClr val="0000FF"/>
                </a:solidFill>
              </a:rPr>
              <a:t>20</a:t>
            </a:r>
            <a:r>
              <a:rPr lang="zh-CN" altLang="en-US" b="1" dirty="0">
                <a:solidFill>
                  <a:srgbClr val="0000FF"/>
                </a:solidFill>
              </a:rPr>
              <a:t>位，段起始地址是</a:t>
            </a:r>
            <a:r>
              <a:rPr lang="en-US" altLang="zh-CN" b="1" dirty="0">
                <a:solidFill>
                  <a:srgbClr val="0000FF"/>
                </a:solidFill>
              </a:rPr>
              <a:t>20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</a:rPr>
              <a:t>，偏移</a:t>
            </a:r>
            <a:r>
              <a:rPr lang="zh-CN" altLang="en-US" b="1" dirty="0">
                <a:solidFill>
                  <a:srgbClr val="0000FF"/>
                </a:solidFill>
              </a:rPr>
              <a:t>是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位。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31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1761</TotalTime>
  <Words>4034</Words>
  <Application>Microsoft Office PowerPoint</Application>
  <PresentationFormat>全屏显示(4:3)</PresentationFormat>
  <Paragraphs>476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Profile</vt:lpstr>
      <vt:lpstr>Visio</vt:lpstr>
      <vt:lpstr>第2章  IA-32处理器基本功能</vt:lpstr>
      <vt:lpstr>2.4  段寄存器</vt:lpstr>
      <vt:lpstr>2.4.1  存储器分段</vt:lpstr>
      <vt:lpstr>2.4.1  存储器分段</vt:lpstr>
      <vt:lpstr>2.4.1  存储器分段</vt:lpstr>
      <vt:lpstr>2.4.2  逻辑地址</vt:lpstr>
      <vt:lpstr>2.4.2  逻辑地址</vt:lpstr>
      <vt:lpstr>2.4.2  逻辑地址</vt:lpstr>
      <vt:lpstr>2.4.2  逻辑地址</vt:lpstr>
      <vt:lpstr>2.4.2  逻辑地址</vt:lpstr>
      <vt:lpstr>2.4.3  段寄存器</vt:lpstr>
      <vt:lpstr>2.4.3  段寄存器</vt:lpstr>
      <vt:lpstr>2.4.3  段寄存器</vt:lpstr>
      <vt:lpstr>2.5 寻址方式</vt:lpstr>
      <vt:lpstr>2.5  寻址方式</vt:lpstr>
      <vt:lpstr>2.5.1  立即寻址方式和寄存器寻址方式</vt:lpstr>
      <vt:lpstr>2.5.1  立即寻址方式和寄存器寻址方式</vt:lpstr>
      <vt:lpstr>2.5.1  立即寻址方式和寄存器寻址方式</vt:lpstr>
      <vt:lpstr>2.5.1  立即寻址方式和寄存器寻址方式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564</cp:revision>
  <dcterms:created xsi:type="dcterms:W3CDTF">2008-02-14T05:21:14Z</dcterms:created>
  <dcterms:modified xsi:type="dcterms:W3CDTF">2017-06-28T01:17:36Z</dcterms:modified>
</cp:coreProperties>
</file>