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49"/>
  </p:notesMasterIdLst>
  <p:sldIdLst>
    <p:sldId id="256" r:id="rId2"/>
    <p:sldId id="423" r:id="rId3"/>
    <p:sldId id="424" r:id="rId4"/>
    <p:sldId id="425" r:id="rId5"/>
    <p:sldId id="426" r:id="rId6"/>
    <p:sldId id="427"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00FFFF"/>
    <a:srgbClr val="66FFFF"/>
    <a:srgbClr val="FFFFFF"/>
    <a:srgbClr val="D5D38F"/>
    <a:srgbClr val="00CCFF"/>
    <a:srgbClr val="33CCCC"/>
    <a:srgbClr val="3399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1" autoAdjust="0"/>
    <p:restoredTop sz="94660"/>
  </p:normalViewPr>
  <p:slideViewPr>
    <p:cSldViewPr>
      <p:cViewPr varScale="1">
        <p:scale>
          <a:sx n="98" d="100"/>
          <a:sy n="98" d="100"/>
        </p:scale>
        <p:origin x="-172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E9B110-2FDF-46B6-8373-4AF47E46AF95}" type="slidenum">
              <a:rPr lang="en-US" altLang="zh-CN"/>
              <a:pPr>
                <a:defRPr/>
              </a:pPr>
              <a:t>‹#›</a:t>
            </a:fld>
            <a:endParaRPr lang="en-US" altLang="zh-CN"/>
          </a:p>
        </p:txBody>
      </p:sp>
    </p:spTree>
    <p:extLst>
      <p:ext uri="{BB962C8B-B14F-4D97-AF65-F5344CB8AC3E}">
        <p14:creationId xmlns:p14="http://schemas.microsoft.com/office/powerpoint/2010/main" val="1561698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a:t>
            </a:fld>
            <a:endParaRPr lang="en-US" altLang="zh-CN" smtClean="0">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147AA-E3D8-481D-BCE4-454DD4BBF3AB}" type="slidenum">
              <a:rPr lang="en-US" altLang="zh-CN"/>
              <a:pPr/>
              <a:t>10</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147AA-E3D8-481D-BCE4-454DD4BBF3AB}" type="slidenum">
              <a:rPr lang="en-US" altLang="zh-CN"/>
              <a:pPr/>
              <a:t>11</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71DE7-C746-4515-87BC-E530F99C3C4B}" type="slidenum">
              <a:rPr lang="en-US" altLang="zh-CN"/>
              <a:pPr/>
              <a:t>12</a:t>
            </a:fld>
            <a:endParaRPr lang="en-US" altLang="zh-CN"/>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0C0D9-AE96-4227-A521-CEA6EB10AD41}" type="slidenum">
              <a:rPr lang="en-US" altLang="zh-CN"/>
              <a:pPr/>
              <a:t>13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14</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6CC56-0869-4FE5-983B-686160305B97}" type="slidenum">
              <a:rPr lang="en-US" altLang="zh-CN"/>
              <a:pPr/>
              <a:t>15</a:t>
            </a:fld>
            <a:endParaRPr lang="en-US" altLang="zh-CN"/>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9210-66CE-496A-AA1F-3F867C1F4D74}" type="slidenum">
              <a:rPr lang="en-US" altLang="zh-CN"/>
              <a:pPr/>
              <a:t>16</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18D29-A5F6-441A-AE3A-21176A595B41}" type="slidenum">
              <a:rPr lang="en-US" altLang="zh-CN"/>
              <a:pPr/>
              <a:t>17</a:t>
            </a:fld>
            <a:endParaRPr lang="en-US"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9210-66CE-496A-AA1F-3F867C1F4D74}" type="slidenum">
              <a:rPr lang="en-US" altLang="zh-CN"/>
              <a:pPr/>
              <a:t>18</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19</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79F38-1921-4AD2-9E39-56E0DBECB0D5}" type="slidenum">
              <a:rPr lang="en-US" altLang="zh-CN" smtClean="0">
                <a:latin typeface="Arial" charset="0"/>
              </a:rPr>
              <a:pPr eaLnBrk="1" hangingPunct="1"/>
              <a:t>2</a:t>
            </a:fld>
            <a:endParaRPr lang="en-US" altLang="zh-CN" smtClean="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20</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21</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22</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9210-66CE-496A-AA1F-3F867C1F4D74}" type="slidenum">
              <a:rPr lang="en-US" altLang="zh-CN"/>
              <a:pPr/>
              <a:t>23</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24</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25</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79F38-1921-4AD2-9E39-56E0DBECB0D5}" type="slidenum">
              <a:rPr lang="en-US" altLang="zh-CN" smtClean="0">
                <a:solidFill>
                  <a:prstClr val="black"/>
                </a:solidFill>
                <a:latin typeface="Arial" charset="0"/>
              </a:rPr>
              <a:pPr eaLnBrk="1" hangingPunct="1"/>
              <a:t>26</a:t>
            </a:fld>
            <a:endParaRPr lang="en-US" altLang="zh-CN" smtClean="0">
              <a:solidFill>
                <a:prstClr val="black"/>
              </a:solidFill>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solidFill>
                  <a:prstClr val="black"/>
                </a:solidFill>
                <a:latin typeface="Arial" charset="0"/>
              </a:rPr>
              <a:pPr eaLnBrk="1" hangingPunct="1"/>
              <a:t>27</a:t>
            </a:fld>
            <a:endParaRPr lang="en-US" altLang="zh-CN" smtClean="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solidFill>
                  <a:prstClr val="black"/>
                </a:solidFill>
                <a:latin typeface="Arial" charset="0"/>
              </a:rPr>
              <a:pPr eaLnBrk="1" hangingPunct="1"/>
              <a:t>28</a:t>
            </a:fld>
            <a:endParaRPr lang="en-US" altLang="zh-CN" smtClean="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solidFill>
                  <a:prstClr val="black"/>
                </a:solidFill>
                <a:latin typeface="Arial" charset="0"/>
              </a:rPr>
              <a:pPr eaLnBrk="1" hangingPunct="1"/>
              <a:t>29</a:t>
            </a:fld>
            <a:endParaRPr lang="en-US" altLang="zh-CN" smtClean="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latin typeface="Arial" charset="0"/>
              </a:rPr>
              <a:pPr eaLnBrk="1" hangingPunct="1"/>
              <a:t>3</a:t>
            </a:fld>
            <a:endParaRPr lang="en-US" altLang="zh-CN" smtClean="0">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solidFill>
                  <a:prstClr val="black"/>
                </a:solidFill>
                <a:latin typeface="Arial" charset="0"/>
              </a:rPr>
              <a:pPr eaLnBrk="1" hangingPunct="1"/>
              <a:t>30</a:t>
            </a:fld>
            <a:endParaRPr lang="en-US" altLang="zh-CN" smtClean="0">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66FC260-6000-4B14-919A-802ED489913E}" type="slidenum">
              <a:rPr lang="en-US" altLang="zh-CN">
                <a:solidFill>
                  <a:prstClr val="black"/>
                </a:solidFill>
                <a:latin typeface="Arial" pitchFamily="34" charset="0"/>
              </a:rPr>
              <a:pPr eaLnBrk="1" hangingPunct="1"/>
              <a:t>31</a:t>
            </a:fld>
            <a:endParaRPr lang="en-US" altLang="zh-CN">
              <a:solidFill>
                <a:prstClr val="black"/>
              </a:solidFill>
              <a:latin typeface="Arial"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B225D81-0E69-4EAA-B500-14D966DC3890}" type="slidenum">
              <a:rPr lang="en-US" altLang="zh-CN">
                <a:solidFill>
                  <a:prstClr val="black"/>
                </a:solidFill>
                <a:latin typeface="Arial" pitchFamily="34" charset="0"/>
              </a:rPr>
              <a:pPr eaLnBrk="1" hangingPunct="1"/>
              <a:t>32</a:t>
            </a:fld>
            <a:endParaRPr lang="en-US" altLang="zh-CN">
              <a:solidFill>
                <a:prstClr val="black"/>
              </a:solidFill>
              <a:latin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33</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34</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65CA63-291A-4409-B7BE-A32199240146}" type="slidenum">
              <a:rPr lang="en-US" altLang="zh-CN">
                <a:solidFill>
                  <a:prstClr val="black"/>
                </a:solidFill>
                <a:latin typeface="Arial" pitchFamily="34" charset="0"/>
              </a:rPr>
              <a:pPr eaLnBrk="1" hangingPunct="1"/>
              <a:t>35</a:t>
            </a:fld>
            <a:endParaRPr lang="en-US" altLang="zh-CN">
              <a:solidFill>
                <a:prstClr val="black"/>
              </a:solidFill>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65CA63-291A-4409-B7BE-A32199240146}" type="slidenum">
              <a:rPr lang="en-US" altLang="zh-CN">
                <a:solidFill>
                  <a:prstClr val="black"/>
                </a:solidFill>
                <a:latin typeface="Arial" pitchFamily="34" charset="0"/>
              </a:rPr>
              <a:pPr eaLnBrk="1" hangingPunct="1"/>
              <a:t>36</a:t>
            </a:fld>
            <a:endParaRPr lang="en-US" altLang="zh-CN">
              <a:solidFill>
                <a:prstClr val="black"/>
              </a:solidFill>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37</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38</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39</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4</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40</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E9E583B-9C1A-4BD6-BAF8-FB4EAE0B75E5}" type="slidenum">
              <a:rPr lang="en-US" altLang="zh-CN">
                <a:solidFill>
                  <a:prstClr val="black"/>
                </a:solidFill>
                <a:latin typeface="Arial" pitchFamily="34" charset="0"/>
              </a:rPr>
              <a:pPr eaLnBrk="1" hangingPunct="1"/>
              <a:t>41</a:t>
            </a:fld>
            <a:endParaRPr lang="en-US" altLang="zh-CN">
              <a:solidFill>
                <a:prstClr val="black"/>
              </a:solidFill>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C4DCBEC-C5EB-44AE-8521-D66011F87F81}" type="slidenum">
              <a:rPr lang="en-US" altLang="zh-CN">
                <a:solidFill>
                  <a:prstClr val="black"/>
                </a:solidFill>
                <a:latin typeface="Arial" pitchFamily="34" charset="0"/>
              </a:rPr>
              <a:pPr eaLnBrk="1" hangingPunct="1"/>
              <a:t>42</a:t>
            </a:fld>
            <a:endParaRPr lang="en-US" altLang="zh-CN">
              <a:solidFill>
                <a:prstClr val="black"/>
              </a:solidFill>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1BBD8F5-BB4A-45F7-B664-CFF26B5389AB}" type="slidenum">
              <a:rPr lang="en-US" altLang="zh-CN">
                <a:solidFill>
                  <a:prstClr val="black"/>
                </a:solidFill>
                <a:latin typeface="Arial" pitchFamily="34" charset="0"/>
              </a:rPr>
              <a:pPr eaLnBrk="1" hangingPunct="1"/>
              <a:t>43</a:t>
            </a:fld>
            <a:endParaRPr lang="en-US" altLang="zh-CN">
              <a:solidFill>
                <a:prstClr val="black"/>
              </a:solidFill>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44</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45</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46</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47</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smtClean="0">
              <a:latin typeface="Arial"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5</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6</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3A407-16A3-4018-949F-0349F873A1F0}" type="slidenum">
              <a:rPr lang="en-US" altLang="zh-CN"/>
              <a:pPr/>
              <a:t>7</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8</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9</a:t>
            </a:fld>
            <a:endParaRPr lang="en-US" altLang="zh-CN"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1554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60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183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Tree>
    <p:extLst>
      <p:ext uri="{BB962C8B-B14F-4D97-AF65-F5344CB8AC3E}">
        <p14:creationId xmlns:p14="http://schemas.microsoft.com/office/powerpoint/2010/main" val="6839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41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715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71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05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69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46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1091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621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2147483647 w 1000"/>
              <a:gd name="T3" fmla="*/ 0 h 1000"/>
              <a:gd name="T4" fmla="*/ 2147483647 w 1000"/>
              <a:gd name="T5" fmla="*/ 1314287750 h 1000"/>
              <a:gd name="T6" fmla="*/ 0 w 1000"/>
              <a:gd name="T7" fmla="*/ 131428775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Text Box 9"/>
          <p:cNvSpPr txBox="1">
            <a:spLocks noChangeArrowheads="1"/>
          </p:cNvSpPr>
          <p:nvPr userDrawn="1"/>
        </p:nvSpPr>
        <p:spPr bwMode="auto">
          <a:xfrm>
            <a:off x="3492500" y="6165850"/>
            <a:ext cx="511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spcBef>
                <a:spcPct val="50000"/>
              </a:spcBef>
              <a:defRPr/>
            </a:pPr>
            <a:r>
              <a:rPr lang="en-US" altLang="zh-CN" smtClean="0">
                <a:ea typeface="隶书" pitchFamily="49" charset="-122"/>
              </a:rPr>
              <a:t>ASM YJW</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3.jpeg"/><Relationship Id="rId5" Type="http://schemas.openxmlformats.org/officeDocument/2006/relationships/image" Target="../media/image4.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zh-CN" altLang="en-US" b="1" dirty="0" smtClean="0">
                <a:solidFill>
                  <a:srgbClr val="0000FF"/>
                </a:solidFill>
                <a:latin typeface="微软雅黑" panose="020B0503020204020204" pitchFamily="34" charset="-122"/>
                <a:ea typeface="微软雅黑" panose="020B0503020204020204" pitchFamily="34" charset="-122"/>
              </a:rPr>
              <a:t>第</a:t>
            </a: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smtClean="0">
                <a:solidFill>
                  <a:srgbClr val="0000FF"/>
                </a:solidFill>
                <a:latin typeface="微软雅黑" panose="020B0503020204020204" pitchFamily="34" charset="-122"/>
                <a:ea typeface="微软雅黑" panose="020B0503020204020204" pitchFamily="34" charset="-122"/>
              </a:rPr>
              <a:t>章  </a:t>
            </a:r>
            <a:r>
              <a:rPr lang="en-US" altLang="zh-CN" sz="2800" b="1" dirty="0" smtClean="0">
                <a:solidFill>
                  <a:srgbClr val="0000FF"/>
                </a:solidFill>
                <a:latin typeface="微软雅黑" panose="020B0503020204020204" pitchFamily="34" charset="-122"/>
                <a:ea typeface="微软雅黑" panose="020B0503020204020204" pitchFamily="34" charset="-122"/>
              </a:rPr>
              <a:t>IA-32</a:t>
            </a:r>
            <a:r>
              <a:rPr lang="zh-CN" altLang="en-US" b="1" dirty="0" smtClean="0">
                <a:solidFill>
                  <a:srgbClr val="0000FF"/>
                </a:solidFill>
                <a:latin typeface="微软雅黑" panose="020B0503020204020204" pitchFamily="34" charset="-122"/>
                <a:ea typeface="微软雅黑" panose="020B0503020204020204" pitchFamily="34" charset="-122"/>
              </a:rPr>
              <a:t>处理器基本功能</a:t>
            </a:r>
            <a:endParaRPr lang="zh-CN" altLang="en-US" dirty="0" smtClean="0">
              <a:latin typeface="微软雅黑" panose="020B0503020204020204" pitchFamily="34" charset="-122"/>
              <a:ea typeface="微软雅黑" panose="020B0503020204020204" pitchFamily="34" charset="-122"/>
            </a:endParaRPr>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2052" name="Text Box 7"/>
          <p:cNvSpPr txBox="1">
            <a:spLocks noChangeArrowheads="1"/>
          </p:cNvSpPr>
          <p:nvPr/>
        </p:nvSpPr>
        <p:spPr bwMode="auto">
          <a:xfrm>
            <a:off x="611188" y="1157451"/>
            <a:ext cx="7921625" cy="4503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2.1  IA-32</a:t>
            </a:r>
            <a:r>
              <a:rPr lang="zh-CN" altLang="en-US" sz="3200" b="1" dirty="0">
                <a:solidFill>
                  <a:srgbClr val="D5D38F"/>
                </a:solidFill>
                <a:latin typeface="微软雅黑" panose="020B0503020204020204" pitchFamily="34" charset="-122"/>
                <a:ea typeface="微软雅黑" panose="020B0503020204020204" pitchFamily="34" charset="-122"/>
              </a:rPr>
              <a:t>处理器简介</a:t>
            </a:r>
          </a:p>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2.2  </a:t>
            </a:r>
            <a:r>
              <a:rPr lang="zh-CN" altLang="en-US" sz="3200" b="1" dirty="0" smtClean="0">
                <a:solidFill>
                  <a:srgbClr val="D5D38F"/>
                </a:solidFill>
                <a:latin typeface="微软雅黑" panose="020B0503020204020204" pitchFamily="34" charset="-122"/>
                <a:ea typeface="微软雅黑" panose="020B0503020204020204" pitchFamily="34" charset="-122"/>
              </a:rPr>
              <a:t>通用寄存器及使用</a:t>
            </a:r>
            <a:endParaRPr lang="zh-CN" altLang="en-US" sz="3200" b="1" dirty="0">
              <a:solidFill>
                <a:srgbClr val="D5D38F"/>
              </a:solidFill>
              <a:latin typeface="微软雅黑" panose="020B0503020204020204" pitchFamily="34" charset="-122"/>
              <a:ea typeface="微软雅黑" panose="020B0503020204020204" pitchFamily="34" charset="-122"/>
            </a:endParaRPr>
          </a:p>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2.3  </a:t>
            </a:r>
            <a:r>
              <a:rPr lang="zh-CN" altLang="en-US" sz="3200" b="1" dirty="0">
                <a:solidFill>
                  <a:srgbClr val="D5D38F"/>
                </a:solidFill>
                <a:latin typeface="微软雅黑" panose="020B0503020204020204" pitchFamily="34" charset="-122"/>
                <a:ea typeface="微软雅黑" panose="020B0503020204020204" pitchFamily="34" charset="-122"/>
              </a:rPr>
              <a:t>标志</a:t>
            </a:r>
            <a:r>
              <a:rPr lang="zh-CN" altLang="en-US" sz="3200" b="1" dirty="0" smtClean="0">
                <a:solidFill>
                  <a:srgbClr val="D5D38F"/>
                </a:solidFill>
                <a:latin typeface="微软雅黑" panose="020B0503020204020204" pitchFamily="34" charset="-122"/>
                <a:ea typeface="微软雅黑" panose="020B0503020204020204" pitchFamily="34" charset="-122"/>
              </a:rPr>
              <a:t>寄存器及使用</a:t>
            </a:r>
            <a:endParaRPr lang="en-US" altLang="zh-CN" sz="3200" b="1" dirty="0">
              <a:solidFill>
                <a:srgbClr val="D5D38F"/>
              </a:solidFill>
              <a:latin typeface="微软雅黑" panose="020B0503020204020204" pitchFamily="34" charset="-122"/>
              <a:ea typeface="微软雅黑" panose="020B0503020204020204" pitchFamily="34" charset="-122"/>
            </a:endParaRPr>
          </a:p>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2.4  </a:t>
            </a:r>
            <a:r>
              <a:rPr lang="zh-CN" altLang="en-US" sz="3200" b="1" dirty="0">
                <a:solidFill>
                  <a:srgbClr val="D5D38F"/>
                </a:solidFill>
                <a:latin typeface="微软雅黑" panose="020B0503020204020204" pitchFamily="34" charset="-122"/>
                <a:ea typeface="微软雅黑" panose="020B0503020204020204" pitchFamily="34" charset="-122"/>
              </a:rPr>
              <a:t>段寄存器</a:t>
            </a:r>
            <a:endParaRPr lang="en-US" altLang="zh-CN" sz="3200" b="1" dirty="0">
              <a:solidFill>
                <a:srgbClr val="D5D38F"/>
              </a:solidFill>
              <a:latin typeface="微软雅黑" panose="020B0503020204020204" pitchFamily="34" charset="-122"/>
              <a:ea typeface="微软雅黑" panose="020B0503020204020204" pitchFamily="34" charset="-122"/>
            </a:endParaRPr>
          </a:p>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2.5  </a:t>
            </a:r>
            <a:r>
              <a:rPr lang="zh-CN" altLang="en-US" sz="3200" b="1" dirty="0">
                <a:solidFill>
                  <a:srgbClr val="D5D38F"/>
                </a:solidFill>
                <a:latin typeface="微软雅黑" panose="020B0503020204020204" pitchFamily="34" charset="-122"/>
                <a:ea typeface="微软雅黑" panose="020B0503020204020204" pitchFamily="34" charset="-122"/>
              </a:rPr>
              <a:t>寻址方式</a:t>
            </a:r>
            <a:endParaRPr lang="en-US" altLang="zh-CN" sz="3200" b="1" dirty="0">
              <a:solidFill>
                <a:srgbClr val="D5D38F"/>
              </a:solidFill>
              <a:latin typeface="微软雅黑" panose="020B0503020204020204" pitchFamily="34" charset="-122"/>
              <a:ea typeface="微软雅黑" panose="020B0503020204020204" pitchFamily="34" charset="-122"/>
            </a:endParaRPr>
          </a:p>
          <a:p>
            <a:pPr eaLnBrk="1" hangingPunct="1">
              <a:lnSpc>
                <a:spcPts val="5200"/>
              </a:lnSpc>
              <a:spcBef>
                <a:spcPts val="1800"/>
              </a:spcBef>
            </a:pPr>
            <a:r>
              <a:rPr lang="en-US" altLang="zh-CN" sz="3200" b="1" dirty="0" smtClean="0">
                <a:solidFill>
                  <a:srgbClr val="0000FF"/>
                </a:solidFill>
                <a:latin typeface="微软雅黑" panose="020B0503020204020204" pitchFamily="34" charset="-122"/>
                <a:ea typeface="微软雅黑" panose="020B0503020204020204" pitchFamily="34" charset="-122"/>
              </a:rPr>
              <a:t>2.6  </a:t>
            </a:r>
            <a:r>
              <a:rPr lang="zh-CN" altLang="en-US" sz="3200" b="1" dirty="0" smtClean="0">
                <a:solidFill>
                  <a:srgbClr val="0000FF"/>
                </a:solidFill>
                <a:latin typeface="微软雅黑" panose="020B0503020204020204" pitchFamily="34" charset="-122"/>
                <a:ea typeface="微软雅黑" panose="020B0503020204020204" pitchFamily="34" charset="-122"/>
              </a:rPr>
              <a:t>指令指针寄存器和简单控制转移</a:t>
            </a:r>
            <a:endParaRPr lang="en-US" altLang="zh-CN" sz="3200" b="1" dirty="0" smtClean="0">
              <a:solidFill>
                <a:srgbClr val="0000FF"/>
              </a:solidFill>
              <a:latin typeface="微软雅黑" panose="020B0503020204020204" pitchFamily="34" charset="-122"/>
              <a:ea typeface="微软雅黑" panose="020B0503020204020204" pitchFamily="34" charset="-122"/>
            </a:endParaRPr>
          </a:p>
          <a:p>
            <a:pPr eaLnBrk="1" hangingPunct="1">
              <a:lnSpc>
                <a:spcPts val="5200"/>
              </a:lnSpc>
              <a:spcBef>
                <a:spcPts val="1800"/>
              </a:spcBef>
            </a:pPr>
            <a:r>
              <a:rPr lang="en-US" altLang="zh-CN" sz="3200" b="1" dirty="0">
                <a:solidFill>
                  <a:srgbClr val="0000FF"/>
                </a:solidFill>
                <a:latin typeface="微软雅黑" panose="020B0503020204020204" pitchFamily="34" charset="-122"/>
                <a:ea typeface="微软雅黑" panose="020B0503020204020204" pitchFamily="34" charset="-122"/>
              </a:rPr>
              <a:t>2.7  </a:t>
            </a:r>
            <a:r>
              <a:rPr lang="zh-CN" altLang="en-US" sz="3200" b="1" dirty="0">
                <a:solidFill>
                  <a:srgbClr val="0000FF"/>
                </a:solidFill>
                <a:latin typeface="微软雅黑" panose="020B0503020204020204" pitchFamily="34" charset="-122"/>
                <a:ea typeface="微软雅黑" panose="020B0503020204020204" pitchFamily="34" charset="-122"/>
              </a:rPr>
              <a:t>堆栈和堆栈操作</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9" name="Text Box 15"/>
          <p:cNvSpPr txBox="1">
            <a:spLocks noChangeArrowheads="1"/>
          </p:cNvSpPr>
          <p:nvPr/>
        </p:nvSpPr>
        <p:spPr bwMode="auto">
          <a:xfrm>
            <a:off x="587250" y="176204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ü"/>
            </a:pPr>
            <a:r>
              <a:rPr kumimoji="1" lang="en-US" altLang="zh-CN" sz="2400" b="1" dirty="0" err="1" smtClean="0">
                <a:latin typeface="Times New Roman" pitchFamily="18" charset="0"/>
              </a:rPr>
              <a:t>Jcc</a:t>
            </a:r>
            <a:r>
              <a:rPr kumimoji="1" lang="zh-CN" altLang="en-US" sz="2400" b="1" dirty="0" smtClean="0">
                <a:latin typeface="Times New Roman" pitchFamily="18" charset="0"/>
              </a:rPr>
              <a:t>指令</a:t>
            </a:r>
            <a:r>
              <a:rPr kumimoji="1" lang="zh-CN" altLang="en-US" sz="2400" b="1" dirty="0">
                <a:latin typeface="Times New Roman" pitchFamily="18" charset="0"/>
              </a:rPr>
              <a:t>的一般格式</a:t>
            </a:r>
          </a:p>
        </p:txBody>
      </p:sp>
      <p:sp>
        <p:nvSpPr>
          <p:cNvPr id="328720" name="Text Box 16"/>
          <p:cNvSpPr txBox="1">
            <a:spLocks noChangeArrowheads="1"/>
          </p:cNvSpPr>
          <p:nvPr/>
        </p:nvSpPr>
        <p:spPr bwMode="auto">
          <a:xfrm>
            <a:off x="731713" y="234888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err="1" smtClean="0">
                <a:solidFill>
                  <a:srgbClr val="FFFF00"/>
                </a:solidFill>
                <a:latin typeface="Times New Roman" pitchFamily="18" charset="0"/>
              </a:rPr>
              <a:t>J</a:t>
            </a:r>
            <a:r>
              <a:rPr kumimoji="1" lang="en-US" altLang="zh-CN" sz="2400" b="1" dirty="0" err="1" smtClean="0">
                <a:solidFill>
                  <a:srgbClr val="0000FF"/>
                </a:solidFill>
                <a:latin typeface="Times New Roman" pitchFamily="18" charset="0"/>
              </a:rPr>
              <a:t>cc</a:t>
            </a:r>
            <a:r>
              <a:rPr kumimoji="1" lang="en-US" altLang="zh-CN" sz="2400" b="1" dirty="0" smtClean="0">
                <a:solidFill>
                  <a:srgbClr val="FFFF00"/>
                </a:solidFill>
                <a:latin typeface="Times New Roman" pitchFamily="18" charset="0"/>
              </a:rPr>
              <a:t>     LABEL</a:t>
            </a:r>
            <a:endParaRPr kumimoji="1" lang="en-US" altLang="zh-CN" sz="2400" b="1" dirty="0">
              <a:solidFill>
                <a:srgbClr val="FFFF00"/>
              </a:solidFill>
              <a:latin typeface="Times New Roman" pitchFamily="18" charset="0"/>
            </a:endParaRPr>
          </a:p>
        </p:txBody>
      </p:sp>
      <p:sp>
        <p:nvSpPr>
          <p:cNvPr id="328723" name="Text Box 19"/>
          <p:cNvSpPr txBox="1">
            <a:spLocks noChangeArrowheads="1"/>
          </p:cNvSpPr>
          <p:nvPr/>
        </p:nvSpPr>
        <p:spPr bwMode="auto">
          <a:xfrm>
            <a:off x="658688" y="2979529"/>
            <a:ext cx="8089776" cy="116955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600"/>
              </a:lnSpc>
              <a:spcBef>
                <a:spcPts val="1200"/>
              </a:spcBef>
              <a:buFont typeface="Wingdings" pitchFamily="2" charset="2"/>
              <a:buChar char="l"/>
            </a:pPr>
            <a:r>
              <a:rPr kumimoji="1" lang="zh-CN" altLang="en-US" sz="2400" b="1" dirty="0" smtClean="0">
                <a:latin typeface="+mn-ea"/>
                <a:ea typeface="+mn-ea"/>
              </a:rPr>
              <a:t>符号</a:t>
            </a:r>
            <a:r>
              <a:rPr kumimoji="1" lang="en-US" altLang="zh-CN" sz="2400" b="1" dirty="0" smtClean="0">
                <a:solidFill>
                  <a:srgbClr val="0000FF"/>
                </a:solidFill>
                <a:latin typeface="+mn-ea"/>
                <a:ea typeface="+mn-ea"/>
              </a:rPr>
              <a:t>cc</a:t>
            </a:r>
            <a:r>
              <a:rPr kumimoji="1" lang="zh-CN" altLang="en-US" sz="2400" b="1" dirty="0">
                <a:latin typeface="+mn-ea"/>
                <a:ea typeface="+mn-ea"/>
              </a:rPr>
              <a:t>表示</a:t>
            </a:r>
            <a:r>
              <a:rPr kumimoji="1" lang="zh-CN" altLang="en-US" sz="2400" b="1" dirty="0" smtClean="0">
                <a:latin typeface="+mn-ea"/>
                <a:ea typeface="+mn-ea"/>
              </a:rPr>
              <a:t>各种条件缩写</a:t>
            </a:r>
            <a:r>
              <a:rPr kumimoji="1" lang="zh-CN" altLang="en-US" sz="2400" b="1" dirty="0">
                <a:latin typeface="+mn-ea"/>
                <a:ea typeface="+mn-ea"/>
              </a:rPr>
              <a:t>，</a:t>
            </a:r>
            <a:r>
              <a:rPr kumimoji="1" lang="en-US" altLang="zh-CN" sz="2400" b="1" dirty="0" smtClean="0">
                <a:latin typeface="+mn-ea"/>
                <a:ea typeface="+mn-ea"/>
              </a:rPr>
              <a:t>LABEL</a:t>
            </a:r>
            <a:r>
              <a:rPr kumimoji="1" lang="zh-CN" altLang="en-US" sz="2400" b="1" dirty="0" smtClean="0">
                <a:latin typeface="+mn-ea"/>
                <a:ea typeface="+mn-ea"/>
              </a:rPr>
              <a:t>代表</a:t>
            </a:r>
            <a:r>
              <a:rPr kumimoji="1" lang="zh-CN" altLang="en-US" sz="2400" b="1" dirty="0">
                <a:latin typeface="+mn-ea"/>
                <a:ea typeface="+mn-ea"/>
              </a:rPr>
              <a:t>源程序中的标号</a:t>
            </a:r>
            <a:r>
              <a:rPr kumimoji="1" lang="zh-CN" altLang="en-US" sz="2400" b="1" dirty="0" smtClean="0">
                <a:latin typeface="+mn-ea"/>
                <a:ea typeface="+mn-ea"/>
              </a:rPr>
              <a:t>。</a:t>
            </a:r>
            <a:endParaRPr kumimoji="1" lang="en-US" altLang="zh-CN" sz="2400" b="1" dirty="0" smtClean="0">
              <a:latin typeface="+mn-ea"/>
              <a:ea typeface="+mn-ea"/>
            </a:endParaRPr>
          </a:p>
          <a:p>
            <a:pPr marL="342900" indent="-342900">
              <a:lnSpc>
                <a:spcPts val="3600"/>
              </a:lnSpc>
              <a:spcBef>
                <a:spcPts val="1200"/>
              </a:spcBef>
              <a:buFont typeface="Wingdings" pitchFamily="2" charset="2"/>
              <a:buChar char="l"/>
            </a:pPr>
            <a:r>
              <a:rPr kumimoji="1" lang="zh-CN" altLang="en-US" sz="2400" b="1" dirty="0" smtClean="0">
                <a:latin typeface="+mn-ea"/>
                <a:ea typeface="+mn-ea"/>
              </a:rPr>
              <a:t>当</a:t>
            </a:r>
            <a:r>
              <a:rPr kumimoji="1" lang="zh-CN" altLang="en-US" sz="2400" b="1" dirty="0">
                <a:latin typeface="+mn-ea"/>
                <a:ea typeface="+mn-ea"/>
              </a:rPr>
              <a:t>条件满足时</a:t>
            </a:r>
            <a:r>
              <a:rPr kumimoji="1" lang="zh-CN" altLang="en-US" sz="2400" b="1" dirty="0" smtClean="0">
                <a:latin typeface="+mn-ea"/>
                <a:ea typeface="+mn-ea"/>
              </a:rPr>
              <a:t>，转移</a:t>
            </a:r>
            <a:r>
              <a:rPr kumimoji="1" lang="zh-CN" altLang="en-US" sz="2400" b="1" dirty="0">
                <a:latin typeface="+mn-ea"/>
                <a:ea typeface="+mn-ea"/>
              </a:rPr>
              <a:t>到标号</a:t>
            </a:r>
            <a:r>
              <a:rPr kumimoji="1" lang="en-US" altLang="zh-CN" sz="2400" b="1" dirty="0" smtClean="0">
                <a:latin typeface="+mn-ea"/>
                <a:ea typeface="+mn-ea"/>
              </a:rPr>
              <a:t>LABEL</a:t>
            </a:r>
            <a:r>
              <a:rPr kumimoji="1" lang="zh-CN" altLang="en-US" sz="2400" b="1" dirty="0" smtClean="0">
                <a:latin typeface="+mn-ea"/>
                <a:ea typeface="+mn-ea"/>
              </a:rPr>
              <a:t>处</a:t>
            </a:r>
            <a:r>
              <a:rPr kumimoji="1" lang="zh-CN" altLang="en-US" sz="2400" b="1" dirty="0">
                <a:latin typeface="+mn-ea"/>
                <a:ea typeface="+mn-ea"/>
              </a:rPr>
              <a:t>；否则继续顺序执行。</a:t>
            </a:r>
          </a:p>
        </p:txBody>
      </p:sp>
      <p:sp>
        <p:nvSpPr>
          <p:cNvPr id="9" name="Text Box 4"/>
          <p:cNvSpPr txBox="1">
            <a:spLocks noChangeArrowheads="1"/>
          </p:cNvSpPr>
          <p:nvPr/>
        </p:nvSpPr>
        <p:spPr bwMode="auto">
          <a:xfrm>
            <a:off x="611188" y="116681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11" name="Rectangle 2"/>
          <p:cNvSpPr>
            <a:spLocks noGrp="1" noChangeArrowheads="1"/>
          </p:cNvSpPr>
          <p:nvPr>
            <p:ph type="title"/>
          </p:nvPr>
        </p:nvSpPr>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8" name="矩形标注 7"/>
          <p:cNvSpPr/>
          <p:nvPr/>
        </p:nvSpPr>
        <p:spPr>
          <a:xfrm>
            <a:off x="881877" y="4581128"/>
            <a:ext cx="5368012" cy="792088"/>
          </a:xfrm>
          <a:prstGeom prst="wedgeRectCallout">
            <a:avLst>
              <a:gd name="adj1" fmla="val -39442"/>
              <a:gd name="adj2" fmla="val -7315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rPr>
              <a:t>条件转移指令是使用得最多的控制转移指令。</a:t>
            </a:r>
          </a:p>
        </p:txBody>
      </p:sp>
    </p:spTree>
    <p:extLst>
      <p:ext uri="{BB962C8B-B14F-4D97-AF65-F5344CB8AC3E}">
        <p14:creationId xmlns:p14="http://schemas.microsoft.com/office/powerpoint/2010/main" val="176773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9" name="Text Box 15"/>
          <p:cNvSpPr txBox="1">
            <a:spLocks noChangeArrowheads="1"/>
          </p:cNvSpPr>
          <p:nvPr/>
        </p:nvSpPr>
        <p:spPr bwMode="auto">
          <a:xfrm>
            <a:off x="587250" y="176204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ü"/>
            </a:pPr>
            <a:r>
              <a:rPr kumimoji="1" lang="zh-CN" altLang="en-US" sz="2400" b="1" dirty="0" smtClean="0">
                <a:latin typeface="Times New Roman" pitchFamily="18" charset="0"/>
              </a:rPr>
              <a:t>注意：同</a:t>
            </a:r>
            <a:r>
              <a:rPr kumimoji="1" lang="zh-CN" altLang="en-US" sz="2400" b="1" dirty="0">
                <a:latin typeface="Times New Roman" pitchFamily="18" charset="0"/>
              </a:rPr>
              <a:t>一指令，可能有多个助记符</a:t>
            </a:r>
          </a:p>
        </p:txBody>
      </p:sp>
      <p:sp>
        <p:nvSpPr>
          <p:cNvPr id="9" name="Text Box 4"/>
          <p:cNvSpPr txBox="1">
            <a:spLocks noChangeArrowheads="1"/>
          </p:cNvSpPr>
          <p:nvPr/>
        </p:nvSpPr>
        <p:spPr bwMode="auto">
          <a:xfrm>
            <a:off x="611188" y="116681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11" name="Rectangle 2"/>
          <p:cNvSpPr>
            <a:spLocks noGrp="1" noChangeArrowheads="1"/>
          </p:cNvSpPr>
          <p:nvPr>
            <p:ph type="title"/>
          </p:nvPr>
        </p:nvSpPr>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6" name="Rectangle 8"/>
          <p:cNvSpPr>
            <a:spLocks noChangeArrowheads="1"/>
          </p:cNvSpPr>
          <p:nvPr/>
        </p:nvSpPr>
        <p:spPr bwMode="auto">
          <a:xfrm>
            <a:off x="683568" y="2420888"/>
            <a:ext cx="7849245" cy="1384176"/>
          </a:xfrm>
          <a:prstGeom prst="rect">
            <a:avLst/>
          </a:prstGeom>
          <a:solidFill>
            <a:srgbClr val="FFFFCC"/>
          </a:solidFill>
          <a:ln w="9525">
            <a:solidFill>
              <a:schemeClr val="tx1"/>
            </a:solidFill>
            <a:miter lim="800000"/>
            <a:headEnd/>
            <a:tailEnd/>
          </a:ln>
          <a:effectLst/>
          <a:extLst/>
        </p:spPr>
        <p:txBody>
          <a:bodyPr wrap="none" anchor="ctr"/>
          <a:lstStyle/>
          <a:p>
            <a:pPr>
              <a:lnSpc>
                <a:spcPts val="3200"/>
              </a:lnSpc>
            </a:pPr>
            <a:r>
              <a:rPr kumimoji="1" lang="en-US" altLang="zh-CN" b="1" dirty="0">
                <a:effectLst>
                  <a:outerShdw blurRad="38100" dist="38100" dir="2700000" algn="tl">
                    <a:srgbClr val="000000">
                      <a:alpha val="43137"/>
                    </a:srgbClr>
                  </a:outerShdw>
                </a:effectLst>
                <a:latin typeface="+mn-ea"/>
                <a:ea typeface="+mn-ea"/>
              </a:rPr>
              <a:t> JB      </a:t>
            </a:r>
            <a:r>
              <a:rPr kumimoji="1" lang="en-US" altLang="zh-CN" b="1" dirty="0" smtClean="0">
                <a:effectLst>
                  <a:outerShdw blurRad="38100" dist="38100" dir="2700000" algn="tl">
                    <a:srgbClr val="000000">
                      <a:alpha val="43137"/>
                    </a:srgbClr>
                  </a:outerShdw>
                </a:effectLst>
                <a:latin typeface="+mn-ea"/>
                <a:ea typeface="+mn-ea"/>
              </a:rPr>
              <a:t> LABEL3          </a:t>
            </a:r>
            <a:r>
              <a:rPr kumimoji="1" lang="en-US" altLang="zh-CN" b="1" dirty="0">
                <a:effectLst>
                  <a:outerShdw blurRad="38100" dist="38100" dir="2700000" algn="tl">
                    <a:srgbClr val="000000">
                      <a:alpha val="43137"/>
                    </a:srgbClr>
                  </a:outerShdw>
                </a:effectLst>
                <a:latin typeface="+mn-ea"/>
                <a:ea typeface="+mn-ea"/>
              </a:rPr>
              <a:t>;Jump if below</a:t>
            </a:r>
          </a:p>
          <a:p>
            <a:pPr>
              <a:lnSpc>
                <a:spcPts val="32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JNAE     LABEL3          </a:t>
            </a:r>
            <a:r>
              <a:rPr kumimoji="1" lang="en-US" altLang="zh-CN" b="1" dirty="0">
                <a:effectLst>
                  <a:outerShdw blurRad="38100" dist="38100" dir="2700000" algn="tl">
                    <a:srgbClr val="000000">
                      <a:alpha val="43137"/>
                    </a:srgbClr>
                  </a:outerShdw>
                </a:effectLst>
                <a:latin typeface="+mn-ea"/>
                <a:ea typeface="+mn-ea"/>
              </a:rPr>
              <a:t>;Jump if not above or equal</a:t>
            </a:r>
          </a:p>
          <a:p>
            <a:pPr>
              <a:lnSpc>
                <a:spcPts val="32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JC       LABEL3          </a:t>
            </a:r>
            <a:r>
              <a:rPr kumimoji="1" lang="en-US" altLang="zh-CN" b="1" dirty="0">
                <a:effectLst>
                  <a:outerShdw blurRad="38100" dist="38100" dir="2700000" algn="tl">
                    <a:srgbClr val="000000">
                      <a:alpha val="43137"/>
                    </a:srgbClr>
                  </a:outerShdw>
                </a:effectLst>
                <a:latin typeface="+mn-ea"/>
                <a:ea typeface="+mn-ea"/>
              </a:rPr>
              <a:t>;Jump if carry</a:t>
            </a:r>
          </a:p>
        </p:txBody>
      </p:sp>
    </p:spTree>
    <p:extLst>
      <p:ext uri="{BB962C8B-B14F-4D97-AF65-F5344CB8AC3E}">
        <p14:creationId xmlns:p14="http://schemas.microsoft.com/office/powerpoint/2010/main" val="905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574675" y="188640"/>
            <a:ext cx="8001000" cy="720081"/>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56115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6115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条件转移指令（</a:t>
            </a:r>
            <a:r>
              <a:rPr lang="en-US" altLang="zh-CN" sz="2800" b="1" dirty="0" err="1">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graphicFrame>
        <p:nvGraphicFramePr>
          <p:cNvPr id="561349" name="Group 197"/>
          <p:cNvGraphicFramePr>
            <a:graphicFrameLocks noGrp="1"/>
          </p:cNvGraphicFramePr>
          <p:nvPr>
            <p:ph idx="1"/>
            <p:extLst>
              <p:ext uri="{D42A27DB-BD31-4B8C-83A1-F6EECF244321}">
                <p14:modId xmlns:p14="http://schemas.microsoft.com/office/powerpoint/2010/main" val="1368012355"/>
              </p:ext>
            </p:extLst>
          </p:nvPr>
        </p:nvGraphicFramePr>
        <p:xfrm>
          <a:off x="611188" y="1838612"/>
          <a:ext cx="8001000" cy="3750628"/>
        </p:xfrm>
        <a:graphic>
          <a:graphicData uri="http://schemas.openxmlformats.org/drawingml/2006/table">
            <a:tbl>
              <a:tblPr/>
              <a:tblGrid>
                <a:gridCol w="1422400"/>
                <a:gridCol w="2133600"/>
                <a:gridCol w="3025775"/>
                <a:gridCol w="1419225"/>
              </a:tblGrid>
              <a:tr h="30797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FF"/>
                          </a:solidFill>
                          <a:effectLst>
                            <a:outerShdw blurRad="38100" dist="38100" dir="2700000" algn="tl">
                              <a:srgbClr val="000000">
                                <a:alpha val="43137"/>
                              </a:srgbClr>
                            </a:outerShdw>
                          </a:effectLst>
                          <a:latin typeface="宋体" charset="-122"/>
                          <a:ea typeface="宋体" charset="-122"/>
                          <a:cs typeface="Times New Roman" pitchFamily="18" charset="0"/>
                        </a:rPr>
                        <a:t>指令格式</a:t>
                      </a:r>
                      <a:endParaRPr kumimoji="0" lang="zh-CN" altLang="en-US" sz="2400" b="1" i="0" u="none" strike="noStrike" cap="none" normalizeH="0" baseline="0" dirty="0" smtClean="0">
                        <a:ln>
                          <a:noFill/>
                        </a:ln>
                        <a:solidFill>
                          <a:srgbClr val="0000FF"/>
                        </a:solidFill>
                        <a:effectLst>
                          <a:outerShdw blurRad="38100" dist="38100" dir="2700000" algn="tl">
                            <a:srgbClr val="000000">
                              <a:alpha val="43137"/>
                            </a:srgbClr>
                          </a:outerShdw>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FF"/>
                          </a:solidFill>
                          <a:effectLst>
                            <a:outerShdw blurRad="38100" dist="38100" dir="2700000" algn="tl">
                              <a:srgbClr val="000000">
                                <a:alpha val="43137"/>
                              </a:srgbClr>
                            </a:outerShdw>
                          </a:effectLst>
                          <a:latin typeface="宋体" charset="-122"/>
                          <a:ea typeface="宋体" charset="-122"/>
                          <a:cs typeface="Times New Roman" pitchFamily="18" charset="0"/>
                        </a:rPr>
                        <a:t>转移条件</a:t>
                      </a:r>
                      <a:endParaRPr kumimoji="0" lang="zh-CN" altLang="en-US" sz="2400" b="1" i="0" u="none" strike="noStrike" cap="none" normalizeH="0" baseline="0" dirty="0" smtClean="0">
                        <a:ln>
                          <a:noFill/>
                        </a:ln>
                        <a:solidFill>
                          <a:srgbClr val="0000FF"/>
                        </a:solidFill>
                        <a:effectLst>
                          <a:outerShdw blurRad="38100" dist="38100" dir="2700000" algn="tl">
                            <a:srgbClr val="000000">
                              <a:alpha val="43137"/>
                            </a:srgbClr>
                          </a:outerShdw>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FF"/>
                          </a:solidFill>
                          <a:effectLst>
                            <a:outerShdw blurRad="38100" dist="38100" dir="2700000" algn="tl">
                              <a:srgbClr val="000000">
                                <a:alpha val="43137"/>
                              </a:srgbClr>
                            </a:outerShdw>
                          </a:effectLst>
                          <a:latin typeface="宋体" charset="-122"/>
                          <a:ea typeface="宋体" charset="-122"/>
                          <a:cs typeface="Times New Roman" pitchFamily="18" charset="0"/>
                        </a:rPr>
                        <a:t>转移说明</a:t>
                      </a:r>
                      <a:endParaRPr kumimoji="0" lang="zh-CN" altLang="en-US" sz="2400" b="1" i="0" u="none" strike="noStrike" cap="none" normalizeH="0" baseline="0" dirty="0" smtClean="0">
                        <a:ln>
                          <a:noFill/>
                        </a:ln>
                        <a:solidFill>
                          <a:srgbClr val="0000FF"/>
                        </a:solidFill>
                        <a:effectLst>
                          <a:outerShdw blurRad="38100" dist="38100" dir="2700000" algn="tl">
                            <a:srgbClr val="000000">
                              <a:alpha val="43137"/>
                            </a:srgbClr>
                          </a:outerShdw>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0000FF"/>
                          </a:solidFill>
                          <a:effectLst>
                            <a:outerShdw blurRad="38100" dist="38100" dir="2700000" algn="tl">
                              <a:srgbClr val="000000">
                                <a:alpha val="43137"/>
                              </a:srgbClr>
                            </a:outerShdw>
                          </a:effectLst>
                          <a:latin typeface="宋体" charset="-122"/>
                          <a:ea typeface="宋体" charset="-122"/>
                          <a:cs typeface="Times New Roman" pitchFamily="18" charset="0"/>
                        </a:rPr>
                        <a:t>其他说明</a:t>
                      </a:r>
                      <a:endParaRPr kumimoji="0" lang="zh-CN" altLang="en-US" sz="2400" b="1" i="0" u="none" strike="noStrike" cap="none" normalizeH="0" baseline="0" dirty="0" smtClean="0">
                        <a:ln>
                          <a:noFill/>
                        </a:ln>
                        <a:solidFill>
                          <a:srgbClr val="0000FF"/>
                        </a:solidFill>
                        <a:effectLst>
                          <a:outerShdw blurRad="38100" dist="38100" dir="2700000" algn="tl">
                            <a:srgbClr val="000000">
                              <a:alpha val="43137"/>
                            </a:srgbClr>
                          </a:outerShdw>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0165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JZ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JE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ZF=1</a:t>
                      </a:r>
                      <a:endParaRPr kumimoji="0" lang="en-US" altLang="zh-CN"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等于</a:t>
                      </a: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0</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转移（</a:t>
                      </a: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Jump if zero</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相等转移（</a:t>
                      </a: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Jump if equal</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单个标志</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JNZ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JNE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ZF=0</a:t>
                      </a:r>
                      <a:endParaRPr kumimoji="0" lang="en-US" altLang="zh-CN"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不等于</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0</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转移（</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Jump if not zero</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不相等转移（</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Jump if not equal</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单个标志</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37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JB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JNAE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JC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CF=1</a:t>
                      </a:r>
                      <a:endParaRPr kumimoji="0" lang="en-US" altLang="zh-CN"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低于转移</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不高于等于转移</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进位位被置转移</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单个标志</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（无符号数）</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83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JNBE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JA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(CF</a:t>
                      </a: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或</a:t>
                      </a:r>
                      <a:r>
                        <a:rPr kumimoji="0" lang="en-US" altLang="zh-CN" sz="1400" b="1" i="0" u="none" strike="noStrike" cap="none" normalizeH="0" baseline="0" smtClean="0">
                          <a:ln>
                            <a:noFill/>
                          </a:ln>
                          <a:solidFill>
                            <a:schemeClr val="tx1"/>
                          </a:solidFill>
                          <a:effectLst/>
                          <a:latin typeface="宋体" charset="-122"/>
                          <a:ea typeface="宋体" charset="-122"/>
                          <a:cs typeface="Times New Roman" pitchFamily="18" charset="0"/>
                        </a:rPr>
                        <a:t>ZF)=0</a:t>
                      </a:r>
                      <a:endParaRPr kumimoji="0" lang="en-US" altLang="zh-CN"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不低于等于转移</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高于转移</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两个标志</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（无符号数）</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JLE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JNG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((SF</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异或</a:t>
                      </a: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OF)</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或</a:t>
                      </a: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ZF)=1</a:t>
                      </a:r>
                      <a:endParaRPr kumimoji="0" lang="en-US" altLang="zh-CN"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小于等于转移</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不大于转移</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三个标志</a:t>
                      </a:r>
                      <a:endParaRPr kumimoji="0" lang="zh-CN" altLang="en-US" sz="1400" b="1" i="0" u="none" strike="noStrike" cap="none" normalizeH="0" baseline="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宋体" charset="-122"/>
                          <a:ea typeface="宋体" charset="-122"/>
                          <a:cs typeface="Times New Roman" pitchFamily="18" charset="0"/>
                        </a:rPr>
                        <a:t>（有符号数）</a:t>
                      </a:r>
                      <a:endParaRPr kumimoji="0" lang="zh-CN" altLang="en-US" sz="2400" b="1" i="0" u="none" strike="noStrike" cap="none" normalizeH="0" baseline="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JNLE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JG    </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((SF</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异或</a:t>
                      </a: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OF)</a:t>
                      </a: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或</a:t>
                      </a:r>
                      <a:r>
                        <a:rPr kumimoji="0" lang="en-US" altLang="zh-CN" sz="1400" b="1" i="0" u="none" strike="noStrike" cap="none" normalizeH="0" baseline="0" dirty="0" smtClean="0">
                          <a:ln>
                            <a:noFill/>
                          </a:ln>
                          <a:solidFill>
                            <a:schemeClr val="tx1"/>
                          </a:solidFill>
                          <a:effectLst/>
                          <a:latin typeface="宋体" charset="-122"/>
                          <a:ea typeface="宋体" charset="-122"/>
                          <a:cs typeface="Times New Roman" pitchFamily="18" charset="0"/>
                        </a:rPr>
                        <a:t>ZF)=1</a:t>
                      </a:r>
                      <a:endParaRPr kumimoji="0" lang="en-US" altLang="zh-CN"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不小于等于转移</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大于转移</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三个标志</a:t>
                      </a:r>
                      <a:endParaRPr kumimoji="0" lang="zh-CN" altLang="en-US" sz="1400" b="1" i="0" u="none" strike="noStrike" cap="none" normalizeH="0" baseline="0" dirty="0" smtClean="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charset="-122"/>
                          <a:ea typeface="宋体" charset="-122"/>
                          <a:cs typeface="Times New Roman" pitchFamily="18" charset="0"/>
                        </a:rPr>
                        <a:t>（有符号数）</a:t>
                      </a:r>
                      <a:endParaRPr kumimoji="0" lang="zh-CN" altLang="en-US" sz="2400" b="1" i="0" u="none" strike="noStrike" cap="none" normalizeH="0" baseline="0" dirty="0" smtClean="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75758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61" name="Text Box 9"/>
          <p:cNvSpPr txBox="1">
            <a:spLocks noChangeArrowheads="1"/>
          </p:cNvSpPr>
          <p:nvPr/>
        </p:nvSpPr>
        <p:spPr bwMode="auto">
          <a:xfrm>
            <a:off x="611560" y="3645024"/>
            <a:ext cx="8280920" cy="260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    SUB   ECX, 0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在</a:t>
            </a:r>
            <a:r>
              <a:rPr kumimoji="1" lang="zh-CN" altLang="en-US" b="1" dirty="0">
                <a:effectLst>
                  <a:outerShdw blurRad="38100" dist="38100" dir="2700000" algn="tl">
                    <a:srgbClr val="000000">
                      <a:alpha val="43137"/>
                    </a:srgbClr>
                  </a:outerShdw>
                </a:effectLst>
                <a:latin typeface="+mn-ea"/>
                <a:ea typeface="+mn-ea"/>
              </a:rPr>
              <a:t>不改变</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值的同时，根据</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的值影响标志</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EAX, 0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先</a:t>
            </a:r>
            <a:r>
              <a:rPr kumimoji="1" lang="zh-CN" altLang="en-US" b="1" dirty="0">
                <a:effectLst>
                  <a:outerShdw blurRad="38100" dist="38100" dir="2700000" algn="tl">
                    <a:srgbClr val="000000">
                      <a:alpha val="43137"/>
                    </a:srgbClr>
                  </a:outerShdw>
                </a:effectLst>
                <a:latin typeface="+mn-ea"/>
                <a:ea typeface="+mn-ea"/>
              </a:rPr>
              <a:t>假设</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值为</a:t>
            </a:r>
            <a:r>
              <a:rPr kumimoji="1" lang="en-US" altLang="zh-CN" b="1" dirty="0">
                <a:effectLst>
                  <a:outerShdw blurRad="38100" dist="38100" dir="2700000" algn="tl">
                    <a:srgbClr val="000000">
                      <a:alpha val="43137"/>
                    </a:srgbClr>
                  </a:outerShdw>
                </a:effectLst>
                <a:latin typeface="+mn-ea"/>
                <a:ea typeface="+mn-ea"/>
              </a:rPr>
              <a:t>0</a:t>
            </a:r>
          </a:p>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JZ    </a:t>
            </a:r>
            <a:r>
              <a:rPr kumimoji="1" lang="en-US" altLang="zh-CN" b="1" dirty="0">
                <a:effectLst>
                  <a:outerShdw blurRad="38100" dist="38100" dir="2700000" algn="tl">
                    <a:srgbClr val="000000">
                      <a:alpha val="43137"/>
                    </a:srgbClr>
                  </a:outerShdw>
                </a:effectLst>
                <a:latin typeface="+mn-ea"/>
                <a:ea typeface="+mn-ea"/>
              </a:rPr>
              <a:t>OVER             ;</a:t>
            </a:r>
            <a:r>
              <a:rPr kumimoji="1" lang="zh-CN" altLang="en-US" b="1" dirty="0" smtClean="0">
                <a:effectLst>
                  <a:outerShdw blurRad="38100" dist="38100" dir="2700000" algn="tl">
                    <a:srgbClr val="000000">
                      <a:alpha val="43137"/>
                    </a:srgbClr>
                  </a:outerShdw>
                </a:effectLst>
                <a:latin typeface="+mn-ea"/>
                <a:ea typeface="+mn-ea"/>
              </a:rPr>
              <a:t>如果</a:t>
            </a:r>
            <a:r>
              <a:rPr kumimoji="1" lang="en-US" altLang="zh-CN" b="1" dirty="0">
                <a:effectLst>
                  <a:outerShdw blurRad="38100" dist="38100" dir="2700000" algn="tl">
                    <a:srgbClr val="000000">
                      <a:alpha val="43137"/>
                    </a:srgbClr>
                  </a:outerShdw>
                </a:effectLst>
                <a:latin typeface="+mn-ea"/>
                <a:ea typeface="+mn-ea"/>
              </a:rPr>
              <a:t>ZF=1</a:t>
            </a:r>
            <a:r>
              <a:rPr kumimoji="1" lang="zh-CN" altLang="en-US" b="1" dirty="0">
                <a:effectLst>
                  <a:outerShdw blurRad="38100" dist="38100" dir="2700000" algn="tl">
                    <a:srgbClr val="000000">
                      <a:alpha val="43137"/>
                    </a:srgbClr>
                  </a:outerShdw>
                </a:effectLst>
                <a:latin typeface="+mn-ea"/>
                <a:ea typeface="+mn-ea"/>
              </a:rPr>
              <a:t>（表示确实为</a:t>
            </a:r>
            <a:r>
              <a:rPr kumimoji="1" lang="en-US" altLang="zh-CN" b="1" dirty="0">
                <a:effectLst>
                  <a:outerShdw blurRad="38100" dist="38100" dir="2700000" algn="tl">
                    <a:srgbClr val="000000">
                      <a:alpha val="43137"/>
                    </a:srgbClr>
                  </a:outerShdw>
                </a:effectLst>
                <a:latin typeface="+mn-ea"/>
                <a:ea typeface="+mn-ea"/>
              </a:rPr>
              <a:t>0</a:t>
            </a:r>
            <a:r>
              <a:rPr kumimoji="1" lang="zh-CN" altLang="en-US" b="1" dirty="0">
                <a:effectLst>
                  <a:outerShdw blurRad="38100" dist="38100" dir="2700000" algn="tl">
                    <a:srgbClr val="000000">
                      <a:alpha val="43137"/>
                    </a:srgbClr>
                  </a:outerShdw>
                </a:effectLst>
                <a:latin typeface="+mn-ea"/>
                <a:ea typeface="+mn-ea"/>
              </a:rPr>
              <a:t>），转移到标号</a:t>
            </a:r>
            <a:r>
              <a:rPr kumimoji="1" lang="en-US" altLang="zh-CN" b="1" dirty="0">
                <a:effectLst>
                  <a:outerShdw blurRad="38100" dist="38100" dir="2700000" algn="tl">
                    <a:srgbClr val="000000">
                      <a:alpha val="43137"/>
                    </a:srgbClr>
                  </a:outerShdw>
                </a:effectLst>
                <a:latin typeface="+mn-ea"/>
                <a:ea typeface="+mn-ea"/>
              </a:rPr>
              <a:t>OVER</a:t>
            </a:r>
            <a:r>
              <a:rPr kumimoji="1" lang="zh-CN" altLang="en-US" b="1" dirty="0">
                <a:effectLst>
                  <a:outerShdw blurRad="38100" dist="38100" dir="2700000" algn="tl">
                    <a:srgbClr val="000000">
                      <a:alpha val="43137"/>
                    </a:srgbClr>
                  </a:outerShdw>
                </a:effectLst>
                <a:latin typeface="+mn-ea"/>
                <a:ea typeface="+mn-ea"/>
              </a:rPr>
              <a:t>处</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EAX, 1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再</a:t>
            </a:r>
            <a:r>
              <a:rPr kumimoji="1" lang="zh-CN" altLang="en-US" b="1" dirty="0">
                <a:effectLst>
                  <a:outerShdw blurRad="38100" dist="38100" dir="2700000" algn="tl">
                    <a:srgbClr val="000000">
                      <a:alpha val="43137"/>
                    </a:srgbClr>
                  </a:outerShdw>
                </a:effectLst>
                <a:latin typeface="+mn-ea"/>
                <a:ea typeface="+mn-ea"/>
              </a:rPr>
              <a:t>假设</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值为正</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JNS   </a:t>
            </a:r>
            <a:r>
              <a:rPr kumimoji="1" lang="en-US" altLang="zh-CN" b="1" dirty="0">
                <a:effectLst>
                  <a:outerShdw blurRad="38100" dist="38100" dir="2700000" algn="tl">
                    <a:srgbClr val="000000">
                      <a:alpha val="43137"/>
                    </a:srgbClr>
                  </a:outerShdw>
                </a:effectLst>
                <a:latin typeface="+mn-ea"/>
                <a:ea typeface="+mn-ea"/>
              </a:rPr>
              <a:t>OVER             ;</a:t>
            </a:r>
            <a:r>
              <a:rPr kumimoji="1" lang="zh-CN" altLang="en-US" b="1" dirty="0" smtClean="0">
                <a:effectLst>
                  <a:outerShdw blurRad="38100" dist="38100" dir="2700000" algn="tl">
                    <a:srgbClr val="000000">
                      <a:alpha val="43137"/>
                    </a:srgbClr>
                  </a:outerShdw>
                </a:effectLst>
                <a:latin typeface="+mn-ea"/>
                <a:ea typeface="+mn-ea"/>
              </a:rPr>
              <a:t>如果</a:t>
            </a:r>
            <a:r>
              <a:rPr kumimoji="1" lang="en-US" altLang="zh-CN" b="1" dirty="0">
                <a:effectLst>
                  <a:outerShdw blurRad="38100" dist="38100" dir="2700000" algn="tl">
                    <a:srgbClr val="000000">
                      <a:alpha val="43137"/>
                    </a:srgbClr>
                  </a:outerShdw>
                </a:effectLst>
                <a:latin typeface="+mn-ea"/>
                <a:ea typeface="+mn-ea"/>
              </a:rPr>
              <a:t>SF=0</a:t>
            </a:r>
            <a:r>
              <a:rPr kumimoji="1" lang="zh-CN" altLang="en-US" b="1" dirty="0">
                <a:effectLst>
                  <a:outerShdw blurRad="38100" dist="38100" dir="2700000" algn="tl">
                    <a:srgbClr val="000000">
                      <a:alpha val="43137"/>
                    </a:srgbClr>
                  </a:outerShdw>
                </a:effectLst>
                <a:latin typeface="+mn-ea"/>
                <a:ea typeface="+mn-ea"/>
              </a:rPr>
              <a:t>（表示确实为正），转移</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EAX, -1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至此</a:t>
            </a:r>
            <a:r>
              <a:rPr kumimoji="1" lang="zh-CN" altLang="en-US" b="1" dirty="0">
                <a:effectLst>
                  <a:outerShdw blurRad="38100" dist="38100" dir="2700000" algn="tl">
                    <a:srgbClr val="000000">
                      <a:alpha val="43137"/>
                    </a:srgbClr>
                  </a:outerShdw>
                </a:effectLst>
                <a:latin typeface="+mn-ea"/>
                <a:ea typeface="+mn-ea"/>
              </a:rPr>
              <a:t>，</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值为负</a:t>
            </a:r>
          </a:p>
          <a:p>
            <a:pPr>
              <a:lnSpc>
                <a:spcPts val="2800"/>
              </a:lnSpc>
              <a:spcBef>
                <a:spcPts val="0"/>
              </a:spcBef>
              <a:buFont typeface="Wingdings" pitchFamily="2" charset="2"/>
              <a:buNone/>
            </a:pPr>
            <a:r>
              <a:rPr kumimoji="1" lang="en-US" altLang="zh-CN" b="1" dirty="0" smtClean="0">
                <a:effectLst>
                  <a:outerShdw blurRad="38100" dist="38100" dir="2700000" algn="tl">
                    <a:srgbClr val="000000">
                      <a:alpha val="43137"/>
                    </a:srgbClr>
                  </a:outerShdw>
                </a:effectLst>
                <a:latin typeface="+mn-ea"/>
                <a:ea typeface="+mn-ea"/>
              </a:rPr>
              <a:t>OVER</a:t>
            </a:r>
            <a:r>
              <a:rPr kumimoji="1" lang="zh-CN" altLang="en-US" b="1" dirty="0">
                <a:effectLst>
                  <a:outerShdw blurRad="38100" dist="38100" dir="2700000" algn="tl">
                    <a:srgbClr val="000000">
                      <a:alpha val="43137"/>
                    </a:srgbClr>
                  </a:outerShdw>
                </a:effectLst>
                <a:latin typeface="+mn-ea"/>
                <a:ea typeface="+mn-ea"/>
              </a:rPr>
              <a:t>： </a:t>
            </a:r>
            <a:endParaRPr kumimoji="1" lang="en-US" altLang="zh-CN" sz="1600" b="1" dirty="0">
              <a:effectLst>
                <a:outerShdw blurRad="38100" dist="38100" dir="2700000" algn="tl">
                  <a:srgbClr val="000000">
                    <a:alpha val="43137"/>
                  </a:srgbClr>
                </a:outerShdw>
              </a:effectLst>
              <a:latin typeface="+mn-ea"/>
              <a:ea typeface="+mn-ea"/>
            </a:endParaRPr>
          </a:p>
        </p:txBody>
      </p:sp>
      <p:sp>
        <p:nvSpPr>
          <p:cNvPr id="6" name="Text Box 4"/>
          <p:cNvSpPr txBox="1">
            <a:spLocks noChangeArrowheads="1"/>
          </p:cNvSpPr>
          <p:nvPr/>
        </p:nvSpPr>
        <p:spPr bwMode="auto">
          <a:xfrm>
            <a:off x="611188" y="1177588"/>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条件转移指令（</a:t>
            </a:r>
            <a:r>
              <a:rPr lang="en-US" altLang="zh-CN" sz="2800" b="1" dirty="0" err="1" smtClean="0">
                <a:solidFill>
                  <a:srgbClr val="0000FF"/>
                </a:solidFill>
              </a:rPr>
              <a:t>Jcc</a:t>
            </a:r>
            <a:r>
              <a:rPr lang="zh-CN" altLang="en-US" sz="2800" b="1" dirty="0" smtClean="0">
                <a:solidFill>
                  <a:srgbClr val="0000FF"/>
                </a:solidFill>
              </a:rPr>
              <a:t>）</a:t>
            </a:r>
            <a:endParaRPr lang="zh-CN" altLang="en-US" sz="2800" b="1" dirty="0">
              <a:solidFill>
                <a:srgbClr val="0000FF"/>
              </a:solidFill>
            </a:endParaRPr>
          </a:p>
        </p:txBody>
      </p:sp>
      <p:sp>
        <p:nvSpPr>
          <p:cNvPr id="8" name="Rectangle 2"/>
          <p:cNvSpPr>
            <a:spLocks noGrp="1" noChangeArrowheads="1"/>
          </p:cNvSpPr>
          <p:nvPr>
            <p:ph type="title"/>
          </p:nvPr>
        </p:nvSpPr>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7" name="圆角矩形标注 6"/>
          <p:cNvSpPr/>
          <p:nvPr/>
        </p:nvSpPr>
        <p:spPr>
          <a:xfrm>
            <a:off x="611187" y="1916832"/>
            <a:ext cx="7417197" cy="1296144"/>
          </a:xfrm>
          <a:prstGeom prst="wedgeRoundRectCallout">
            <a:avLst>
              <a:gd name="adj1" fmla="val -24726"/>
              <a:gd name="adj2" fmla="val 67013"/>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chemeClr val="tx1"/>
                </a:solidFill>
                <a:effectLst>
                  <a:outerShdw blurRad="38100" dist="38100" dir="2700000" algn="tl">
                    <a:srgbClr val="000000">
                      <a:alpha val="43137"/>
                    </a:srgbClr>
                  </a:outerShdw>
                </a:effectLst>
                <a:latin typeface="+mn-ea"/>
              </a:rPr>
              <a:t>把寄存器</a:t>
            </a:r>
            <a:r>
              <a:rPr lang="en-US" altLang="zh-CN" sz="2000" b="1" dirty="0">
                <a:solidFill>
                  <a:schemeClr val="tx1"/>
                </a:solidFill>
                <a:effectLst>
                  <a:outerShdw blurRad="38100" dist="38100" dir="2700000" algn="tl">
                    <a:srgbClr val="000000">
                      <a:alpha val="43137"/>
                    </a:srgbClr>
                  </a:outerShdw>
                </a:effectLst>
                <a:latin typeface="+mn-ea"/>
              </a:rPr>
              <a:t>ECX</a:t>
            </a:r>
            <a:r>
              <a:rPr lang="zh-CN" altLang="en-US" sz="2000" b="1" dirty="0">
                <a:solidFill>
                  <a:schemeClr val="tx1"/>
                </a:solidFill>
                <a:effectLst>
                  <a:outerShdw blurRad="38100" dist="38100" dir="2700000" algn="tl">
                    <a:srgbClr val="000000">
                      <a:alpha val="43137"/>
                    </a:srgbClr>
                  </a:outerShdw>
                </a:effectLst>
                <a:latin typeface="+mn-ea"/>
              </a:rPr>
              <a:t>中的值视为有符号数。如下指令片段的功能：</a:t>
            </a:r>
          </a:p>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当</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中的值为</a:t>
            </a:r>
            <a:r>
              <a:rPr lang="en-US" altLang="zh-CN" sz="2000" b="1" dirty="0">
                <a:solidFill>
                  <a:srgbClr val="0000FF"/>
                </a:solidFill>
                <a:effectLst>
                  <a:outerShdw blurRad="38100" dist="38100" dir="2700000" algn="tl">
                    <a:srgbClr val="000000">
                      <a:alpha val="43137"/>
                    </a:srgbClr>
                  </a:outerShdw>
                </a:effectLst>
                <a:latin typeface="+mn-ea"/>
              </a:rPr>
              <a:t>0</a:t>
            </a:r>
            <a:r>
              <a:rPr lang="zh-CN" altLang="en-US" sz="2000" b="1" dirty="0">
                <a:solidFill>
                  <a:srgbClr val="0000FF"/>
                </a:solidFill>
                <a:effectLst>
                  <a:outerShdw blurRad="38100" dist="38100" dir="2700000" algn="tl">
                    <a:srgbClr val="000000">
                      <a:alpha val="43137"/>
                    </a:srgbClr>
                  </a:outerShdw>
                </a:effectLst>
                <a:latin typeface="+mn-ea"/>
              </a:rPr>
              <a:t>时，使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0</a:t>
            </a:r>
            <a:r>
              <a:rPr lang="zh-CN" altLang="en-US" sz="2000" b="1" dirty="0">
                <a:solidFill>
                  <a:srgbClr val="0000FF"/>
                </a:solidFill>
                <a:effectLst>
                  <a:outerShdw blurRad="38100" dist="38100" dir="2700000" algn="tl">
                    <a:srgbClr val="000000">
                      <a:alpha val="43137"/>
                    </a:srgbClr>
                  </a:outerShdw>
                </a:effectLst>
                <a:latin typeface="+mn-ea"/>
              </a:rPr>
              <a:t>；</a:t>
            </a:r>
          </a:p>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当</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为正数时，使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1</a:t>
            </a:r>
            <a:r>
              <a:rPr lang="zh-CN" altLang="en-US" sz="2000" b="1" dirty="0">
                <a:solidFill>
                  <a:srgbClr val="0000FF"/>
                </a:solidFill>
                <a:effectLst>
                  <a:outerShdw blurRad="38100" dist="38100" dir="2700000" algn="tl">
                    <a:srgbClr val="000000">
                      <a:alpha val="43137"/>
                    </a:srgbClr>
                  </a:outerShdw>
                </a:effectLst>
                <a:latin typeface="+mn-ea"/>
              </a:rPr>
              <a:t>；否则使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-1</a:t>
            </a:r>
            <a:r>
              <a:rPr lang="zh-CN" altLang="en-US" sz="2000" b="1" dirty="0">
                <a:solidFill>
                  <a:srgbClr val="0000FF"/>
                </a:solidFill>
                <a:effectLst>
                  <a:outerShdw blurRad="38100" dist="38100" dir="2700000" algn="tl">
                    <a:srgbClr val="000000">
                      <a:alpha val="43137"/>
                    </a:srgbClr>
                  </a:outerShdw>
                </a:effectLst>
                <a:latin typeface="+mn-ea"/>
              </a:rPr>
              <a:t>。</a:t>
            </a:r>
          </a:p>
        </p:txBody>
      </p:sp>
    </p:spTree>
    <p:extLst>
      <p:ext uri="{BB962C8B-B14F-4D97-AF65-F5344CB8AC3E}">
        <p14:creationId xmlns:p14="http://schemas.microsoft.com/office/powerpoint/2010/main" val="375335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0761"/>
                                        </p:tgtEl>
                                        <p:attrNameLst>
                                          <p:attrName>style.visibility</p:attrName>
                                        </p:attrNameLst>
                                      </p:cBhvr>
                                      <p:to>
                                        <p:strVal val="visible"/>
                                      </p:to>
                                    </p:set>
                                    <p:animEffect transition="in" filter="fade">
                                      <p:cBhvr>
                                        <p:cTn id="12" dur="500"/>
                                        <p:tgtEl>
                                          <p:spTgt spid="330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4030"/>
            <a:ext cx="7775575"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lang="zh-CN" altLang="en-US" sz="2400" b="1" dirty="0" smtClean="0">
                <a:solidFill>
                  <a:srgbClr val="C00000"/>
                </a:solidFill>
                <a:effectLst>
                  <a:outerShdw blurRad="38100" dist="38100" dir="2700000" algn="tl">
                    <a:srgbClr val="000000">
                      <a:alpha val="43137"/>
                    </a:srgbClr>
                  </a:outerShdw>
                </a:effectLst>
              </a:rPr>
              <a:t>条件转移</a:t>
            </a:r>
            <a:r>
              <a:rPr lang="zh-CN" altLang="en-US" sz="2400" b="1" dirty="0">
                <a:solidFill>
                  <a:srgbClr val="C00000"/>
                </a:solidFill>
                <a:effectLst>
                  <a:outerShdw blurRad="38100" dist="38100" dir="2700000" algn="tl">
                    <a:srgbClr val="000000">
                      <a:alpha val="43137"/>
                    </a:srgbClr>
                  </a:outerShdw>
                </a:effectLst>
              </a:rPr>
              <a:t>指令本身不影响标志</a:t>
            </a:r>
            <a:r>
              <a:rPr lang="zh-CN" altLang="en-US" sz="2400" b="1" dirty="0"/>
              <a:t>。</a:t>
            </a:r>
          </a:p>
          <a:p>
            <a:pPr algn="just">
              <a:lnSpc>
                <a:spcPts val="3600"/>
              </a:lnSpc>
              <a:spcBef>
                <a:spcPts val="1200"/>
              </a:spcBef>
              <a:buFont typeface="Wingdings" pitchFamily="2" charset="2"/>
              <a:buChar char="ü"/>
            </a:pPr>
            <a:r>
              <a:rPr lang="zh-CN" altLang="en-US" sz="2400" b="1" dirty="0" smtClean="0"/>
              <a:t>条件转移</a:t>
            </a:r>
            <a:r>
              <a:rPr lang="zh-CN" altLang="en-US" sz="2400" b="1" dirty="0"/>
              <a:t>指令在条件满足的情况下，只改变指令指针寄存器</a:t>
            </a:r>
            <a:r>
              <a:rPr kumimoji="1" lang="en-US" altLang="zh-CN" sz="2400" b="1" dirty="0">
                <a:latin typeface="Times New Roman" pitchFamily="18" charset="0"/>
              </a:rPr>
              <a:t>EIP</a:t>
            </a:r>
            <a:r>
              <a:rPr lang="zh-CN" altLang="en-US" sz="2400" b="1" dirty="0"/>
              <a:t>。也就是说，</a:t>
            </a:r>
            <a:r>
              <a:rPr lang="zh-CN" altLang="en-US" sz="2400" b="1" dirty="0">
                <a:solidFill>
                  <a:srgbClr val="FF0000"/>
                </a:solidFill>
                <a:effectLst>
                  <a:outerShdw blurRad="38100" dist="38100" dir="2700000" algn="tl">
                    <a:srgbClr val="000000">
                      <a:alpha val="43137"/>
                    </a:srgbClr>
                  </a:outerShdw>
                </a:effectLst>
              </a:rPr>
              <a:t>条件转移的转移目的地仅限于同一个代码段内</a:t>
            </a:r>
            <a:r>
              <a:rPr lang="zh-CN" altLang="en-US" sz="2400" b="1" dirty="0"/>
              <a:t>。这种不改变代码段寄存器</a:t>
            </a:r>
            <a:r>
              <a:rPr kumimoji="1" lang="en-US" altLang="zh-CN" sz="2400" b="1" dirty="0">
                <a:latin typeface="Times New Roman" pitchFamily="18" charset="0"/>
              </a:rPr>
              <a:t>CS</a:t>
            </a:r>
            <a:r>
              <a:rPr lang="zh-CN" altLang="en-US" sz="2400" b="1" dirty="0"/>
              <a:t>，仅改变</a:t>
            </a:r>
            <a:r>
              <a:rPr kumimoji="1" lang="en-US" altLang="zh-CN" sz="2400" b="1" dirty="0">
                <a:latin typeface="Times New Roman" pitchFamily="18" charset="0"/>
              </a:rPr>
              <a:t>EIP</a:t>
            </a:r>
            <a:r>
              <a:rPr lang="zh-CN" altLang="en-US" sz="2400" b="1" dirty="0"/>
              <a:t>的转移被称为</a:t>
            </a:r>
            <a:r>
              <a:rPr lang="zh-CN" altLang="en-US" sz="2400" b="1" dirty="0">
                <a:solidFill>
                  <a:srgbClr val="0000FF"/>
                </a:solidFill>
                <a:latin typeface="微软雅黑" panose="020B0503020204020204" pitchFamily="34" charset="-122"/>
                <a:ea typeface="微软雅黑" panose="020B0503020204020204" pitchFamily="34" charset="-122"/>
              </a:rPr>
              <a:t>段内转移</a:t>
            </a:r>
            <a:r>
              <a:rPr lang="zh-CN" altLang="en-US" sz="2400" b="1" dirty="0"/>
              <a:t>。</a:t>
            </a:r>
          </a:p>
          <a:p>
            <a:pPr algn="just">
              <a:lnSpc>
                <a:spcPts val="3600"/>
              </a:lnSpc>
              <a:spcBef>
                <a:spcPts val="1200"/>
              </a:spcBef>
              <a:buFont typeface="Wingdings" pitchFamily="2" charset="2"/>
              <a:buChar char="ü"/>
            </a:pPr>
            <a:r>
              <a:rPr lang="zh-CN" altLang="en-US" sz="2400" b="1" dirty="0" smtClean="0"/>
              <a:t>条件转移</a:t>
            </a:r>
            <a:r>
              <a:rPr lang="zh-CN" altLang="en-US" sz="2400" b="1" dirty="0"/>
              <a:t>指令可以实现向前方转移，也可以实现向后方转移</a:t>
            </a:r>
            <a:r>
              <a:rPr lang="zh-CN" altLang="en-US" sz="2400" b="1" dirty="0" smtClean="0"/>
              <a:t>。</a:t>
            </a:r>
            <a:endParaRPr lang="en-US" altLang="zh-CN" sz="2400" b="1" dirty="0" smtClean="0"/>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说明</a:t>
            </a:r>
            <a:endParaRPr lang="zh-CN" altLang="en-US" sz="2800" b="1" dirty="0">
              <a:solidFill>
                <a:srgbClr val="0000FF"/>
              </a:solidFill>
            </a:endParaRPr>
          </a:p>
        </p:txBody>
      </p:sp>
      <p:sp>
        <p:nvSpPr>
          <p:cNvPr id="5" name="圆角矩形标注 4"/>
          <p:cNvSpPr/>
          <p:nvPr/>
        </p:nvSpPr>
        <p:spPr>
          <a:xfrm>
            <a:off x="1763688" y="5482230"/>
            <a:ext cx="4514462" cy="576064"/>
          </a:xfrm>
          <a:prstGeom prst="wedgeRoundRectCallout">
            <a:avLst>
              <a:gd name="adj1" fmla="val -32629"/>
              <a:gd name="adj2" fmla="val -7420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rPr>
              <a:t>今后将进一步介绍条件转移指令</a:t>
            </a:r>
          </a:p>
        </p:txBody>
      </p:sp>
    </p:spTree>
    <p:extLst>
      <p:ext uri="{BB962C8B-B14F-4D97-AF65-F5344CB8AC3E}">
        <p14:creationId xmlns:p14="http://schemas.microsoft.com/office/powerpoint/2010/main" val="211679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44772">
                                            <p:txEl>
                                              <p:pRg st="1" end="1"/>
                                            </p:txEl>
                                          </p:spTgt>
                                        </p:tgtEl>
                                        <p:attrNameLst>
                                          <p:attrName>style.visibility</p:attrName>
                                        </p:attrNameLst>
                                      </p:cBhvr>
                                      <p:to>
                                        <p:strVal val="visible"/>
                                      </p:to>
                                    </p:set>
                                    <p:animEffect transition="in" filter="barn(inVertical)">
                                      <p:cBhvr>
                                        <p:cTn id="7" dur="500"/>
                                        <p:tgtEl>
                                          <p:spTgt spid="5447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44772">
                                            <p:txEl>
                                              <p:pRg st="2" end="2"/>
                                            </p:txEl>
                                          </p:spTgt>
                                        </p:tgtEl>
                                        <p:attrNameLst>
                                          <p:attrName>style.visibility</p:attrName>
                                        </p:attrNameLst>
                                      </p:cBhvr>
                                      <p:to>
                                        <p:strVal val="visible"/>
                                      </p:to>
                                    </p:set>
                                    <p:animEffect transition="in" filter="barn(inVertical)">
                                      <p:cBhvr>
                                        <p:cTn id="12" dur="500"/>
                                        <p:tgtEl>
                                          <p:spTgt spid="5447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7651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6516"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a:t>
            </a:r>
            <a:r>
              <a:rPr lang="zh-CN" altLang="en-US" sz="2800" b="1" dirty="0" smtClean="0">
                <a:solidFill>
                  <a:srgbClr val="0000FF"/>
                </a:solidFill>
              </a:rPr>
              <a:t>指令（</a:t>
            </a:r>
            <a:r>
              <a:rPr lang="en-US" altLang="zh-CN" sz="2800" b="1" dirty="0" smtClean="0">
                <a:solidFill>
                  <a:srgbClr val="0000FF"/>
                </a:solidFill>
              </a:rPr>
              <a:t>CMP</a:t>
            </a:r>
            <a:r>
              <a:rPr lang="zh-CN" altLang="en-US" sz="2800" b="1" dirty="0" smtClean="0">
                <a:solidFill>
                  <a:srgbClr val="0000FF"/>
                </a:solidFill>
              </a:rPr>
              <a:t>）</a:t>
            </a:r>
            <a:endParaRPr lang="en-US" altLang="zh-CN" sz="2800" b="1" dirty="0">
              <a:solidFill>
                <a:srgbClr val="0000FF"/>
              </a:solidFill>
            </a:endParaRPr>
          </a:p>
        </p:txBody>
      </p:sp>
      <p:sp>
        <p:nvSpPr>
          <p:cNvPr id="576517" name="Text Box 5"/>
          <p:cNvSpPr txBox="1">
            <a:spLocks noChangeArrowheads="1"/>
          </p:cNvSpPr>
          <p:nvPr/>
        </p:nvSpPr>
        <p:spPr bwMode="auto">
          <a:xfrm>
            <a:off x="466563" y="3079373"/>
            <a:ext cx="820989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600"/>
              </a:lnSpc>
              <a:spcBef>
                <a:spcPts val="1200"/>
              </a:spcBef>
              <a:buFont typeface="Wingdings" pitchFamily="2" charset="2"/>
              <a:buChar char="l"/>
            </a:pPr>
            <a:r>
              <a:rPr kumimoji="1" lang="zh-CN" altLang="en-US" sz="2400" b="1" dirty="0" smtClean="0"/>
              <a:t>根据</a:t>
            </a:r>
            <a:r>
              <a:rPr kumimoji="1" lang="en-US" altLang="zh-CN" sz="2000" b="1" dirty="0"/>
              <a:t>DEST </a:t>
            </a:r>
            <a:r>
              <a:rPr kumimoji="1" lang="en-US" altLang="zh-CN" sz="2000" b="1" dirty="0">
                <a:latin typeface="Arial"/>
              </a:rPr>
              <a:t>–</a:t>
            </a:r>
            <a:r>
              <a:rPr kumimoji="1" lang="en-US" altLang="zh-CN" sz="2000" b="1" dirty="0"/>
              <a:t> SRC</a:t>
            </a:r>
            <a:r>
              <a:rPr kumimoji="1" lang="zh-CN" altLang="en-US" sz="2400" b="1" dirty="0"/>
              <a:t>的差影响标志寄存器中的各状态</a:t>
            </a:r>
            <a:r>
              <a:rPr kumimoji="1" lang="zh-CN" altLang="en-US" sz="2400" b="1" dirty="0" smtClean="0"/>
              <a:t>标志，</a:t>
            </a:r>
            <a:r>
              <a:rPr kumimoji="1" lang="zh-CN" altLang="en-US" sz="2400" b="1" dirty="0"/>
              <a:t>但不把作为结果的</a:t>
            </a:r>
            <a:r>
              <a:rPr kumimoji="1" lang="zh-CN" altLang="en-US" sz="2400" b="1" dirty="0" smtClean="0"/>
              <a:t>差</a:t>
            </a:r>
            <a:r>
              <a:rPr kumimoji="1" lang="zh-CN" altLang="en-US" sz="2400" b="1" dirty="0"/>
              <a:t>值</a:t>
            </a:r>
            <a:r>
              <a:rPr kumimoji="1" lang="zh-CN" altLang="en-US" sz="2400" b="1" dirty="0" smtClean="0"/>
              <a:t>送</a:t>
            </a:r>
            <a:r>
              <a:rPr kumimoji="1" lang="zh-CN" altLang="en-US" sz="2400" b="1" dirty="0"/>
              <a:t>的目的操作数</a:t>
            </a:r>
            <a:r>
              <a:rPr kumimoji="1" lang="en-US" altLang="zh-CN" sz="2000" b="1" dirty="0"/>
              <a:t>DEST</a:t>
            </a:r>
            <a:r>
              <a:rPr kumimoji="1" lang="zh-CN" altLang="en-US" sz="2400" b="1" dirty="0" smtClean="0"/>
              <a:t>。</a:t>
            </a:r>
            <a:endParaRPr kumimoji="1" lang="en-US" altLang="zh-CN" sz="2400" b="1" dirty="0" smtClean="0"/>
          </a:p>
        </p:txBody>
      </p:sp>
      <p:sp>
        <p:nvSpPr>
          <p:cNvPr id="576518" name="Text Box 6"/>
          <p:cNvSpPr txBox="1">
            <a:spLocks noChangeArrowheads="1"/>
          </p:cNvSpPr>
          <p:nvPr/>
        </p:nvSpPr>
        <p:spPr bwMode="auto">
          <a:xfrm>
            <a:off x="539750"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比较指令的一般格式</a:t>
            </a:r>
          </a:p>
        </p:txBody>
      </p:sp>
      <p:sp>
        <p:nvSpPr>
          <p:cNvPr id="576519" name="Text Box 7"/>
          <p:cNvSpPr txBox="1">
            <a:spLocks noChangeArrowheads="1"/>
          </p:cNvSpPr>
          <p:nvPr/>
        </p:nvSpPr>
        <p:spPr bwMode="auto">
          <a:xfrm>
            <a:off x="610344" y="2395736"/>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a:solidFill>
                  <a:srgbClr val="FFFF00"/>
                </a:solidFill>
                <a:latin typeface="Times New Roman" pitchFamily="18" charset="0"/>
              </a:rPr>
              <a:t>CMP    DEST</a:t>
            </a:r>
            <a:r>
              <a:rPr kumimoji="1" lang="zh-CN" altLang="en-US" sz="2400" b="1" dirty="0">
                <a:solidFill>
                  <a:srgbClr val="FFFF00"/>
                </a:solidFill>
                <a:latin typeface="Times New Roman" pitchFamily="18" charset="0"/>
              </a:rPr>
              <a:t>，</a:t>
            </a:r>
            <a:r>
              <a:rPr kumimoji="1" lang="en-US" altLang="zh-CN" sz="2400" b="1" dirty="0">
                <a:solidFill>
                  <a:srgbClr val="FFFF00"/>
                </a:solidFill>
                <a:latin typeface="Times New Roman" pitchFamily="18" charset="0"/>
              </a:rPr>
              <a:t>SRC</a:t>
            </a:r>
          </a:p>
        </p:txBody>
      </p:sp>
      <p:sp>
        <p:nvSpPr>
          <p:cNvPr id="8" name="矩形标注 7"/>
          <p:cNvSpPr/>
          <p:nvPr/>
        </p:nvSpPr>
        <p:spPr>
          <a:xfrm>
            <a:off x="611188" y="4677207"/>
            <a:ext cx="7128792" cy="1075792"/>
          </a:xfrm>
          <a:prstGeom prst="wedgeRectCallout">
            <a:avLst>
              <a:gd name="adj1" fmla="val -31356"/>
              <a:gd name="adj2" fmla="val -7386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rPr>
              <a:t>除了不把结果送到目的操作数外，这条指令与</a:t>
            </a:r>
            <a:r>
              <a:rPr lang="en-US" altLang="zh-CN" sz="2000" b="1" dirty="0">
                <a:solidFill>
                  <a:srgbClr val="0000FF"/>
                </a:solidFill>
                <a:effectLst>
                  <a:outerShdw blurRad="38100" dist="38100" dir="2700000" algn="tl">
                    <a:srgbClr val="000000">
                      <a:alpha val="43137"/>
                    </a:srgbClr>
                  </a:outerShdw>
                </a:effectLst>
              </a:rPr>
              <a:t>SUB</a:t>
            </a:r>
            <a:r>
              <a:rPr lang="zh-CN" altLang="en-US" sz="2000" b="1" dirty="0">
                <a:solidFill>
                  <a:srgbClr val="0000FF"/>
                </a:solidFill>
                <a:effectLst>
                  <a:outerShdw blurRad="38100" dist="38100" dir="2700000" algn="tl">
                    <a:srgbClr val="000000">
                      <a:alpha val="43137"/>
                    </a:srgbClr>
                  </a:outerShdw>
                </a:effectLst>
              </a:rPr>
              <a:t>指令一样。</a:t>
            </a:r>
          </a:p>
          <a:p>
            <a:pPr>
              <a:lnSpc>
                <a:spcPts val="3000"/>
              </a:lnSpc>
            </a:pPr>
            <a:r>
              <a:rPr lang="zh-CN" altLang="en-US" sz="2000" b="1" dirty="0">
                <a:solidFill>
                  <a:srgbClr val="FF0000"/>
                </a:solidFill>
                <a:effectLst>
                  <a:outerShdw blurRad="38100" dist="38100" dir="2700000" algn="tl">
                    <a:srgbClr val="000000">
                      <a:alpha val="43137"/>
                    </a:srgbClr>
                  </a:outerShdw>
                </a:effectLst>
              </a:rPr>
              <a:t>两个操作数的尺寸必须一致</a:t>
            </a:r>
            <a:r>
              <a:rPr lang="zh-CN" altLang="en-US" sz="2000" b="1" dirty="0">
                <a:solidFill>
                  <a:srgbClr val="0000F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494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785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856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a:t>
            </a:r>
            <a:r>
              <a:rPr lang="zh-CN" altLang="en-US" sz="2800" b="1" dirty="0" smtClean="0">
                <a:solidFill>
                  <a:srgbClr val="0000FF"/>
                </a:solidFill>
              </a:rPr>
              <a:t>指令</a:t>
            </a:r>
            <a:r>
              <a:rPr lang="zh-CN" altLang="en-US" sz="2800" b="1" dirty="0">
                <a:solidFill>
                  <a:srgbClr val="0000FF"/>
                </a:solidFill>
              </a:rPr>
              <a:t>（</a:t>
            </a:r>
            <a:r>
              <a:rPr lang="en-US" altLang="zh-CN" sz="2800" b="1" dirty="0" smtClean="0">
                <a:solidFill>
                  <a:srgbClr val="0000FF"/>
                </a:solidFill>
              </a:rPr>
              <a:t>CMP</a:t>
            </a:r>
            <a:r>
              <a:rPr lang="zh-CN" altLang="en-US" sz="2800" b="1" dirty="0" smtClean="0">
                <a:solidFill>
                  <a:srgbClr val="0000FF"/>
                </a:solidFill>
              </a:rPr>
              <a:t>）</a:t>
            </a:r>
            <a:endParaRPr lang="en-US" altLang="zh-CN" sz="2800" b="1" dirty="0">
              <a:solidFill>
                <a:srgbClr val="0000FF"/>
              </a:solidFill>
            </a:endParaRPr>
          </a:p>
        </p:txBody>
      </p:sp>
      <p:sp>
        <p:nvSpPr>
          <p:cNvPr id="578565" name="Text Box 5"/>
          <p:cNvSpPr txBox="1">
            <a:spLocks noChangeArrowheads="1"/>
          </p:cNvSpPr>
          <p:nvPr/>
        </p:nvSpPr>
        <p:spPr bwMode="auto">
          <a:xfrm>
            <a:off x="585863" y="2204864"/>
            <a:ext cx="8604250"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00"/>
              </a:lnSpc>
            </a:pPr>
            <a:r>
              <a:rPr kumimoji="1" lang="en-US" altLang="zh-CN" b="1" dirty="0" smtClean="0">
                <a:effectLst>
                  <a:outerShdw blurRad="38100" dist="38100" dir="2700000" algn="tl">
                    <a:srgbClr val="000000">
                      <a:alpha val="43137"/>
                    </a:srgbClr>
                  </a:outerShdw>
                </a:effectLst>
                <a:latin typeface="+mn-ea"/>
                <a:ea typeface="+mn-ea"/>
              </a:rPr>
              <a:t>    CMP   EDX, -2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把</a:t>
            </a:r>
            <a:r>
              <a:rPr kumimoji="1" lang="en-US" altLang="zh-CN" b="1" dirty="0">
                <a:effectLst>
                  <a:outerShdw blurRad="38100" dist="38100" dir="2700000" algn="tl">
                    <a:srgbClr val="000000">
                      <a:alpha val="43137"/>
                    </a:srgbClr>
                  </a:outerShdw>
                </a:effectLst>
                <a:latin typeface="+mn-ea"/>
                <a:ea typeface="+mn-ea"/>
              </a:rPr>
              <a:t>EDX</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-2</a:t>
            </a:r>
            <a:r>
              <a:rPr kumimoji="1" lang="zh-CN" altLang="en-US" b="1" dirty="0">
                <a:effectLst>
                  <a:outerShdw blurRad="38100" dist="38100" dir="2700000" algn="tl">
                    <a:srgbClr val="000000">
                      <a:alpha val="43137"/>
                    </a:srgbClr>
                  </a:outerShdw>
                </a:effectLst>
                <a:latin typeface="+mn-ea"/>
                <a:ea typeface="+mn-ea"/>
              </a:rPr>
              <a:t>比较</a:t>
            </a:r>
          </a:p>
          <a:p>
            <a:pPr>
              <a:lnSpc>
                <a:spcPts val="32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CMP   ESI, EBX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把</a:t>
            </a:r>
            <a:r>
              <a:rPr kumimoji="1" lang="en-US" altLang="zh-CN" b="1" dirty="0">
                <a:effectLst>
                  <a:outerShdw blurRad="38100" dist="38100" dir="2700000" algn="tl">
                    <a:srgbClr val="000000">
                      <a:alpha val="43137"/>
                    </a:srgbClr>
                  </a:outerShdw>
                </a:effectLst>
                <a:latin typeface="+mn-ea"/>
                <a:ea typeface="+mn-ea"/>
              </a:rPr>
              <a:t>ESI</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EBX</a:t>
            </a:r>
            <a:r>
              <a:rPr kumimoji="1" lang="zh-CN" altLang="en-US" b="1" dirty="0">
                <a:effectLst>
                  <a:outerShdw blurRad="38100" dist="38100" dir="2700000" algn="tl">
                    <a:srgbClr val="000000">
                      <a:alpha val="43137"/>
                    </a:srgbClr>
                  </a:outerShdw>
                </a:effectLst>
                <a:latin typeface="+mn-ea"/>
                <a:ea typeface="+mn-ea"/>
              </a:rPr>
              <a:t>比较</a:t>
            </a:r>
          </a:p>
          <a:p>
            <a:pPr>
              <a:lnSpc>
                <a:spcPts val="32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CMP   AL, [ESI</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AL</a:t>
            </a:r>
            <a:r>
              <a:rPr kumimoji="1" lang="zh-CN" altLang="en-US" b="1" dirty="0" smtClean="0">
                <a:effectLst>
                  <a:outerShdw blurRad="38100" dist="38100" dir="2700000" algn="tl">
                    <a:srgbClr val="000000">
                      <a:alpha val="43137"/>
                    </a:srgbClr>
                  </a:outerShdw>
                </a:effectLst>
                <a:latin typeface="+mn-ea"/>
                <a:ea typeface="+mn-ea"/>
              </a:rPr>
              <a:t>与由</a:t>
            </a:r>
            <a:r>
              <a:rPr kumimoji="1" lang="en-US" altLang="zh-CN" b="1" dirty="0" smtClean="0">
                <a:effectLst>
                  <a:outerShdw blurRad="38100" dist="38100" dir="2700000" algn="tl">
                    <a:srgbClr val="000000">
                      <a:alpha val="43137"/>
                    </a:srgbClr>
                  </a:outerShdw>
                </a:effectLst>
                <a:latin typeface="+mn-ea"/>
                <a:ea typeface="+mn-ea"/>
              </a:rPr>
              <a:t>ESI</a:t>
            </a:r>
            <a:r>
              <a:rPr kumimoji="1" lang="zh-CN" altLang="en-US" b="1" dirty="0">
                <a:effectLst>
                  <a:outerShdw blurRad="38100" dist="38100" dir="2700000" algn="tl">
                    <a:srgbClr val="000000">
                      <a:alpha val="43137"/>
                    </a:srgbClr>
                  </a:outerShdw>
                </a:effectLst>
                <a:latin typeface="+mn-ea"/>
                <a:ea typeface="+mn-ea"/>
              </a:rPr>
              <a:t>所指的字节存储单元值作比较</a:t>
            </a:r>
          </a:p>
          <a:p>
            <a:pPr>
              <a:lnSpc>
                <a:spcPts val="32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CMP   </a:t>
            </a:r>
            <a:r>
              <a:rPr kumimoji="1" lang="en-US" altLang="zh-CN" b="1" dirty="0">
                <a:effectLst>
                  <a:outerShdw blurRad="38100" dist="38100" dir="2700000" algn="tl">
                    <a:srgbClr val="000000">
                      <a:alpha val="43137"/>
                    </a:srgbClr>
                  </a:outerShdw>
                </a:effectLst>
                <a:latin typeface="+mn-ea"/>
                <a:ea typeface="+mn-ea"/>
              </a:rPr>
              <a:t>[</a:t>
            </a:r>
            <a:r>
              <a:rPr kumimoji="1" lang="en-US" altLang="zh-CN" b="1" dirty="0" smtClean="0">
                <a:effectLst>
                  <a:outerShdw blurRad="38100" dist="38100" dir="2700000" algn="tl">
                    <a:srgbClr val="000000">
                      <a:alpha val="43137"/>
                    </a:srgbClr>
                  </a:outerShdw>
                </a:effectLst>
                <a:latin typeface="+mn-ea"/>
                <a:ea typeface="+mn-ea"/>
              </a:rPr>
              <a:t>EBX+EDI*4+5], DX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由</a:t>
            </a:r>
            <a:r>
              <a:rPr kumimoji="1" lang="en-US" altLang="zh-CN" b="1" dirty="0">
                <a:effectLst>
                  <a:outerShdw blurRad="38100" dist="38100" dir="2700000" algn="tl">
                    <a:srgbClr val="000000">
                      <a:alpha val="43137"/>
                    </a:srgbClr>
                  </a:outerShdw>
                </a:effectLst>
                <a:latin typeface="+mn-ea"/>
                <a:ea typeface="+mn-ea"/>
              </a:rPr>
              <a:t>EBX+EDI*4+5</a:t>
            </a:r>
            <a:r>
              <a:rPr kumimoji="1" lang="zh-CN" altLang="en-US" b="1" dirty="0">
                <a:effectLst>
                  <a:outerShdw blurRad="38100" dist="38100" dir="2700000" algn="tl">
                    <a:srgbClr val="000000">
                      <a:alpha val="43137"/>
                    </a:srgbClr>
                  </a:outerShdw>
                </a:effectLst>
                <a:latin typeface="+mn-ea"/>
                <a:ea typeface="+mn-ea"/>
              </a:rPr>
              <a:t>所指字存储单元值与</a:t>
            </a:r>
            <a:r>
              <a:rPr kumimoji="1" lang="en-US" altLang="zh-CN" b="1" dirty="0">
                <a:effectLst>
                  <a:outerShdw blurRad="38100" dist="38100" dir="2700000" algn="tl">
                    <a:srgbClr val="000000">
                      <a:alpha val="43137"/>
                    </a:srgbClr>
                  </a:outerShdw>
                </a:effectLst>
                <a:latin typeface="+mn-ea"/>
                <a:ea typeface="+mn-ea"/>
              </a:rPr>
              <a:t>DX</a:t>
            </a:r>
            <a:r>
              <a:rPr kumimoji="1" lang="zh-CN" altLang="en-US" b="1" dirty="0">
                <a:effectLst>
                  <a:outerShdw blurRad="38100" dist="38100" dir="2700000" algn="tl">
                    <a:srgbClr val="000000">
                      <a:alpha val="43137"/>
                    </a:srgbClr>
                  </a:outerShdw>
                </a:effectLst>
                <a:latin typeface="+mn-ea"/>
                <a:ea typeface="+mn-ea"/>
              </a:rPr>
              <a:t>作比较</a:t>
            </a:r>
          </a:p>
        </p:txBody>
      </p:sp>
      <p:sp>
        <p:nvSpPr>
          <p:cNvPr id="8" name="Text Box 3"/>
          <p:cNvSpPr txBox="1">
            <a:spLocks noChangeArrowheads="1"/>
          </p:cNvSpPr>
          <p:nvPr/>
        </p:nvSpPr>
        <p:spPr bwMode="auto">
          <a:xfrm>
            <a:off x="611560"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使用举例</a:t>
            </a:r>
          </a:p>
        </p:txBody>
      </p:sp>
    </p:spTree>
    <p:extLst>
      <p:ext uri="{BB962C8B-B14F-4D97-AF65-F5344CB8AC3E}">
        <p14:creationId xmlns:p14="http://schemas.microsoft.com/office/powerpoint/2010/main" val="2733781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8061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0612"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a:solidFill>
                  <a:srgbClr val="0000FF"/>
                </a:solidFill>
              </a:rPr>
              <a:t>比较数值大小</a:t>
            </a:r>
          </a:p>
        </p:txBody>
      </p:sp>
      <p:sp>
        <p:nvSpPr>
          <p:cNvPr id="580614" name="Text Box 6"/>
          <p:cNvSpPr txBox="1">
            <a:spLocks noChangeArrowheads="1"/>
          </p:cNvSpPr>
          <p:nvPr/>
        </p:nvSpPr>
        <p:spPr bwMode="auto">
          <a:xfrm>
            <a:off x="539750" y="1700808"/>
            <a:ext cx="86042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600"/>
              </a:lnSpc>
              <a:spcBef>
                <a:spcPts val="0"/>
              </a:spcBef>
              <a:buFont typeface="Wingdings" pitchFamily="2" charset="2"/>
              <a:buChar char="ü"/>
            </a:pPr>
            <a:r>
              <a:rPr kumimoji="1" lang="zh-CN" altLang="en-US" sz="2000" b="1" dirty="0" smtClean="0"/>
              <a:t>为了</a:t>
            </a:r>
            <a:r>
              <a:rPr kumimoji="1" lang="zh-CN" altLang="en-US" sz="2000" b="1" dirty="0"/>
              <a:t>比较两个数值的大小，一般使用比较指令</a:t>
            </a:r>
            <a:r>
              <a:rPr kumimoji="1" lang="zh-CN" altLang="en-US" sz="2000" b="1" dirty="0" smtClean="0"/>
              <a:t>。</a:t>
            </a:r>
            <a:endParaRPr kumimoji="1" lang="en-US" altLang="zh-CN" sz="2000" b="1" dirty="0" smtClean="0"/>
          </a:p>
          <a:p>
            <a:pPr>
              <a:lnSpc>
                <a:spcPts val="3600"/>
              </a:lnSpc>
              <a:spcBef>
                <a:spcPts val="0"/>
              </a:spcBef>
            </a:pPr>
            <a:r>
              <a:rPr kumimoji="1" lang="zh-CN" altLang="en-US" sz="2000" b="1" dirty="0" smtClean="0">
                <a:solidFill>
                  <a:srgbClr val="FF0000"/>
                </a:solidFill>
                <a:effectLst>
                  <a:outerShdw blurRad="38100" dist="38100" dir="2700000" algn="tl">
                    <a:srgbClr val="000000">
                      <a:alpha val="43137"/>
                    </a:srgbClr>
                  </a:outerShdw>
                </a:effectLst>
              </a:rPr>
              <a:t>根据</a:t>
            </a:r>
            <a:r>
              <a:rPr kumimoji="1" lang="zh-CN" altLang="en-US" sz="2000" b="1" dirty="0">
                <a:solidFill>
                  <a:srgbClr val="FF0000"/>
                </a:solidFill>
                <a:effectLst>
                  <a:outerShdw blurRad="38100" dist="38100" dir="2700000" algn="tl">
                    <a:srgbClr val="000000">
                      <a:alpha val="43137"/>
                    </a:srgbClr>
                  </a:outerShdw>
                </a:effectLst>
              </a:rPr>
              <a:t>零标志</a:t>
            </a:r>
            <a:r>
              <a:rPr kumimoji="1" lang="en-US" altLang="zh-CN" sz="2000" b="1" dirty="0">
                <a:solidFill>
                  <a:srgbClr val="FF0000"/>
                </a:solidFill>
                <a:effectLst>
                  <a:outerShdw blurRad="38100" dist="38100" dir="2700000" algn="tl">
                    <a:srgbClr val="000000">
                      <a:alpha val="43137"/>
                    </a:srgbClr>
                  </a:outerShdw>
                </a:effectLst>
              </a:rPr>
              <a:t>ZF</a:t>
            </a:r>
            <a:r>
              <a:rPr kumimoji="1" lang="zh-CN" altLang="en-US" sz="2000" b="1" dirty="0">
                <a:solidFill>
                  <a:srgbClr val="FF0000"/>
                </a:solidFill>
                <a:effectLst>
                  <a:outerShdw blurRad="38100" dist="38100" dir="2700000" algn="tl">
                    <a:srgbClr val="000000">
                      <a:alpha val="43137"/>
                    </a:srgbClr>
                  </a:outerShdw>
                </a:effectLst>
              </a:rPr>
              <a:t>是否置位，判断两者是否相等</a:t>
            </a:r>
            <a:r>
              <a:rPr kumimoji="1" lang="zh-CN" altLang="en-US" sz="2000" b="1" dirty="0" smtClean="0">
                <a:solidFill>
                  <a:srgbClr val="FF0000"/>
                </a:solidFill>
                <a:effectLst>
                  <a:outerShdw blurRad="38100" dist="38100" dir="2700000" algn="tl">
                    <a:srgbClr val="000000">
                      <a:alpha val="43137"/>
                    </a:srgbClr>
                  </a:outerShdw>
                </a:effectLst>
              </a:rPr>
              <a:t>；</a:t>
            </a:r>
            <a:endParaRPr kumimoji="1" lang="en-US" altLang="zh-CN" sz="2000" b="1" dirty="0" smtClean="0">
              <a:solidFill>
                <a:srgbClr val="FF0000"/>
              </a:solidFill>
              <a:effectLst>
                <a:outerShdw blurRad="38100" dist="38100" dir="2700000" algn="tl">
                  <a:srgbClr val="000000">
                    <a:alpha val="43137"/>
                  </a:srgbClr>
                </a:outerShdw>
              </a:effectLst>
            </a:endParaRPr>
          </a:p>
          <a:p>
            <a:pPr>
              <a:lnSpc>
                <a:spcPts val="3600"/>
              </a:lnSpc>
              <a:spcBef>
                <a:spcPts val="0"/>
              </a:spcBef>
            </a:pPr>
            <a:r>
              <a:rPr kumimoji="1" lang="zh-CN" altLang="en-US" sz="2000" b="1" dirty="0" smtClean="0"/>
              <a:t>如果</a:t>
            </a:r>
            <a:r>
              <a:rPr kumimoji="1" lang="zh-CN" altLang="en-US" sz="2000" b="1" dirty="0"/>
              <a:t>两者是无符号数</a:t>
            </a:r>
            <a:r>
              <a:rPr kumimoji="1" lang="zh-CN" altLang="en-US" sz="2000" b="1" dirty="0" smtClean="0"/>
              <a:t>，可</a:t>
            </a:r>
            <a:r>
              <a:rPr kumimoji="1" lang="zh-CN" altLang="en-US" sz="2000" b="1" dirty="0"/>
              <a:t>根据进位标志</a:t>
            </a:r>
            <a:r>
              <a:rPr kumimoji="1" lang="en-US" altLang="zh-CN" sz="2000" b="1" dirty="0"/>
              <a:t>CF</a:t>
            </a:r>
            <a:r>
              <a:rPr kumimoji="1" lang="zh-CN" altLang="en-US" sz="2000" b="1" dirty="0"/>
              <a:t>判断大小</a:t>
            </a:r>
            <a:r>
              <a:rPr kumimoji="1" lang="zh-CN" altLang="en-US" sz="2000" b="1" dirty="0" smtClean="0"/>
              <a:t>；</a:t>
            </a:r>
            <a:endParaRPr kumimoji="1" lang="en-US" altLang="zh-CN" sz="2000" b="1" dirty="0" smtClean="0"/>
          </a:p>
          <a:p>
            <a:pPr>
              <a:lnSpc>
                <a:spcPts val="3600"/>
              </a:lnSpc>
              <a:spcBef>
                <a:spcPts val="0"/>
              </a:spcBef>
            </a:pPr>
            <a:r>
              <a:rPr kumimoji="1" lang="zh-CN" altLang="en-US" sz="2000" b="1" dirty="0" smtClean="0"/>
              <a:t>如果</a:t>
            </a:r>
            <a:r>
              <a:rPr kumimoji="1" lang="zh-CN" altLang="en-US" sz="2000" b="1" dirty="0"/>
              <a:t>两者是有符号数</a:t>
            </a:r>
            <a:r>
              <a:rPr kumimoji="1" lang="zh-CN" altLang="en-US" sz="2000" b="1" dirty="0" smtClean="0"/>
              <a:t>，要</a:t>
            </a:r>
            <a:r>
              <a:rPr kumimoji="1" lang="zh-CN" altLang="en-US" sz="2000" b="1" dirty="0"/>
              <a:t>同时根据符号标志</a:t>
            </a:r>
            <a:r>
              <a:rPr kumimoji="1" lang="en-US" altLang="zh-CN" sz="2000" b="1" dirty="0"/>
              <a:t>SF</a:t>
            </a:r>
            <a:r>
              <a:rPr kumimoji="1" lang="zh-CN" altLang="en-US" sz="2000" b="1" dirty="0"/>
              <a:t>和溢出标志</a:t>
            </a:r>
            <a:r>
              <a:rPr kumimoji="1" lang="en-US" altLang="zh-CN" sz="2000" b="1" dirty="0"/>
              <a:t>OF</a:t>
            </a:r>
            <a:r>
              <a:rPr kumimoji="1" lang="zh-CN" altLang="en-US" sz="2000" b="1" dirty="0"/>
              <a:t>判断大小。</a:t>
            </a:r>
          </a:p>
          <a:p>
            <a:pPr>
              <a:lnSpc>
                <a:spcPts val="3600"/>
              </a:lnSpc>
              <a:spcBef>
                <a:spcPts val="0"/>
              </a:spcBef>
              <a:buFont typeface="Wingdings" pitchFamily="2" charset="2"/>
              <a:buChar char="ü"/>
            </a:pPr>
            <a:r>
              <a:rPr kumimoji="1" lang="zh-CN" altLang="en-US" sz="2000" b="1" dirty="0" smtClean="0"/>
              <a:t>为了</a:t>
            </a:r>
            <a:r>
              <a:rPr kumimoji="1" lang="zh-CN" altLang="en-US" sz="2000" b="1" dirty="0"/>
              <a:t>方便进行数值大小比较</a:t>
            </a:r>
            <a:r>
              <a:rPr kumimoji="1" lang="zh-CN" altLang="en-US" sz="2000" b="1" dirty="0" smtClean="0"/>
              <a:t>，</a:t>
            </a:r>
            <a:r>
              <a:rPr kumimoji="1" lang="en-US" altLang="zh-CN" sz="2000" b="1" dirty="0" smtClean="0"/>
              <a:t>IA-32</a:t>
            </a:r>
            <a:r>
              <a:rPr kumimoji="1" lang="zh-CN" altLang="en-US" sz="2000" b="1" dirty="0"/>
              <a:t>系列</a:t>
            </a:r>
            <a:r>
              <a:rPr kumimoji="1" lang="en-US" altLang="zh-CN" sz="2000" b="1" dirty="0"/>
              <a:t>CPU</a:t>
            </a:r>
            <a:r>
              <a:rPr kumimoji="1" lang="zh-CN" altLang="en-US" sz="2000" b="1" dirty="0" smtClean="0"/>
              <a:t>提供两</a:t>
            </a:r>
            <a:r>
              <a:rPr kumimoji="1" lang="zh-CN" altLang="en-US" sz="2000" b="1" dirty="0"/>
              <a:t>套以数值大小为条件的条件转移指令，</a:t>
            </a:r>
            <a:r>
              <a:rPr kumimoji="1" lang="zh-CN" altLang="en-US" sz="2000" b="1" dirty="0">
                <a:solidFill>
                  <a:srgbClr val="0000FF"/>
                </a:solidFill>
                <a:effectLst>
                  <a:outerShdw blurRad="38100" dist="38100" dir="2700000" algn="tl">
                    <a:srgbClr val="000000">
                      <a:alpha val="43137"/>
                    </a:srgbClr>
                  </a:outerShdw>
                </a:effectLst>
              </a:rPr>
              <a:t>一套适用于无符号数之间的比较，另一套适用于有符号数之间的比较</a:t>
            </a:r>
            <a:r>
              <a:rPr kumimoji="1" lang="zh-CN" altLang="en-US" sz="2000" b="1" dirty="0" smtClean="0"/>
              <a:t>。这</a:t>
            </a:r>
            <a:r>
              <a:rPr kumimoji="1" lang="zh-CN" altLang="en-US" sz="2000" b="1" dirty="0"/>
              <a:t>两套条件转移指令判断的标志是不同的</a:t>
            </a:r>
            <a:r>
              <a:rPr kumimoji="1" lang="zh-CN" altLang="en-US" sz="2000" b="1" dirty="0" smtClean="0"/>
              <a:t>。</a:t>
            </a:r>
            <a:endParaRPr kumimoji="1" lang="en-US" altLang="zh-CN" sz="2000" b="1" dirty="0"/>
          </a:p>
          <a:p>
            <a:pPr>
              <a:lnSpc>
                <a:spcPts val="3600"/>
              </a:lnSpc>
              <a:spcBef>
                <a:spcPts val="0"/>
              </a:spcBef>
            </a:pPr>
            <a:r>
              <a:rPr kumimoji="1" lang="zh-CN" altLang="en-US" sz="2000" b="1" dirty="0" smtClean="0">
                <a:solidFill>
                  <a:srgbClr val="FF0000"/>
                </a:solidFill>
                <a:effectLst>
                  <a:outerShdw blurRad="38100" dist="38100" dir="2700000" algn="tl">
                    <a:srgbClr val="000000">
                      <a:alpha val="43137"/>
                    </a:srgbClr>
                  </a:outerShdw>
                </a:effectLst>
              </a:rPr>
              <a:t>有</a:t>
            </a:r>
            <a:r>
              <a:rPr kumimoji="1" lang="zh-CN" altLang="en-US" sz="2000" b="1" dirty="0">
                <a:solidFill>
                  <a:srgbClr val="FF0000"/>
                </a:solidFill>
                <a:effectLst>
                  <a:outerShdw blurRad="38100" dist="38100" dir="2700000" algn="tl">
                    <a:srgbClr val="000000">
                      <a:alpha val="43137"/>
                    </a:srgbClr>
                  </a:outerShdw>
                </a:effectLst>
              </a:rPr>
              <a:t>符号数间的次序关系称为大于</a:t>
            </a:r>
            <a:r>
              <a:rPr kumimoji="1" lang="en-US" altLang="zh-CN" sz="2000" b="1" dirty="0">
                <a:solidFill>
                  <a:srgbClr val="FF0000"/>
                </a:solidFill>
                <a:effectLst>
                  <a:outerShdw blurRad="38100" dist="38100" dir="2700000" algn="tl">
                    <a:srgbClr val="000000">
                      <a:alpha val="43137"/>
                    </a:srgbClr>
                  </a:outerShdw>
                </a:effectLst>
              </a:rPr>
              <a:t>(G)</a:t>
            </a:r>
            <a:r>
              <a:rPr kumimoji="1" lang="zh-CN" altLang="en-US" sz="2000" b="1" dirty="0">
                <a:solidFill>
                  <a:srgbClr val="FF0000"/>
                </a:solidFill>
                <a:effectLst>
                  <a:outerShdw blurRad="38100" dist="38100" dir="2700000" algn="tl">
                    <a:srgbClr val="000000">
                      <a:alpha val="43137"/>
                    </a:srgbClr>
                  </a:outerShdw>
                </a:effectLst>
              </a:rPr>
              <a:t>、等于</a:t>
            </a:r>
            <a:r>
              <a:rPr kumimoji="1" lang="en-US" altLang="zh-CN" sz="2000" b="1" dirty="0">
                <a:solidFill>
                  <a:srgbClr val="FF0000"/>
                </a:solidFill>
                <a:effectLst>
                  <a:outerShdw blurRad="38100" dist="38100" dir="2700000" algn="tl">
                    <a:srgbClr val="000000">
                      <a:alpha val="43137"/>
                    </a:srgbClr>
                  </a:outerShdw>
                </a:effectLst>
              </a:rPr>
              <a:t>(E)</a:t>
            </a:r>
            <a:r>
              <a:rPr kumimoji="1" lang="zh-CN" altLang="en-US" sz="2000" b="1" dirty="0">
                <a:solidFill>
                  <a:srgbClr val="FF0000"/>
                </a:solidFill>
                <a:effectLst>
                  <a:outerShdw blurRad="38100" dist="38100" dir="2700000" algn="tl">
                    <a:srgbClr val="000000">
                      <a:alpha val="43137"/>
                    </a:srgbClr>
                  </a:outerShdw>
                </a:effectLst>
              </a:rPr>
              <a:t>和小于</a:t>
            </a:r>
            <a:r>
              <a:rPr kumimoji="1" lang="en-US" altLang="zh-CN" sz="2000" b="1" dirty="0">
                <a:solidFill>
                  <a:srgbClr val="FF0000"/>
                </a:solidFill>
                <a:effectLst>
                  <a:outerShdw blurRad="38100" dist="38100" dir="2700000" algn="tl">
                    <a:srgbClr val="000000">
                      <a:alpha val="43137"/>
                    </a:srgbClr>
                  </a:outerShdw>
                </a:effectLst>
              </a:rPr>
              <a:t>(L)</a:t>
            </a:r>
            <a:r>
              <a:rPr kumimoji="1" lang="zh-CN" altLang="en-US" sz="2000" b="1" dirty="0" smtClean="0"/>
              <a:t>；</a:t>
            </a:r>
            <a:endParaRPr kumimoji="1" lang="en-US" altLang="zh-CN" sz="2000" b="1" dirty="0" smtClean="0"/>
          </a:p>
          <a:p>
            <a:pPr>
              <a:lnSpc>
                <a:spcPts val="3600"/>
              </a:lnSpc>
              <a:spcBef>
                <a:spcPts val="0"/>
              </a:spcBef>
            </a:pPr>
            <a:r>
              <a:rPr kumimoji="1" lang="zh-CN" altLang="en-US" sz="2000" b="1" dirty="0" smtClean="0">
                <a:solidFill>
                  <a:srgbClr val="FF0000"/>
                </a:solidFill>
                <a:effectLst>
                  <a:outerShdw blurRad="38100" dist="38100" dir="2700000" algn="tl">
                    <a:srgbClr val="000000">
                      <a:alpha val="43137"/>
                    </a:srgbClr>
                  </a:outerShdw>
                </a:effectLst>
              </a:rPr>
              <a:t>无</a:t>
            </a:r>
            <a:r>
              <a:rPr kumimoji="1" lang="zh-CN" altLang="en-US" sz="2000" b="1" dirty="0">
                <a:solidFill>
                  <a:srgbClr val="FF0000"/>
                </a:solidFill>
                <a:effectLst>
                  <a:outerShdw blurRad="38100" dist="38100" dir="2700000" algn="tl">
                    <a:srgbClr val="000000">
                      <a:alpha val="43137"/>
                    </a:srgbClr>
                  </a:outerShdw>
                </a:effectLst>
              </a:rPr>
              <a:t>符号数间的次序关系称为高于</a:t>
            </a:r>
            <a:r>
              <a:rPr kumimoji="1" lang="en-US" altLang="zh-CN" sz="2000" b="1" dirty="0">
                <a:solidFill>
                  <a:srgbClr val="FF0000"/>
                </a:solidFill>
                <a:effectLst>
                  <a:outerShdw blurRad="38100" dist="38100" dir="2700000" algn="tl">
                    <a:srgbClr val="000000">
                      <a:alpha val="43137"/>
                    </a:srgbClr>
                  </a:outerShdw>
                </a:effectLst>
              </a:rPr>
              <a:t>(A)</a:t>
            </a:r>
            <a:r>
              <a:rPr kumimoji="1" lang="zh-CN" altLang="en-US" sz="2000" b="1" dirty="0">
                <a:solidFill>
                  <a:srgbClr val="FF0000"/>
                </a:solidFill>
                <a:effectLst>
                  <a:outerShdw blurRad="38100" dist="38100" dir="2700000" algn="tl">
                    <a:srgbClr val="000000">
                      <a:alpha val="43137"/>
                    </a:srgbClr>
                  </a:outerShdw>
                </a:effectLst>
              </a:rPr>
              <a:t>、等于</a:t>
            </a:r>
            <a:r>
              <a:rPr kumimoji="1" lang="en-US" altLang="zh-CN" sz="2000" b="1" dirty="0">
                <a:solidFill>
                  <a:srgbClr val="FF0000"/>
                </a:solidFill>
                <a:effectLst>
                  <a:outerShdw blurRad="38100" dist="38100" dir="2700000" algn="tl">
                    <a:srgbClr val="000000">
                      <a:alpha val="43137"/>
                    </a:srgbClr>
                  </a:outerShdw>
                </a:effectLst>
              </a:rPr>
              <a:t>(E)</a:t>
            </a:r>
            <a:r>
              <a:rPr kumimoji="1" lang="zh-CN" altLang="en-US" sz="2000" b="1" dirty="0">
                <a:solidFill>
                  <a:srgbClr val="FF0000"/>
                </a:solidFill>
                <a:effectLst>
                  <a:outerShdw blurRad="38100" dist="38100" dir="2700000" algn="tl">
                    <a:srgbClr val="000000">
                      <a:alpha val="43137"/>
                    </a:srgbClr>
                  </a:outerShdw>
                </a:effectLst>
              </a:rPr>
              <a:t>和低于</a:t>
            </a:r>
            <a:r>
              <a:rPr kumimoji="1" lang="en-US" altLang="zh-CN" sz="2000" b="1" dirty="0">
                <a:solidFill>
                  <a:srgbClr val="FF0000"/>
                </a:solidFill>
                <a:effectLst>
                  <a:outerShdw blurRad="38100" dist="38100" dir="2700000" algn="tl">
                    <a:srgbClr val="000000">
                      <a:alpha val="43137"/>
                    </a:srgbClr>
                  </a:outerShdw>
                </a:effectLst>
              </a:rPr>
              <a:t>(B)</a:t>
            </a:r>
            <a:r>
              <a:rPr kumimoji="1" lang="zh-CN" altLang="en-US" sz="2000" b="1" dirty="0" smtClean="0">
                <a:solidFill>
                  <a:srgbClr val="FF0000"/>
                </a:solidFill>
                <a:effectLst>
                  <a:outerShdw blurRad="38100" dist="38100" dir="2700000" algn="tl">
                    <a:srgbClr val="000000">
                      <a:alpha val="43137"/>
                    </a:srgbClr>
                  </a:outerShdw>
                </a:effectLst>
              </a:rPr>
              <a:t>。</a:t>
            </a:r>
            <a:endParaRPr kumimoji="1" lang="en-US" altLang="zh-CN" sz="2000" b="1" dirty="0" smtClean="0">
              <a:solidFill>
                <a:srgbClr val="FF0000"/>
              </a:solidFill>
              <a:effectLst>
                <a:outerShdw blurRad="38100" dist="38100" dir="2700000" algn="tl">
                  <a:srgbClr val="000000">
                    <a:alpha val="43137"/>
                  </a:srgbClr>
                </a:outerShdw>
              </a:effectLst>
            </a:endParaRPr>
          </a:p>
        </p:txBody>
      </p:sp>
      <p:sp>
        <p:nvSpPr>
          <p:cNvPr id="6" name="矩形标注 5"/>
          <p:cNvSpPr/>
          <p:nvPr/>
        </p:nvSpPr>
        <p:spPr>
          <a:xfrm>
            <a:off x="2339752" y="6168818"/>
            <a:ext cx="4896544" cy="507571"/>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rPr>
              <a:t>在</a:t>
            </a:r>
            <a:r>
              <a:rPr lang="zh-CN" altLang="en-US" b="1" dirty="0">
                <a:solidFill>
                  <a:srgbClr val="0000FF"/>
                </a:solidFill>
              </a:rPr>
              <a:t>使用时要注意区分它们，不能混淆。</a:t>
            </a:r>
          </a:p>
        </p:txBody>
      </p:sp>
    </p:spTree>
    <p:extLst>
      <p:ext uri="{BB962C8B-B14F-4D97-AF65-F5344CB8AC3E}">
        <p14:creationId xmlns:p14="http://schemas.microsoft.com/office/powerpoint/2010/main" val="297791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80614">
                                            <p:txEl>
                                              <p:pRg st="4" end="4"/>
                                            </p:txEl>
                                          </p:spTgt>
                                        </p:tgtEl>
                                        <p:attrNameLst>
                                          <p:attrName>style.visibility</p:attrName>
                                        </p:attrNameLst>
                                      </p:cBhvr>
                                      <p:to>
                                        <p:strVal val="visible"/>
                                      </p:to>
                                    </p:set>
                                    <p:animEffect transition="in" filter="fade">
                                      <p:cBhvr>
                                        <p:cTn id="7" dur="1000"/>
                                        <p:tgtEl>
                                          <p:spTgt spid="580614">
                                            <p:txEl>
                                              <p:pRg st="4" end="4"/>
                                            </p:txEl>
                                          </p:spTgt>
                                        </p:tgtEl>
                                      </p:cBhvr>
                                    </p:animEffect>
                                    <p:anim calcmode="lin" valueType="num">
                                      <p:cBhvr>
                                        <p:cTn id="8" dur="1000" fill="hold"/>
                                        <p:tgtEl>
                                          <p:spTgt spid="58061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8061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80614">
                                            <p:txEl>
                                              <p:pRg st="5" end="5"/>
                                            </p:txEl>
                                          </p:spTgt>
                                        </p:tgtEl>
                                        <p:attrNameLst>
                                          <p:attrName>style.visibility</p:attrName>
                                        </p:attrNameLst>
                                      </p:cBhvr>
                                      <p:to>
                                        <p:strVal val="visible"/>
                                      </p:to>
                                    </p:set>
                                    <p:animEffect transition="in" filter="fade">
                                      <p:cBhvr>
                                        <p:cTn id="12" dur="1000"/>
                                        <p:tgtEl>
                                          <p:spTgt spid="580614">
                                            <p:txEl>
                                              <p:pRg st="5" end="5"/>
                                            </p:txEl>
                                          </p:spTgt>
                                        </p:tgtEl>
                                      </p:cBhvr>
                                    </p:animEffect>
                                    <p:anim calcmode="lin" valueType="num">
                                      <p:cBhvr>
                                        <p:cTn id="13" dur="1000" fill="hold"/>
                                        <p:tgtEl>
                                          <p:spTgt spid="58061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8061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80614">
                                            <p:txEl>
                                              <p:pRg st="6" end="6"/>
                                            </p:txEl>
                                          </p:spTgt>
                                        </p:tgtEl>
                                        <p:attrNameLst>
                                          <p:attrName>style.visibility</p:attrName>
                                        </p:attrNameLst>
                                      </p:cBhvr>
                                      <p:to>
                                        <p:strVal val="visible"/>
                                      </p:to>
                                    </p:set>
                                    <p:animEffect transition="in" filter="fade">
                                      <p:cBhvr>
                                        <p:cTn id="17" dur="1000"/>
                                        <p:tgtEl>
                                          <p:spTgt spid="580614">
                                            <p:txEl>
                                              <p:pRg st="6" end="6"/>
                                            </p:txEl>
                                          </p:spTgt>
                                        </p:tgtEl>
                                      </p:cBhvr>
                                    </p:animEffect>
                                    <p:anim calcmode="lin" valueType="num">
                                      <p:cBhvr>
                                        <p:cTn id="18" dur="1000" fill="hold"/>
                                        <p:tgtEl>
                                          <p:spTgt spid="580614">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806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785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856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比较数值大小</a:t>
            </a:r>
            <a:endParaRPr lang="en-US" altLang="zh-CN" sz="2800" b="1" dirty="0">
              <a:solidFill>
                <a:srgbClr val="0000FF"/>
              </a:solidFill>
            </a:endParaRPr>
          </a:p>
        </p:txBody>
      </p:sp>
      <p:sp>
        <p:nvSpPr>
          <p:cNvPr id="578565" name="Text Box 5"/>
          <p:cNvSpPr txBox="1">
            <a:spLocks noChangeArrowheads="1"/>
          </p:cNvSpPr>
          <p:nvPr/>
        </p:nvSpPr>
        <p:spPr bwMode="auto">
          <a:xfrm>
            <a:off x="576262" y="2780928"/>
            <a:ext cx="8604250" cy="3836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kumimoji="1" lang="zh-CN" altLang="en-US" b="1" dirty="0" smtClean="0">
                <a:effectLst>
                  <a:outerShdw blurRad="38100" dist="38100" dir="2700000" algn="tl">
                    <a:srgbClr val="000000">
                      <a:alpha val="43137"/>
                    </a:srgbClr>
                  </a:outerShdw>
                </a:effectLst>
                <a:latin typeface="+mn-ea"/>
                <a:ea typeface="+mn-ea"/>
              </a:rPr>
              <a:t>如果</a:t>
            </a:r>
            <a:r>
              <a:rPr kumimoji="1" lang="zh-CN" altLang="en-US" b="1" dirty="0">
                <a:effectLst>
                  <a:outerShdw blurRad="38100" dist="38100" dir="2700000" algn="tl">
                    <a:srgbClr val="000000">
                      <a:alpha val="43137"/>
                    </a:srgbClr>
                  </a:outerShdw>
                </a:effectLst>
                <a:latin typeface="+mn-ea"/>
                <a:ea typeface="+mn-ea"/>
              </a:rPr>
              <a:t>这两个数是有符号数，则代码片段如下：</a:t>
            </a:r>
          </a:p>
          <a:p>
            <a:pPr>
              <a:lnSpc>
                <a:spcPts val="2800"/>
              </a:lnSpc>
            </a:pPr>
            <a:r>
              <a:rPr kumimoji="1" lang="zh-CN" altLang="en-US"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CMP   </a:t>
            </a:r>
            <a:r>
              <a:rPr kumimoji="1" lang="en-US" altLang="zh-CN" b="1" dirty="0" smtClean="0">
                <a:effectLst>
                  <a:outerShdw blurRad="38100" dist="38100" dir="2700000" algn="tl">
                    <a:srgbClr val="000000">
                      <a:alpha val="43137"/>
                    </a:srgbClr>
                  </a:outerShdw>
                </a:effectLst>
                <a:latin typeface="+mn-ea"/>
                <a:ea typeface="+mn-ea"/>
              </a:rPr>
              <a:t>ECX, EDX</a:t>
            </a:r>
            <a:endParaRPr kumimoji="1" lang="en-US" altLang="zh-CN" b="1" dirty="0">
              <a:effectLst>
                <a:outerShdw blurRad="38100" dist="38100" dir="2700000" algn="tl">
                  <a:srgbClr val="000000">
                    <a:alpha val="43137"/>
                  </a:srgbClr>
                </a:outerShdw>
              </a:effectLst>
              <a:latin typeface="+mn-ea"/>
              <a:ea typeface="+mn-ea"/>
            </a:endParaRP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J</a:t>
            </a:r>
            <a:r>
              <a:rPr kumimoji="1" lang="en-US" altLang="zh-CN" b="1" dirty="0" smtClean="0">
                <a:solidFill>
                  <a:srgbClr val="FF0000"/>
                </a:solidFill>
                <a:effectLst>
                  <a:outerShdw blurRad="38100" dist="38100" dir="2700000" algn="tl">
                    <a:srgbClr val="000000">
                      <a:alpha val="43137"/>
                    </a:srgbClr>
                  </a:outerShdw>
                </a:effectLst>
                <a:latin typeface="+mn-ea"/>
                <a:ea typeface="+mn-ea"/>
              </a:rPr>
              <a:t>GE</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OK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solidFill>
                  <a:srgbClr val="FF0000"/>
                </a:solidFill>
                <a:effectLst>
                  <a:outerShdw blurRad="38100" dist="38100" dir="2700000" algn="tl">
                    <a:srgbClr val="000000">
                      <a:alpha val="43137"/>
                    </a:srgbClr>
                  </a:outerShdw>
                </a:effectLst>
                <a:latin typeface="+mn-ea"/>
                <a:ea typeface="+mn-ea"/>
              </a:rPr>
              <a:t>有</a:t>
            </a:r>
            <a:r>
              <a:rPr kumimoji="1" lang="zh-CN" altLang="en-US" b="1" dirty="0">
                <a:solidFill>
                  <a:srgbClr val="FF0000"/>
                </a:solidFill>
                <a:effectLst>
                  <a:outerShdw blurRad="38100" dist="38100" dir="2700000" algn="tl">
                    <a:srgbClr val="000000">
                      <a:alpha val="43137"/>
                    </a:srgbClr>
                  </a:outerShdw>
                </a:effectLst>
                <a:latin typeface="+mn-ea"/>
                <a:ea typeface="+mn-ea"/>
              </a:rPr>
              <a:t>符号数</a:t>
            </a:r>
            <a:r>
              <a:rPr kumimoji="1" lang="zh-CN" altLang="en-US" b="1" dirty="0">
                <a:effectLst>
                  <a:outerShdw blurRad="38100" dist="38100" dir="2700000" algn="tl">
                    <a:srgbClr val="000000">
                      <a:alpha val="43137"/>
                    </a:srgbClr>
                  </a:outerShdw>
                </a:effectLst>
                <a:latin typeface="+mn-ea"/>
                <a:ea typeface="+mn-ea"/>
              </a:rPr>
              <a:t>比较大小转移（判断</a:t>
            </a:r>
            <a:r>
              <a:rPr kumimoji="1" lang="en-US" altLang="zh-CN" b="1" dirty="0">
                <a:effectLst>
                  <a:outerShdw blurRad="38100" dist="38100" dir="2700000" algn="tl">
                    <a:srgbClr val="000000">
                      <a:alpha val="43137"/>
                    </a:srgbClr>
                  </a:outerShdw>
                </a:effectLst>
                <a:latin typeface="+mn-ea"/>
                <a:ea typeface="+mn-ea"/>
              </a:rPr>
              <a:t>SF</a:t>
            </a:r>
            <a:r>
              <a:rPr kumimoji="1" lang="zh-CN" altLang="en-US" b="1" dirty="0">
                <a:effectLst>
                  <a:outerShdw blurRad="38100" dist="38100" dir="2700000" algn="tl">
                    <a:srgbClr val="000000">
                      <a:alpha val="43137"/>
                    </a:srgbClr>
                  </a:outerShdw>
                </a:effectLst>
                <a:latin typeface="+mn-ea"/>
                <a:ea typeface="+mn-ea"/>
              </a:rPr>
              <a:t>和</a:t>
            </a:r>
            <a:r>
              <a:rPr kumimoji="1" lang="en-US" altLang="zh-CN" b="1" dirty="0">
                <a:effectLst>
                  <a:outerShdw blurRad="38100" dist="38100" dir="2700000" algn="tl">
                    <a:srgbClr val="000000">
                      <a:alpha val="43137"/>
                    </a:srgbClr>
                  </a:outerShdw>
                </a:effectLst>
                <a:latin typeface="+mn-ea"/>
                <a:ea typeface="+mn-ea"/>
              </a:rPr>
              <a:t>OF</a:t>
            </a:r>
            <a:r>
              <a:rPr kumimoji="1" lang="zh-CN" altLang="en-US" b="1" dirty="0">
                <a:effectLst>
                  <a:outerShdw blurRad="38100" dist="38100" dir="2700000" algn="tl">
                    <a:srgbClr val="000000">
                      <a:alpha val="43137"/>
                    </a:srgbClr>
                  </a:outerShdw>
                </a:effectLst>
                <a:latin typeface="+mn-ea"/>
                <a:ea typeface="+mn-ea"/>
              </a:rPr>
              <a:t>）</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XCHG  ECX, EDX</a:t>
            </a:r>
            <a:endParaRPr kumimoji="1" lang="en-US" altLang="zh-CN" b="1" dirty="0">
              <a:effectLst>
                <a:outerShdw blurRad="38100" dist="38100" dir="2700000" algn="tl">
                  <a:srgbClr val="000000">
                    <a:alpha val="43137"/>
                  </a:srgbClr>
                </a:outerShdw>
              </a:effectLst>
              <a:latin typeface="+mn-ea"/>
              <a:ea typeface="+mn-ea"/>
            </a:endParaRP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OK</a:t>
            </a:r>
            <a:r>
              <a:rPr kumimoji="1" lang="zh-CN" altLang="en-US" b="1" dirty="0">
                <a:effectLst>
                  <a:outerShdw blurRad="38100" dist="38100" dir="2700000" algn="tl">
                    <a:srgbClr val="000000">
                      <a:alpha val="43137"/>
                    </a:srgbClr>
                  </a:outerShdw>
                </a:effectLst>
                <a:latin typeface="+mn-ea"/>
                <a:ea typeface="+mn-ea"/>
              </a:rPr>
              <a:t>：</a:t>
            </a:r>
          </a:p>
          <a:p>
            <a:pPr>
              <a:lnSpc>
                <a:spcPts val="2800"/>
              </a:lnSpc>
              <a:spcBef>
                <a:spcPts val="1200"/>
              </a:spcBef>
            </a:pPr>
            <a:r>
              <a:rPr kumimoji="1" lang="zh-CN" altLang="en-US" b="1" dirty="0" smtClean="0">
                <a:effectLst>
                  <a:outerShdw blurRad="38100" dist="38100" dir="2700000" algn="tl">
                    <a:srgbClr val="000000">
                      <a:alpha val="43137"/>
                    </a:srgbClr>
                  </a:outerShdw>
                </a:effectLst>
                <a:latin typeface="+mn-ea"/>
                <a:ea typeface="+mn-ea"/>
              </a:rPr>
              <a:t>如果</a:t>
            </a:r>
            <a:r>
              <a:rPr kumimoji="1" lang="zh-CN" altLang="en-US" b="1" dirty="0">
                <a:effectLst>
                  <a:outerShdw blurRad="38100" dist="38100" dir="2700000" algn="tl">
                    <a:srgbClr val="000000">
                      <a:alpha val="43137"/>
                    </a:srgbClr>
                  </a:outerShdw>
                </a:effectLst>
                <a:latin typeface="+mn-ea"/>
                <a:ea typeface="+mn-ea"/>
              </a:rPr>
              <a:t>这两个数是无符号数，则代码片段如下：</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CMP   ECX, EDX</a:t>
            </a:r>
            <a:endParaRPr kumimoji="1" lang="en-US" altLang="zh-CN" b="1" dirty="0">
              <a:effectLst>
                <a:outerShdw blurRad="38100" dist="38100" dir="2700000" algn="tl">
                  <a:srgbClr val="000000">
                    <a:alpha val="43137"/>
                  </a:srgbClr>
                </a:outerShdw>
              </a:effectLst>
              <a:latin typeface="+mn-ea"/>
              <a:ea typeface="+mn-ea"/>
            </a:endParaRP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J</a:t>
            </a:r>
            <a:r>
              <a:rPr kumimoji="1" lang="en-US" altLang="zh-CN" b="1" dirty="0" smtClean="0">
                <a:solidFill>
                  <a:srgbClr val="FF0000"/>
                </a:solidFill>
                <a:effectLst>
                  <a:outerShdw blurRad="38100" dist="38100" dir="2700000" algn="tl">
                    <a:srgbClr val="000000">
                      <a:alpha val="43137"/>
                    </a:srgbClr>
                  </a:outerShdw>
                </a:effectLst>
                <a:latin typeface="+mn-ea"/>
                <a:ea typeface="+mn-ea"/>
              </a:rPr>
              <a:t>AE</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OK</a:t>
            </a:r>
            <a:r>
              <a:rPr kumimoji="1" lang="en-US" altLang="zh-CN" b="1" dirty="0">
                <a:effectLst>
                  <a:outerShdw blurRad="38100" dist="38100" dir="2700000" algn="tl">
                    <a:srgbClr val="000000">
                      <a:alpha val="43137"/>
                    </a:srgbClr>
                  </a:outerShdw>
                </a:effectLst>
                <a:latin typeface="+mn-ea"/>
                <a:ea typeface="+mn-ea"/>
              </a:rPr>
              <a:t>                  ;</a:t>
            </a:r>
            <a:r>
              <a:rPr kumimoji="1" lang="zh-CN" altLang="en-US" b="1" dirty="0" smtClean="0">
                <a:solidFill>
                  <a:srgbClr val="FF0000"/>
                </a:solidFill>
                <a:effectLst>
                  <a:outerShdw blurRad="38100" dist="38100" dir="2700000" algn="tl">
                    <a:srgbClr val="000000">
                      <a:alpha val="43137"/>
                    </a:srgbClr>
                  </a:outerShdw>
                </a:effectLst>
                <a:latin typeface="+mn-ea"/>
                <a:ea typeface="+mn-ea"/>
              </a:rPr>
              <a:t>无</a:t>
            </a:r>
            <a:r>
              <a:rPr kumimoji="1" lang="zh-CN" altLang="en-US" b="1" dirty="0">
                <a:solidFill>
                  <a:srgbClr val="FF0000"/>
                </a:solidFill>
                <a:effectLst>
                  <a:outerShdw blurRad="38100" dist="38100" dir="2700000" algn="tl">
                    <a:srgbClr val="000000">
                      <a:alpha val="43137"/>
                    </a:srgbClr>
                  </a:outerShdw>
                </a:effectLst>
                <a:latin typeface="+mn-ea"/>
                <a:ea typeface="+mn-ea"/>
              </a:rPr>
              <a:t>符号数</a:t>
            </a:r>
            <a:r>
              <a:rPr kumimoji="1" lang="zh-CN" altLang="en-US" b="1" dirty="0">
                <a:effectLst>
                  <a:outerShdw blurRad="38100" dist="38100" dir="2700000" algn="tl">
                    <a:srgbClr val="000000">
                      <a:alpha val="43137"/>
                    </a:srgbClr>
                  </a:outerShdw>
                </a:effectLst>
                <a:latin typeface="+mn-ea"/>
                <a:ea typeface="+mn-ea"/>
              </a:rPr>
              <a:t>比较大小转移（判断</a:t>
            </a:r>
            <a:r>
              <a:rPr kumimoji="1" lang="en-US" altLang="zh-CN" b="1" dirty="0">
                <a:effectLst>
                  <a:outerShdw blurRad="38100" dist="38100" dir="2700000" algn="tl">
                    <a:srgbClr val="000000">
                      <a:alpha val="43137"/>
                    </a:srgbClr>
                  </a:outerShdw>
                </a:effectLst>
                <a:latin typeface="+mn-ea"/>
                <a:ea typeface="+mn-ea"/>
              </a:rPr>
              <a:t>CF</a:t>
            </a:r>
            <a:r>
              <a:rPr kumimoji="1" lang="zh-CN" altLang="en-US" b="1" dirty="0">
                <a:effectLst>
                  <a:outerShdw blurRad="38100" dist="38100" dir="2700000" algn="tl">
                    <a:srgbClr val="000000">
                      <a:alpha val="43137"/>
                    </a:srgbClr>
                  </a:outerShdw>
                </a:effectLst>
                <a:latin typeface="+mn-ea"/>
                <a:ea typeface="+mn-ea"/>
              </a:rPr>
              <a:t>）</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XCHG  ECX, EDX</a:t>
            </a:r>
            <a:endParaRPr kumimoji="1" lang="en-US" altLang="zh-CN" b="1" dirty="0">
              <a:effectLst>
                <a:outerShdw blurRad="38100" dist="38100" dir="2700000" algn="tl">
                  <a:srgbClr val="000000">
                    <a:alpha val="43137"/>
                  </a:srgbClr>
                </a:outerShdw>
              </a:effectLst>
              <a:latin typeface="+mn-ea"/>
              <a:ea typeface="+mn-ea"/>
            </a:endParaRP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OK</a:t>
            </a:r>
            <a:r>
              <a:rPr kumimoji="1" lang="zh-CN" altLang="en-US" b="1" dirty="0">
                <a:effectLst>
                  <a:outerShdw blurRad="38100" dist="38100" dir="2700000" algn="tl">
                    <a:srgbClr val="000000">
                      <a:alpha val="43137"/>
                    </a:srgbClr>
                  </a:outerShdw>
                </a:effectLst>
                <a:latin typeface="+mn-ea"/>
                <a:ea typeface="+mn-ea"/>
              </a:rPr>
              <a:t>：</a:t>
            </a:r>
          </a:p>
        </p:txBody>
      </p:sp>
      <p:sp>
        <p:nvSpPr>
          <p:cNvPr id="8" name="圆角矩形标注 7"/>
          <p:cNvSpPr/>
          <p:nvPr/>
        </p:nvSpPr>
        <p:spPr>
          <a:xfrm>
            <a:off x="565105" y="1707778"/>
            <a:ext cx="6455167" cy="929134"/>
          </a:xfrm>
          <a:prstGeom prst="wedgeRoundRectCallout">
            <a:avLst>
              <a:gd name="adj1" fmla="val -10869"/>
              <a:gd name="adj2" fmla="val 6986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设</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和</a:t>
            </a:r>
            <a:r>
              <a:rPr lang="en-US" altLang="zh-CN" sz="2000" b="1" dirty="0">
                <a:solidFill>
                  <a:srgbClr val="0000FF"/>
                </a:solidFill>
                <a:effectLst>
                  <a:outerShdw blurRad="38100" dist="38100" dir="2700000" algn="tl">
                    <a:srgbClr val="000000">
                      <a:alpha val="43137"/>
                    </a:srgbClr>
                  </a:outerShdw>
                </a:effectLst>
                <a:latin typeface="+mn-ea"/>
              </a:rPr>
              <a:t>EDX</a:t>
            </a:r>
            <a:r>
              <a:rPr lang="zh-CN" altLang="en-US" sz="2000" b="1" dirty="0">
                <a:solidFill>
                  <a:srgbClr val="0000FF"/>
                </a:solidFill>
                <a:effectLst>
                  <a:outerShdw blurRad="38100" dist="38100" dir="2700000" algn="tl">
                    <a:srgbClr val="000000">
                      <a:alpha val="43137"/>
                    </a:srgbClr>
                  </a:outerShdw>
                </a:effectLst>
                <a:latin typeface="+mn-ea"/>
              </a:rPr>
              <a:t>含有两个数，现要求把较大者保存在</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中，较小者保存在</a:t>
            </a:r>
            <a:r>
              <a:rPr lang="en-US" altLang="zh-CN" sz="2000" b="1" dirty="0">
                <a:solidFill>
                  <a:srgbClr val="0000FF"/>
                </a:solidFill>
                <a:effectLst>
                  <a:outerShdw blurRad="38100" dist="38100" dir="2700000" algn="tl">
                    <a:srgbClr val="000000">
                      <a:alpha val="43137"/>
                    </a:srgbClr>
                  </a:outerShdw>
                </a:effectLst>
                <a:latin typeface="+mn-ea"/>
              </a:rPr>
              <a:t>EDX</a:t>
            </a:r>
            <a:r>
              <a:rPr lang="zh-CN" altLang="en-US" sz="2000" b="1" dirty="0">
                <a:solidFill>
                  <a:srgbClr val="0000FF"/>
                </a:solidFill>
                <a:effectLst>
                  <a:outerShdw blurRad="38100" dist="38100" dir="2700000" algn="tl">
                    <a:srgbClr val="000000">
                      <a:alpha val="43137"/>
                    </a:srgbClr>
                  </a:outerShdw>
                </a:effectLst>
                <a:latin typeface="+mn-ea"/>
              </a:rPr>
              <a:t>中</a:t>
            </a:r>
            <a:r>
              <a:rPr lang="zh-CN" altLang="en-US" sz="2000" b="1" dirty="0" smtClean="0">
                <a:solidFill>
                  <a:srgbClr val="0000FF"/>
                </a:solidFill>
                <a:effectLst>
                  <a:outerShdw blurRad="38100" dist="38100" dir="2700000" algn="tl">
                    <a:srgbClr val="000000">
                      <a:alpha val="43137"/>
                    </a:srgbClr>
                  </a:outerShdw>
                </a:effectLst>
                <a:latin typeface="+mn-ea"/>
              </a:rPr>
              <a:t>。</a:t>
            </a:r>
            <a:endParaRPr lang="zh-CN" altLang="en-US" sz="2000"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403444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78565">
                                            <p:txEl>
                                              <p:pRg st="0" end="0"/>
                                            </p:txEl>
                                          </p:spTgt>
                                        </p:tgtEl>
                                        <p:attrNameLst>
                                          <p:attrName>style.visibility</p:attrName>
                                        </p:attrNameLst>
                                      </p:cBhvr>
                                      <p:to>
                                        <p:strVal val="visible"/>
                                      </p:to>
                                    </p:set>
                                    <p:animEffect transition="in" filter="barn(inVertical)">
                                      <p:cBhvr>
                                        <p:cTn id="12" dur="500"/>
                                        <p:tgtEl>
                                          <p:spTgt spid="578565">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78565">
                                            <p:txEl>
                                              <p:pRg st="1" end="1"/>
                                            </p:txEl>
                                          </p:spTgt>
                                        </p:tgtEl>
                                        <p:attrNameLst>
                                          <p:attrName>style.visibility</p:attrName>
                                        </p:attrNameLst>
                                      </p:cBhvr>
                                      <p:to>
                                        <p:strVal val="visible"/>
                                      </p:to>
                                    </p:set>
                                    <p:animEffect transition="in" filter="barn(inVertical)">
                                      <p:cBhvr>
                                        <p:cTn id="15" dur="500"/>
                                        <p:tgtEl>
                                          <p:spTgt spid="578565">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78565">
                                            <p:txEl>
                                              <p:pRg st="2" end="2"/>
                                            </p:txEl>
                                          </p:spTgt>
                                        </p:tgtEl>
                                        <p:attrNameLst>
                                          <p:attrName>style.visibility</p:attrName>
                                        </p:attrNameLst>
                                      </p:cBhvr>
                                      <p:to>
                                        <p:strVal val="visible"/>
                                      </p:to>
                                    </p:set>
                                    <p:animEffect transition="in" filter="barn(inVertical)">
                                      <p:cBhvr>
                                        <p:cTn id="18" dur="500"/>
                                        <p:tgtEl>
                                          <p:spTgt spid="578565">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78565">
                                            <p:txEl>
                                              <p:pRg st="3" end="3"/>
                                            </p:txEl>
                                          </p:spTgt>
                                        </p:tgtEl>
                                        <p:attrNameLst>
                                          <p:attrName>style.visibility</p:attrName>
                                        </p:attrNameLst>
                                      </p:cBhvr>
                                      <p:to>
                                        <p:strVal val="visible"/>
                                      </p:to>
                                    </p:set>
                                    <p:animEffect transition="in" filter="barn(inVertical)">
                                      <p:cBhvr>
                                        <p:cTn id="21" dur="500"/>
                                        <p:tgtEl>
                                          <p:spTgt spid="578565">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78565">
                                            <p:txEl>
                                              <p:pRg st="4" end="4"/>
                                            </p:txEl>
                                          </p:spTgt>
                                        </p:tgtEl>
                                        <p:attrNameLst>
                                          <p:attrName>style.visibility</p:attrName>
                                        </p:attrNameLst>
                                      </p:cBhvr>
                                      <p:to>
                                        <p:strVal val="visible"/>
                                      </p:to>
                                    </p:set>
                                    <p:animEffect transition="in" filter="barn(inVertical)">
                                      <p:cBhvr>
                                        <p:cTn id="24" dur="500"/>
                                        <p:tgtEl>
                                          <p:spTgt spid="57856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78565">
                                            <p:txEl>
                                              <p:pRg st="5" end="5"/>
                                            </p:txEl>
                                          </p:spTgt>
                                        </p:tgtEl>
                                        <p:attrNameLst>
                                          <p:attrName>style.visibility</p:attrName>
                                        </p:attrNameLst>
                                      </p:cBhvr>
                                      <p:to>
                                        <p:strVal val="visible"/>
                                      </p:to>
                                    </p:set>
                                    <p:anim calcmode="lin" valueType="num">
                                      <p:cBhvr additive="base">
                                        <p:cTn id="29" dur="500" fill="hold"/>
                                        <p:tgtEl>
                                          <p:spTgt spid="57856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856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8565">
                                            <p:txEl>
                                              <p:pRg st="6" end="6"/>
                                            </p:txEl>
                                          </p:spTgt>
                                        </p:tgtEl>
                                        <p:attrNameLst>
                                          <p:attrName>style.visibility</p:attrName>
                                        </p:attrNameLst>
                                      </p:cBhvr>
                                      <p:to>
                                        <p:strVal val="visible"/>
                                      </p:to>
                                    </p:set>
                                    <p:anim calcmode="lin" valueType="num">
                                      <p:cBhvr additive="base">
                                        <p:cTn id="33" dur="500" fill="hold"/>
                                        <p:tgtEl>
                                          <p:spTgt spid="57856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856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8565">
                                            <p:txEl>
                                              <p:pRg st="7" end="7"/>
                                            </p:txEl>
                                          </p:spTgt>
                                        </p:tgtEl>
                                        <p:attrNameLst>
                                          <p:attrName>style.visibility</p:attrName>
                                        </p:attrNameLst>
                                      </p:cBhvr>
                                      <p:to>
                                        <p:strVal val="visible"/>
                                      </p:to>
                                    </p:set>
                                    <p:anim calcmode="lin" valueType="num">
                                      <p:cBhvr additive="base">
                                        <p:cTn id="37" dur="500" fill="hold"/>
                                        <p:tgtEl>
                                          <p:spTgt spid="57856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856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8565">
                                            <p:txEl>
                                              <p:pRg st="8" end="8"/>
                                            </p:txEl>
                                          </p:spTgt>
                                        </p:tgtEl>
                                        <p:attrNameLst>
                                          <p:attrName>style.visibility</p:attrName>
                                        </p:attrNameLst>
                                      </p:cBhvr>
                                      <p:to>
                                        <p:strVal val="visible"/>
                                      </p:to>
                                    </p:set>
                                    <p:anim calcmode="lin" valueType="num">
                                      <p:cBhvr additive="base">
                                        <p:cTn id="41" dur="500" fill="hold"/>
                                        <p:tgtEl>
                                          <p:spTgt spid="57856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856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78565">
                                            <p:txEl>
                                              <p:pRg st="9" end="9"/>
                                            </p:txEl>
                                          </p:spTgt>
                                        </p:tgtEl>
                                        <p:attrNameLst>
                                          <p:attrName>style.visibility</p:attrName>
                                        </p:attrNameLst>
                                      </p:cBhvr>
                                      <p:to>
                                        <p:strVal val="visible"/>
                                      </p:to>
                                    </p:set>
                                    <p:anim calcmode="lin" valueType="num">
                                      <p:cBhvr additive="base">
                                        <p:cTn id="45" dur="500" fill="hold"/>
                                        <p:tgtEl>
                                          <p:spTgt spid="57856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7856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比较数值大小</a:t>
            </a:r>
          </a:p>
        </p:txBody>
      </p:sp>
      <p:sp>
        <p:nvSpPr>
          <p:cNvPr id="584709" name="Text Box 5"/>
          <p:cNvSpPr txBox="1">
            <a:spLocks noChangeArrowheads="1"/>
          </p:cNvSpPr>
          <p:nvPr/>
        </p:nvSpPr>
        <p:spPr bwMode="auto">
          <a:xfrm>
            <a:off x="611560" y="2688126"/>
            <a:ext cx="6840760"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err="1" smtClean="0">
                <a:effectLst>
                  <a:outerShdw blurRad="38100" dist="38100" dir="2700000" algn="tl">
                    <a:srgbClr val="000000">
                      <a:alpha val="43137"/>
                    </a:srgbClr>
                  </a:outerShdw>
                </a:effectLst>
                <a:latin typeface="+mn-ea"/>
                <a:ea typeface="+mn-ea"/>
              </a:rPr>
              <a:t>int</a:t>
            </a:r>
            <a:r>
              <a:rPr kumimoji="1" lang="en-US" altLang="zh-CN" b="1" dirty="0" smtClean="0">
                <a:effectLst>
                  <a:outerShdw blurRad="38100" dist="38100" dir="2700000" algn="tl">
                    <a:srgbClr val="000000">
                      <a:alpha val="43137"/>
                    </a:srgbClr>
                  </a:outerShdw>
                </a:effectLst>
                <a:latin typeface="+mn-ea"/>
                <a:ea typeface="+mn-ea"/>
              </a:rPr>
              <a:t>   _</a:t>
            </a:r>
            <a:r>
              <a:rPr kumimoji="1" lang="en-US" altLang="zh-CN" b="1" dirty="0" err="1">
                <a:effectLst>
                  <a:outerShdw blurRad="38100" dist="38100" dir="2700000" algn="tl">
                    <a:srgbClr val="000000">
                      <a:alpha val="43137"/>
                    </a:srgbClr>
                  </a:outerShdw>
                </a:effectLst>
                <a:latin typeface="+mn-ea"/>
                <a:ea typeface="+mn-ea"/>
              </a:rPr>
              <a:t>fastcall</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 cf214(</a:t>
            </a:r>
            <a:r>
              <a:rPr kumimoji="1" lang="en-US" altLang="zh-CN" b="1" dirty="0" err="1" smtClean="0">
                <a:effectLst>
                  <a:outerShdw blurRad="38100" dist="38100" dir="2700000" algn="tl">
                    <a:srgbClr val="000000">
                      <a:alpha val="43137"/>
                    </a:srgbClr>
                  </a:outerShdw>
                </a:effectLst>
                <a:latin typeface="+mn-ea"/>
                <a:ea typeface="+mn-ea"/>
              </a:rPr>
              <a:t>int</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x, </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y) </a:t>
            </a:r>
            <a:endParaRPr kumimoji="1" lang="en-US" altLang="zh-CN" b="1" dirty="0" smtClean="0">
              <a:effectLst>
                <a:outerShdw blurRad="38100" dist="38100" dir="2700000" algn="tl">
                  <a:srgbClr val="000000">
                    <a:alpha val="43137"/>
                  </a:srgbClr>
                </a:outerShdw>
              </a:effectLst>
              <a:latin typeface="+mn-ea"/>
              <a:ea typeface="+mn-ea"/>
            </a:endParaRP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int</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z = 1;</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if  ( </a:t>
            </a:r>
            <a:r>
              <a:rPr kumimoji="1" lang="en-US" altLang="zh-CN" b="1" dirty="0">
                <a:effectLst>
                  <a:outerShdw blurRad="38100" dist="38100" dir="2700000" algn="tl">
                    <a:srgbClr val="000000">
                      <a:alpha val="43137"/>
                    </a:srgbClr>
                  </a:outerShdw>
                </a:effectLst>
                <a:latin typeface="+mn-ea"/>
                <a:ea typeface="+mn-ea"/>
              </a:rPr>
              <a:t>x &gt;= 13  &amp;&amp;  y &lt;= 28 )</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    z </a:t>
            </a:r>
            <a:r>
              <a:rPr kumimoji="1" lang="en-US" altLang="zh-CN" b="1" dirty="0">
                <a:effectLst>
                  <a:outerShdw blurRad="38100" dist="38100" dir="2700000" algn="tl">
                    <a:srgbClr val="000000">
                      <a:alpha val="43137"/>
                    </a:srgbClr>
                  </a:outerShdw>
                </a:effectLst>
                <a:latin typeface="+mn-ea"/>
                <a:ea typeface="+mn-ea"/>
              </a:rPr>
              <a:t>= 2;</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    return  </a:t>
            </a:r>
            <a:r>
              <a:rPr kumimoji="1" lang="en-US" altLang="zh-CN" b="1" dirty="0">
                <a:effectLst>
                  <a:outerShdw blurRad="38100" dist="38100" dir="2700000" algn="tl">
                    <a:srgbClr val="000000">
                      <a:alpha val="43137"/>
                    </a:srgbClr>
                  </a:outerShdw>
                </a:effectLst>
                <a:latin typeface="+mn-ea"/>
                <a:ea typeface="+mn-ea"/>
              </a:rPr>
              <a:t>z;</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p:txBody>
      </p:sp>
      <p:sp>
        <p:nvSpPr>
          <p:cNvPr id="9" name="矩形标注 8"/>
          <p:cNvSpPr/>
          <p:nvPr/>
        </p:nvSpPr>
        <p:spPr>
          <a:xfrm>
            <a:off x="2483768" y="5366049"/>
            <a:ext cx="3600400" cy="802770"/>
          </a:xfrm>
          <a:prstGeom prst="wedgeRectCallout">
            <a:avLst>
              <a:gd name="adj1" fmla="val -41251"/>
              <a:gd name="adj2" fmla="val -8500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rPr>
              <a:t>调用约定 </a:t>
            </a:r>
            <a:r>
              <a:rPr lang="en-US" altLang="zh-CN" b="1" dirty="0" smtClean="0">
                <a:solidFill>
                  <a:srgbClr val="0000FF"/>
                </a:solidFill>
              </a:rPr>
              <a:t>_</a:t>
            </a:r>
            <a:r>
              <a:rPr lang="en-US" altLang="zh-CN" b="1" dirty="0" err="1" smtClean="0">
                <a:solidFill>
                  <a:srgbClr val="0000FF"/>
                </a:solidFill>
              </a:rPr>
              <a:t>fastcall</a:t>
            </a:r>
            <a:endParaRPr lang="en-US" altLang="zh-CN" b="1" dirty="0" smtClean="0">
              <a:solidFill>
                <a:srgbClr val="0000FF"/>
              </a:solidFill>
            </a:endParaRPr>
          </a:p>
          <a:p>
            <a:pPr>
              <a:lnSpc>
                <a:spcPts val="3000"/>
              </a:lnSpc>
            </a:pPr>
            <a:r>
              <a:rPr lang="zh-CN" altLang="en-US" b="1" dirty="0" smtClean="0">
                <a:solidFill>
                  <a:srgbClr val="0000FF"/>
                </a:solidFill>
              </a:rPr>
              <a:t>寄存器传递参数</a:t>
            </a:r>
            <a:endParaRPr lang="zh-CN" altLang="en-US" b="1" dirty="0">
              <a:solidFill>
                <a:srgbClr val="0000FF"/>
              </a:solidFill>
            </a:endParaRPr>
          </a:p>
        </p:txBody>
      </p:sp>
      <p:sp>
        <p:nvSpPr>
          <p:cNvPr id="8" name="圆角矩形标注 7"/>
          <p:cNvSpPr/>
          <p:nvPr/>
        </p:nvSpPr>
        <p:spPr>
          <a:xfrm>
            <a:off x="611121" y="1775152"/>
            <a:ext cx="4392928" cy="580698"/>
          </a:xfrm>
          <a:prstGeom prst="wedgeRoundRectCallout">
            <a:avLst>
              <a:gd name="adj1" fmla="val -4094"/>
              <a:gd name="adj2" fmla="val 8013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查看如下函数</a:t>
            </a:r>
            <a:r>
              <a:rPr lang="en-US" altLang="zh-CN" sz="2000" b="1" dirty="0">
                <a:solidFill>
                  <a:srgbClr val="0000FF"/>
                </a:solidFill>
                <a:effectLst>
                  <a:outerShdw blurRad="38100" dist="38100" dir="2700000" algn="tl">
                    <a:srgbClr val="000000">
                      <a:alpha val="43137"/>
                    </a:srgbClr>
                  </a:outerShdw>
                </a:effectLst>
                <a:latin typeface="+mn-ea"/>
              </a:rPr>
              <a:t>cf214</a:t>
            </a:r>
            <a:r>
              <a:rPr lang="zh-CN" altLang="en-US" sz="2000" b="1" dirty="0">
                <a:solidFill>
                  <a:srgbClr val="0000FF"/>
                </a:solidFill>
                <a:effectLst>
                  <a:outerShdw blurRad="38100" dist="38100" dir="2700000" algn="tl">
                    <a:srgbClr val="000000">
                      <a:alpha val="43137"/>
                    </a:srgbClr>
                  </a:outerShdw>
                </a:effectLst>
                <a:latin typeface="+mn-ea"/>
              </a:rPr>
              <a:t>的目标代码：</a:t>
            </a:r>
          </a:p>
        </p:txBody>
      </p:sp>
    </p:spTree>
    <p:extLst>
      <p:ext uri="{BB962C8B-B14F-4D97-AF65-F5344CB8AC3E}">
        <p14:creationId xmlns:p14="http://schemas.microsoft.com/office/powerpoint/2010/main" val="30903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4709"/>
                                        </p:tgtEl>
                                        <p:attrNameLst>
                                          <p:attrName>style.visibility</p:attrName>
                                        </p:attrNameLst>
                                      </p:cBhvr>
                                      <p:to>
                                        <p:strVal val="visible"/>
                                      </p:to>
                                    </p:set>
                                    <p:anim calcmode="lin" valueType="num">
                                      <p:cBhvr additive="base">
                                        <p:cTn id="7" dur="500" fill="hold"/>
                                        <p:tgtEl>
                                          <p:spTgt spid="584709"/>
                                        </p:tgtEl>
                                        <p:attrNameLst>
                                          <p:attrName>ppt_x</p:attrName>
                                        </p:attrNameLst>
                                      </p:cBhvr>
                                      <p:tavLst>
                                        <p:tav tm="0">
                                          <p:val>
                                            <p:strVal val="#ppt_x"/>
                                          </p:val>
                                        </p:tav>
                                        <p:tav tm="100000">
                                          <p:val>
                                            <p:strVal val="#ppt_x"/>
                                          </p:val>
                                        </p:tav>
                                      </p:tavLst>
                                    </p:anim>
                                    <p:anim calcmode="lin" valueType="num">
                                      <p:cBhvr additive="base">
                                        <p:cTn id="8" dur="500" fill="hold"/>
                                        <p:tgtEl>
                                          <p:spTgt spid="5847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333375"/>
            <a:ext cx="8281988" cy="574675"/>
          </a:xfrm>
        </p:spPr>
        <p:txBody>
          <a:bodyPr/>
          <a:lstStyle/>
          <a:p>
            <a:pPr eaLnBrk="1" hangingPunct="1"/>
            <a:r>
              <a:rPr lang="en-US" altLang="zh-CN" sz="3600" b="1" dirty="0" smtClean="0">
                <a:solidFill>
                  <a:srgbClr val="0000FF"/>
                </a:solidFill>
                <a:latin typeface="微软雅黑" panose="020B0503020204020204" pitchFamily="34" charset="-122"/>
                <a:ea typeface="微软雅黑" panose="020B0503020204020204" pitchFamily="34" charset="-122"/>
              </a:rPr>
              <a:t>2.6  </a:t>
            </a:r>
            <a:r>
              <a:rPr lang="zh-CN" altLang="en-US" sz="3600" b="1" dirty="0" smtClean="0">
                <a:solidFill>
                  <a:srgbClr val="0000FF"/>
                </a:solidFill>
                <a:latin typeface="微软雅黑" panose="020B0503020204020204" pitchFamily="34" charset="-122"/>
                <a:ea typeface="微软雅黑" panose="020B0503020204020204" pitchFamily="34" charset="-122"/>
              </a:rPr>
              <a:t>指令</a:t>
            </a:r>
            <a:r>
              <a:rPr lang="zh-CN" altLang="en-US" sz="3600" b="1" dirty="0">
                <a:solidFill>
                  <a:srgbClr val="0000FF"/>
                </a:solidFill>
                <a:latin typeface="微软雅黑" panose="020B0503020204020204" pitchFamily="34" charset="-122"/>
                <a:ea typeface="微软雅黑" panose="020B0503020204020204" pitchFamily="34" charset="-122"/>
              </a:rPr>
              <a:t>指针寄存器和简单控制转移</a:t>
            </a:r>
            <a:endParaRPr lang="zh-CN" altLang="en-US" sz="3600" dirty="0" smtClean="0">
              <a:latin typeface="微软雅黑" panose="020B0503020204020204" pitchFamily="34" charset="-122"/>
              <a:ea typeface="微软雅黑" panose="020B0503020204020204" pitchFamily="34" charset="-122"/>
            </a:endParaRPr>
          </a:p>
        </p:txBody>
      </p:sp>
      <p:sp>
        <p:nvSpPr>
          <p:cNvPr id="307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3076" name="Text Box 4"/>
          <p:cNvSpPr txBox="1">
            <a:spLocks noChangeArrowheads="1"/>
          </p:cNvSpPr>
          <p:nvPr/>
        </p:nvSpPr>
        <p:spPr bwMode="auto">
          <a:xfrm>
            <a:off x="611188" y="1332434"/>
            <a:ext cx="7921625" cy="260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1800"/>
              </a:spcBef>
            </a:pPr>
            <a:r>
              <a:rPr lang="en-US" altLang="zh-CN" sz="2800" b="1" dirty="0" smtClean="0">
                <a:solidFill>
                  <a:srgbClr val="0000FF"/>
                </a:solidFill>
                <a:latin typeface="微软雅黑" panose="020B0503020204020204" pitchFamily="34" charset="-122"/>
                <a:ea typeface="微软雅黑" panose="020B0503020204020204" pitchFamily="34" charset="-122"/>
              </a:rPr>
              <a:t>2.6.1  </a:t>
            </a:r>
            <a:r>
              <a:rPr lang="zh-CN" altLang="en-US" sz="2800" b="1" dirty="0" smtClean="0">
                <a:solidFill>
                  <a:srgbClr val="0000FF"/>
                </a:solidFill>
                <a:latin typeface="微软雅黑" panose="020B0503020204020204" pitchFamily="34" charset="-122"/>
                <a:ea typeface="微软雅黑" panose="020B0503020204020204" pitchFamily="34" charset="-122"/>
              </a:rPr>
              <a:t>指令</a:t>
            </a:r>
            <a:r>
              <a:rPr lang="zh-CN" altLang="en-US" sz="2800" b="1" dirty="0">
                <a:solidFill>
                  <a:srgbClr val="0000FF"/>
                </a:solidFill>
                <a:latin typeface="微软雅黑" panose="020B0503020204020204" pitchFamily="34" charset="-122"/>
                <a:ea typeface="微软雅黑" panose="020B0503020204020204" pitchFamily="34" charset="-122"/>
              </a:rPr>
              <a:t>指针寄存器</a:t>
            </a:r>
          </a:p>
          <a:p>
            <a:pPr algn="just" eaLnBrk="1" hangingPunct="1">
              <a:lnSpc>
                <a:spcPts val="3600"/>
              </a:lnSpc>
              <a:spcBef>
                <a:spcPts val="1800"/>
              </a:spcBef>
            </a:pPr>
            <a:r>
              <a:rPr lang="en-US" altLang="zh-CN" sz="2800" b="1" dirty="0" smtClean="0">
                <a:solidFill>
                  <a:srgbClr val="0000FF"/>
                </a:solidFill>
                <a:latin typeface="微软雅黑" panose="020B0503020204020204" pitchFamily="34" charset="-122"/>
                <a:ea typeface="微软雅黑" panose="020B0503020204020204" pitchFamily="34" charset="-122"/>
              </a:rPr>
              <a:t>2.6.2  </a:t>
            </a:r>
            <a:r>
              <a:rPr lang="zh-CN" altLang="en-US" sz="2800" b="1" dirty="0" smtClean="0">
                <a:solidFill>
                  <a:srgbClr val="0000FF"/>
                </a:solidFill>
                <a:latin typeface="微软雅黑" panose="020B0503020204020204" pitchFamily="34" charset="-122"/>
                <a:ea typeface="微软雅黑" panose="020B0503020204020204" pitchFamily="34" charset="-122"/>
              </a:rPr>
              <a:t>常用</a:t>
            </a:r>
            <a:r>
              <a:rPr lang="zh-CN" altLang="en-US" sz="2800" b="1" dirty="0">
                <a:solidFill>
                  <a:srgbClr val="0000FF"/>
                </a:solidFill>
                <a:latin typeface="微软雅黑" panose="020B0503020204020204" pitchFamily="34" charset="-122"/>
                <a:ea typeface="微软雅黑" panose="020B0503020204020204" pitchFamily="34" charset="-122"/>
              </a:rPr>
              <a:t>条件转移</a:t>
            </a:r>
            <a:r>
              <a:rPr lang="zh-CN" altLang="en-US" sz="2800" b="1" dirty="0" smtClean="0">
                <a:solidFill>
                  <a:srgbClr val="0000FF"/>
                </a:solidFill>
                <a:latin typeface="微软雅黑" panose="020B0503020204020204" pitchFamily="34" charset="-122"/>
                <a:ea typeface="微软雅黑" panose="020B0503020204020204" pitchFamily="34" charset="-122"/>
              </a:rPr>
              <a:t>指令</a:t>
            </a:r>
            <a:endParaRPr lang="en-US" altLang="zh-CN" sz="2800" b="1" dirty="0" smtClean="0">
              <a:solidFill>
                <a:srgbClr val="0000FF"/>
              </a:solidFill>
              <a:latin typeface="微软雅黑" panose="020B0503020204020204" pitchFamily="34" charset="-122"/>
              <a:ea typeface="微软雅黑" panose="020B0503020204020204" pitchFamily="34" charset="-122"/>
            </a:endParaRPr>
          </a:p>
          <a:p>
            <a:pPr algn="just" eaLnBrk="1" hangingPunct="1">
              <a:lnSpc>
                <a:spcPts val="3600"/>
              </a:lnSpc>
              <a:spcBef>
                <a:spcPts val="1800"/>
              </a:spcBef>
            </a:pPr>
            <a:r>
              <a:rPr lang="en-US" altLang="zh-CN" sz="2800" b="1" dirty="0" smtClean="0">
                <a:solidFill>
                  <a:srgbClr val="0000FF"/>
                </a:solidFill>
                <a:latin typeface="微软雅黑" panose="020B0503020204020204" pitchFamily="34" charset="-122"/>
                <a:ea typeface="微软雅黑" panose="020B0503020204020204" pitchFamily="34" charset="-122"/>
              </a:rPr>
              <a:t>2.6.3  </a:t>
            </a:r>
            <a:r>
              <a:rPr lang="zh-CN" altLang="en-US" sz="2800" b="1" dirty="0" smtClean="0">
                <a:solidFill>
                  <a:srgbClr val="0000FF"/>
                </a:solidFill>
                <a:latin typeface="微软雅黑" panose="020B0503020204020204" pitchFamily="34" charset="-122"/>
                <a:ea typeface="微软雅黑" panose="020B0503020204020204" pitchFamily="34" charset="-122"/>
              </a:rPr>
              <a:t>比较</a:t>
            </a:r>
            <a:r>
              <a:rPr lang="zh-CN" altLang="en-US" sz="2800" b="1" dirty="0">
                <a:solidFill>
                  <a:srgbClr val="0000FF"/>
                </a:solidFill>
                <a:latin typeface="微软雅黑" panose="020B0503020204020204" pitchFamily="34" charset="-122"/>
                <a:ea typeface="微软雅黑" panose="020B0503020204020204" pitchFamily="34" charset="-122"/>
              </a:rPr>
              <a:t>指令和数值大小</a:t>
            </a:r>
            <a:r>
              <a:rPr lang="zh-CN" altLang="en-US" sz="2800" b="1" dirty="0" smtClean="0">
                <a:solidFill>
                  <a:srgbClr val="0000FF"/>
                </a:solidFill>
                <a:latin typeface="微软雅黑" panose="020B0503020204020204" pitchFamily="34" charset="-122"/>
                <a:ea typeface="微软雅黑" panose="020B0503020204020204" pitchFamily="34" charset="-122"/>
              </a:rPr>
              <a:t>比较</a:t>
            </a:r>
            <a:endParaRPr lang="en-US" altLang="zh-CN" sz="2800" b="1" dirty="0" smtClean="0">
              <a:solidFill>
                <a:srgbClr val="0000FF"/>
              </a:solidFill>
              <a:latin typeface="微软雅黑" panose="020B0503020204020204" pitchFamily="34" charset="-122"/>
              <a:ea typeface="微软雅黑" panose="020B0503020204020204" pitchFamily="34" charset="-122"/>
            </a:endParaRPr>
          </a:p>
          <a:p>
            <a:pPr algn="just" eaLnBrk="1" hangingPunct="1">
              <a:lnSpc>
                <a:spcPts val="3600"/>
              </a:lnSpc>
              <a:spcBef>
                <a:spcPts val="1800"/>
              </a:spcBef>
            </a:pPr>
            <a:r>
              <a:rPr lang="en-US" altLang="zh-CN" sz="2800" b="1" dirty="0" smtClean="0">
                <a:solidFill>
                  <a:srgbClr val="0000FF"/>
                </a:solidFill>
                <a:latin typeface="微软雅黑" panose="020B0503020204020204" pitchFamily="34" charset="-122"/>
                <a:ea typeface="微软雅黑" panose="020B0503020204020204" pitchFamily="34" charset="-122"/>
              </a:rPr>
              <a:t>2.6.4  </a:t>
            </a:r>
            <a:r>
              <a:rPr lang="zh-CN" altLang="en-US" sz="2800" b="1" dirty="0" smtClean="0">
                <a:solidFill>
                  <a:srgbClr val="0000FF"/>
                </a:solidFill>
                <a:latin typeface="微软雅黑" panose="020B0503020204020204" pitchFamily="34" charset="-122"/>
                <a:ea typeface="微软雅黑" panose="020B0503020204020204" pitchFamily="34" charset="-122"/>
              </a:rPr>
              <a:t>简单</a:t>
            </a:r>
            <a:r>
              <a:rPr lang="zh-CN" altLang="en-US" sz="2800" b="1" dirty="0">
                <a:solidFill>
                  <a:srgbClr val="0000FF"/>
                </a:solidFill>
                <a:latin typeface="微软雅黑" panose="020B0503020204020204" pitchFamily="34" charset="-122"/>
                <a:ea typeface="微软雅黑" panose="020B0503020204020204" pitchFamily="34" charset="-122"/>
              </a:rPr>
              <a:t>无条件转移指令</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0969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比较数值大小</a:t>
            </a:r>
          </a:p>
        </p:txBody>
      </p:sp>
      <p:sp>
        <p:nvSpPr>
          <p:cNvPr id="584709" name="Text Box 5"/>
          <p:cNvSpPr txBox="1">
            <a:spLocks noChangeArrowheads="1"/>
          </p:cNvSpPr>
          <p:nvPr/>
        </p:nvSpPr>
        <p:spPr bwMode="auto">
          <a:xfrm>
            <a:off x="611560" y="2688126"/>
            <a:ext cx="7992888" cy="261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mov</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1</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cmp</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 13                  ;x</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13</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solidFill>
                  <a:srgbClr val="0000FF"/>
                </a:solidFill>
                <a:effectLst>
                  <a:outerShdw blurRad="38100" dist="38100" dir="2700000" algn="tl">
                    <a:srgbClr val="000000">
                      <a:alpha val="43137"/>
                    </a:srgbClr>
                  </a:outerShdw>
                </a:effectLst>
                <a:latin typeface="+mn-ea"/>
                <a:ea typeface="+mn-ea"/>
              </a:rPr>
              <a:t>jl</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SHORT  LN1cf214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小于，则转移</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cmp</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 28                  ;y</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28</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solidFill>
                  <a:srgbClr val="0000FF"/>
                </a:solidFill>
                <a:effectLst>
                  <a:outerShdw blurRad="38100" dist="38100" dir="2700000" algn="tl">
                    <a:srgbClr val="000000">
                      <a:alpha val="43137"/>
                    </a:srgbClr>
                  </a:outerShdw>
                </a:effectLst>
                <a:latin typeface="+mn-ea"/>
                <a:ea typeface="+mn-ea"/>
              </a:rPr>
              <a:t>jg</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SHORT  </a:t>
            </a:r>
            <a:r>
              <a:rPr kumimoji="1" lang="en-US" altLang="zh-CN" b="1" dirty="0">
                <a:solidFill>
                  <a:srgbClr val="0000FF"/>
                </a:solidFill>
                <a:effectLst>
                  <a:outerShdw blurRad="38100" dist="38100" dir="2700000" algn="tl">
                    <a:srgbClr val="000000">
                      <a:alpha val="43137"/>
                    </a:srgbClr>
                  </a:outerShdw>
                </a:effectLst>
                <a:latin typeface="+mn-ea"/>
                <a:ea typeface="+mn-ea"/>
              </a:rPr>
              <a:t>LN1cf214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大于，则转移</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mov</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2</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LN1cf214</a:t>
            </a:r>
            <a:r>
              <a:rPr kumimoji="1" lang="en-US" altLang="zh-CN" b="1" dirty="0">
                <a:effectLst>
                  <a:outerShdw blurRad="38100" dist="38100" dir="2700000" algn="tl">
                    <a:srgbClr val="000000">
                      <a:alpha val="43137"/>
                    </a:srgbClr>
                  </a:outerShdw>
                </a:effectLst>
                <a:latin typeface="+mn-ea"/>
                <a:ea typeface="+mn-ea"/>
              </a:rPr>
              <a:t>:</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ret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返回到调用者，函数</a:t>
            </a:r>
            <a:r>
              <a:rPr kumimoji="1" lang="en-US" altLang="zh-CN" b="1" dirty="0">
                <a:effectLst>
                  <a:outerShdw blurRad="38100" dist="38100" dir="2700000" algn="tl">
                    <a:srgbClr val="000000">
                      <a:alpha val="43137"/>
                    </a:srgbClr>
                  </a:outerShdw>
                </a:effectLst>
                <a:latin typeface="+mn-ea"/>
                <a:ea typeface="+mn-ea"/>
              </a:rPr>
              <a:t>cf23</a:t>
            </a:r>
            <a:r>
              <a:rPr kumimoji="1" lang="zh-CN" altLang="en-US" b="1" dirty="0">
                <a:effectLst>
                  <a:outerShdw blurRad="38100" dist="38100" dir="2700000" algn="tl">
                    <a:srgbClr val="000000">
                      <a:alpha val="43137"/>
                    </a:srgbClr>
                  </a:outerShdw>
                </a:effectLst>
                <a:latin typeface="+mn-ea"/>
                <a:ea typeface="+mn-ea"/>
              </a:rPr>
              <a:t>结束返回</a:t>
            </a:r>
            <a:endParaRPr kumimoji="1" lang="en-US" altLang="zh-CN" b="1" dirty="0">
              <a:effectLst>
                <a:outerShdw blurRad="38100" dist="38100" dir="2700000" algn="tl">
                  <a:srgbClr val="000000">
                    <a:alpha val="43137"/>
                  </a:srgbClr>
                </a:outerShdw>
              </a:effectLst>
              <a:latin typeface="+mn-ea"/>
              <a:ea typeface="+mn-ea"/>
            </a:endParaRPr>
          </a:p>
        </p:txBody>
      </p:sp>
      <p:sp>
        <p:nvSpPr>
          <p:cNvPr id="8" name="矩形标注 7"/>
          <p:cNvSpPr/>
          <p:nvPr/>
        </p:nvSpPr>
        <p:spPr>
          <a:xfrm>
            <a:off x="1704864" y="5661248"/>
            <a:ext cx="4896544" cy="504056"/>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000FF"/>
                </a:solidFill>
              </a:rPr>
              <a:t>符号</a:t>
            </a:r>
            <a:r>
              <a:rPr lang="zh-CN" altLang="en-US" b="1" dirty="0">
                <a:solidFill>
                  <a:srgbClr val="0000FF"/>
                </a:solidFill>
                <a:latin typeface="+mn-ea"/>
              </a:rPr>
              <a:t>“</a:t>
            </a:r>
            <a:r>
              <a:rPr lang="en-US" altLang="zh-CN" b="1" dirty="0">
                <a:solidFill>
                  <a:srgbClr val="0000FF"/>
                </a:solidFill>
                <a:latin typeface="+mn-ea"/>
              </a:rPr>
              <a:t>SHORT”</a:t>
            </a:r>
            <a:r>
              <a:rPr lang="zh-CN" altLang="en-US" b="1" dirty="0">
                <a:solidFill>
                  <a:srgbClr val="0000FF"/>
                </a:solidFill>
              </a:rPr>
              <a:t>表示转移目的地就在</a:t>
            </a:r>
            <a:r>
              <a:rPr lang="zh-CN" altLang="en-US" b="1" dirty="0" smtClean="0">
                <a:solidFill>
                  <a:srgbClr val="0000FF"/>
                </a:solidFill>
              </a:rPr>
              <a:t>附近</a:t>
            </a:r>
            <a:endParaRPr lang="zh-CN" altLang="en-US" b="1" dirty="0">
              <a:solidFill>
                <a:srgbClr val="0000FF"/>
              </a:solidFill>
            </a:endParaRPr>
          </a:p>
        </p:txBody>
      </p:sp>
      <p:sp>
        <p:nvSpPr>
          <p:cNvPr id="9" name="矩形标注 8"/>
          <p:cNvSpPr/>
          <p:nvPr/>
        </p:nvSpPr>
        <p:spPr>
          <a:xfrm>
            <a:off x="5292080" y="1775152"/>
            <a:ext cx="3155168" cy="849040"/>
          </a:xfrm>
          <a:prstGeom prst="wedgeRectCallout">
            <a:avLst>
              <a:gd name="adj1" fmla="val -54059"/>
              <a:gd name="adj2" fmla="val 8091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en-US" altLang="zh-CN" b="1" dirty="0" smtClean="0">
                <a:solidFill>
                  <a:srgbClr val="0000FF"/>
                </a:solidFill>
                <a:effectLst>
                  <a:outerShdw blurRad="38100" dist="38100" dir="2700000" algn="tl">
                    <a:srgbClr val="000000">
                      <a:alpha val="43137"/>
                    </a:srgbClr>
                  </a:outerShdw>
                </a:effectLst>
                <a:latin typeface="+mn-ea"/>
              </a:rPr>
              <a:t>ECX</a:t>
            </a:r>
            <a:r>
              <a:rPr lang="zh-CN" altLang="en-US" b="1" dirty="0" smtClean="0">
                <a:solidFill>
                  <a:srgbClr val="0000FF"/>
                </a:solidFill>
                <a:effectLst>
                  <a:outerShdw blurRad="38100" dist="38100" dir="2700000" algn="tl">
                    <a:srgbClr val="000000">
                      <a:alpha val="43137"/>
                    </a:srgbClr>
                  </a:outerShdw>
                </a:effectLst>
                <a:latin typeface="+mn-ea"/>
              </a:rPr>
              <a:t>传递</a:t>
            </a:r>
            <a:r>
              <a:rPr lang="en-US" altLang="zh-CN" b="1" dirty="0" smtClean="0">
                <a:solidFill>
                  <a:srgbClr val="0000FF"/>
                </a:solidFill>
                <a:effectLst>
                  <a:outerShdw blurRad="38100" dist="38100" dir="2700000" algn="tl">
                    <a:srgbClr val="000000">
                      <a:alpha val="43137"/>
                    </a:srgbClr>
                  </a:outerShdw>
                </a:effectLst>
                <a:latin typeface="+mn-ea"/>
              </a:rPr>
              <a:t>x  ,   EDX</a:t>
            </a:r>
            <a:r>
              <a:rPr lang="zh-CN" altLang="en-US" b="1" dirty="0" smtClean="0">
                <a:solidFill>
                  <a:srgbClr val="0000FF"/>
                </a:solidFill>
                <a:effectLst>
                  <a:outerShdw blurRad="38100" dist="38100" dir="2700000" algn="tl">
                    <a:srgbClr val="000000">
                      <a:alpha val="43137"/>
                    </a:srgbClr>
                  </a:outerShdw>
                </a:effectLst>
                <a:latin typeface="+mn-ea"/>
              </a:rPr>
              <a:t>传递</a:t>
            </a:r>
            <a:r>
              <a:rPr lang="en-US" altLang="zh-CN" b="1" dirty="0" smtClean="0">
                <a:solidFill>
                  <a:srgbClr val="0000FF"/>
                </a:solidFill>
                <a:effectLst>
                  <a:outerShdw blurRad="38100" dist="38100" dir="2700000" algn="tl">
                    <a:srgbClr val="000000">
                      <a:alpha val="43137"/>
                    </a:srgbClr>
                  </a:outerShdw>
                </a:effectLst>
                <a:latin typeface="+mn-ea"/>
              </a:rPr>
              <a:t>y</a:t>
            </a:r>
          </a:p>
          <a:p>
            <a:pPr>
              <a:lnSpc>
                <a:spcPts val="2600"/>
              </a:lnSpc>
            </a:pPr>
            <a:r>
              <a:rPr lang="en-US" altLang="zh-CN" b="1" dirty="0" smtClean="0">
                <a:solidFill>
                  <a:srgbClr val="0000FF"/>
                </a:solidFill>
                <a:effectLst>
                  <a:outerShdw blurRad="38100" dist="38100" dir="2700000" algn="tl">
                    <a:srgbClr val="000000">
                      <a:alpha val="43137"/>
                    </a:srgbClr>
                  </a:outerShdw>
                </a:effectLst>
                <a:latin typeface="+mn-ea"/>
              </a:rPr>
              <a:t>EAX</a:t>
            </a:r>
            <a:r>
              <a:rPr lang="zh-CN" altLang="en-US" b="1" dirty="0" smtClean="0">
                <a:solidFill>
                  <a:srgbClr val="0000FF"/>
                </a:solidFill>
                <a:effectLst>
                  <a:outerShdw blurRad="38100" dist="38100" dir="2700000" algn="tl">
                    <a:srgbClr val="000000">
                      <a:alpha val="43137"/>
                    </a:srgbClr>
                  </a:outerShdw>
                </a:effectLst>
                <a:latin typeface="+mn-ea"/>
              </a:rPr>
              <a:t>作为变量</a:t>
            </a:r>
            <a:r>
              <a:rPr lang="en-US" altLang="zh-CN" b="1" dirty="0" smtClean="0">
                <a:solidFill>
                  <a:srgbClr val="0000FF"/>
                </a:solidFill>
                <a:effectLst>
                  <a:outerShdw blurRad="38100" dist="38100" dir="2700000" algn="tl">
                    <a:srgbClr val="000000">
                      <a:alpha val="43137"/>
                    </a:srgbClr>
                  </a:outerShdw>
                </a:effectLst>
                <a:latin typeface="+mn-ea"/>
              </a:rPr>
              <a:t>z</a:t>
            </a:r>
            <a:endParaRPr lang="zh-CN" altLang="en-US" b="1" dirty="0">
              <a:solidFill>
                <a:srgbClr val="0000FF"/>
              </a:solidFill>
              <a:effectLst>
                <a:outerShdw blurRad="38100" dist="38100" dir="2700000" algn="tl">
                  <a:srgbClr val="000000">
                    <a:alpha val="43137"/>
                  </a:srgbClr>
                </a:outerShdw>
              </a:effectLst>
              <a:latin typeface="+mn-ea"/>
            </a:endParaRPr>
          </a:p>
        </p:txBody>
      </p:sp>
      <p:sp>
        <p:nvSpPr>
          <p:cNvPr id="10" name="圆角矩形标注 9"/>
          <p:cNvSpPr/>
          <p:nvPr/>
        </p:nvSpPr>
        <p:spPr>
          <a:xfrm>
            <a:off x="611121" y="1775152"/>
            <a:ext cx="4392928" cy="580698"/>
          </a:xfrm>
          <a:prstGeom prst="wedgeRoundRectCallout">
            <a:avLst>
              <a:gd name="adj1" fmla="val -4094"/>
              <a:gd name="adj2" fmla="val 8013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mn-ea"/>
              </a:rPr>
              <a:t>函数</a:t>
            </a:r>
            <a:r>
              <a:rPr lang="en-US" altLang="zh-CN" sz="2000" b="1" dirty="0">
                <a:solidFill>
                  <a:srgbClr val="0000FF"/>
                </a:solidFill>
                <a:effectLst>
                  <a:outerShdw blurRad="38100" dist="38100" dir="2700000" algn="tl">
                    <a:srgbClr val="000000">
                      <a:alpha val="43137"/>
                    </a:srgbClr>
                  </a:outerShdw>
                </a:effectLst>
                <a:latin typeface="+mn-ea"/>
              </a:rPr>
              <a:t>cf214</a:t>
            </a:r>
            <a:r>
              <a:rPr lang="zh-CN" altLang="en-US" sz="2000" b="1" dirty="0">
                <a:solidFill>
                  <a:srgbClr val="0000FF"/>
                </a:solidFill>
                <a:effectLst>
                  <a:outerShdw blurRad="38100" dist="38100" dir="2700000" algn="tl">
                    <a:srgbClr val="000000">
                      <a:alpha val="43137"/>
                    </a:srgbClr>
                  </a:outerShdw>
                </a:effectLst>
                <a:latin typeface="+mn-ea"/>
              </a:rPr>
              <a:t>的目标代码：</a:t>
            </a:r>
          </a:p>
        </p:txBody>
      </p:sp>
    </p:spTree>
    <p:extLst>
      <p:ext uri="{BB962C8B-B14F-4D97-AF65-F5344CB8AC3E}">
        <p14:creationId xmlns:p14="http://schemas.microsoft.com/office/powerpoint/2010/main" val="21058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3" name="云形标注 2"/>
          <p:cNvSpPr/>
          <p:nvPr/>
        </p:nvSpPr>
        <p:spPr>
          <a:xfrm>
            <a:off x="1691680" y="1772816"/>
            <a:ext cx="4320480" cy="2160240"/>
          </a:xfrm>
          <a:prstGeom prst="cloudCallou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600"/>
              </a:lnSpc>
            </a:pPr>
            <a:r>
              <a:rPr lang="zh-CN" altLang="en-US" sz="2400" b="1" dirty="0" smtClean="0">
                <a:solidFill>
                  <a:srgbClr val="0000FF"/>
                </a:solidFill>
                <a:effectLst>
                  <a:outerShdw blurRad="38100" dist="38100" dir="2700000" algn="tl">
                    <a:srgbClr val="000000">
                      <a:alpha val="43137"/>
                    </a:srgbClr>
                  </a:outerShdw>
                </a:effectLst>
                <a:latin typeface="+mn-ea"/>
              </a:rPr>
              <a:t>无条件转移指令</a:t>
            </a:r>
            <a:endParaRPr lang="en-US" altLang="zh-CN" sz="2400" b="1" dirty="0" smtClean="0">
              <a:solidFill>
                <a:srgbClr val="0000FF"/>
              </a:solidFill>
              <a:effectLst>
                <a:outerShdw blurRad="38100" dist="38100" dir="2700000" algn="tl">
                  <a:srgbClr val="000000">
                    <a:alpha val="43137"/>
                  </a:srgbClr>
                </a:outerShdw>
              </a:effectLst>
              <a:latin typeface="+mn-ea"/>
            </a:endParaRPr>
          </a:p>
          <a:p>
            <a:pPr algn="ctr">
              <a:lnSpc>
                <a:spcPts val="3600"/>
              </a:lnSpc>
            </a:pPr>
            <a:r>
              <a:rPr lang="zh-CN" altLang="en-US" sz="2400" b="1" dirty="0" smtClean="0">
                <a:solidFill>
                  <a:srgbClr val="0000FF"/>
                </a:solidFill>
                <a:effectLst>
                  <a:outerShdw blurRad="38100" dist="38100" dir="2700000" algn="tl">
                    <a:srgbClr val="000000">
                      <a:alpha val="43137"/>
                    </a:srgbClr>
                  </a:outerShdw>
                </a:effectLst>
                <a:latin typeface="+mn-ea"/>
              </a:rPr>
              <a:t>类似于高级语言的</a:t>
            </a:r>
            <a:endParaRPr lang="en-US" altLang="zh-CN" sz="2400" b="1" dirty="0" smtClean="0">
              <a:solidFill>
                <a:srgbClr val="0000FF"/>
              </a:solidFill>
              <a:effectLst>
                <a:outerShdw blurRad="38100" dist="38100" dir="2700000" algn="tl">
                  <a:srgbClr val="000000">
                    <a:alpha val="43137"/>
                  </a:srgbClr>
                </a:outerShdw>
              </a:effectLst>
              <a:latin typeface="+mn-ea"/>
            </a:endParaRPr>
          </a:p>
          <a:p>
            <a:pPr algn="ctr">
              <a:lnSpc>
                <a:spcPts val="3600"/>
              </a:lnSpc>
            </a:pPr>
            <a:r>
              <a:rPr lang="en-US" altLang="zh-CN" sz="2400" b="1" dirty="0" err="1" smtClean="0">
                <a:solidFill>
                  <a:srgbClr val="0000FF"/>
                </a:solidFill>
                <a:effectLst>
                  <a:outerShdw blurRad="38100" dist="38100" dir="2700000" algn="tl">
                    <a:srgbClr val="000000">
                      <a:alpha val="43137"/>
                    </a:srgbClr>
                  </a:outerShdw>
                </a:effectLst>
                <a:latin typeface="+mn-ea"/>
              </a:rPr>
              <a:t>goto</a:t>
            </a:r>
            <a:r>
              <a:rPr lang="zh-CN" altLang="en-US" sz="2400" b="1" dirty="0" smtClean="0">
                <a:solidFill>
                  <a:srgbClr val="0000FF"/>
                </a:solidFill>
                <a:effectLst>
                  <a:outerShdw blurRad="38100" dist="38100" dir="2700000" algn="tl">
                    <a:srgbClr val="000000">
                      <a:alpha val="43137"/>
                    </a:srgbClr>
                  </a:outerShdw>
                </a:effectLst>
                <a:latin typeface="+mn-ea"/>
              </a:rPr>
              <a:t>语句</a:t>
            </a:r>
            <a:endParaRPr lang="zh-CN" altLang="en-US" sz="2400"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357245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a:t>
            </a:r>
            <a:r>
              <a:rPr lang="en-US" altLang="zh-CN" sz="2800" b="1" dirty="0" smtClean="0">
                <a:solidFill>
                  <a:srgbClr val="0000FF"/>
                </a:solidFill>
              </a:rPr>
              <a:t>JMP</a:t>
            </a:r>
            <a:r>
              <a:rPr lang="zh-CN" altLang="en-US" sz="2800" b="1" dirty="0" smtClean="0">
                <a:solidFill>
                  <a:srgbClr val="0000FF"/>
                </a:solidFill>
              </a:rPr>
              <a:t>）</a:t>
            </a:r>
            <a:endParaRPr lang="zh-CN" altLang="en-US" sz="2800" b="1" dirty="0">
              <a:solidFill>
                <a:srgbClr val="0000FF"/>
              </a:solidFill>
            </a:endParaRPr>
          </a:p>
        </p:txBody>
      </p:sp>
      <p:sp>
        <p:nvSpPr>
          <p:cNvPr id="588805" name="Text Box 5"/>
          <p:cNvSpPr txBox="1">
            <a:spLocks noChangeArrowheads="1"/>
          </p:cNvSpPr>
          <p:nvPr/>
        </p:nvSpPr>
        <p:spPr bwMode="auto">
          <a:xfrm>
            <a:off x="611188" y="2820665"/>
            <a:ext cx="79248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1200"/>
              </a:spcBef>
              <a:buFont typeface="Wingdings" pitchFamily="2" charset="2"/>
              <a:buChar char="l"/>
            </a:pPr>
            <a:r>
              <a:rPr kumimoji="1" lang="zh-CN" altLang="en-US" sz="2400" b="1" dirty="0"/>
              <a:t>指令使控制无条件地转移到标号</a:t>
            </a:r>
            <a:r>
              <a:rPr kumimoji="1" lang="en-US" altLang="zh-CN" sz="2400" b="1" dirty="0" smtClean="0">
                <a:latin typeface="+mn-ea"/>
                <a:ea typeface="+mn-ea"/>
              </a:rPr>
              <a:t>LABEL</a:t>
            </a:r>
            <a:r>
              <a:rPr kumimoji="1" lang="zh-CN" altLang="en-US" sz="2400" b="1" dirty="0" smtClean="0">
                <a:latin typeface="+mn-ea"/>
                <a:ea typeface="+mn-ea"/>
              </a:rPr>
              <a:t>位</a:t>
            </a:r>
            <a:r>
              <a:rPr kumimoji="1" lang="zh-CN" altLang="en-US" sz="2400" b="1" dirty="0" smtClean="0"/>
              <a:t>置</a:t>
            </a:r>
            <a:r>
              <a:rPr kumimoji="1" lang="zh-CN" altLang="en-US" sz="2400" b="1" dirty="0"/>
              <a:t>处。</a:t>
            </a:r>
          </a:p>
          <a:p>
            <a:pPr marL="342900" indent="-342900">
              <a:lnSpc>
                <a:spcPts val="3600"/>
              </a:lnSpc>
              <a:spcBef>
                <a:spcPts val="1200"/>
              </a:spcBef>
              <a:buFont typeface="Wingdings" pitchFamily="2" charset="2"/>
              <a:buChar char="l"/>
            </a:pPr>
            <a:r>
              <a:rPr kumimoji="1" lang="zh-CN" altLang="en-US" sz="2400" b="1" dirty="0"/>
              <a:t>所谓无条件是指没有任何前提，肯定实施转移。</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smtClean="0">
                <a:latin typeface="Times New Roman" pitchFamily="18" charset="0"/>
              </a:rPr>
              <a:t>无条件转移指令</a:t>
            </a:r>
            <a:r>
              <a:rPr kumimoji="1" lang="zh-CN" altLang="en-US" sz="2400" b="1" dirty="0">
                <a:latin typeface="Times New Roman" pitchFamily="18" charset="0"/>
              </a:rPr>
              <a:t>的一般格式</a:t>
            </a:r>
          </a:p>
        </p:txBody>
      </p:sp>
      <p:sp>
        <p:nvSpPr>
          <p:cNvPr id="588807" name="Text Box 7"/>
          <p:cNvSpPr txBox="1">
            <a:spLocks noChangeArrowheads="1"/>
          </p:cNvSpPr>
          <p:nvPr/>
        </p:nvSpPr>
        <p:spPr bwMode="auto">
          <a:xfrm>
            <a:off x="683568" y="225172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a:solidFill>
                  <a:srgbClr val="FFFF00"/>
                </a:solidFill>
                <a:latin typeface="Times New Roman" pitchFamily="18" charset="0"/>
              </a:rPr>
              <a:t>JMP  </a:t>
            </a:r>
            <a:r>
              <a:rPr kumimoji="1" lang="en-US" altLang="zh-CN" sz="2400" b="1" dirty="0" smtClean="0">
                <a:solidFill>
                  <a:srgbClr val="FFFF00"/>
                </a:solidFill>
                <a:latin typeface="Times New Roman" pitchFamily="18" charset="0"/>
              </a:rPr>
              <a:t>  LABEL</a:t>
            </a:r>
            <a:endParaRPr kumimoji="1" lang="en-US" altLang="zh-CN" sz="2400" b="1" dirty="0">
              <a:solidFill>
                <a:srgbClr val="FFFF00"/>
              </a:solidFill>
              <a:latin typeface="Times New Roman" pitchFamily="18" charset="0"/>
            </a:endParaRPr>
          </a:p>
        </p:txBody>
      </p:sp>
      <p:sp>
        <p:nvSpPr>
          <p:cNvPr id="8" name="矩形标注 7"/>
          <p:cNvSpPr/>
          <p:nvPr/>
        </p:nvSpPr>
        <p:spPr>
          <a:xfrm>
            <a:off x="755576" y="4653136"/>
            <a:ext cx="3600400" cy="720080"/>
          </a:xfrm>
          <a:prstGeom prst="wedgeRectCallout">
            <a:avLst>
              <a:gd name="adj1" fmla="val -39411"/>
              <a:gd name="adj2" fmla="val -11392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0000FF"/>
                </a:solidFill>
              </a:rPr>
              <a:t>无条件  </a:t>
            </a:r>
            <a:r>
              <a:rPr lang="zh-CN" altLang="en-US" sz="2000" b="1" dirty="0" smtClean="0">
                <a:solidFill>
                  <a:srgbClr val="FF0000"/>
                </a:solidFill>
                <a:effectLst>
                  <a:outerShdw blurRad="38100" dist="38100" dir="2700000" algn="tl">
                    <a:srgbClr val="000000">
                      <a:alpha val="43137"/>
                    </a:srgbClr>
                  </a:outerShdw>
                </a:effectLst>
              </a:rPr>
              <a:t>段内  直接  </a:t>
            </a:r>
            <a:r>
              <a:rPr lang="zh-CN" altLang="en-US" sz="2000" b="1" dirty="0" smtClean="0">
                <a:solidFill>
                  <a:srgbClr val="0000FF"/>
                </a:solidFill>
              </a:rPr>
              <a:t>转移指令</a:t>
            </a:r>
            <a:endParaRPr lang="zh-CN" altLang="en-US" sz="2000" b="1" dirty="0">
              <a:solidFill>
                <a:srgbClr val="0000FF"/>
              </a:solidFill>
            </a:endParaRPr>
          </a:p>
        </p:txBody>
      </p:sp>
    </p:spTree>
    <p:extLst>
      <p:ext uri="{BB962C8B-B14F-4D97-AF65-F5344CB8AC3E}">
        <p14:creationId xmlns:p14="http://schemas.microsoft.com/office/powerpoint/2010/main" val="394473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5785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856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无条件转移指令（直接、段内）</a:t>
            </a:r>
            <a:endParaRPr lang="en-US" altLang="zh-CN" sz="2800" b="1" dirty="0">
              <a:solidFill>
                <a:srgbClr val="0000FF"/>
              </a:solidFill>
            </a:endParaRPr>
          </a:p>
        </p:txBody>
      </p:sp>
      <p:sp>
        <p:nvSpPr>
          <p:cNvPr id="578565" name="Text Box 5"/>
          <p:cNvSpPr txBox="1">
            <a:spLocks noChangeArrowheads="1"/>
          </p:cNvSpPr>
          <p:nvPr/>
        </p:nvSpPr>
        <p:spPr bwMode="auto">
          <a:xfrm>
            <a:off x="576262" y="2924944"/>
            <a:ext cx="8604250" cy="260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kumimoji="1" lang="en-US" altLang="zh-CN" b="1" dirty="0" smtClean="0">
                <a:effectLst>
                  <a:outerShdw blurRad="38100" dist="38100" dir="2700000" algn="tl">
                    <a:srgbClr val="000000">
                      <a:alpha val="43137"/>
                    </a:srgbClr>
                  </a:outerShdw>
                </a:effectLst>
                <a:latin typeface="+mn-ea"/>
                <a:ea typeface="+mn-ea"/>
              </a:rPr>
              <a:t>    CMP   </a:t>
            </a:r>
            <a:r>
              <a:rPr kumimoji="1" lang="en-US" altLang="zh-CN" b="1" dirty="0">
                <a:effectLst>
                  <a:outerShdw blurRad="38100" dist="38100" dir="2700000" algn="tl">
                    <a:srgbClr val="000000">
                      <a:alpha val="43137"/>
                    </a:srgbClr>
                  </a:outerShdw>
                </a:effectLst>
                <a:latin typeface="+mn-ea"/>
                <a:ea typeface="+mn-ea"/>
              </a:rPr>
              <a:t>ECX, 3           </a:t>
            </a:r>
            <a:r>
              <a:rPr kumimoji="1" lang="en-US" altLang="zh-CN" b="1" dirty="0" smtClean="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比较</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和</a:t>
            </a:r>
            <a:r>
              <a:rPr kumimoji="1" lang="en-US" altLang="zh-CN" b="1" dirty="0">
                <a:effectLst>
                  <a:outerShdw blurRad="38100" dist="38100" dir="2700000" algn="tl">
                    <a:srgbClr val="000000">
                      <a:alpha val="43137"/>
                    </a:srgbClr>
                  </a:outerShdw>
                </a:effectLst>
                <a:latin typeface="+mn-ea"/>
                <a:ea typeface="+mn-ea"/>
              </a:rPr>
              <a:t>3 </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JAE   </a:t>
            </a:r>
            <a:r>
              <a:rPr kumimoji="1" lang="en-US" altLang="zh-CN" b="1" dirty="0">
                <a:effectLst>
                  <a:outerShdw blurRad="38100" dist="38100" dir="2700000" algn="tl">
                    <a:srgbClr val="000000">
                      <a:alpha val="43137"/>
                    </a:srgbClr>
                  </a:outerShdw>
                </a:effectLst>
                <a:latin typeface="+mn-ea"/>
                <a:ea typeface="+mn-ea"/>
              </a:rPr>
              <a:t>LAB1             ;</a:t>
            </a:r>
            <a:r>
              <a:rPr kumimoji="1" lang="zh-CN" altLang="en-US" b="1" dirty="0" smtClean="0">
                <a:effectLst>
                  <a:outerShdw blurRad="38100" dist="38100" dir="2700000" algn="tl">
                    <a:srgbClr val="000000">
                      <a:alpha val="43137"/>
                    </a:srgbClr>
                  </a:outerShdw>
                </a:effectLst>
                <a:latin typeface="+mn-ea"/>
                <a:ea typeface="+mn-ea"/>
              </a:rPr>
              <a:t>如</a:t>
            </a:r>
            <a:r>
              <a:rPr kumimoji="1" lang="en-US" altLang="zh-CN" b="1" dirty="0">
                <a:effectLst>
                  <a:outerShdw blurRad="38100" dist="38100" dir="2700000" algn="tl">
                    <a:srgbClr val="000000">
                      <a:alpha val="43137"/>
                    </a:srgbClr>
                  </a:outerShdw>
                </a:effectLst>
                <a:latin typeface="+mn-ea"/>
                <a:ea typeface="+mn-ea"/>
              </a:rPr>
              <a:t>ECX&gt;=3</a:t>
            </a:r>
            <a:r>
              <a:rPr kumimoji="1" lang="zh-CN" altLang="en-US" b="1" dirty="0">
                <a:effectLst>
                  <a:outerShdw blurRad="38100" dist="38100" dir="2700000" algn="tl">
                    <a:srgbClr val="000000">
                      <a:alpha val="43137"/>
                    </a:srgbClr>
                  </a:outerShdw>
                </a:effectLst>
                <a:latin typeface="+mn-ea"/>
                <a:ea typeface="+mn-ea"/>
              </a:rPr>
              <a:t>，转移到标号</a:t>
            </a:r>
            <a:r>
              <a:rPr kumimoji="1" lang="en-US" altLang="zh-CN" b="1" dirty="0">
                <a:effectLst>
                  <a:outerShdw blurRad="38100" dist="38100" dir="2700000" algn="tl">
                    <a:srgbClr val="000000">
                      <a:alpha val="43137"/>
                    </a:srgbClr>
                  </a:outerShdw>
                </a:effectLst>
                <a:latin typeface="+mn-ea"/>
                <a:ea typeface="+mn-ea"/>
              </a:rPr>
              <a:t>NEXT</a:t>
            </a:r>
            <a:r>
              <a:rPr kumimoji="1" lang="zh-CN" altLang="en-US" b="1" dirty="0">
                <a:effectLst>
                  <a:outerShdw blurRad="38100" dist="38100" dir="2700000" algn="tl">
                    <a:srgbClr val="000000">
                      <a:alpha val="43137"/>
                    </a:srgbClr>
                  </a:outerShdw>
                </a:effectLst>
                <a:latin typeface="+mn-ea"/>
                <a:ea typeface="+mn-ea"/>
              </a:rPr>
              <a:t>处</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a:t>
            </a:r>
            <a:r>
              <a:rPr kumimoji="1" lang="en-US" altLang="zh-CN" b="1" dirty="0">
                <a:effectLst>
                  <a:outerShdw blurRad="38100" dist="38100" dir="2700000" algn="tl">
                    <a:srgbClr val="000000">
                      <a:alpha val="43137"/>
                    </a:srgbClr>
                  </a:outerShdw>
                </a:effectLst>
                <a:latin typeface="+mn-ea"/>
                <a:ea typeface="+mn-ea"/>
              </a:rPr>
              <a:t>EAX, 7           ;</a:t>
            </a:r>
            <a:r>
              <a:rPr kumimoji="1" lang="zh-CN" altLang="en-US" b="1" dirty="0" smtClean="0">
                <a:effectLst>
                  <a:outerShdw blurRad="38100" dist="38100" dir="2700000" algn="tl">
                    <a:srgbClr val="000000">
                      <a:alpha val="43137"/>
                    </a:srgbClr>
                  </a:outerShdw>
                </a:effectLst>
                <a:latin typeface="+mn-ea"/>
                <a:ea typeface="+mn-ea"/>
              </a:rPr>
              <a:t>否则</a:t>
            </a:r>
            <a:r>
              <a:rPr kumimoji="1" lang="zh-CN" altLang="en-US" b="1" dirty="0">
                <a:effectLst>
                  <a:outerShdw blurRad="38100" dist="38100" dir="2700000" algn="tl">
                    <a:srgbClr val="000000">
                      <a:alpha val="43137"/>
                    </a:srgbClr>
                  </a:outerShdw>
                </a:effectLst>
                <a:latin typeface="+mn-ea"/>
                <a:ea typeface="+mn-ea"/>
              </a:rPr>
              <a:t>，</a:t>
            </a:r>
            <a:r>
              <a:rPr kumimoji="1" lang="en-US" altLang="zh-CN" b="1" dirty="0">
                <a:effectLst>
                  <a:outerShdw blurRad="38100" dist="38100" dir="2700000" algn="tl">
                    <a:srgbClr val="000000">
                      <a:alpha val="43137"/>
                    </a:srgbClr>
                  </a:outerShdw>
                </a:effectLst>
                <a:latin typeface="+mn-ea"/>
                <a:ea typeface="+mn-ea"/>
              </a:rPr>
              <a:t>ECX=7</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solidFill>
                  <a:srgbClr val="FF0000"/>
                </a:solidFill>
                <a:effectLst>
                  <a:outerShdw blurRad="38100" dist="38100" dir="2700000" algn="tl">
                    <a:srgbClr val="000000">
                      <a:alpha val="43137"/>
                    </a:srgbClr>
                  </a:outerShdw>
                </a:effectLst>
                <a:latin typeface="+mn-ea"/>
                <a:ea typeface="+mn-ea"/>
              </a:rPr>
              <a:t>JMP   </a:t>
            </a:r>
            <a:r>
              <a:rPr kumimoji="1" lang="en-US" altLang="zh-CN" b="1" dirty="0">
                <a:solidFill>
                  <a:srgbClr val="FF0000"/>
                </a:solidFill>
                <a:effectLst>
                  <a:outerShdw blurRad="38100" dist="38100" dir="2700000" algn="tl">
                    <a:srgbClr val="000000">
                      <a:alpha val="43137"/>
                    </a:srgbClr>
                  </a:outerShdw>
                </a:effectLst>
                <a:latin typeface="+mn-ea"/>
                <a:ea typeface="+mn-ea"/>
              </a:rPr>
              <a:t>LAB2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smtClean="0">
                <a:effectLst>
                  <a:outerShdw blurRad="38100" dist="38100" dir="2700000" algn="tl">
                    <a:srgbClr val="000000">
                      <a:alpha val="43137"/>
                    </a:srgbClr>
                  </a:outerShdw>
                </a:effectLst>
                <a:latin typeface="+mn-ea"/>
                <a:ea typeface="+mn-ea"/>
              </a:rPr>
              <a:t>无条件转移</a:t>
            </a:r>
            <a:r>
              <a:rPr kumimoji="1" lang="zh-CN" altLang="en-US" b="1" dirty="0">
                <a:effectLst>
                  <a:outerShdw blurRad="38100" dist="38100" dir="2700000" algn="tl">
                    <a:srgbClr val="000000">
                      <a:alpha val="43137"/>
                    </a:srgbClr>
                  </a:outerShdw>
                </a:effectLst>
                <a:latin typeface="+mn-ea"/>
                <a:ea typeface="+mn-ea"/>
              </a:rPr>
              <a:t>到</a:t>
            </a:r>
            <a:r>
              <a:rPr kumimoji="1" lang="en-US" altLang="zh-CN" b="1" dirty="0">
                <a:effectLst>
                  <a:outerShdw blurRad="38100" dist="38100" dir="2700000" algn="tl">
                    <a:srgbClr val="000000">
                      <a:alpha val="43137"/>
                    </a:srgbClr>
                  </a:outerShdw>
                </a:effectLst>
                <a:latin typeface="+mn-ea"/>
                <a:ea typeface="+mn-ea"/>
              </a:rPr>
              <a:t>LAB2</a:t>
            </a:r>
            <a:r>
              <a:rPr kumimoji="1" lang="zh-CN" altLang="en-US" b="1" dirty="0">
                <a:effectLst>
                  <a:outerShdw blurRad="38100" dist="38100" dir="2700000" algn="tl">
                    <a:srgbClr val="000000">
                      <a:alpha val="43137"/>
                    </a:srgbClr>
                  </a:outerShdw>
                </a:effectLst>
                <a:latin typeface="+mn-ea"/>
                <a:ea typeface="+mn-ea"/>
              </a:rPr>
              <a:t>处</a:t>
            </a: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LAB1</a:t>
            </a:r>
            <a:r>
              <a:rPr kumimoji="1" lang="en-US" altLang="zh-CN" b="1" dirty="0">
                <a:effectLst>
                  <a:outerShdw blurRad="38100" dist="38100" dir="2700000" algn="tl">
                    <a:srgbClr val="000000">
                      <a:alpha val="43137"/>
                    </a:srgbClr>
                  </a:outerShdw>
                </a:effectLst>
                <a:latin typeface="+mn-ea"/>
                <a:ea typeface="+mn-ea"/>
              </a:rPr>
              <a:t>:</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MOV   </a:t>
            </a:r>
            <a:r>
              <a:rPr kumimoji="1" lang="en-US" altLang="zh-CN" b="1" dirty="0">
                <a:effectLst>
                  <a:outerShdw blurRad="38100" dist="38100" dir="2700000" algn="tl">
                    <a:srgbClr val="000000">
                      <a:alpha val="43137"/>
                    </a:srgbClr>
                  </a:outerShdw>
                </a:effectLst>
                <a:latin typeface="+mn-ea"/>
                <a:ea typeface="+mn-ea"/>
              </a:rPr>
              <a:t>EAX, 5</a:t>
            </a: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LAB2</a:t>
            </a:r>
            <a:r>
              <a:rPr kumimoji="1" lang="en-US" altLang="zh-CN" b="1" dirty="0">
                <a:effectLst>
                  <a:outerShdw blurRad="38100" dist="38100" dir="2700000" algn="tl">
                    <a:srgbClr val="000000">
                      <a:alpha val="43137"/>
                    </a:srgbClr>
                  </a:outerShdw>
                </a:effectLst>
                <a:latin typeface="+mn-ea"/>
                <a:ea typeface="+mn-ea"/>
              </a:rPr>
              <a:t>: </a:t>
            </a:r>
            <a:endParaRPr kumimoji="1" lang="zh-CN" altLang="en-US" b="1" dirty="0">
              <a:effectLst>
                <a:outerShdw blurRad="38100" dist="38100" dir="2700000" algn="tl">
                  <a:srgbClr val="000000">
                    <a:alpha val="43137"/>
                  </a:srgbClr>
                </a:outerShdw>
              </a:effectLst>
              <a:latin typeface="+mn-ea"/>
              <a:ea typeface="+mn-ea"/>
            </a:endParaRPr>
          </a:p>
        </p:txBody>
      </p:sp>
      <p:sp>
        <p:nvSpPr>
          <p:cNvPr id="9" name="圆角矩形标注 8"/>
          <p:cNvSpPr/>
          <p:nvPr/>
        </p:nvSpPr>
        <p:spPr>
          <a:xfrm>
            <a:off x="565984" y="1772816"/>
            <a:ext cx="6814328" cy="929134"/>
          </a:xfrm>
          <a:prstGeom prst="wedgeRoundRectCallout">
            <a:avLst>
              <a:gd name="adj1" fmla="val -10869"/>
              <a:gd name="adj2" fmla="val 6986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把寄存器</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中的值视为无符号数</a:t>
            </a:r>
            <a:r>
              <a:rPr lang="zh-CN" altLang="en-US" sz="2000" b="1" dirty="0" smtClean="0">
                <a:solidFill>
                  <a:srgbClr val="0000FF"/>
                </a:solidFill>
                <a:effectLst>
                  <a:outerShdw blurRad="38100" dist="38100" dir="2700000" algn="tl">
                    <a:srgbClr val="000000">
                      <a:alpha val="43137"/>
                    </a:srgbClr>
                  </a:outerShdw>
                </a:effectLst>
                <a:latin typeface="+mn-ea"/>
              </a:rPr>
              <a:t>。</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mn-ea"/>
              </a:rPr>
              <a:t>当</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中的值大于等于</a:t>
            </a:r>
            <a:r>
              <a:rPr lang="en-US" altLang="zh-CN" sz="2000" b="1" dirty="0">
                <a:solidFill>
                  <a:srgbClr val="0000FF"/>
                </a:solidFill>
                <a:effectLst>
                  <a:outerShdw blurRad="38100" dist="38100" dir="2700000" algn="tl">
                    <a:srgbClr val="000000">
                      <a:alpha val="43137"/>
                    </a:srgbClr>
                  </a:outerShdw>
                </a:effectLst>
                <a:latin typeface="+mn-ea"/>
              </a:rPr>
              <a:t>3</a:t>
            </a:r>
            <a:r>
              <a:rPr lang="zh-CN" altLang="en-US" sz="2000" b="1" dirty="0">
                <a:solidFill>
                  <a:srgbClr val="0000FF"/>
                </a:solidFill>
                <a:effectLst>
                  <a:outerShdw blurRad="38100" dist="38100" dir="2700000" algn="tl">
                    <a:srgbClr val="000000">
                      <a:alpha val="43137"/>
                    </a:srgbClr>
                  </a:outerShdw>
                </a:effectLst>
                <a:latin typeface="+mn-ea"/>
              </a:rPr>
              <a:t>时，使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5</a:t>
            </a:r>
            <a:r>
              <a:rPr lang="zh-CN" altLang="en-US" sz="2000" b="1" dirty="0">
                <a:solidFill>
                  <a:srgbClr val="0000FF"/>
                </a:solidFill>
                <a:effectLst>
                  <a:outerShdw blurRad="38100" dist="38100" dir="2700000" algn="tl">
                    <a:srgbClr val="000000">
                      <a:alpha val="43137"/>
                    </a:srgbClr>
                  </a:outerShdw>
                </a:effectLst>
                <a:latin typeface="+mn-ea"/>
              </a:rPr>
              <a:t>；否则使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7</a:t>
            </a:r>
            <a:r>
              <a:rPr lang="zh-CN" altLang="en-US" sz="2000" b="1" dirty="0">
                <a:solidFill>
                  <a:srgbClr val="0000FF"/>
                </a:solidFill>
                <a:effectLst>
                  <a:outerShdw blurRad="38100" dist="38100" dir="2700000" algn="tl">
                    <a:srgbClr val="000000">
                      <a:alpha val="43137"/>
                    </a:srgbClr>
                  </a:outerShdw>
                </a:effectLst>
                <a:latin typeface="+mn-ea"/>
              </a:rPr>
              <a:t>。</a:t>
            </a:r>
          </a:p>
        </p:txBody>
      </p:sp>
      <p:sp>
        <p:nvSpPr>
          <p:cNvPr id="10" name="矩形标注 9"/>
          <p:cNvSpPr/>
          <p:nvPr/>
        </p:nvSpPr>
        <p:spPr>
          <a:xfrm>
            <a:off x="3275856" y="5085184"/>
            <a:ext cx="4608512" cy="1075792"/>
          </a:xfrm>
          <a:prstGeom prst="wedgeRectCallout">
            <a:avLst>
              <a:gd name="adj1" fmla="val -40989"/>
              <a:gd name="adj2" fmla="val -7509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rPr>
              <a:t>效率上，这样的代码片段并不好；</a:t>
            </a:r>
          </a:p>
          <a:p>
            <a:pPr>
              <a:lnSpc>
                <a:spcPts val="3000"/>
              </a:lnSpc>
            </a:pPr>
            <a:r>
              <a:rPr lang="zh-CN" altLang="en-US" sz="2000" b="1" dirty="0">
                <a:solidFill>
                  <a:srgbClr val="0000FF"/>
                </a:solidFill>
                <a:effectLst>
                  <a:outerShdw blurRad="38100" dist="38100" dir="2700000" algn="tl">
                    <a:srgbClr val="000000">
                      <a:alpha val="43137"/>
                    </a:srgbClr>
                  </a:outerShdw>
                </a:effectLst>
              </a:rPr>
              <a:t>可读性，可以接受</a:t>
            </a:r>
          </a:p>
        </p:txBody>
      </p:sp>
    </p:spTree>
    <p:extLst>
      <p:ext uri="{BB962C8B-B14F-4D97-AF65-F5344CB8AC3E}">
        <p14:creationId xmlns:p14="http://schemas.microsoft.com/office/powerpoint/2010/main" val="92309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8565"/>
                                        </p:tgtEl>
                                        <p:attrNameLst>
                                          <p:attrName>style.visibility</p:attrName>
                                        </p:attrNameLst>
                                      </p:cBhvr>
                                      <p:to>
                                        <p:strVal val="visible"/>
                                      </p:to>
                                    </p:set>
                                    <p:animEffect transition="in" filter="barn(inVertical)">
                                      <p:cBhvr>
                                        <p:cTn id="7" dur="500"/>
                                        <p:tgtEl>
                                          <p:spTgt spid="578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5"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示例</a:t>
            </a:r>
            <a:endParaRPr lang="zh-CN" altLang="en-US" sz="2800" b="1" dirty="0">
              <a:solidFill>
                <a:srgbClr val="0000FF"/>
              </a:solidFill>
            </a:endParaRPr>
          </a:p>
        </p:txBody>
      </p:sp>
      <p:sp>
        <p:nvSpPr>
          <p:cNvPr id="584709" name="Text Box 5"/>
          <p:cNvSpPr txBox="1">
            <a:spLocks noChangeArrowheads="1"/>
          </p:cNvSpPr>
          <p:nvPr/>
        </p:nvSpPr>
        <p:spPr bwMode="auto">
          <a:xfrm>
            <a:off x="611560" y="2417107"/>
            <a:ext cx="6840760" cy="404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en-US" altLang="zh-CN" b="1" dirty="0" err="1" smtClean="0">
                <a:effectLst>
                  <a:outerShdw blurRad="38100" dist="38100" dir="2700000" algn="tl">
                    <a:srgbClr val="000000">
                      <a:alpha val="43137"/>
                    </a:srgbClr>
                  </a:outerShdw>
                </a:effectLst>
                <a:latin typeface="+mn-ea"/>
                <a:ea typeface="+mn-ea"/>
              </a:rPr>
              <a:t>int</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_</a:t>
            </a:r>
            <a:r>
              <a:rPr kumimoji="1" lang="en-US" altLang="zh-CN" b="1" dirty="0" err="1">
                <a:effectLst>
                  <a:outerShdw blurRad="38100" dist="38100" dir="2700000" algn="tl">
                    <a:srgbClr val="000000">
                      <a:alpha val="43137"/>
                    </a:srgbClr>
                  </a:outerShdw>
                </a:effectLst>
                <a:latin typeface="+mn-ea"/>
                <a:ea typeface="+mn-ea"/>
              </a:rPr>
              <a:t>fastcall</a:t>
            </a:r>
            <a:r>
              <a:rPr kumimoji="1" lang="en-US" altLang="zh-CN" b="1" dirty="0">
                <a:effectLst>
                  <a:outerShdw blurRad="38100" dist="38100" dir="2700000" algn="tl">
                    <a:srgbClr val="000000">
                      <a:alpha val="43137"/>
                    </a:srgbClr>
                  </a:outerShdw>
                </a:effectLst>
                <a:latin typeface="+mn-ea"/>
                <a:ea typeface="+mn-ea"/>
              </a:rPr>
              <a:t>  cf215(</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x, </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y</a:t>
            </a:r>
            <a:r>
              <a:rPr kumimoji="1" lang="en-US" altLang="zh-CN" b="1" dirty="0" smtClean="0">
                <a:effectLst>
                  <a:outerShdw blurRad="38100" dist="38100" dir="2700000" algn="tl">
                    <a:srgbClr val="000000">
                      <a:alpha val="43137"/>
                    </a:srgbClr>
                  </a:outerShdw>
                </a:effectLst>
                <a:latin typeface="+mn-ea"/>
                <a:ea typeface="+mn-ea"/>
              </a:rPr>
              <a:t>)</a:t>
            </a:r>
            <a:endParaRPr kumimoji="1" lang="zh-CN" altLang="en-US" b="1" dirty="0">
              <a:effectLst>
                <a:outerShdw blurRad="38100" dist="38100" dir="2700000" algn="tl">
                  <a:srgbClr val="000000">
                    <a:alpha val="43137"/>
                  </a:srgbClr>
                </a:outerShdw>
              </a:effectLst>
              <a:latin typeface="+mn-ea"/>
              <a:ea typeface="+mn-ea"/>
            </a:endParaRP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int</a:t>
            </a:r>
            <a:r>
              <a:rPr kumimoji="1" lang="en-US" altLang="zh-CN" b="1" dirty="0">
                <a:effectLst>
                  <a:outerShdw blurRad="38100" dist="38100" dir="2700000" algn="tl">
                    <a:srgbClr val="000000">
                      <a:alpha val="43137"/>
                    </a:srgbClr>
                  </a:outerShdw>
                </a:effectLst>
                <a:latin typeface="+mn-ea"/>
                <a:ea typeface="+mn-ea"/>
              </a:rPr>
              <a:t>  z;</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if  </a:t>
            </a:r>
            <a:r>
              <a:rPr kumimoji="1" lang="en-US" altLang="zh-CN" b="1" dirty="0">
                <a:effectLst>
                  <a:outerShdw blurRad="38100" dist="38100" dir="2700000" algn="tl">
                    <a:srgbClr val="000000">
                      <a:alpha val="43137"/>
                    </a:srgbClr>
                  </a:outerShdw>
                </a:effectLst>
                <a:latin typeface="+mn-ea"/>
                <a:ea typeface="+mn-ea"/>
              </a:rPr>
              <a:t>( x &gt; 10 )           </a:t>
            </a:r>
            <a:r>
              <a:rPr kumimoji="1" lang="en-US" altLang="zh-CN" b="1" dirty="0" smtClean="0">
                <a:effectLst>
                  <a:outerShdw blurRad="38100" dist="38100" dir="2700000" algn="tl">
                    <a:srgbClr val="000000">
                      <a:alpha val="43137"/>
                    </a:srgbClr>
                  </a:outerShdw>
                </a:effectLst>
                <a:latin typeface="+mn-ea"/>
                <a:ea typeface="+mn-ea"/>
              </a:rPr>
              <a:t> //</a:t>
            </a:r>
            <a:r>
              <a:rPr kumimoji="1" lang="zh-CN" altLang="en-US" b="1" dirty="0">
                <a:effectLst>
                  <a:outerShdw blurRad="38100" dist="38100" dir="2700000" algn="tl">
                    <a:srgbClr val="000000">
                      <a:alpha val="43137"/>
                    </a:srgbClr>
                  </a:outerShdw>
                </a:effectLst>
                <a:latin typeface="+mn-ea"/>
                <a:ea typeface="+mn-ea"/>
              </a:rPr>
              <a:t>语句</a:t>
            </a:r>
            <a:r>
              <a:rPr kumimoji="1" lang="en-US" altLang="zh-CN" b="1" dirty="0">
                <a:effectLst>
                  <a:outerShdw blurRad="38100" dist="38100" dir="2700000" algn="tl">
                    <a:srgbClr val="000000">
                      <a:alpha val="43137"/>
                    </a:srgbClr>
                  </a:outerShdw>
                </a:effectLst>
                <a:latin typeface="+mn-ea"/>
                <a:ea typeface="+mn-ea"/>
              </a:rPr>
              <a:t>A</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    z </a:t>
            </a:r>
            <a:r>
              <a:rPr kumimoji="1" lang="en-US" altLang="zh-CN" b="1" dirty="0">
                <a:effectLst>
                  <a:outerShdw blurRad="38100" dist="38100" dir="2700000" algn="tl">
                    <a:srgbClr val="000000">
                      <a:alpha val="43137"/>
                    </a:srgbClr>
                  </a:outerShdw>
                </a:effectLst>
                <a:latin typeface="+mn-ea"/>
                <a:ea typeface="+mn-ea"/>
              </a:rPr>
              <a:t>= 3*x+4*y+7;</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else</a:t>
            </a:r>
            <a:endParaRPr kumimoji="1" lang="en-US" altLang="zh-CN" b="1" dirty="0">
              <a:effectLst>
                <a:outerShdw blurRad="38100" dist="38100" dir="2700000" algn="tl">
                  <a:srgbClr val="000000">
                    <a:alpha val="43137"/>
                  </a:srgbClr>
                </a:outerShdw>
              </a:effectLst>
              <a:latin typeface="+mn-ea"/>
              <a:ea typeface="+mn-ea"/>
            </a:endParaRP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z </a:t>
            </a:r>
            <a:r>
              <a:rPr kumimoji="1" lang="en-US" altLang="zh-CN" b="1" dirty="0">
                <a:effectLst>
                  <a:outerShdw blurRad="38100" dist="38100" dir="2700000" algn="tl">
                    <a:srgbClr val="000000">
                      <a:alpha val="43137"/>
                    </a:srgbClr>
                  </a:outerShdw>
                </a:effectLst>
                <a:latin typeface="+mn-ea"/>
                <a:ea typeface="+mn-ea"/>
              </a:rPr>
              <a:t>= 2*x+7*y-12;</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if </a:t>
            </a:r>
            <a:r>
              <a:rPr kumimoji="1" lang="en-US" altLang="zh-CN" b="1" dirty="0">
                <a:effectLst>
                  <a:outerShdw blurRad="38100" dist="38100" dir="2700000" algn="tl">
                    <a:srgbClr val="000000">
                      <a:alpha val="43137"/>
                    </a:srgbClr>
                  </a:outerShdw>
                </a:effectLst>
                <a:latin typeface="+mn-ea"/>
                <a:ea typeface="+mn-ea"/>
              </a:rPr>
              <a:t>( y &lt;= 20 )           //</a:t>
            </a:r>
            <a:r>
              <a:rPr kumimoji="1" lang="zh-CN" altLang="en-US" b="1" dirty="0">
                <a:effectLst>
                  <a:outerShdw blurRad="38100" dist="38100" dir="2700000" algn="tl">
                    <a:srgbClr val="000000">
                      <a:alpha val="43137"/>
                    </a:srgbClr>
                  </a:outerShdw>
                </a:effectLst>
                <a:latin typeface="+mn-ea"/>
                <a:ea typeface="+mn-ea"/>
              </a:rPr>
              <a:t>语句</a:t>
            </a:r>
            <a:r>
              <a:rPr kumimoji="1" lang="en-US" altLang="zh-CN" b="1" dirty="0">
                <a:effectLst>
                  <a:outerShdw blurRad="38100" dist="38100" dir="2700000" algn="tl">
                    <a:srgbClr val="000000">
                      <a:alpha val="43137"/>
                    </a:srgbClr>
                  </a:outerShdw>
                </a:effectLst>
                <a:latin typeface="+mn-ea"/>
                <a:ea typeface="+mn-ea"/>
              </a:rPr>
              <a:t>B</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z </a:t>
            </a:r>
            <a:r>
              <a:rPr kumimoji="1" lang="en-US" altLang="zh-CN" b="1" dirty="0">
                <a:effectLst>
                  <a:outerShdw blurRad="38100" dist="38100" dir="2700000" algn="tl">
                    <a:srgbClr val="000000">
                      <a:alpha val="43137"/>
                    </a:srgbClr>
                  </a:outerShdw>
                </a:effectLst>
                <a:latin typeface="+mn-ea"/>
                <a:ea typeface="+mn-ea"/>
              </a:rPr>
              <a:t>= 4*z+3;</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return  </a:t>
            </a:r>
            <a:r>
              <a:rPr kumimoji="1" lang="en-US" altLang="zh-CN" b="1" dirty="0">
                <a:effectLst>
                  <a:outerShdw blurRad="38100" dist="38100" dir="2700000" algn="tl">
                    <a:srgbClr val="000000">
                      <a:alpha val="43137"/>
                    </a:srgbClr>
                  </a:outerShdw>
                </a:effectLst>
                <a:latin typeface="+mn-ea"/>
                <a:ea typeface="+mn-ea"/>
              </a:rPr>
              <a:t>z;               </a:t>
            </a:r>
            <a:r>
              <a:rPr kumimoji="1" lang="en-US" altLang="zh-CN" b="1" dirty="0" smtClean="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语句</a:t>
            </a:r>
            <a:r>
              <a:rPr kumimoji="1" lang="en-US" altLang="zh-CN" b="1" dirty="0">
                <a:effectLst>
                  <a:outerShdw blurRad="38100" dist="38100" dir="2700000" algn="tl">
                    <a:srgbClr val="000000">
                      <a:alpha val="43137"/>
                    </a:srgbClr>
                  </a:outerShdw>
                </a:effectLst>
                <a:latin typeface="+mn-ea"/>
                <a:ea typeface="+mn-ea"/>
              </a:rPr>
              <a:t>C</a:t>
            </a:r>
          </a:p>
          <a:p>
            <a:pPr>
              <a:lnSpc>
                <a:spcPts val="2800"/>
              </a:lnSpc>
            </a:pPr>
            <a:r>
              <a:rPr kumimoji="1" lang="en-US" altLang="zh-CN" b="1" dirty="0" smtClean="0">
                <a:effectLst>
                  <a:outerShdw blurRad="38100" dist="38100" dir="2700000" algn="tl">
                    <a:srgbClr val="000000">
                      <a:alpha val="43137"/>
                    </a:srgbClr>
                  </a:outerShdw>
                </a:effectLst>
                <a:latin typeface="+mn-ea"/>
                <a:ea typeface="+mn-ea"/>
              </a:rPr>
              <a:t>}</a:t>
            </a:r>
            <a:endParaRPr kumimoji="1" lang="en-US" altLang="zh-CN" b="1" dirty="0">
              <a:effectLst>
                <a:outerShdw blurRad="38100" dist="38100" dir="2700000" algn="tl">
                  <a:srgbClr val="000000">
                    <a:alpha val="43137"/>
                  </a:srgbClr>
                </a:outerShdw>
              </a:effectLst>
              <a:latin typeface="+mn-ea"/>
              <a:ea typeface="+mn-ea"/>
            </a:endParaRPr>
          </a:p>
        </p:txBody>
      </p:sp>
      <p:sp>
        <p:nvSpPr>
          <p:cNvPr id="8" name="圆角矩形标注 7"/>
          <p:cNvSpPr/>
          <p:nvPr/>
        </p:nvSpPr>
        <p:spPr>
          <a:xfrm>
            <a:off x="611560" y="1696174"/>
            <a:ext cx="5328592" cy="580698"/>
          </a:xfrm>
          <a:prstGeom prst="wedgeRoundRectCallout">
            <a:avLst>
              <a:gd name="adj1" fmla="val -4697"/>
              <a:gd name="adj2" fmla="val 7100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查看如下函数</a:t>
            </a:r>
            <a:r>
              <a:rPr lang="en-US" altLang="zh-CN" sz="2000" b="1" dirty="0" smtClean="0">
                <a:solidFill>
                  <a:srgbClr val="0000FF"/>
                </a:solidFill>
                <a:effectLst>
                  <a:outerShdw blurRad="38100" dist="38100" dir="2700000" algn="tl">
                    <a:srgbClr val="000000">
                      <a:alpha val="43137"/>
                    </a:srgbClr>
                  </a:outerShdw>
                </a:effectLst>
                <a:latin typeface="+mn-ea"/>
              </a:rPr>
              <a:t>cf215</a:t>
            </a:r>
            <a:r>
              <a:rPr lang="zh-CN" altLang="en-US" sz="2000" b="1" dirty="0" smtClean="0">
                <a:solidFill>
                  <a:srgbClr val="0000FF"/>
                </a:solidFill>
                <a:effectLst>
                  <a:outerShdw blurRad="38100" dist="38100" dir="2700000" algn="tl">
                    <a:srgbClr val="000000">
                      <a:alpha val="43137"/>
                    </a:srgbClr>
                  </a:outerShdw>
                </a:effectLst>
                <a:latin typeface="+mn-ea"/>
              </a:rPr>
              <a:t>的</a:t>
            </a:r>
            <a:r>
              <a:rPr lang="zh-CN" altLang="en-US" sz="2000" b="1" dirty="0">
                <a:solidFill>
                  <a:srgbClr val="0000FF"/>
                </a:solidFill>
                <a:effectLst>
                  <a:outerShdw blurRad="38100" dist="38100" dir="2700000" algn="tl">
                    <a:srgbClr val="000000">
                      <a:alpha val="43137"/>
                    </a:srgbClr>
                  </a:outerShdw>
                </a:effectLst>
                <a:latin typeface="+mn-ea"/>
              </a:rPr>
              <a:t>目标代码：</a:t>
            </a:r>
          </a:p>
        </p:txBody>
      </p:sp>
    </p:spTree>
    <p:extLst>
      <p:ext uri="{BB962C8B-B14F-4D97-AF65-F5344CB8AC3E}">
        <p14:creationId xmlns:p14="http://schemas.microsoft.com/office/powerpoint/2010/main" val="423896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fade">
                                      <p:cBhvr>
                                        <p:cTn id="7" dur="500"/>
                                        <p:tgtEl>
                                          <p:spTgt spid="58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示例</a:t>
            </a:r>
            <a:endParaRPr lang="zh-CN" altLang="en-US" sz="2800" b="1" dirty="0">
              <a:solidFill>
                <a:srgbClr val="0000FF"/>
              </a:solidFill>
            </a:endParaRPr>
          </a:p>
        </p:txBody>
      </p:sp>
      <p:sp>
        <p:nvSpPr>
          <p:cNvPr id="584709" name="Text Box 5"/>
          <p:cNvSpPr txBox="1">
            <a:spLocks noChangeArrowheads="1"/>
          </p:cNvSpPr>
          <p:nvPr/>
        </p:nvSpPr>
        <p:spPr bwMode="auto">
          <a:xfrm>
            <a:off x="611560" y="1665231"/>
            <a:ext cx="8532440" cy="486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smtClean="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函数</a:t>
            </a:r>
            <a:r>
              <a:rPr kumimoji="1" lang="en-US" altLang="zh-CN" b="1" dirty="0">
                <a:effectLst>
                  <a:outerShdw blurRad="38100" dist="38100" dir="2700000" algn="tl">
                    <a:srgbClr val="000000">
                      <a:alpha val="43137"/>
                    </a:srgbClr>
                  </a:outerShdw>
                </a:effectLst>
                <a:latin typeface="+mn-ea"/>
                <a:ea typeface="+mn-ea"/>
              </a:rPr>
              <a:t>cf215</a:t>
            </a:r>
            <a:r>
              <a:rPr kumimoji="1" lang="zh-CN" altLang="en-US" b="1" dirty="0">
                <a:effectLst>
                  <a:outerShdw blurRad="38100" dist="38100" dir="2700000" algn="tl">
                    <a:srgbClr val="000000">
                      <a:alpha val="43137"/>
                    </a:srgbClr>
                  </a:outerShdw>
                </a:effectLst>
                <a:latin typeface="+mn-ea"/>
                <a:ea typeface="+mn-ea"/>
              </a:rPr>
              <a:t>目标代码（使速度最大化）</a:t>
            </a:r>
          </a:p>
          <a:p>
            <a:pPr>
              <a:lnSpc>
                <a:spcPts val="2500"/>
              </a:lnSpc>
            </a:pPr>
            <a:r>
              <a:rPr kumimoji="1" lang="zh-CN" altLang="en-US"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cmp</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 10                          ;x</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10</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solidFill>
                  <a:srgbClr val="0000FF"/>
                </a:solidFill>
                <a:effectLst>
                  <a:outerShdw blurRad="38100" dist="38100" dir="2700000" algn="tl">
                    <a:srgbClr val="000000">
                      <a:alpha val="43137"/>
                    </a:srgbClr>
                  </a:outerShdw>
                </a:effectLst>
                <a:latin typeface="+mn-ea"/>
                <a:ea typeface="+mn-ea"/>
              </a:rPr>
              <a:t>jle</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SHORT  </a:t>
            </a:r>
            <a:r>
              <a:rPr kumimoji="1" lang="en-US" altLang="zh-CN" b="1" dirty="0" smtClean="0">
                <a:solidFill>
                  <a:srgbClr val="0000FF"/>
                </a:solidFill>
                <a:effectLst>
                  <a:outerShdw blurRad="38100" dist="38100" dir="2700000" algn="tl">
                    <a:srgbClr val="000000">
                      <a:alpha val="43137"/>
                    </a:srgbClr>
                  </a:outerShdw>
                </a:effectLst>
                <a:latin typeface="+mn-ea"/>
                <a:ea typeface="+mn-ea"/>
              </a:rPr>
              <a:t>LN3cf215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当小于等于</a:t>
            </a:r>
            <a:r>
              <a:rPr kumimoji="1" lang="en-US" altLang="zh-CN" b="1" dirty="0">
                <a:effectLst>
                  <a:outerShdw blurRad="38100" dist="38100" dir="2700000" algn="tl">
                    <a:srgbClr val="000000">
                      <a:alpha val="43137"/>
                    </a:srgbClr>
                  </a:outerShdw>
                </a:effectLst>
                <a:latin typeface="+mn-ea"/>
                <a:ea typeface="+mn-ea"/>
              </a:rPr>
              <a:t>10</a:t>
            </a:r>
            <a:r>
              <a:rPr kumimoji="1" lang="zh-CN" altLang="en-US" b="1" dirty="0">
                <a:effectLst>
                  <a:outerShdw blurRad="38100" dist="38100" dir="2700000" algn="tl">
                    <a:srgbClr val="000000">
                      <a:alpha val="43137"/>
                    </a:srgbClr>
                  </a:outerShdw>
                </a:effectLst>
                <a:latin typeface="+mn-ea"/>
                <a:ea typeface="+mn-ea"/>
              </a:rPr>
              <a:t>时转</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ecx+ecx</a:t>
            </a:r>
            <a:r>
              <a:rPr kumimoji="1" lang="en-US" altLang="zh-CN" b="1" dirty="0">
                <a:effectLst>
                  <a:outerShdw blurRad="38100" dist="38100" dir="2700000" algn="tl">
                    <a:srgbClr val="000000">
                      <a:alpha val="43137"/>
                    </a:srgbClr>
                  </a:outerShdw>
                </a:effectLst>
                <a:latin typeface="+mn-ea"/>
                <a:ea typeface="+mn-ea"/>
              </a:rPr>
              <a:t>*2]       ;</a:t>
            </a:r>
            <a:r>
              <a:rPr kumimoji="1" lang="zh-CN" altLang="en-US" b="1" dirty="0">
                <a:effectLst>
                  <a:outerShdw blurRad="38100" dist="38100" dir="2700000" algn="tl">
                    <a:srgbClr val="000000">
                      <a:alpha val="43137"/>
                    </a:srgbClr>
                  </a:outerShdw>
                </a:effectLst>
                <a:latin typeface="+mn-ea"/>
                <a:ea typeface="+mn-ea"/>
              </a:rPr>
              <a:t>计算表达式</a:t>
            </a:r>
            <a:r>
              <a:rPr kumimoji="1" lang="en-US" altLang="zh-CN" b="1" dirty="0">
                <a:effectLst>
                  <a:outerShdw blurRad="38100" dist="38100" dir="2700000" algn="tl">
                    <a:srgbClr val="000000">
                      <a:alpha val="43137"/>
                    </a:srgbClr>
                  </a:outerShdw>
                </a:effectLst>
                <a:latin typeface="+mn-ea"/>
                <a:ea typeface="+mn-ea"/>
              </a:rPr>
              <a:t>3*x+4*y+7</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eax+edx</a:t>
            </a:r>
            <a:r>
              <a:rPr kumimoji="1" lang="en-US" altLang="zh-CN" b="1" dirty="0">
                <a:effectLst>
                  <a:outerShdw blurRad="38100" dist="38100" dir="2700000" algn="tl">
                    <a:srgbClr val="000000">
                      <a:alpha val="43137"/>
                    </a:srgbClr>
                  </a:outerShdw>
                </a:effectLst>
                <a:latin typeface="+mn-ea"/>
                <a:ea typeface="+mn-ea"/>
              </a:rPr>
              <a:t>*4+7]</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smtClean="0">
                <a:solidFill>
                  <a:srgbClr val="FF0000"/>
                </a:solidFill>
                <a:effectLst>
                  <a:outerShdw blurRad="38100" dist="38100" dir="2700000" algn="tl">
                    <a:srgbClr val="000000">
                      <a:alpha val="43137"/>
                    </a:srgbClr>
                  </a:outerShdw>
                </a:effectLst>
                <a:latin typeface="+mn-ea"/>
                <a:ea typeface="+mn-ea"/>
              </a:rPr>
              <a:t>jmp</a:t>
            </a:r>
            <a:r>
              <a:rPr kumimoji="1" lang="en-US" altLang="zh-CN" b="1" dirty="0" smtClean="0">
                <a:solidFill>
                  <a:srgbClr val="FF0000"/>
                </a:solidFill>
                <a:effectLst>
                  <a:outerShdw blurRad="38100" dist="38100" dir="2700000" algn="tl">
                    <a:srgbClr val="000000">
                      <a:alpha val="43137"/>
                    </a:srgbClr>
                  </a:outerShdw>
                </a:effectLst>
                <a:latin typeface="+mn-ea"/>
                <a:ea typeface="+mn-ea"/>
              </a:rPr>
              <a:t>   </a:t>
            </a:r>
            <a:r>
              <a:rPr kumimoji="1" lang="en-US" altLang="zh-CN" b="1" dirty="0">
                <a:solidFill>
                  <a:srgbClr val="FF0000"/>
                </a:solidFill>
                <a:effectLst>
                  <a:outerShdw blurRad="38100" dist="38100" dir="2700000" algn="tl">
                    <a:srgbClr val="000000">
                      <a:alpha val="43137"/>
                    </a:srgbClr>
                  </a:outerShdw>
                </a:effectLst>
                <a:latin typeface="+mn-ea"/>
                <a:ea typeface="+mn-ea"/>
              </a:rPr>
              <a:t>SHORT  LN2cf215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无条件转（</a:t>
            </a:r>
            <a:r>
              <a:rPr kumimoji="1" lang="en-US" altLang="zh-CN" b="1" dirty="0">
                <a:effectLst>
                  <a:outerShdw blurRad="38100" dist="38100" dir="2700000" algn="tl">
                    <a:srgbClr val="000000">
                      <a:alpha val="43137"/>
                    </a:srgbClr>
                  </a:outerShdw>
                </a:effectLst>
                <a:latin typeface="+mn-ea"/>
                <a:ea typeface="+mn-ea"/>
              </a:rPr>
              <a:t>if-else</a:t>
            </a:r>
            <a:r>
              <a:rPr kumimoji="1" lang="zh-CN" altLang="en-US" b="1" dirty="0">
                <a:effectLst>
                  <a:outerShdw blurRad="38100" dist="38100" dir="2700000" algn="tl">
                    <a:srgbClr val="000000">
                      <a:alpha val="43137"/>
                    </a:srgbClr>
                  </a:outerShdw>
                </a:effectLst>
                <a:latin typeface="+mn-ea"/>
                <a:ea typeface="+mn-ea"/>
              </a:rPr>
              <a:t>语句结束）</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LN3cf215</a:t>
            </a:r>
            <a:r>
              <a:rPr kumimoji="1" lang="en-US" altLang="zh-CN" b="1" dirty="0">
                <a:effectLst>
                  <a:outerShdw blurRad="38100" dist="38100" dir="2700000" algn="tl">
                    <a:srgbClr val="000000">
                      <a:alpha val="43137"/>
                    </a:srgbClr>
                  </a:outerShdw>
                </a:effectLst>
                <a:latin typeface="+mn-ea"/>
                <a:ea typeface="+mn-ea"/>
              </a:rPr>
              <a:t>:</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*8]           ;</a:t>
            </a:r>
            <a:r>
              <a:rPr kumimoji="1" lang="zh-CN" altLang="en-US" b="1" dirty="0">
                <a:effectLst>
                  <a:outerShdw blurRad="38100" dist="38100" dir="2700000" algn="tl">
                    <a:srgbClr val="000000">
                      <a:alpha val="43137"/>
                    </a:srgbClr>
                  </a:outerShdw>
                </a:effectLst>
                <a:latin typeface="+mn-ea"/>
                <a:ea typeface="+mn-ea"/>
              </a:rPr>
              <a:t>计算表达式</a:t>
            </a:r>
            <a:r>
              <a:rPr kumimoji="1" lang="en-US" altLang="zh-CN" b="1" dirty="0">
                <a:effectLst>
                  <a:outerShdw blurRad="38100" dist="38100" dir="2700000" algn="tl">
                    <a:srgbClr val="000000">
                      <a:alpha val="43137"/>
                    </a:srgbClr>
                  </a:outerShdw>
                </a:effectLst>
                <a:latin typeface="+mn-ea"/>
                <a:ea typeface="+mn-ea"/>
              </a:rPr>
              <a:t>7*y+2*x-12</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sub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endParaRPr kumimoji="1" lang="en-US" altLang="zh-CN" b="1" dirty="0">
              <a:effectLst>
                <a:outerShdw blurRad="38100" dist="38100" dir="2700000" algn="tl">
                  <a:srgbClr val="000000">
                    <a:alpha val="43137"/>
                  </a:srgbClr>
                </a:outerShdw>
              </a:effectLst>
              <a:latin typeface="+mn-ea"/>
              <a:ea typeface="+mn-ea"/>
            </a:endParaRP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eax+ecx</a:t>
            </a:r>
            <a:r>
              <a:rPr kumimoji="1" lang="en-US" altLang="zh-CN" b="1" dirty="0">
                <a:effectLst>
                  <a:outerShdw blurRad="38100" dist="38100" dir="2700000" algn="tl">
                    <a:srgbClr val="000000">
                      <a:alpha val="43137"/>
                    </a:srgbClr>
                  </a:outerShdw>
                </a:effectLst>
                <a:latin typeface="+mn-ea"/>
                <a:ea typeface="+mn-ea"/>
              </a:rPr>
              <a:t>*2-12]</a:t>
            </a:r>
          </a:p>
          <a:p>
            <a:pPr>
              <a:lnSpc>
                <a:spcPts val="2500"/>
              </a:lnSpc>
            </a:pPr>
            <a:r>
              <a:rPr kumimoji="1" lang="en-US" altLang="zh-CN" b="1" dirty="0" smtClean="0">
                <a:effectLst>
                  <a:outerShdw blurRad="38100" dist="38100" dir="2700000" algn="tl">
                    <a:srgbClr val="000000">
                      <a:alpha val="43137"/>
                    </a:srgbClr>
                  </a:outerShdw>
                </a:effectLst>
                <a:latin typeface="+mn-ea"/>
                <a:ea typeface="+mn-ea"/>
              </a:rPr>
              <a:t>LN2cf215</a:t>
            </a:r>
            <a:r>
              <a:rPr kumimoji="1" lang="en-US" altLang="zh-CN" b="1" dirty="0">
                <a:effectLst>
                  <a:outerShdw blurRad="38100" dist="38100" dir="2700000" algn="tl">
                    <a:srgbClr val="000000">
                      <a:alpha val="43137"/>
                    </a:srgbClr>
                  </a:outerShdw>
                </a:effectLst>
                <a:latin typeface="+mn-ea"/>
                <a:ea typeface="+mn-ea"/>
              </a:rPr>
              <a:t>:</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smtClean="0">
                <a:effectLst>
                  <a:outerShdw blurRad="38100" dist="38100" dir="2700000" algn="tl">
                    <a:srgbClr val="000000">
                      <a:alpha val="43137"/>
                    </a:srgbClr>
                  </a:outerShdw>
                </a:effectLst>
                <a:latin typeface="+mn-ea"/>
                <a:ea typeface="+mn-ea"/>
              </a:rPr>
              <a:t>cmp</a:t>
            </a:r>
            <a:r>
              <a:rPr kumimoji="1" lang="en-US" altLang="zh-CN" b="1" dirty="0" smtClean="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 20                          ;y</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20</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smtClean="0">
                <a:solidFill>
                  <a:srgbClr val="0000FF"/>
                </a:solidFill>
                <a:effectLst>
                  <a:outerShdw blurRad="38100" dist="38100" dir="2700000" algn="tl">
                    <a:srgbClr val="000000">
                      <a:alpha val="43137"/>
                    </a:srgbClr>
                  </a:outerShdw>
                </a:effectLst>
                <a:latin typeface="+mn-ea"/>
                <a:ea typeface="+mn-ea"/>
              </a:rPr>
              <a:t>jg</a:t>
            </a:r>
            <a:r>
              <a:rPr kumimoji="1" lang="en-US" altLang="zh-CN" b="1" dirty="0" smtClean="0">
                <a:solidFill>
                  <a:srgbClr val="0000FF"/>
                </a:solidFill>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SHORT  LN1cf215 </a:t>
            </a:r>
            <a:r>
              <a:rPr kumimoji="1" lang="en-US" altLang="zh-CN" b="1" dirty="0">
                <a:effectLst>
                  <a:outerShdw blurRad="38100" dist="38100" dir="2700000" algn="tl">
                    <a:srgbClr val="000000">
                      <a:alpha val="43137"/>
                    </a:srgbClr>
                  </a:outerShdw>
                </a:effectLst>
                <a:latin typeface="+mn-ea"/>
                <a:ea typeface="+mn-ea"/>
              </a:rPr>
              <a:t>                 ;</a:t>
            </a:r>
            <a:r>
              <a:rPr kumimoji="1" lang="zh-CN" altLang="en-US" b="1" dirty="0">
                <a:effectLst>
                  <a:outerShdw blurRad="38100" dist="38100" dir="2700000" algn="tl">
                    <a:srgbClr val="000000">
                      <a:alpha val="43137"/>
                    </a:srgbClr>
                  </a:outerShdw>
                </a:effectLst>
                <a:latin typeface="+mn-ea"/>
                <a:ea typeface="+mn-ea"/>
              </a:rPr>
              <a:t>当大于</a:t>
            </a:r>
            <a:r>
              <a:rPr kumimoji="1" lang="en-US" altLang="zh-CN" b="1" dirty="0">
                <a:effectLst>
                  <a:outerShdw blurRad="38100" dist="38100" dir="2700000" algn="tl">
                    <a:srgbClr val="000000">
                      <a:alpha val="43137"/>
                    </a:srgbClr>
                  </a:outerShdw>
                </a:effectLst>
                <a:latin typeface="+mn-ea"/>
                <a:ea typeface="+mn-ea"/>
              </a:rPr>
              <a:t>20</a:t>
            </a:r>
            <a:r>
              <a:rPr kumimoji="1" lang="zh-CN" altLang="en-US" b="1" dirty="0">
                <a:effectLst>
                  <a:outerShdw blurRad="38100" dist="38100" dir="2700000" algn="tl">
                    <a:srgbClr val="000000">
                      <a:alpha val="43137"/>
                    </a:srgbClr>
                  </a:outerShdw>
                </a:effectLst>
                <a:latin typeface="+mn-ea"/>
                <a:ea typeface="+mn-ea"/>
              </a:rPr>
              <a:t>时转</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*4+3]         ;</a:t>
            </a:r>
            <a:r>
              <a:rPr kumimoji="1" lang="zh-CN" altLang="en-US" b="1" dirty="0">
                <a:effectLst>
                  <a:outerShdw blurRad="38100" dist="38100" dir="2700000" algn="tl">
                    <a:srgbClr val="000000">
                      <a:alpha val="43137"/>
                    </a:srgbClr>
                  </a:outerShdw>
                </a:effectLst>
                <a:latin typeface="+mn-ea"/>
                <a:ea typeface="+mn-ea"/>
              </a:rPr>
              <a:t>计算</a:t>
            </a:r>
            <a:r>
              <a:rPr kumimoji="1" lang="en-US" altLang="zh-CN" b="1" dirty="0" smtClean="0">
                <a:effectLst>
                  <a:outerShdw blurRad="38100" dist="38100" dir="2700000" algn="tl">
                    <a:srgbClr val="000000">
                      <a:alpha val="43137"/>
                    </a:srgbClr>
                  </a:outerShdw>
                </a:effectLst>
                <a:latin typeface="+mn-ea"/>
                <a:ea typeface="+mn-ea"/>
              </a:rPr>
              <a:t>4*z+3LN1cf215</a:t>
            </a:r>
            <a:r>
              <a:rPr kumimoji="1" lang="en-US" altLang="zh-CN" b="1" dirty="0">
                <a:effectLst>
                  <a:outerShdw blurRad="38100" dist="38100" dir="2700000" algn="tl">
                    <a:srgbClr val="000000">
                      <a:alpha val="43137"/>
                    </a:srgbClr>
                  </a:outerShdw>
                </a:effectLst>
                <a:latin typeface="+mn-ea"/>
                <a:ea typeface="+mn-ea"/>
              </a:rPr>
              <a:t>:</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ret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函数</a:t>
            </a:r>
            <a:r>
              <a:rPr kumimoji="1" lang="en-US" altLang="zh-CN" b="1" dirty="0">
                <a:effectLst>
                  <a:outerShdw blurRad="38100" dist="38100" dir="2700000" algn="tl">
                    <a:srgbClr val="000000">
                      <a:alpha val="43137"/>
                    </a:srgbClr>
                  </a:outerShdw>
                </a:effectLst>
                <a:latin typeface="+mn-ea"/>
                <a:ea typeface="+mn-ea"/>
              </a:rPr>
              <a:t>cf24</a:t>
            </a:r>
            <a:r>
              <a:rPr kumimoji="1" lang="zh-CN" altLang="en-US" b="1" dirty="0">
                <a:effectLst>
                  <a:outerShdw blurRad="38100" dist="38100" dir="2700000" algn="tl">
                    <a:srgbClr val="000000">
                      <a:alpha val="43137"/>
                    </a:srgbClr>
                  </a:outerShdw>
                </a:effectLst>
                <a:latin typeface="+mn-ea"/>
                <a:ea typeface="+mn-ea"/>
              </a:rPr>
              <a:t>结束返回</a:t>
            </a:r>
            <a:endParaRPr kumimoji="1" lang="en-US" altLang="zh-CN" b="1" dirty="0">
              <a:effectLst>
                <a:outerShdw blurRad="38100" dist="38100" dir="2700000" algn="tl">
                  <a:srgbClr val="000000">
                    <a:alpha val="43137"/>
                  </a:srgbClr>
                </a:outerShdw>
              </a:effectLst>
              <a:latin typeface="+mn-ea"/>
              <a:ea typeface="+mn-ea"/>
            </a:endParaRPr>
          </a:p>
        </p:txBody>
      </p:sp>
      <p:sp>
        <p:nvSpPr>
          <p:cNvPr id="6" name="矩形标注 5"/>
          <p:cNvSpPr/>
          <p:nvPr/>
        </p:nvSpPr>
        <p:spPr>
          <a:xfrm>
            <a:off x="5436096" y="917409"/>
            <a:ext cx="3155168" cy="783399"/>
          </a:xfrm>
          <a:prstGeom prst="wedgeRectCallout">
            <a:avLst>
              <a:gd name="adj1" fmla="val -54059"/>
              <a:gd name="adj2" fmla="val 8091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smtClean="0">
                <a:solidFill>
                  <a:srgbClr val="0000FF"/>
                </a:solidFill>
                <a:effectLst>
                  <a:outerShdw blurRad="38100" dist="38100" dir="2700000" algn="tl">
                    <a:srgbClr val="000000">
                      <a:alpha val="43137"/>
                    </a:srgbClr>
                  </a:outerShdw>
                </a:effectLst>
                <a:latin typeface="+mn-ea"/>
              </a:rPr>
              <a:t>ECX</a:t>
            </a:r>
            <a:r>
              <a:rPr lang="zh-CN" altLang="en-US" b="1" dirty="0" smtClean="0">
                <a:solidFill>
                  <a:srgbClr val="0000FF"/>
                </a:solidFill>
                <a:effectLst>
                  <a:outerShdw blurRad="38100" dist="38100" dir="2700000" algn="tl">
                    <a:srgbClr val="000000">
                      <a:alpha val="43137"/>
                    </a:srgbClr>
                  </a:outerShdw>
                </a:effectLst>
                <a:latin typeface="+mn-ea"/>
              </a:rPr>
              <a:t>传递</a:t>
            </a:r>
            <a:r>
              <a:rPr lang="en-US" altLang="zh-CN" b="1" dirty="0" smtClean="0">
                <a:solidFill>
                  <a:srgbClr val="0000FF"/>
                </a:solidFill>
                <a:effectLst>
                  <a:outerShdw blurRad="38100" dist="38100" dir="2700000" algn="tl">
                    <a:srgbClr val="000000">
                      <a:alpha val="43137"/>
                    </a:srgbClr>
                  </a:outerShdw>
                </a:effectLst>
                <a:latin typeface="+mn-ea"/>
              </a:rPr>
              <a:t>x  ,   EDX</a:t>
            </a:r>
            <a:r>
              <a:rPr lang="zh-CN" altLang="en-US" b="1" dirty="0" smtClean="0">
                <a:solidFill>
                  <a:srgbClr val="0000FF"/>
                </a:solidFill>
                <a:effectLst>
                  <a:outerShdw blurRad="38100" dist="38100" dir="2700000" algn="tl">
                    <a:srgbClr val="000000">
                      <a:alpha val="43137"/>
                    </a:srgbClr>
                  </a:outerShdw>
                </a:effectLst>
                <a:latin typeface="+mn-ea"/>
              </a:rPr>
              <a:t>传递</a:t>
            </a:r>
            <a:r>
              <a:rPr lang="en-US" altLang="zh-CN" b="1" dirty="0" smtClean="0">
                <a:solidFill>
                  <a:srgbClr val="0000FF"/>
                </a:solidFill>
                <a:effectLst>
                  <a:outerShdw blurRad="38100" dist="38100" dir="2700000" algn="tl">
                    <a:srgbClr val="000000">
                      <a:alpha val="43137"/>
                    </a:srgbClr>
                  </a:outerShdw>
                </a:effectLst>
                <a:latin typeface="+mn-ea"/>
              </a:rPr>
              <a:t>y</a:t>
            </a:r>
          </a:p>
          <a:p>
            <a:pPr>
              <a:lnSpc>
                <a:spcPts val="2800"/>
              </a:lnSpc>
            </a:pPr>
            <a:r>
              <a:rPr lang="en-US" altLang="zh-CN" b="1" dirty="0" smtClean="0">
                <a:solidFill>
                  <a:srgbClr val="0000FF"/>
                </a:solidFill>
                <a:effectLst>
                  <a:outerShdw blurRad="38100" dist="38100" dir="2700000" algn="tl">
                    <a:srgbClr val="000000">
                      <a:alpha val="43137"/>
                    </a:srgbClr>
                  </a:outerShdw>
                </a:effectLst>
                <a:latin typeface="+mn-ea"/>
              </a:rPr>
              <a:t>EAX</a:t>
            </a:r>
            <a:r>
              <a:rPr lang="zh-CN" altLang="en-US" b="1" dirty="0" smtClean="0">
                <a:solidFill>
                  <a:srgbClr val="0000FF"/>
                </a:solidFill>
                <a:effectLst>
                  <a:outerShdw blurRad="38100" dist="38100" dir="2700000" algn="tl">
                    <a:srgbClr val="000000">
                      <a:alpha val="43137"/>
                    </a:srgbClr>
                  </a:outerShdw>
                </a:effectLst>
                <a:latin typeface="+mn-ea"/>
              </a:rPr>
              <a:t>作为变量</a:t>
            </a:r>
            <a:r>
              <a:rPr lang="en-US" altLang="zh-CN" b="1" dirty="0" smtClean="0">
                <a:solidFill>
                  <a:srgbClr val="0000FF"/>
                </a:solidFill>
                <a:effectLst>
                  <a:outerShdw blurRad="38100" dist="38100" dir="2700000" algn="tl">
                    <a:srgbClr val="000000">
                      <a:alpha val="43137"/>
                    </a:srgbClr>
                  </a:outerShdw>
                </a:effectLst>
                <a:latin typeface="+mn-ea"/>
              </a:rPr>
              <a:t>z</a:t>
            </a:r>
            <a:endParaRPr lang="zh-CN" altLang="en-US"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42680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333375"/>
            <a:ext cx="8281988" cy="574675"/>
          </a:xfrm>
        </p:spPr>
        <p:txBody>
          <a:bodyPr/>
          <a:lstStyle/>
          <a:p>
            <a:pPr eaLnBrk="1" hangingPunct="1"/>
            <a:r>
              <a:rPr lang="en-US" altLang="zh-CN" b="1" dirty="0" smtClean="0">
                <a:solidFill>
                  <a:srgbClr val="0000FF"/>
                </a:solidFill>
              </a:rPr>
              <a:t>2.7  </a:t>
            </a:r>
            <a:r>
              <a:rPr lang="zh-CN" altLang="en-US" b="1" dirty="0" smtClean="0">
                <a:solidFill>
                  <a:srgbClr val="0000FF"/>
                </a:solidFill>
              </a:rPr>
              <a:t>堆栈和堆栈操作</a:t>
            </a:r>
            <a:endParaRPr lang="zh-CN" altLang="en-US" dirty="0" smtClean="0"/>
          </a:p>
        </p:txBody>
      </p:sp>
      <p:sp>
        <p:nvSpPr>
          <p:cNvPr id="307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3076" name="Text Box 4"/>
          <p:cNvSpPr txBox="1">
            <a:spLocks noChangeArrowheads="1"/>
          </p:cNvSpPr>
          <p:nvPr/>
        </p:nvSpPr>
        <p:spPr bwMode="auto">
          <a:xfrm>
            <a:off x="611188" y="1332434"/>
            <a:ext cx="7921625"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1800"/>
              </a:spcBef>
            </a:pPr>
            <a:r>
              <a:rPr lang="en-US" altLang="zh-CN" sz="2800" b="1" dirty="0" smtClean="0">
                <a:solidFill>
                  <a:srgbClr val="0000FF"/>
                </a:solidFill>
                <a:latin typeface="微软雅黑" panose="020B0503020204020204" pitchFamily="34" charset="-122"/>
                <a:ea typeface="微软雅黑" panose="020B0503020204020204" pitchFamily="34" charset="-122"/>
              </a:rPr>
              <a:t>2.7.1  </a:t>
            </a:r>
            <a:r>
              <a:rPr lang="zh-CN" altLang="en-US" sz="2800" b="1" dirty="0" smtClean="0">
                <a:solidFill>
                  <a:srgbClr val="0000FF"/>
                </a:solidFill>
                <a:latin typeface="微软雅黑" panose="020B0503020204020204" pitchFamily="34" charset="-122"/>
                <a:ea typeface="微软雅黑" panose="020B0503020204020204" pitchFamily="34" charset="-122"/>
              </a:rPr>
              <a:t>堆栈</a:t>
            </a:r>
            <a:endParaRPr lang="zh-CN" altLang="en-US" sz="2800" b="1" dirty="0">
              <a:solidFill>
                <a:srgbClr val="0000FF"/>
              </a:solidFill>
              <a:latin typeface="微软雅黑" panose="020B0503020204020204" pitchFamily="34" charset="-122"/>
              <a:ea typeface="微软雅黑" panose="020B0503020204020204" pitchFamily="34" charset="-122"/>
            </a:endParaRPr>
          </a:p>
          <a:p>
            <a:pPr algn="just" eaLnBrk="1" hangingPunct="1">
              <a:lnSpc>
                <a:spcPts val="3600"/>
              </a:lnSpc>
              <a:spcBef>
                <a:spcPts val="1800"/>
              </a:spcBef>
            </a:pPr>
            <a:r>
              <a:rPr lang="en-US" altLang="zh-CN" sz="2800" b="1" dirty="0" smtClean="0">
                <a:solidFill>
                  <a:srgbClr val="0000FF"/>
                </a:solidFill>
                <a:latin typeface="微软雅黑" panose="020B0503020204020204" pitchFamily="34" charset="-122"/>
                <a:ea typeface="微软雅黑" panose="020B0503020204020204" pitchFamily="34" charset="-122"/>
              </a:rPr>
              <a:t>2.7.2  </a:t>
            </a:r>
            <a:r>
              <a:rPr lang="zh-CN" altLang="en-US" sz="2800" b="1" dirty="0" smtClean="0">
                <a:solidFill>
                  <a:srgbClr val="0000FF"/>
                </a:solidFill>
                <a:latin typeface="微软雅黑" panose="020B0503020204020204" pitchFamily="34" charset="-122"/>
                <a:ea typeface="微软雅黑" panose="020B0503020204020204" pitchFamily="34" charset="-122"/>
              </a:rPr>
              <a:t>堆栈操作指令</a:t>
            </a:r>
            <a:endParaRPr lang="en-US" altLang="zh-CN" sz="2800" b="1" dirty="0" smtClean="0">
              <a:solidFill>
                <a:srgbClr val="0000FF"/>
              </a:solidFill>
              <a:latin typeface="微软雅黑" panose="020B0503020204020204" pitchFamily="34" charset="-122"/>
              <a:ea typeface="微软雅黑" panose="020B0503020204020204" pitchFamily="34" charset="-122"/>
            </a:endParaRPr>
          </a:p>
        </p:txBody>
      </p:sp>
      <p:sp>
        <p:nvSpPr>
          <p:cNvPr id="6" name="云形标注 5"/>
          <p:cNvSpPr/>
          <p:nvPr/>
        </p:nvSpPr>
        <p:spPr>
          <a:xfrm>
            <a:off x="4571999" y="1823627"/>
            <a:ext cx="4104457" cy="2232248"/>
          </a:xfrm>
          <a:prstGeom prst="cloudCallou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200"/>
              </a:lnSpc>
            </a:pPr>
            <a:r>
              <a:rPr lang="zh-CN" altLang="en-US" sz="2400" b="1" dirty="0" smtClean="0">
                <a:solidFill>
                  <a:srgbClr val="0000FF"/>
                </a:solidFill>
                <a:effectLst>
                  <a:outerShdw blurRad="38100" dist="38100" dir="2700000" algn="tl">
                    <a:srgbClr val="000000">
                      <a:alpha val="43137"/>
                    </a:srgbClr>
                  </a:outerShdw>
                </a:effectLst>
              </a:rPr>
              <a:t>汇编语言中的</a:t>
            </a:r>
            <a:r>
              <a:rPr lang="zh-CN" altLang="en-US" sz="2400" b="1" dirty="0" smtClean="0">
                <a:solidFill>
                  <a:srgbClr val="FF0000"/>
                </a:solidFill>
                <a:effectLst>
                  <a:outerShdw blurRad="38100" dist="38100" dir="2700000" algn="tl">
                    <a:srgbClr val="000000">
                      <a:alpha val="43137"/>
                    </a:srgbClr>
                  </a:outerShdw>
                </a:effectLst>
              </a:rPr>
              <a:t>堆栈，</a:t>
            </a:r>
            <a:r>
              <a:rPr lang="zh-CN" altLang="en-US" sz="2400" b="1" dirty="0" smtClean="0">
                <a:solidFill>
                  <a:srgbClr val="0000FF"/>
                </a:solidFill>
                <a:effectLst>
                  <a:outerShdw blurRad="38100" dist="38100" dir="2700000" algn="tl">
                    <a:srgbClr val="000000">
                      <a:alpha val="43137"/>
                    </a:srgbClr>
                  </a:outerShdw>
                </a:effectLst>
              </a:rPr>
              <a:t>就是</a:t>
            </a:r>
            <a:r>
              <a:rPr lang="zh-CN" altLang="en-US" sz="2400" b="1" dirty="0">
                <a:solidFill>
                  <a:srgbClr val="0000FF"/>
                </a:solidFill>
                <a:effectLst>
                  <a:outerShdw blurRad="38100" dist="38100" dir="2700000" algn="tl">
                    <a:srgbClr val="000000">
                      <a:alpha val="43137"/>
                    </a:srgbClr>
                  </a:outerShdw>
                </a:effectLst>
              </a:rPr>
              <a:t>高级语言中的</a:t>
            </a:r>
            <a:r>
              <a:rPr lang="zh-CN" altLang="en-US" sz="2400" b="1" dirty="0">
                <a:solidFill>
                  <a:srgbClr val="FF0000"/>
                </a:solidFill>
                <a:effectLst>
                  <a:outerShdw blurRad="38100" dist="38100" dir="2700000" algn="tl">
                    <a:srgbClr val="000000">
                      <a:alpha val="43137"/>
                    </a:srgbClr>
                  </a:outerShdw>
                </a:effectLst>
              </a:rPr>
              <a:t>栈</a:t>
            </a:r>
          </a:p>
        </p:txBody>
      </p:sp>
    </p:spTree>
    <p:extLst>
      <p:ext uri="{BB962C8B-B14F-4D97-AF65-F5344CB8AC3E}">
        <p14:creationId xmlns:p14="http://schemas.microsoft.com/office/powerpoint/2010/main" val="3870481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2.7.1  </a:t>
            </a:r>
            <a:r>
              <a:rPr lang="zh-CN" altLang="en-US" sz="3600" b="1" dirty="0">
                <a:solidFill>
                  <a:srgbClr val="0000FF"/>
                </a:solidFill>
                <a:latin typeface="微软雅黑" panose="020B0503020204020204" pitchFamily="34" charset="-122"/>
                <a:ea typeface="微软雅黑" panose="020B0503020204020204" pitchFamily="34" charset="-122"/>
              </a:rPr>
              <a:t>堆栈</a:t>
            </a:r>
          </a:p>
        </p:txBody>
      </p:sp>
      <p:sp>
        <p:nvSpPr>
          <p:cNvPr id="2" name="矩形 1"/>
          <p:cNvSpPr/>
          <p:nvPr/>
        </p:nvSpPr>
        <p:spPr>
          <a:xfrm>
            <a:off x="605677" y="1918411"/>
            <a:ext cx="7350699" cy="3785652"/>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zh-CN" altLang="en-US" sz="2400" b="1" dirty="0" smtClean="0">
                <a:solidFill>
                  <a:srgbClr val="000000"/>
                </a:solidFill>
              </a:rPr>
              <a:t>程序</a:t>
            </a:r>
            <a:r>
              <a:rPr lang="zh-CN" altLang="en-US" sz="2400" b="1" dirty="0">
                <a:solidFill>
                  <a:srgbClr val="000000"/>
                </a:solidFill>
              </a:rPr>
              <a:t>的运行与堆栈有密切</a:t>
            </a:r>
            <a:r>
              <a:rPr lang="zh-CN" altLang="en-US" sz="2400" b="1" dirty="0" smtClean="0">
                <a:solidFill>
                  <a:srgbClr val="000000"/>
                </a:solidFill>
              </a:rPr>
              <a:t>关系</a:t>
            </a:r>
            <a:r>
              <a:rPr lang="zh-CN" altLang="en-US" sz="2400" b="1" dirty="0">
                <a:solidFill>
                  <a:srgbClr val="000000"/>
                </a:solidFill>
              </a:rPr>
              <a:t>：</a:t>
            </a:r>
            <a:endParaRPr lang="en-US" altLang="zh-CN" sz="2400" b="1" dirty="0" smtClean="0">
              <a:solidFill>
                <a:srgbClr val="000000"/>
              </a:solidFill>
            </a:endParaRPr>
          </a:p>
          <a:p>
            <a:pPr marL="800100" lvl="1" indent="-342900">
              <a:lnSpc>
                <a:spcPts val="3600"/>
              </a:lnSpc>
              <a:spcBef>
                <a:spcPts val="1200"/>
              </a:spcBef>
              <a:buFont typeface="Wingdings" panose="05000000000000000000" pitchFamily="2" charset="2"/>
              <a:buChar char="l"/>
            </a:pPr>
            <a:r>
              <a:rPr lang="en-US" altLang="zh-CN" sz="2400" b="1" dirty="0" smtClean="0">
                <a:solidFill>
                  <a:srgbClr val="000000"/>
                </a:solidFill>
                <a:latin typeface="+mn-ea"/>
                <a:ea typeface="+mn-ea"/>
              </a:rPr>
              <a:t>CPU</a:t>
            </a:r>
            <a:r>
              <a:rPr lang="zh-CN" altLang="en-US" sz="2400" b="1" dirty="0">
                <a:solidFill>
                  <a:srgbClr val="000000"/>
                </a:solidFill>
              </a:rPr>
              <a:t>在运行程序期间往往需要利用堆栈保存某些关键</a:t>
            </a:r>
            <a:r>
              <a:rPr lang="zh-CN" altLang="en-US" sz="2400" b="1" dirty="0" smtClean="0">
                <a:solidFill>
                  <a:srgbClr val="000000"/>
                </a:solidFill>
              </a:rPr>
              <a:t>信息</a:t>
            </a:r>
            <a:endParaRPr lang="en-US" altLang="zh-CN" sz="2400" b="1" dirty="0" smtClean="0">
              <a:solidFill>
                <a:srgbClr val="000000"/>
              </a:solidFill>
            </a:endParaRPr>
          </a:p>
          <a:p>
            <a:pPr marL="800100" lvl="1" indent="-342900">
              <a:lnSpc>
                <a:spcPts val="3600"/>
              </a:lnSpc>
              <a:spcBef>
                <a:spcPts val="1200"/>
              </a:spcBef>
              <a:buFont typeface="Wingdings" panose="05000000000000000000" pitchFamily="2" charset="2"/>
              <a:buChar char="l"/>
            </a:pPr>
            <a:r>
              <a:rPr lang="zh-CN" altLang="en-US" sz="2400" b="1" dirty="0" smtClean="0">
                <a:solidFill>
                  <a:srgbClr val="000000"/>
                </a:solidFill>
              </a:rPr>
              <a:t>程序</a:t>
            </a:r>
            <a:r>
              <a:rPr lang="zh-CN" altLang="en-US" sz="2400" b="1" dirty="0">
                <a:solidFill>
                  <a:srgbClr val="000000"/>
                </a:solidFill>
              </a:rPr>
              <a:t>自身也经常会利用堆栈临时保存</a:t>
            </a:r>
            <a:r>
              <a:rPr lang="zh-CN" altLang="en-US" sz="2400" b="1" dirty="0" smtClean="0">
                <a:solidFill>
                  <a:srgbClr val="000000"/>
                </a:solidFill>
              </a:rPr>
              <a:t>一些</a:t>
            </a:r>
            <a:r>
              <a:rPr lang="zh-CN" altLang="en-US" sz="2400" b="1" dirty="0">
                <a:solidFill>
                  <a:srgbClr val="000000"/>
                </a:solidFill>
              </a:rPr>
              <a:t>数据</a:t>
            </a:r>
            <a:endParaRPr lang="en-US" altLang="zh-CN" sz="2400" b="1" dirty="0" smtClean="0">
              <a:solidFill>
                <a:srgbClr val="000000"/>
              </a:solidFill>
            </a:endParaRPr>
          </a:p>
          <a:p>
            <a:pPr marL="342900" indent="-342900">
              <a:lnSpc>
                <a:spcPts val="3600"/>
              </a:lnSpc>
              <a:spcBef>
                <a:spcPts val="1200"/>
              </a:spcBef>
              <a:buFont typeface="Wingdings" panose="05000000000000000000" pitchFamily="2" charset="2"/>
              <a:buChar char="ü"/>
            </a:pPr>
            <a:r>
              <a:rPr lang="zh-CN" altLang="en-US" sz="2400" b="1" dirty="0">
                <a:solidFill>
                  <a:srgbClr val="000000"/>
                </a:solidFill>
              </a:rPr>
              <a:t>所谓</a:t>
            </a:r>
            <a:r>
              <a:rPr lang="zh-CN" altLang="en-US" sz="2400" b="1" dirty="0" smtClean="0">
                <a:solidFill>
                  <a:srgbClr val="0000FF"/>
                </a:solidFill>
                <a:latin typeface="微软雅黑" panose="020B0503020204020204" pitchFamily="34" charset="-122"/>
                <a:ea typeface="微软雅黑" panose="020B0503020204020204" pitchFamily="34" charset="-122"/>
              </a:rPr>
              <a:t>堆栈</a:t>
            </a:r>
            <a:r>
              <a:rPr lang="zh-CN" altLang="en-US" sz="2400" b="1" dirty="0" smtClean="0">
                <a:solidFill>
                  <a:srgbClr val="000000"/>
                </a:solidFill>
              </a:rPr>
              <a:t>其实</a:t>
            </a:r>
            <a:r>
              <a:rPr lang="zh-CN" altLang="en-US" sz="2400" b="1" dirty="0">
                <a:solidFill>
                  <a:srgbClr val="000000"/>
                </a:solidFill>
              </a:rPr>
              <a:t>就是一段内存区域，只是对它的访问操作仅限于一端进行。地址较大的一端被称为</a:t>
            </a:r>
            <a:r>
              <a:rPr lang="zh-CN" altLang="en-US" sz="2400" b="1" dirty="0">
                <a:solidFill>
                  <a:srgbClr val="C00000"/>
                </a:solidFill>
                <a:effectLst>
                  <a:outerShdw blurRad="38100" dist="38100" dir="2700000" algn="tl">
                    <a:srgbClr val="000000">
                      <a:alpha val="43137"/>
                    </a:srgbClr>
                  </a:outerShdw>
                </a:effectLst>
              </a:rPr>
              <a:t>栈底</a:t>
            </a:r>
            <a:r>
              <a:rPr lang="zh-CN" altLang="en-US" sz="2400" b="1" dirty="0">
                <a:solidFill>
                  <a:srgbClr val="000000"/>
                </a:solidFill>
              </a:rPr>
              <a:t>，地址较小的一端被称为</a:t>
            </a:r>
            <a:r>
              <a:rPr lang="zh-CN" altLang="en-US" sz="2400" b="1" dirty="0">
                <a:solidFill>
                  <a:srgbClr val="C00000"/>
                </a:solidFill>
                <a:effectLst>
                  <a:outerShdw blurRad="38100" dist="38100" dir="2700000" algn="tl">
                    <a:srgbClr val="000000">
                      <a:alpha val="43137"/>
                    </a:srgbClr>
                  </a:outerShdw>
                </a:effectLst>
              </a:rPr>
              <a:t>栈顶</a:t>
            </a:r>
            <a:r>
              <a:rPr lang="zh-CN" altLang="en-US" sz="2400" b="1" dirty="0" smtClean="0">
                <a:solidFill>
                  <a:srgbClr val="000000"/>
                </a:solidFill>
              </a:rPr>
              <a:t>。</a:t>
            </a:r>
            <a:endParaRPr lang="en-US" altLang="zh-CN" sz="2400" b="1" dirty="0" smtClean="0">
              <a:solidFill>
                <a:srgbClr val="000000"/>
              </a:solidFill>
            </a:endParaRPr>
          </a:p>
        </p:txBody>
      </p:sp>
      <p:sp>
        <p:nvSpPr>
          <p:cNvPr id="5" name="Text Box 4"/>
          <p:cNvSpPr txBox="1">
            <a:spLocks noChangeArrowheads="1"/>
          </p:cNvSpPr>
          <p:nvPr/>
        </p:nvSpPr>
        <p:spPr bwMode="auto">
          <a:xfrm>
            <a:off x="611188" y="124959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堆栈</a:t>
            </a:r>
            <a:endParaRPr lang="zh-CN" altLang="en-US" sz="2800" b="1" dirty="0">
              <a:solidFill>
                <a:srgbClr val="0000FF"/>
              </a:solidFill>
            </a:endParaRPr>
          </a:p>
        </p:txBody>
      </p:sp>
    </p:spTree>
    <p:extLst>
      <p:ext uri="{BB962C8B-B14F-4D97-AF65-F5344CB8AC3E}">
        <p14:creationId xmlns:p14="http://schemas.microsoft.com/office/powerpoint/2010/main" val="3628503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2.7.1  </a:t>
            </a:r>
            <a:r>
              <a:rPr lang="zh-CN" altLang="en-US" sz="3600" b="1" dirty="0">
                <a:solidFill>
                  <a:srgbClr val="0000FF"/>
                </a:solidFill>
                <a:latin typeface="微软雅黑" panose="020B0503020204020204" pitchFamily="34" charset="-122"/>
                <a:ea typeface="微软雅黑" panose="020B0503020204020204" pitchFamily="34" charset="-122"/>
              </a:rPr>
              <a:t>堆栈</a:t>
            </a:r>
          </a:p>
        </p:txBody>
      </p:sp>
      <p:sp>
        <p:nvSpPr>
          <p:cNvPr id="2" name="矩形 1"/>
          <p:cNvSpPr/>
          <p:nvPr/>
        </p:nvSpPr>
        <p:spPr>
          <a:xfrm>
            <a:off x="605677" y="1772816"/>
            <a:ext cx="7992888" cy="2554545"/>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zh-CN" altLang="en-US" sz="2400" b="1" dirty="0" smtClean="0">
                <a:solidFill>
                  <a:srgbClr val="FF0000"/>
                </a:solidFill>
                <a:effectLst>
                  <a:outerShdw blurRad="38100" dist="38100" dir="2700000" algn="tl">
                    <a:srgbClr val="000000">
                      <a:alpha val="43137"/>
                    </a:srgbClr>
                  </a:outerShdw>
                </a:effectLst>
              </a:rPr>
              <a:t>堆栈</a:t>
            </a:r>
            <a:r>
              <a:rPr lang="zh-CN" altLang="en-US" sz="2400" b="1" dirty="0">
                <a:solidFill>
                  <a:srgbClr val="FF0000"/>
                </a:solidFill>
                <a:effectLst>
                  <a:outerShdw blurRad="38100" dist="38100" dir="2700000" algn="tl">
                    <a:srgbClr val="000000">
                      <a:alpha val="43137"/>
                    </a:srgbClr>
                  </a:outerShdw>
                </a:effectLst>
              </a:rPr>
              <a:t>操作遵守“后进先出”的原则，所有数据的存入和取出都在栈顶进行</a:t>
            </a:r>
            <a:r>
              <a:rPr lang="zh-CN" altLang="en-US" sz="2400" b="1" dirty="0" smtClean="0">
                <a:solidFill>
                  <a:srgbClr val="000000"/>
                </a:solidFill>
              </a:rPr>
              <a:t>。</a:t>
            </a:r>
            <a:endParaRPr lang="en-US" altLang="zh-CN" sz="2400" b="1" dirty="0" smtClean="0">
              <a:solidFill>
                <a:srgbClr val="000000"/>
              </a:solidFill>
            </a:endParaRPr>
          </a:p>
          <a:p>
            <a:pPr marL="342900" indent="-342900">
              <a:lnSpc>
                <a:spcPts val="3600"/>
              </a:lnSpc>
              <a:spcBef>
                <a:spcPts val="1200"/>
              </a:spcBef>
              <a:buFont typeface="Wingdings" panose="05000000000000000000" pitchFamily="2" charset="2"/>
              <a:buChar char="ü"/>
            </a:pPr>
            <a:r>
              <a:rPr lang="zh-CN" altLang="en-US" sz="2400" b="1" dirty="0" smtClean="0">
                <a:solidFill>
                  <a:srgbClr val="000000"/>
                </a:solidFill>
              </a:rPr>
              <a:t>把</a:t>
            </a:r>
            <a:r>
              <a:rPr lang="zh-CN" altLang="en-US" sz="2400" b="1" dirty="0">
                <a:solidFill>
                  <a:srgbClr val="000000"/>
                </a:solidFill>
              </a:rPr>
              <a:t>存入数据的操作称为</a:t>
            </a:r>
            <a:r>
              <a:rPr lang="zh-CN" altLang="en-US" sz="2400" b="1" dirty="0">
                <a:solidFill>
                  <a:srgbClr val="0000FF"/>
                </a:solidFill>
                <a:latin typeface="微软雅黑" panose="020B0503020204020204" pitchFamily="34" charset="-122"/>
                <a:ea typeface="微软雅黑" panose="020B0503020204020204" pitchFamily="34" charset="-122"/>
              </a:rPr>
              <a:t>进栈操作</a:t>
            </a:r>
            <a:r>
              <a:rPr lang="zh-CN" altLang="en-US" sz="2400" b="1" dirty="0">
                <a:solidFill>
                  <a:srgbClr val="000000"/>
                </a:solidFill>
              </a:rPr>
              <a:t>，把取出数据的操作称为</a:t>
            </a:r>
            <a:r>
              <a:rPr lang="zh-CN" altLang="en-US" sz="2400" b="1" dirty="0">
                <a:solidFill>
                  <a:srgbClr val="0000FF"/>
                </a:solidFill>
                <a:latin typeface="微软雅黑" panose="020B0503020204020204" pitchFamily="34" charset="-122"/>
                <a:ea typeface="微软雅黑" panose="020B0503020204020204" pitchFamily="34" charset="-122"/>
              </a:rPr>
              <a:t>出栈操作</a:t>
            </a:r>
            <a:r>
              <a:rPr lang="zh-CN" altLang="en-US" sz="2400" b="1" dirty="0">
                <a:solidFill>
                  <a:srgbClr val="000000"/>
                </a:solidFill>
              </a:rPr>
              <a:t>。进栈操作也称为</a:t>
            </a:r>
            <a:r>
              <a:rPr lang="zh-CN" altLang="en-US" sz="2400" b="1" dirty="0">
                <a:solidFill>
                  <a:srgbClr val="0000FF"/>
                </a:solidFill>
                <a:latin typeface="微软雅黑" panose="020B0503020204020204" pitchFamily="34" charset="-122"/>
                <a:ea typeface="微软雅黑" panose="020B0503020204020204" pitchFamily="34" charset="-122"/>
              </a:rPr>
              <a:t>压栈操作</a:t>
            </a:r>
            <a:r>
              <a:rPr lang="zh-CN" altLang="en-US" sz="2400" b="1" dirty="0">
                <a:solidFill>
                  <a:srgbClr val="000000"/>
                </a:solidFill>
              </a:rPr>
              <a:t>，出栈操作也称为</a:t>
            </a:r>
            <a:r>
              <a:rPr lang="zh-CN" altLang="en-US" sz="2400" b="1" dirty="0">
                <a:solidFill>
                  <a:srgbClr val="0000FF"/>
                </a:solidFill>
                <a:latin typeface="微软雅黑" panose="020B0503020204020204" pitchFamily="34" charset="-122"/>
                <a:ea typeface="微软雅黑" panose="020B0503020204020204" pitchFamily="34" charset="-122"/>
              </a:rPr>
              <a:t>弹出操作</a:t>
            </a:r>
            <a:r>
              <a:rPr lang="zh-CN" altLang="en-US" sz="2400" b="1" dirty="0" smtClean="0">
                <a:solidFill>
                  <a:srgbClr val="000000"/>
                </a:solidFill>
              </a:rPr>
              <a:t>。</a:t>
            </a:r>
            <a:endParaRPr lang="en-US" altLang="zh-CN" sz="2400" b="1" dirty="0" smtClean="0">
              <a:solidFill>
                <a:srgbClr val="000000"/>
              </a:solidFill>
            </a:endParaRPr>
          </a:p>
        </p:txBody>
      </p:sp>
      <p:sp>
        <p:nvSpPr>
          <p:cNvPr id="5" name="Text Box 4"/>
          <p:cNvSpPr txBox="1">
            <a:spLocks noChangeArrowheads="1"/>
          </p:cNvSpPr>
          <p:nvPr/>
        </p:nvSpPr>
        <p:spPr bwMode="auto">
          <a:xfrm>
            <a:off x="611188" y="124959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堆栈</a:t>
            </a:r>
            <a:endParaRPr lang="zh-CN" altLang="en-US" sz="2800" b="1" dirty="0">
              <a:solidFill>
                <a:srgbClr val="0000FF"/>
              </a:solidFill>
            </a:endParaRPr>
          </a:p>
        </p:txBody>
      </p:sp>
    </p:spTree>
    <p:extLst>
      <p:ext uri="{BB962C8B-B14F-4D97-AF65-F5344CB8AC3E}">
        <p14:creationId xmlns:p14="http://schemas.microsoft.com/office/powerpoint/2010/main" val="795810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2.7.1  </a:t>
            </a:r>
            <a:r>
              <a:rPr lang="zh-CN" altLang="en-US" sz="3600" b="1" dirty="0">
                <a:solidFill>
                  <a:srgbClr val="0000FF"/>
                </a:solidFill>
                <a:latin typeface="微软雅黑" panose="020B0503020204020204" pitchFamily="34" charset="-122"/>
                <a:ea typeface="微软雅黑" panose="020B0503020204020204" pitchFamily="34" charset="-122"/>
              </a:rPr>
              <a:t>堆栈</a:t>
            </a:r>
          </a:p>
        </p:txBody>
      </p:sp>
      <p:sp>
        <p:nvSpPr>
          <p:cNvPr id="2" name="矩形 1"/>
          <p:cNvSpPr/>
          <p:nvPr/>
        </p:nvSpPr>
        <p:spPr>
          <a:xfrm>
            <a:off x="605677" y="1628800"/>
            <a:ext cx="7992888" cy="2092881"/>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zh-CN" altLang="en-US" sz="2400" b="1" dirty="0" smtClean="0">
                <a:solidFill>
                  <a:srgbClr val="000000"/>
                </a:solidFill>
                <a:latin typeface="+mn-ea"/>
                <a:ea typeface="+mn-ea"/>
              </a:rPr>
              <a:t>堆栈</a:t>
            </a:r>
            <a:r>
              <a:rPr lang="zh-CN" altLang="en-US" sz="2400" b="1" dirty="0">
                <a:solidFill>
                  <a:srgbClr val="000000"/>
                </a:solidFill>
                <a:latin typeface="+mn-ea"/>
                <a:ea typeface="+mn-ea"/>
              </a:rPr>
              <a:t>段寄存器</a:t>
            </a:r>
            <a:r>
              <a:rPr lang="en-US" altLang="zh-CN" sz="2400" b="1" dirty="0">
                <a:solidFill>
                  <a:srgbClr val="000000"/>
                </a:solidFill>
                <a:latin typeface="+mn-ea"/>
                <a:ea typeface="+mn-ea"/>
              </a:rPr>
              <a:t>SS</a:t>
            </a:r>
            <a:r>
              <a:rPr lang="zh-CN" altLang="en-US" sz="2400" b="1" dirty="0">
                <a:solidFill>
                  <a:srgbClr val="000000"/>
                </a:solidFill>
                <a:latin typeface="+mn-ea"/>
                <a:ea typeface="+mn-ea"/>
              </a:rPr>
              <a:t>含有当前堆栈段的段号</a:t>
            </a:r>
            <a:r>
              <a:rPr lang="zh-CN" altLang="en-US" sz="2400" b="1" dirty="0" smtClean="0">
                <a:solidFill>
                  <a:srgbClr val="000000"/>
                </a:solidFill>
                <a:latin typeface="+mn-ea"/>
                <a:ea typeface="+mn-ea"/>
              </a:rPr>
              <a:t>，</a:t>
            </a:r>
            <a:r>
              <a:rPr lang="en-US" altLang="zh-CN" sz="2400" b="1" dirty="0" smtClean="0">
                <a:solidFill>
                  <a:srgbClr val="000000"/>
                </a:solidFill>
                <a:latin typeface="+mn-ea"/>
                <a:ea typeface="+mn-ea"/>
              </a:rPr>
              <a:t>SS</a:t>
            </a:r>
            <a:r>
              <a:rPr lang="zh-CN" altLang="en-US" sz="2400" b="1" dirty="0">
                <a:solidFill>
                  <a:srgbClr val="000000"/>
                </a:solidFill>
                <a:latin typeface="+mn-ea"/>
                <a:ea typeface="+mn-ea"/>
              </a:rPr>
              <a:t>指示堆栈所在内存区域的</a:t>
            </a:r>
            <a:r>
              <a:rPr lang="zh-CN" altLang="en-US" sz="2400" b="1" dirty="0" smtClean="0">
                <a:solidFill>
                  <a:srgbClr val="000000"/>
                </a:solidFill>
                <a:latin typeface="+mn-ea"/>
                <a:ea typeface="+mn-ea"/>
              </a:rPr>
              <a:t>位置</a:t>
            </a:r>
            <a:endParaRPr lang="en-US" altLang="zh-CN" sz="2400" b="1" dirty="0" smtClean="0">
              <a:solidFill>
                <a:srgbClr val="000000"/>
              </a:solidFill>
              <a:latin typeface="+mn-ea"/>
              <a:ea typeface="+mn-ea"/>
            </a:endParaRPr>
          </a:p>
          <a:p>
            <a:pPr marL="342900" indent="-342900">
              <a:lnSpc>
                <a:spcPts val="3600"/>
              </a:lnSpc>
              <a:spcBef>
                <a:spcPts val="1200"/>
              </a:spcBef>
              <a:buFont typeface="Wingdings" panose="05000000000000000000" pitchFamily="2" charset="2"/>
              <a:buChar char="ü"/>
            </a:pPr>
            <a:r>
              <a:rPr lang="zh-CN" altLang="en-US" sz="2400" b="1" dirty="0" smtClean="0">
                <a:solidFill>
                  <a:srgbClr val="FF0000"/>
                </a:solidFill>
                <a:effectLst>
                  <a:outerShdw blurRad="38100" dist="38100" dir="2700000" algn="tl">
                    <a:srgbClr val="000000">
                      <a:alpha val="43137"/>
                    </a:srgbClr>
                  </a:outerShdw>
                </a:effectLst>
                <a:latin typeface="+mn-ea"/>
                <a:ea typeface="+mn-ea"/>
              </a:rPr>
              <a:t>堆栈</a:t>
            </a:r>
            <a:r>
              <a:rPr lang="zh-CN" altLang="en-US" sz="2400" b="1" dirty="0">
                <a:solidFill>
                  <a:srgbClr val="FF0000"/>
                </a:solidFill>
                <a:effectLst>
                  <a:outerShdw blurRad="38100" dist="38100" dir="2700000" algn="tl">
                    <a:srgbClr val="000000">
                      <a:alpha val="43137"/>
                    </a:srgbClr>
                  </a:outerShdw>
                </a:effectLst>
                <a:latin typeface="+mn-ea"/>
                <a:ea typeface="+mn-ea"/>
              </a:rPr>
              <a:t>指针寄存器</a:t>
            </a:r>
            <a:r>
              <a:rPr lang="en-US" altLang="zh-CN" sz="2400" b="1" dirty="0">
                <a:solidFill>
                  <a:srgbClr val="FF0000"/>
                </a:solidFill>
                <a:effectLst>
                  <a:outerShdw blurRad="38100" dist="38100" dir="2700000" algn="tl">
                    <a:srgbClr val="000000">
                      <a:alpha val="43137"/>
                    </a:srgbClr>
                  </a:outerShdw>
                </a:effectLst>
                <a:latin typeface="+mn-ea"/>
                <a:ea typeface="+mn-ea"/>
              </a:rPr>
              <a:t>ESP</a:t>
            </a:r>
            <a:r>
              <a:rPr lang="zh-CN" altLang="en-US" sz="2400" b="1" dirty="0">
                <a:solidFill>
                  <a:srgbClr val="FF0000"/>
                </a:solidFill>
                <a:effectLst>
                  <a:outerShdw blurRad="38100" dist="38100" dir="2700000" algn="tl">
                    <a:srgbClr val="000000">
                      <a:alpha val="43137"/>
                    </a:srgbClr>
                  </a:outerShdw>
                </a:effectLst>
                <a:latin typeface="+mn-ea"/>
                <a:ea typeface="+mn-ea"/>
              </a:rPr>
              <a:t>含有栈顶的偏移</a:t>
            </a:r>
            <a:r>
              <a:rPr lang="zh-CN" altLang="en-US" sz="2400" b="1" dirty="0">
                <a:solidFill>
                  <a:srgbClr val="000000"/>
                </a:solidFill>
                <a:latin typeface="+mn-ea"/>
                <a:ea typeface="+mn-ea"/>
              </a:rPr>
              <a:t>（有效地址</a:t>
            </a:r>
            <a:r>
              <a:rPr lang="zh-CN" altLang="en-US" sz="2400" b="1" dirty="0" smtClean="0">
                <a:solidFill>
                  <a:srgbClr val="000000"/>
                </a:solidFill>
                <a:latin typeface="+mn-ea"/>
                <a:ea typeface="+mn-ea"/>
              </a:rPr>
              <a:t>），</a:t>
            </a:r>
            <a:r>
              <a:rPr lang="en-US" altLang="zh-CN" sz="2400" b="1" dirty="0" smtClean="0">
                <a:solidFill>
                  <a:srgbClr val="FF0000"/>
                </a:solidFill>
                <a:effectLst>
                  <a:outerShdw blurRad="38100" dist="38100" dir="2700000" algn="tl">
                    <a:srgbClr val="000000">
                      <a:alpha val="43137"/>
                    </a:srgbClr>
                  </a:outerShdw>
                </a:effectLst>
                <a:latin typeface="+mn-ea"/>
                <a:ea typeface="+mn-ea"/>
              </a:rPr>
              <a:t>ESP</a:t>
            </a:r>
            <a:r>
              <a:rPr lang="zh-CN" altLang="en-US" sz="2400" b="1" dirty="0">
                <a:solidFill>
                  <a:srgbClr val="FF0000"/>
                </a:solidFill>
                <a:effectLst>
                  <a:outerShdw blurRad="38100" dist="38100" dir="2700000" algn="tl">
                    <a:srgbClr val="000000">
                      <a:alpha val="43137"/>
                    </a:srgbClr>
                  </a:outerShdw>
                </a:effectLst>
                <a:latin typeface="+mn-ea"/>
                <a:ea typeface="+mn-ea"/>
              </a:rPr>
              <a:t>指向栈</a:t>
            </a:r>
            <a:r>
              <a:rPr lang="zh-CN" altLang="en-US" sz="2400" b="1" dirty="0" smtClean="0">
                <a:solidFill>
                  <a:srgbClr val="FF0000"/>
                </a:solidFill>
                <a:effectLst>
                  <a:outerShdw blurRad="38100" dist="38100" dir="2700000" algn="tl">
                    <a:srgbClr val="000000">
                      <a:alpha val="43137"/>
                    </a:srgbClr>
                  </a:outerShdw>
                </a:effectLst>
                <a:latin typeface="+mn-ea"/>
                <a:ea typeface="+mn-ea"/>
              </a:rPr>
              <a:t>顶</a:t>
            </a:r>
            <a:endParaRPr lang="en-US" altLang="zh-CN" sz="2400" b="1" dirty="0" smtClean="0">
              <a:solidFill>
                <a:srgbClr val="FF0000"/>
              </a:solidFill>
              <a:effectLst>
                <a:outerShdw blurRad="38100" dist="38100" dir="2700000" algn="tl">
                  <a:srgbClr val="000000">
                    <a:alpha val="43137"/>
                  </a:srgbClr>
                </a:outerShdw>
              </a:effectLst>
              <a:latin typeface="+mn-ea"/>
              <a:ea typeface="+mn-ea"/>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堆栈</a:t>
            </a:r>
            <a:endParaRPr lang="zh-CN" altLang="en-US" sz="2800" b="1" dirty="0">
              <a:solidFill>
                <a:srgbClr val="0000FF"/>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827284160"/>
              </p:ext>
            </p:extLst>
          </p:nvPr>
        </p:nvGraphicFramePr>
        <p:xfrm>
          <a:off x="539551" y="3918412"/>
          <a:ext cx="6693467" cy="2678940"/>
        </p:xfrm>
        <a:graphic>
          <a:graphicData uri="http://schemas.openxmlformats.org/presentationml/2006/ole">
            <mc:AlternateContent xmlns:mc="http://schemas.openxmlformats.org/markup-compatibility/2006">
              <mc:Choice xmlns:v="urn:schemas-microsoft-com:vml" Requires="v">
                <p:oleObj spid="_x0000_s61508" name="Visio" r:id="rId4" imgW="5476135" imgH="2190060" progId="Visio.Drawing.11">
                  <p:embed/>
                </p:oleObj>
              </mc:Choice>
              <mc:Fallback>
                <p:oleObj name="Visio" r:id="rId4" imgW="5476135" imgH="21900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1" y="3918412"/>
                        <a:ext cx="6693467" cy="2678940"/>
                      </a:xfrm>
                      <a:prstGeom prst="rect">
                        <a:avLst/>
                      </a:prstGeom>
                      <a:noFill/>
                    </p:spPr>
                  </p:pic>
                </p:oleObj>
              </mc:Fallback>
            </mc:AlternateContent>
          </a:graphicData>
        </a:graphic>
      </p:graphicFrame>
    </p:spTree>
    <p:extLst>
      <p:ext uri="{BB962C8B-B14F-4D97-AF65-F5344CB8AC3E}">
        <p14:creationId xmlns:p14="http://schemas.microsoft.com/office/powerpoint/2010/main" val="275483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smtClean="0">
                <a:solidFill>
                  <a:srgbClr val="0000FF"/>
                </a:solidFill>
                <a:latin typeface="微软雅黑" panose="020B0503020204020204" pitchFamily="34" charset="-122"/>
                <a:ea typeface="微软雅黑" panose="020B0503020204020204" pitchFamily="34" charset="-122"/>
              </a:rPr>
              <a:t>2.6.1  </a:t>
            </a:r>
            <a:r>
              <a:rPr lang="zh-CN" altLang="en-US" sz="3600" b="1" dirty="0" smtClean="0">
                <a:solidFill>
                  <a:srgbClr val="0000FF"/>
                </a:solidFill>
                <a:latin typeface="微软雅黑" panose="020B0503020204020204" pitchFamily="34" charset="-122"/>
                <a:ea typeface="微软雅黑" panose="020B0503020204020204" pitchFamily="34" charset="-122"/>
              </a:rPr>
              <a:t>指令</a:t>
            </a:r>
            <a:r>
              <a:rPr lang="zh-CN" altLang="en-US" sz="3600" b="1" dirty="0">
                <a:solidFill>
                  <a:srgbClr val="0000FF"/>
                </a:solidFill>
                <a:latin typeface="微软雅黑" panose="020B0503020204020204" pitchFamily="34" charset="-122"/>
                <a:ea typeface="微软雅黑" panose="020B0503020204020204" pitchFamily="34" charset="-122"/>
              </a:rPr>
              <a:t>指针</a:t>
            </a:r>
            <a:r>
              <a:rPr lang="zh-CN" altLang="en-US" sz="3600" b="1" dirty="0" smtClean="0">
                <a:solidFill>
                  <a:srgbClr val="0000FF"/>
                </a:solidFill>
                <a:latin typeface="微软雅黑" panose="020B0503020204020204" pitchFamily="34" charset="-122"/>
                <a:ea typeface="微软雅黑" panose="020B0503020204020204" pitchFamily="34" charset="-122"/>
              </a:rPr>
              <a:t>寄存器</a:t>
            </a:r>
          </a:p>
        </p:txBody>
      </p:sp>
      <p:sp>
        <p:nvSpPr>
          <p:cNvPr id="2" name="矩形 1"/>
          <p:cNvSpPr/>
          <p:nvPr/>
        </p:nvSpPr>
        <p:spPr>
          <a:xfrm>
            <a:off x="605677" y="1700808"/>
            <a:ext cx="7992888" cy="4401205"/>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en-US" altLang="zh-CN" sz="2400" b="1" dirty="0">
                <a:latin typeface="+mn-ea"/>
                <a:ea typeface="+mn-ea"/>
              </a:rPr>
              <a:t>IA-32</a:t>
            </a:r>
            <a:r>
              <a:rPr lang="zh-CN" altLang="en-US" sz="2400" b="1" dirty="0">
                <a:latin typeface="+mn-ea"/>
                <a:ea typeface="+mn-ea"/>
              </a:rPr>
              <a:t>系列</a:t>
            </a:r>
            <a:r>
              <a:rPr lang="en-US" altLang="zh-CN" sz="2400" b="1" dirty="0">
                <a:latin typeface="+mn-ea"/>
                <a:ea typeface="+mn-ea"/>
              </a:rPr>
              <a:t>CPU</a:t>
            </a:r>
            <a:r>
              <a:rPr lang="zh-CN" altLang="en-US" sz="2400" b="1" dirty="0">
                <a:solidFill>
                  <a:srgbClr val="FF0000"/>
                </a:solidFill>
                <a:effectLst>
                  <a:outerShdw blurRad="38100" dist="38100" dir="2700000" algn="tl">
                    <a:srgbClr val="000000">
                      <a:alpha val="43137"/>
                    </a:srgbClr>
                  </a:outerShdw>
                </a:effectLst>
                <a:latin typeface="+mn-ea"/>
                <a:ea typeface="+mn-ea"/>
              </a:rPr>
              <a:t>有一个</a:t>
            </a:r>
            <a:r>
              <a:rPr lang="en-US" altLang="zh-CN" sz="2400" b="1" dirty="0">
                <a:solidFill>
                  <a:srgbClr val="FF0000"/>
                </a:solidFill>
                <a:effectLst>
                  <a:outerShdw blurRad="38100" dist="38100" dir="2700000" algn="tl">
                    <a:srgbClr val="000000">
                      <a:alpha val="43137"/>
                    </a:srgbClr>
                  </a:outerShdw>
                </a:effectLst>
                <a:latin typeface="+mn-ea"/>
                <a:ea typeface="+mn-ea"/>
              </a:rPr>
              <a:t>32</a:t>
            </a:r>
            <a:r>
              <a:rPr lang="zh-CN" altLang="en-US" sz="2400" b="1" dirty="0">
                <a:solidFill>
                  <a:srgbClr val="FF0000"/>
                </a:solidFill>
                <a:effectLst>
                  <a:outerShdw blurRad="38100" dist="38100" dir="2700000" algn="tl">
                    <a:srgbClr val="000000">
                      <a:alpha val="43137"/>
                    </a:srgbClr>
                  </a:outerShdw>
                </a:effectLst>
                <a:latin typeface="+mn-ea"/>
                <a:ea typeface="+mn-ea"/>
              </a:rPr>
              <a:t>位的指令指针寄存器</a:t>
            </a:r>
            <a:r>
              <a:rPr lang="en-US" altLang="zh-CN"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EIP</a:t>
            </a:r>
          </a:p>
          <a:p>
            <a:pPr marL="342900" indent="-342900">
              <a:lnSpc>
                <a:spcPts val="3600"/>
              </a:lnSpc>
              <a:spcBef>
                <a:spcPts val="1200"/>
              </a:spcBef>
              <a:buFont typeface="Wingdings" panose="05000000000000000000" pitchFamily="2" charset="2"/>
              <a:buChar char="ü"/>
            </a:pPr>
            <a:r>
              <a:rPr lang="zh-CN" altLang="en-US" sz="2400" b="1" dirty="0" smtClean="0">
                <a:latin typeface="+mn-ea"/>
                <a:ea typeface="+mn-ea"/>
              </a:rPr>
              <a:t>它是早先</a:t>
            </a:r>
            <a:r>
              <a:rPr lang="en-US" altLang="zh-CN" sz="2400" b="1" dirty="0" smtClean="0">
                <a:latin typeface="+mn-ea"/>
                <a:ea typeface="+mn-ea"/>
              </a:rPr>
              <a:t>8086CPU</a:t>
            </a:r>
            <a:r>
              <a:rPr lang="zh-CN" altLang="en-US" sz="2400" b="1" dirty="0" smtClean="0">
                <a:latin typeface="+mn-ea"/>
                <a:ea typeface="+mn-ea"/>
              </a:rPr>
              <a:t>指令</a:t>
            </a:r>
            <a:r>
              <a:rPr lang="zh-CN" altLang="en-US" sz="2400" b="1" dirty="0">
                <a:latin typeface="+mn-ea"/>
                <a:ea typeface="+mn-ea"/>
              </a:rPr>
              <a:t>指针寄存器</a:t>
            </a:r>
            <a:r>
              <a:rPr lang="en-US" altLang="zh-CN" sz="2400" b="1" dirty="0">
                <a:latin typeface="微软雅黑" panose="020B0503020204020204" pitchFamily="34" charset="-122"/>
                <a:ea typeface="微软雅黑" panose="020B0503020204020204" pitchFamily="34" charset="-122"/>
              </a:rPr>
              <a:t>IP</a:t>
            </a:r>
            <a:r>
              <a:rPr lang="zh-CN" altLang="en-US" sz="2400" b="1" dirty="0">
                <a:latin typeface="+mn-ea"/>
                <a:ea typeface="+mn-ea"/>
              </a:rPr>
              <a:t>的</a:t>
            </a:r>
            <a:r>
              <a:rPr lang="zh-CN" altLang="en-US" sz="2400" b="1" dirty="0" smtClean="0">
                <a:latin typeface="+mn-ea"/>
                <a:ea typeface="+mn-ea"/>
              </a:rPr>
              <a:t>扩展</a:t>
            </a:r>
            <a:endParaRPr lang="zh-CN" altLang="en-US" sz="2400" b="1" dirty="0">
              <a:latin typeface="+mn-ea"/>
              <a:ea typeface="+mn-ea"/>
            </a:endParaRPr>
          </a:p>
          <a:p>
            <a:pPr marL="342900" indent="-342900">
              <a:lnSpc>
                <a:spcPts val="3600"/>
              </a:lnSpc>
              <a:spcBef>
                <a:spcPts val="1200"/>
              </a:spcBef>
              <a:buFont typeface="Wingdings" panose="05000000000000000000" pitchFamily="2" charset="2"/>
              <a:buChar char="ü"/>
            </a:pPr>
            <a:r>
              <a:rPr lang="zh-CN" altLang="en-US" sz="2400" b="1" dirty="0" smtClean="0">
                <a:solidFill>
                  <a:srgbClr val="FF0000"/>
                </a:solidFill>
                <a:effectLst>
                  <a:outerShdw blurRad="38100" dist="38100" dir="2700000" algn="tl">
                    <a:srgbClr val="000000">
                      <a:alpha val="43137"/>
                    </a:srgbClr>
                  </a:outerShdw>
                </a:effectLst>
                <a:latin typeface="+mn-ea"/>
                <a:ea typeface="+mn-ea"/>
              </a:rPr>
              <a:t>由</a:t>
            </a:r>
            <a:r>
              <a:rPr lang="en-US" altLang="zh-CN" sz="2000" b="1" dirty="0">
                <a:solidFill>
                  <a:srgbClr val="FF0000"/>
                </a:solidFill>
                <a:effectLst>
                  <a:outerShdw blurRad="38100" dist="38100" dir="2700000" algn="tl">
                    <a:srgbClr val="000000">
                      <a:alpha val="43137"/>
                    </a:srgbClr>
                  </a:outerShdw>
                </a:effectLst>
                <a:latin typeface="+mn-ea"/>
                <a:ea typeface="+mn-ea"/>
              </a:rPr>
              <a:t>CS</a:t>
            </a:r>
            <a:r>
              <a:rPr lang="zh-CN" altLang="en-US" sz="2400" b="1" dirty="0">
                <a:solidFill>
                  <a:srgbClr val="FF0000"/>
                </a:solidFill>
                <a:effectLst>
                  <a:outerShdw blurRad="38100" dist="38100" dir="2700000" algn="tl">
                    <a:srgbClr val="000000">
                      <a:alpha val="43137"/>
                    </a:srgbClr>
                  </a:outerShdw>
                </a:effectLst>
                <a:latin typeface="+mn-ea"/>
                <a:ea typeface="+mn-ea"/>
              </a:rPr>
              <a:t>和</a:t>
            </a:r>
            <a:r>
              <a:rPr lang="en-US" altLang="zh-CN" sz="2000" b="1" dirty="0">
                <a:solidFill>
                  <a:srgbClr val="FF0000"/>
                </a:solidFill>
                <a:effectLst>
                  <a:outerShdw blurRad="38100" dist="38100" dir="2700000" algn="tl">
                    <a:srgbClr val="000000">
                      <a:alpha val="43137"/>
                    </a:srgbClr>
                  </a:outerShdw>
                </a:effectLst>
                <a:latin typeface="+mn-ea"/>
                <a:ea typeface="+mn-ea"/>
              </a:rPr>
              <a:t>EIP</a:t>
            </a:r>
            <a:r>
              <a:rPr lang="zh-CN" altLang="en-US" sz="2400" b="1" dirty="0">
                <a:solidFill>
                  <a:srgbClr val="FF0000"/>
                </a:solidFill>
                <a:effectLst>
                  <a:outerShdw blurRad="38100" dist="38100" dir="2700000" algn="tl">
                    <a:srgbClr val="000000">
                      <a:alpha val="43137"/>
                    </a:srgbClr>
                  </a:outerShdw>
                </a:effectLst>
                <a:latin typeface="+mn-ea"/>
                <a:ea typeface="+mn-ea"/>
              </a:rPr>
              <a:t>确定所取指令的存储单元地址</a:t>
            </a:r>
            <a:r>
              <a:rPr lang="zh-CN" altLang="en-US" sz="2400" b="1" dirty="0" smtClean="0">
                <a:latin typeface="+mn-ea"/>
                <a:ea typeface="+mn-ea"/>
              </a:rPr>
              <a:t>。段寄存器</a:t>
            </a:r>
            <a:r>
              <a:rPr lang="en-US" altLang="zh-CN" sz="2400" b="1" dirty="0" smtClean="0">
                <a:latin typeface="微软雅黑" panose="020B0503020204020204" pitchFamily="34" charset="-122"/>
                <a:ea typeface="微软雅黑" panose="020B0503020204020204" pitchFamily="34" charset="-122"/>
              </a:rPr>
              <a:t>CS</a:t>
            </a:r>
            <a:r>
              <a:rPr lang="zh-CN" altLang="en-US" sz="2400" b="1" dirty="0">
                <a:latin typeface="+mn-ea"/>
                <a:ea typeface="+mn-ea"/>
              </a:rPr>
              <a:t>给出当前代码段的段号，</a:t>
            </a:r>
            <a:r>
              <a:rPr lang="zh-CN" altLang="en-US" sz="2400" b="1" dirty="0">
                <a:solidFill>
                  <a:srgbClr val="FF0000"/>
                </a:solidFill>
                <a:effectLst>
                  <a:outerShdw blurRad="38100" dist="38100" dir="2700000" algn="tl">
                    <a:srgbClr val="000000">
                      <a:alpha val="43137"/>
                    </a:srgbClr>
                  </a:outerShdw>
                </a:effectLst>
                <a:latin typeface="+mn-ea"/>
                <a:ea typeface="+mn-ea"/>
              </a:rPr>
              <a:t>指令指针寄存器</a:t>
            </a:r>
            <a:r>
              <a:rPr lang="en-US" altLang="zh-CN"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EIP</a:t>
            </a:r>
            <a:r>
              <a:rPr lang="zh-CN" altLang="en-US" sz="2400" b="1" dirty="0">
                <a:solidFill>
                  <a:srgbClr val="FF0000"/>
                </a:solidFill>
                <a:effectLst>
                  <a:outerShdw blurRad="38100" dist="38100" dir="2700000" algn="tl">
                    <a:srgbClr val="000000">
                      <a:alpha val="43137"/>
                    </a:srgbClr>
                  </a:outerShdw>
                </a:effectLst>
                <a:latin typeface="+mn-ea"/>
                <a:ea typeface="+mn-ea"/>
              </a:rPr>
              <a:t>给出</a:t>
            </a:r>
            <a:r>
              <a:rPr lang="zh-CN" altLang="en-US" sz="2400" b="1" dirty="0" smtClean="0">
                <a:solidFill>
                  <a:srgbClr val="FF0000"/>
                </a:solidFill>
                <a:effectLst>
                  <a:outerShdw blurRad="38100" dist="38100" dir="2700000" algn="tl">
                    <a:srgbClr val="000000">
                      <a:alpha val="43137"/>
                    </a:srgbClr>
                  </a:outerShdw>
                </a:effectLst>
                <a:latin typeface="+mn-ea"/>
                <a:ea typeface="+mn-ea"/>
              </a:rPr>
              <a:t>偏移</a:t>
            </a:r>
            <a:endParaRPr lang="en-US" altLang="zh-CN" sz="2400" b="1" dirty="0" smtClean="0">
              <a:solidFill>
                <a:srgbClr val="FF0000"/>
              </a:solidFill>
              <a:effectLst>
                <a:outerShdw blurRad="38100" dist="38100" dir="2700000" algn="tl">
                  <a:srgbClr val="000000">
                    <a:alpha val="43137"/>
                  </a:srgbClr>
                </a:outerShdw>
              </a:effectLst>
              <a:latin typeface="+mn-ea"/>
              <a:ea typeface="+mn-ea"/>
            </a:endParaRPr>
          </a:p>
          <a:p>
            <a:pPr marL="342900" indent="-342900">
              <a:lnSpc>
                <a:spcPts val="3600"/>
              </a:lnSpc>
              <a:spcBef>
                <a:spcPts val="1200"/>
              </a:spcBef>
              <a:buFont typeface="Wingdings" panose="05000000000000000000" pitchFamily="2" charset="2"/>
              <a:buChar char="ü"/>
            </a:pPr>
            <a:r>
              <a:rPr lang="zh-CN" altLang="en-US" sz="2400" b="1" dirty="0">
                <a:latin typeface="+mn-ea"/>
                <a:ea typeface="+mn-ea"/>
              </a:rPr>
              <a:t>如果</a:t>
            </a:r>
            <a:r>
              <a:rPr lang="zh-CN" altLang="en-US" sz="2400" b="1" dirty="0" smtClean="0">
                <a:latin typeface="+mn-ea"/>
                <a:ea typeface="+mn-ea"/>
              </a:rPr>
              <a:t>代码</a:t>
            </a:r>
            <a:r>
              <a:rPr lang="zh-CN" altLang="en-US" sz="2400" b="1" dirty="0">
                <a:latin typeface="+mn-ea"/>
                <a:ea typeface="+mn-ea"/>
              </a:rPr>
              <a:t>段起始地址是</a:t>
            </a:r>
            <a:r>
              <a:rPr lang="en-US" altLang="zh-CN" sz="2400" b="1" dirty="0">
                <a:latin typeface="+mn-ea"/>
                <a:ea typeface="+mn-ea"/>
              </a:rPr>
              <a:t>0</a:t>
            </a:r>
            <a:r>
              <a:rPr lang="zh-CN" altLang="en-US" sz="2400" b="1" dirty="0" smtClean="0">
                <a:latin typeface="+mn-ea"/>
                <a:ea typeface="+mn-ea"/>
              </a:rPr>
              <a:t>，则</a:t>
            </a:r>
            <a:r>
              <a:rPr lang="en-US" altLang="zh-CN" sz="2400" b="1" dirty="0">
                <a:solidFill>
                  <a:srgbClr val="0000FF"/>
                </a:solidFill>
                <a:latin typeface="微软雅黑" panose="020B0503020204020204" pitchFamily="34" charset="-122"/>
                <a:ea typeface="微软雅黑" panose="020B0503020204020204" pitchFamily="34" charset="-122"/>
              </a:rPr>
              <a:t>EIP</a:t>
            </a:r>
            <a:r>
              <a:rPr lang="zh-CN" altLang="en-US" sz="2400" b="1" dirty="0">
                <a:latin typeface="+mn-ea"/>
                <a:ea typeface="+mn-ea"/>
              </a:rPr>
              <a:t>给出的偏移，或者说有效地址</a:t>
            </a:r>
            <a:r>
              <a:rPr lang="zh-CN" altLang="en-US" sz="2400" b="1" dirty="0" smtClean="0">
                <a:latin typeface="+mn-ea"/>
                <a:ea typeface="+mn-ea"/>
              </a:rPr>
              <a:t>，直接决定所</a:t>
            </a:r>
            <a:r>
              <a:rPr lang="zh-CN" altLang="en-US" sz="2400" b="1" dirty="0">
                <a:latin typeface="+mn-ea"/>
                <a:ea typeface="+mn-ea"/>
              </a:rPr>
              <a:t>取指令</a:t>
            </a:r>
            <a:r>
              <a:rPr lang="zh-CN" altLang="en-US" sz="2400" b="1" dirty="0" smtClean="0">
                <a:latin typeface="+mn-ea"/>
                <a:ea typeface="+mn-ea"/>
              </a:rPr>
              <a:t>的存储单元地址</a:t>
            </a:r>
            <a:endParaRPr lang="zh-CN" altLang="en-US" sz="2400" b="1" dirty="0">
              <a:latin typeface="+mn-ea"/>
              <a:ea typeface="+mn-ea"/>
            </a:endParaRPr>
          </a:p>
          <a:p>
            <a:pPr marL="342900" indent="-342900">
              <a:lnSpc>
                <a:spcPts val="3600"/>
              </a:lnSpc>
              <a:spcBef>
                <a:spcPts val="1200"/>
              </a:spcBef>
              <a:buFont typeface="Wingdings" panose="05000000000000000000" pitchFamily="2" charset="2"/>
              <a:buChar char="ü"/>
            </a:pPr>
            <a:r>
              <a:rPr lang="zh-CN" altLang="en-US" sz="2400" b="1" dirty="0" smtClean="0">
                <a:latin typeface="+mn-ea"/>
                <a:ea typeface="+mn-ea"/>
              </a:rPr>
              <a:t>实</a:t>
            </a:r>
            <a:r>
              <a:rPr lang="zh-CN" altLang="en-US" sz="2400" b="1" dirty="0">
                <a:latin typeface="+mn-ea"/>
                <a:ea typeface="+mn-ea"/>
              </a:rPr>
              <a:t>方式下</a:t>
            </a:r>
            <a:r>
              <a:rPr lang="zh-CN" altLang="en-US" sz="2400" b="1" dirty="0" smtClean="0">
                <a:latin typeface="+mn-ea"/>
                <a:ea typeface="+mn-ea"/>
              </a:rPr>
              <a:t>，段</a:t>
            </a:r>
            <a:r>
              <a:rPr lang="zh-CN" altLang="en-US" sz="2400" b="1" dirty="0">
                <a:latin typeface="+mn-ea"/>
                <a:ea typeface="+mn-ea"/>
              </a:rPr>
              <a:t>的最大范围是</a:t>
            </a:r>
            <a:r>
              <a:rPr lang="en-US" altLang="zh-CN" sz="2400" b="1" dirty="0">
                <a:latin typeface="+mn-ea"/>
                <a:ea typeface="+mn-ea"/>
              </a:rPr>
              <a:t>64K</a:t>
            </a:r>
            <a:r>
              <a:rPr lang="zh-CN" altLang="en-US" sz="2400" b="1" dirty="0" smtClean="0">
                <a:latin typeface="+mn-ea"/>
                <a:ea typeface="+mn-ea"/>
              </a:rPr>
              <a:t>，</a:t>
            </a:r>
            <a:r>
              <a:rPr lang="en-US" altLang="zh-CN" sz="2400" b="1" dirty="0">
                <a:solidFill>
                  <a:srgbClr val="0000FF"/>
                </a:solidFill>
                <a:latin typeface="微软雅黑" panose="020B0503020204020204" pitchFamily="34" charset="-122"/>
                <a:ea typeface="微软雅黑" panose="020B0503020204020204" pitchFamily="34" charset="-122"/>
              </a:rPr>
              <a:t>EIP</a:t>
            </a:r>
            <a:r>
              <a:rPr lang="zh-CN" altLang="en-US" sz="2400" b="1" dirty="0" smtClean="0">
                <a:latin typeface="+mn-ea"/>
                <a:ea typeface="+mn-ea"/>
              </a:rPr>
              <a:t>中高</a:t>
            </a:r>
            <a:r>
              <a:rPr lang="en-US" altLang="zh-CN" sz="2400" b="1" dirty="0">
                <a:latin typeface="+mn-ea"/>
                <a:ea typeface="+mn-ea"/>
              </a:rPr>
              <a:t>16</a:t>
            </a:r>
            <a:r>
              <a:rPr lang="zh-CN" altLang="en-US" sz="2400" b="1" dirty="0">
                <a:latin typeface="+mn-ea"/>
                <a:ea typeface="+mn-ea"/>
              </a:rPr>
              <a:t>位必须是</a:t>
            </a:r>
            <a:r>
              <a:rPr lang="en-US" altLang="zh-CN" sz="2400" b="1" dirty="0">
                <a:latin typeface="+mn-ea"/>
                <a:ea typeface="+mn-ea"/>
              </a:rPr>
              <a:t>0</a:t>
            </a:r>
            <a:r>
              <a:rPr lang="zh-CN" altLang="en-US" sz="2400" b="1" dirty="0" smtClean="0">
                <a:latin typeface="+mn-ea"/>
                <a:ea typeface="+mn-ea"/>
              </a:rPr>
              <a:t>，相当于</a:t>
            </a:r>
            <a:r>
              <a:rPr lang="zh-CN" altLang="en-US" sz="2400" b="1" dirty="0">
                <a:latin typeface="+mn-ea"/>
                <a:ea typeface="+mn-ea"/>
              </a:rPr>
              <a:t>只有低</a:t>
            </a:r>
            <a:r>
              <a:rPr lang="en-US" altLang="zh-CN" sz="2400" b="1" dirty="0">
                <a:latin typeface="+mn-ea"/>
                <a:ea typeface="+mn-ea"/>
              </a:rPr>
              <a:t>16</a:t>
            </a:r>
            <a:r>
              <a:rPr lang="zh-CN" altLang="en-US" sz="2400" b="1" dirty="0">
                <a:latin typeface="+mn-ea"/>
                <a:ea typeface="+mn-ea"/>
              </a:rPr>
              <a:t>位的</a:t>
            </a:r>
            <a:r>
              <a:rPr lang="en-US" altLang="zh-CN" sz="2400" b="1" dirty="0">
                <a:solidFill>
                  <a:srgbClr val="0000FF"/>
                </a:solidFill>
                <a:latin typeface="微软雅黑" panose="020B0503020204020204" pitchFamily="34" charset="-122"/>
                <a:ea typeface="微软雅黑" panose="020B0503020204020204" pitchFamily="34" charset="-122"/>
              </a:rPr>
              <a:t>IP</a:t>
            </a:r>
            <a:r>
              <a:rPr lang="zh-CN" altLang="en-US" sz="2400" b="1" dirty="0" smtClean="0">
                <a:latin typeface="+mn-ea"/>
                <a:ea typeface="+mn-ea"/>
              </a:rPr>
              <a:t>起作用</a:t>
            </a:r>
            <a:endParaRPr lang="zh-CN" altLang="en-US" sz="2400" b="1" dirty="0">
              <a:solidFill>
                <a:srgbClr val="FF0000"/>
              </a:solidFill>
              <a:latin typeface="+mn-ea"/>
              <a:ea typeface="+mn-ea"/>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指令指针寄存器</a:t>
            </a:r>
            <a:endParaRPr lang="zh-CN" altLang="en-US" sz="2800" b="1" dirty="0">
              <a:solidFill>
                <a:srgbClr val="0000FF"/>
              </a:solidFill>
            </a:endParaRPr>
          </a:p>
        </p:txBody>
      </p:sp>
    </p:spTree>
    <p:extLst>
      <p:ext uri="{BB962C8B-B14F-4D97-AF65-F5344CB8AC3E}">
        <p14:creationId xmlns:p14="http://schemas.microsoft.com/office/powerpoint/2010/main" val="99179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2.7.1  </a:t>
            </a:r>
            <a:r>
              <a:rPr lang="zh-CN" altLang="en-US" sz="3600" b="1" dirty="0">
                <a:solidFill>
                  <a:srgbClr val="0000FF"/>
                </a:solidFill>
                <a:latin typeface="微软雅黑" panose="020B0503020204020204" pitchFamily="34" charset="-122"/>
                <a:ea typeface="微软雅黑" panose="020B0503020204020204" pitchFamily="34" charset="-122"/>
              </a:rPr>
              <a:t>堆栈</a:t>
            </a:r>
          </a:p>
        </p:txBody>
      </p:sp>
      <p:sp>
        <p:nvSpPr>
          <p:cNvPr id="2" name="矩形 1"/>
          <p:cNvSpPr/>
          <p:nvPr/>
        </p:nvSpPr>
        <p:spPr>
          <a:xfrm>
            <a:off x="605677" y="1918411"/>
            <a:ext cx="7992888" cy="2962606"/>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zh-CN" altLang="en-US" sz="2400" b="1" dirty="0" smtClean="0">
                <a:solidFill>
                  <a:srgbClr val="000000"/>
                </a:solidFill>
              </a:rPr>
              <a:t>堆栈</a:t>
            </a:r>
            <a:r>
              <a:rPr lang="zh-CN" altLang="en-US" sz="2400" b="1" dirty="0">
                <a:solidFill>
                  <a:srgbClr val="000000"/>
                </a:solidFill>
              </a:rPr>
              <a:t>有如下所列的主要</a:t>
            </a:r>
            <a:r>
              <a:rPr lang="zh-CN" altLang="en-US" sz="2400" b="1" dirty="0" smtClean="0">
                <a:solidFill>
                  <a:srgbClr val="000000"/>
                </a:solidFill>
              </a:rPr>
              <a:t>用途：</a:t>
            </a:r>
            <a:endParaRPr lang="zh-CN" altLang="en-US" sz="2400" b="1" dirty="0">
              <a:solidFill>
                <a:srgbClr val="000000"/>
              </a:solidFill>
            </a:endParaRPr>
          </a:p>
          <a:p>
            <a:pPr>
              <a:lnSpc>
                <a:spcPts val="3600"/>
              </a:lnSpc>
              <a:spcBef>
                <a:spcPts val="1200"/>
              </a:spcBef>
            </a:pPr>
            <a:r>
              <a:rPr lang="zh-CN" altLang="en-US" sz="2400" b="1" dirty="0">
                <a:solidFill>
                  <a:srgbClr val="000000"/>
                </a:solidFill>
              </a:rPr>
              <a:t>    （</a:t>
            </a:r>
            <a:r>
              <a:rPr lang="en-US" altLang="zh-CN" sz="2400" b="1" dirty="0">
                <a:solidFill>
                  <a:srgbClr val="000000"/>
                </a:solidFill>
              </a:rPr>
              <a:t>1</a:t>
            </a:r>
            <a:r>
              <a:rPr lang="zh-CN" altLang="en-US" sz="2400" b="1" dirty="0">
                <a:solidFill>
                  <a:srgbClr val="000000"/>
                </a:solidFill>
              </a:rPr>
              <a:t>）保护寄存器内容或者保护现场；</a:t>
            </a:r>
          </a:p>
          <a:p>
            <a:pPr>
              <a:lnSpc>
                <a:spcPts val="3600"/>
              </a:lnSpc>
              <a:spcBef>
                <a:spcPts val="1200"/>
              </a:spcBef>
            </a:pPr>
            <a:r>
              <a:rPr lang="zh-CN" altLang="en-US" sz="2400" b="1" dirty="0">
                <a:solidFill>
                  <a:srgbClr val="000000"/>
                </a:solidFill>
              </a:rPr>
              <a:t>    （</a:t>
            </a:r>
            <a:r>
              <a:rPr lang="en-US" altLang="zh-CN" sz="2400" b="1" dirty="0">
                <a:solidFill>
                  <a:srgbClr val="000000"/>
                </a:solidFill>
              </a:rPr>
              <a:t>2</a:t>
            </a:r>
            <a:r>
              <a:rPr lang="zh-CN" altLang="en-US" sz="2400" b="1" dirty="0">
                <a:solidFill>
                  <a:srgbClr val="000000"/>
                </a:solidFill>
              </a:rPr>
              <a:t>）保存返回地址；</a:t>
            </a:r>
          </a:p>
          <a:p>
            <a:pPr>
              <a:lnSpc>
                <a:spcPts val="3600"/>
              </a:lnSpc>
              <a:spcBef>
                <a:spcPts val="1200"/>
              </a:spcBef>
            </a:pPr>
            <a:r>
              <a:rPr lang="zh-CN" altLang="en-US" sz="2400" b="1" dirty="0">
                <a:solidFill>
                  <a:srgbClr val="000000"/>
                </a:solidFill>
              </a:rPr>
              <a:t>    （</a:t>
            </a:r>
            <a:r>
              <a:rPr lang="en-US" altLang="zh-CN" sz="2400" b="1" dirty="0">
                <a:solidFill>
                  <a:srgbClr val="000000"/>
                </a:solidFill>
              </a:rPr>
              <a:t>3</a:t>
            </a:r>
            <a:r>
              <a:rPr lang="zh-CN" altLang="en-US" sz="2400" b="1" dirty="0">
                <a:solidFill>
                  <a:srgbClr val="000000"/>
                </a:solidFill>
              </a:rPr>
              <a:t>）传递参数；</a:t>
            </a:r>
          </a:p>
          <a:p>
            <a:pPr>
              <a:lnSpc>
                <a:spcPts val="3600"/>
              </a:lnSpc>
              <a:spcBef>
                <a:spcPts val="1200"/>
              </a:spcBef>
            </a:pPr>
            <a:r>
              <a:rPr lang="zh-CN" altLang="en-US" sz="2400" b="1" dirty="0">
                <a:solidFill>
                  <a:srgbClr val="000000"/>
                </a:solidFill>
              </a:rPr>
              <a:t>    （</a:t>
            </a:r>
            <a:r>
              <a:rPr lang="en-US" altLang="zh-CN" sz="2400" b="1" dirty="0">
                <a:solidFill>
                  <a:srgbClr val="000000"/>
                </a:solidFill>
              </a:rPr>
              <a:t>4</a:t>
            </a:r>
            <a:r>
              <a:rPr lang="zh-CN" altLang="en-US" sz="2400" b="1" dirty="0">
                <a:solidFill>
                  <a:srgbClr val="000000"/>
                </a:solidFill>
              </a:rPr>
              <a:t>）安排局部变量或者临时变量。</a:t>
            </a:r>
            <a:endParaRPr lang="en-US" altLang="zh-CN" sz="2400" b="1" dirty="0" smtClean="0">
              <a:solidFill>
                <a:srgbClr val="000000"/>
              </a:solidFill>
            </a:endParaRPr>
          </a:p>
        </p:txBody>
      </p:sp>
      <p:sp>
        <p:nvSpPr>
          <p:cNvPr id="5" name="Text Box 4"/>
          <p:cNvSpPr txBox="1">
            <a:spLocks noChangeArrowheads="1"/>
          </p:cNvSpPr>
          <p:nvPr/>
        </p:nvSpPr>
        <p:spPr bwMode="auto">
          <a:xfrm>
            <a:off x="611188" y="124959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堆栈的用途</a:t>
            </a:r>
            <a:endParaRPr lang="zh-CN" altLang="en-US" sz="2800" b="1" dirty="0">
              <a:solidFill>
                <a:srgbClr val="0000FF"/>
              </a:solidFill>
            </a:endParaRPr>
          </a:p>
        </p:txBody>
      </p:sp>
    </p:spTree>
    <p:extLst>
      <p:ext uri="{BB962C8B-B14F-4D97-AF65-F5344CB8AC3E}">
        <p14:creationId xmlns:p14="http://schemas.microsoft.com/office/powerpoint/2010/main" val="176400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614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6148" name="Text Box 4"/>
          <p:cNvSpPr txBox="1">
            <a:spLocks noChangeArrowheads="1"/>
          </p:cNvSpPr>
          <p:nvPr/>
        </p:nvSpPr>
        <p:spPr bwMode="auto">
          <a:xfrm>
            <a:off x="611188" y="1196752"/>
            <a:ext cx="7921625" cy="18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1800"/>
              </a:spcBef>
              <a:buFont typeface="Wingdings" pitchFamily="2" charset="2"/>
              <a:buChar char="Ø"/>
            </a:pPr>
            <a:r>
              <a:rPr lang="zh-CN" altLang="en-US" sz="2800" b="1" dirty="0" smtClean="0">
                <a:solidFill>
                  <a:srgbClr val="0000FF"/>
                </a:solidFill>
              </a:rPr>
              <a:t> 进</a:t>
            </a:r>
            <a:r>
              <a:rPr lang="zh-CN" altLang="en-US" sz="2800" b="1" dirty="0">
                <a:solidFill>
                  <a:srgbClr val="0000FF"/>
                </a:solidFill>
              </a:rPr>
              <a:t>栈指令</a:t>
            </a:r>
            <a:r>
              <a:rPr lang="en-US" altLang="zh-CN" sz="2800" b="1" dirty="0">
                <a:solidFill>
                  <a:srgbClr val="0000FF"/>
                </a:solidFill>
              </a:rPr>
              <a:t>PUSH</a:t>
            </a:r>
          </a:p>
          <a:p>
            <a:pPr algn="just" eaLnBrk="1" hangingPunct="1">
              <a:lnSpc>
                <a:spcPts val="3600"/>
              </a:lnSpc>
              <a:spcBef>
                <a:spcPts val="1800"/>
              </a:spcBef>
              <a:buFont typeface="Wingdings" pitchFamily="2" charset="2"/>
              <a:buChar char="Ø"/>
            </a:pPr>
            <a:r>
              <a:rPr lang="en-US" altLang="zh-CN" sz="2800" dirty="0">
                <a:solidFill>
                  <a:srgbClr val="0000FF"/>
                </a:solidFill>
              </a:rPr>
              <a:t> </a:t>
            </a:r>
            <a:r>
              <a:rPr lang="zh-CN" altLang="en-US" sz="2800" b="1" dirty="0">
                <a:solidFill>
                  <a:srgbClr val="0000FF"/>
                </a:solidFill>
              </a:rPr>
              <a:t>出栈指令</a:t>
            </a:r>
            <a:r>
              <a:rPr lang="en-US" altLang="zh-CN" sz="2800" b="1" dirty="0">
                <a:solidFill>
                  <a:srgbClr val="0000FF"/>
                </a:solidFill>
              </a:rPr>
              <a:t>POP</a:t>
            </a:r>
          </a:p>
          <a:p>
            <a:pPr algn="just" eaLnBrk="1" hangingPunct="1">
              <a:lnSpc>
                <a:spcPts val="3600"/>
              </a:lnSpc>
              <a:spcBef>
                <a:spcPts val="1800"/>
              </a:spcBef>
              <a:buFont typeface="Wingdings" pitchFamily="2" charset="2"/>
              <a:buChar char="Ø"/>
            </a:pPr>
            <a:r>
              <a:rPr lang="en-US" altLang="zh-CN" sz="2800" dirty="0">
                <a:solidFill>
                  <a:srgbClr val="0000FF"/>
                </a:solidFill>
              </a:rPr>
              <a:t> </a:t>
            </a:r>
            <a:r>
              <a:rPr lang="zh-CN" altLang="en-US" sz="2800" b="1" dirty="0">
                <a:solidFill>
                  <a:srgbClr val="0000FF"/>
                </a:solidFill>
              </a:rPr>
              <a:t>通用寄存器全进栈指令和全出栈指令</a:t>
            </a:r>
          </a:p>
        </p:txBody>
      </p:sp>
    </p:spTree>
    <p:extLst>
      <p:ext uri="{BB962C8B-B14F-4D97-AF65-F5344CB8AC3E}">
        <p14:creationId xmlns:p14="http://schemas.microsoft.com/office/powerpoint/2010/main" val="3543618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71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7172"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进栈指令</a:t>
            </a:r>
            <a:r>
              <a:rPr lang="en-US" altLang="zh-CN" sz="2800" b="1" dirty="0">
                <a:solidFill>
                  <a:srgbClr val="0000FF"/>
                </a:solidFill>
              </a:rPr>
              <a:t>PUSH</a:t>
            </a:r>
          </a:p>
        </p:txBody>
      </p:sp>
      <p:sp>
        <p:nvSpPr>
          <p:cNvPr id="7173" name="Text Box 5"/>
          <p:cNvSpPr txBox="1">
            <a:spLocks noChangeArrowheads="1"/>
          </p:cNvSpPr>
          <p:nvPr/>
        </p:nvSpPr>
        <p:spPr bwMode="auto">
          <a:xfrm>
            <a:off x="611188" y="2924944"/>
            <a:ext cx="79248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342900" indent="-342900" algn="just" eaLnBrk="1" hangingPunct="1">
              <a:lnSpc>
                <a:spcPts val="3000"/>
              </a:lnSpc>
              <a:buFont typeface="Wingdings" pitchFamily="2" charset="2"/>
              <a:buChar char="l"/>
            </a:pPr>
            <a:r>
              <a:rPr kumimoji="1" lang="zh-CN" altLang="en-US" sz="2000" b="1" dirty="0">
                <a:solidFill>
                  <a:srgbClr val="000000"/>
                </a:solidFill>
                <a:latin typeface="+mn-ea"/>
                <a:ea typeface="+mn-ea"/>
              </a:rPr>
              <a:t>指令把源操作数</a:t>
            </a:r>
            <a:r>
              <a:rPr kumimoji="1" lang="en-US" altLang="zh-CN" sz="2000" b="1" dirty="0">
                <a:solidFill>
                  <a:srgbClr val="000000"/>
                </a:solidFill>
                <a:latin typeface="+mn-ea"/>
                <a:ea typeface="+mn-ea"/>
              </a:rPr>
              <a:t>SRC</a:t>
            </a:r>
            <a:r>
              <a:rPr kumimoji="1" lang="zh-CN" altLang="en-US" sz="2000" b="1" dirty="0">
                <a:solidFill>
                  <a:srgbClr val="000000"/>
                </a:solidFill>
                <a:latin typeface="+mn-ea"/>
                <a:ea typeface="+mn-ea"/>
              </a:rPr>
              <a:t>压入堆栈</a:t>
            </a:r>
            <a:r>
              <a:rPr kumimoji="1" lang="zh-CN" altLang="en-US" sz="2000" b="1" dirty="0" smtClean="0">
                <a:solidFill>
                  <a:srgbClr val="000000"/>
                </a:solidFill>
                <a:latin typeface="+mn-ea"/>
                <a:ea typeface="+mn-ea"/>
              </a:rPr>
              <a:t>。</a:t>
            </a:r>
            <a:endParaRPr kumimoji="1" lang="en-US" altLang="zh-CN" sz="2000" b="1" dirty="0" smtClean="0">
              <a:solidFill>
                <a:srgbClr val="000000"/>
              </a:solidFill>
              <a:latin typeface="+mn-ea"/>
              <a:ea typeface="+mn-ea"/>
            </a:endParaRPr>
          </a:p>
          <a:p>
            <a:pPr marL="342900" indent="-342900" algn="just" eaLnBrk="1" hangingPunct="1">
              <a:lnSpc>
                <a:spcPts val="3000"/>
              </a:lnSpc>
              <a:buFont typeface="Wingdings" pitchFamily="2" charset="2"/>
              <a:buChar char="l"/>
            </a:pPr>
            <a:r>
              <a:rPr kumimoji="1" lang="zh-CN" altLang="en-US" sz="2000" b="1" dirty="0" smtClean="0">
                <a:solidFill>
                  <a:srgbClr val="000000"/>
                </a:solidFill>
                <a:latin typeface="+mn-ea"/>
                <a:ea typeface="+mn-ea"/>
              </a:rPr>
              <a:t>源</a:t>
            </a:r>
            <a:r>
              <a:rPr kumimoji="1" lang="zh-CN" altLang="en-US" sz="2000" b="1" dirty="0">
                <a:solidFill>
                  <a:srgbClr val="000000"/>
                </a:solidFill>
                <a:latin typeface="+mn-ea"/>
                <a:ea typeface="+mn-ea"/>
              </a:rPr>
              <a:t>操作数</a:t>
            </a:r>
            <a:r>
              <a:rPr kumimoji="1" lang="en-US" altLang="zh-CN" sz="2000" b="1" dirty="0">
                <a:solidFill>
                  <a:srgbClr val="000000"/>
                </a:solidFill>
                <a:latin typeface="+mn-ea"/>
                <a:ea typeface="+mn-ea"/>
              </a:rPr>
              <a:t>SRC</a:t>
            </a:r>
            <a:r>
              <a:rPr kumimoji="1" lang="zh-CN" altLang="en-US" sz="2000" b="1" dirty="0">
                <a:solidFill>
                  <a:srgbClr val="000000"/>
                </a:solidFill>
                <a:latin typeface="+mn-ea"/>
                <a:ea typeface="+mn-ea"/>
              </a:rPr>
              <a:t>可以是</a:t>
            </a:r>
            <a:r>
              <a:rPr kumimoji="1" lang="en-US" altLang="zh-CN" sz="2000" b="1" dirty="0">
                <a:solidFill>
                  <a:srgbClr val="000000"/>
                </a:solidFill>
                <a:latin typeface="+mn-ea"/>
                <a:ea typeface="+mn-ea"/>
              </a:rPr>
              <a:t>32</a:t>
            </a:r>
            <a:r>
              <a:rPr kumimoji="1" lang="zh-CN" altLang="en-US" sz="2000" b="1" dirty="0">
                <a:solidFill>
                  <a:srgbClr val="000000"/>
                </a:solidFill>
                <a:latin typeface="+mn-ea"/>
                <a:ea typeface="+mn-ea"/>
              </a:rPr>
              <a:t>位通用寄存器、</a:t>
            </a:r>
            <a:r>
              <a:rPr kumimoji="1" lang="en-US" altLang="zh-CN" sz="2000" b="1" dirty="0">
                <a:solidFill>
                  <a:srgbClr val="000000"/>
                </a:solidFill>
                <a:latin typeface="+mn-ea"/>
                <a:ea typeface="+mn-ea"/>
              </a:rPr>
              <a:t>16</a:t>
            </a:r>
            <a:r>
              <a:rPr kumimoji="1" lang="zh-CN" altLang="en-US" sz="2000" b="1" dirty="0">
                <a:solidFill>
                  <a:srgbClr val="000000"/>
                </a:solidFill>
                <a:latin typeface="+mn-ea"/>
                <a:ea typeface="+mn-ea"/>
              </a:rPr>
              <a:t>位通用寄存器和段寄存器，也可以</a:t>
            </a:r>
            <a:r>
              <a:rPr kumimoji="1" lang="zh-CN" altLang="en-US" sz="2000" b="1" dirty="0" smtClean="0">
                <a:solidFill>
                  <a:srgbClr val="000000"/>
                </a:solidFill>
                <a:latin typeface="+mn-ea"/>
                <a:ea typeface="+mn-ea"/>
              </a:rPr>
              <a:t>是双字</a:t>
            </a:r>
            <a:r>
              <a:rPr kumimoji="1" lang="zh-CN" altLang="en-US" sz="2000" b="1" dirty="0">
                <a:solidFill>
                  <a:srgbClr val="000000"/>
                </a:solidFill>
                <a:latin typeface="+mn-ea"/>
                <a:ea typeface="+mn-ea"/>
              </a:rPr>
              <a:t>存储单元</a:t>
            </a:r>
            <a:r>
              <a:rPr kumimoji="1" lang="zh-CN" altLang="en-US" sz="2000" b="1" dirty="0" smtClean="0">
                <a:solidFill>
                  <a:srgbClr val="000000"/>
                </a:solidFill>
                <a:latin typeface="+mn-ea"/>
                <a:ea typeface="+mn-ea"/>
              </a:rPr>
              <a:t>或者字</a:t>
            </a:r>
            <a:r>
              <a:rPr kumimoji="1" lang="zh-CN" altLang="en-US" sz="2000" b="1" dirty="0">
                <a:solidFill>
                  <a:srgbClr val="000000"/>
                </a:solidFill>
                <a:latin typeface="+mn-ea"/>
                <a:ea typeface="+mn-ea"/>
              </a:rPr>
              <a:t>存储单元</a:t>
            </a:r>
            <a:r>
              <a:rPr kumimoji="1" lang="zh-CN" altLang="en-US" sz="2000" b="1" dirty="0" smtClean="0">
                <a:solidFill>
                  <a:srgbClr val="000000"/>
                </a:solidFill>
                <a:latin typeface="+mn-ea"/>
                <a:ea typeface="+mn-ea"/>
              </a:rPr>
              <a:t>，还可以</a:t>
            </a:r>
            <a:r>
              <a:rPr kumimoji="1" lang="zh-CN" altLang="en-US" sz="2000" b="1" dirty="0">
                <a:solidFill>
                  <a:srgbClr val="000000"/>
                </a:solidFill>
                <a:latin typeface="+mn-ea"/>
                <a:ea typeface="+mn-ea"/>
              </a:rPr>
              <a:t>是立即数</a:t>
            </a:r>
            <a:r>
              <a:rPr kumimoji="1" lang="zh-CN" altLang="en-US" sz="2000" b="1" dirty="0" smtClean="0">
                <a:solidFill>
                  <a:srgbClr val="000000"/>
                </a:solidFill>
                <a:latin typeface="+mn-ea"/>
                <a:ea typeface="+mn-ea"/>
              </a:rPr>
              <a:t>。</a:t>
            </a:r>
            <a:endParaRPr kumimoji="1" lang="en-US" altLang="zh-CN" sz="2000" b="1" dirty="0" smtClean="0">
              <a:solidFill>
                <a:srgbClr val="000000"/>
              </a:solidFill>
              <a:latin typeface="+mn-ea"/>
              <a:ea typeface="+mn-ea"/>
            </a:endParaRPr>
          </a:p>
          <a:p>
            <a:pPr marL="342900" indent="-342900" algn="just" eaLnBrk="1" hangingPunct="1">
              <a:lnSpc>
                <a:spcPts val="3000"/>
              </a:lnSpc>
              <a:buFont typeface="Wingdings" pitchFamily="2" charset="2"/>
              <a:buChar char="l"/>
            </a:pPr>
            <a:r>
              <a:rPr kumimoji="1" lang="zh-CN" altLang="en-US" sz="2000" b="1" dirty="0" smtClean="0">
                <a:solidFill>
                  <a:srgbClr val="000000"/>
                </a:solidFill>
                <a:latin typeface="+mn-ea"/>
                <a:ea typeface="+mn-ea"/>
              </a:rPr>
              <a:t>把</a:t>
            </a:r>
            <a:r>
              <a:rPr kumimoji="1" lang="zh-CN" altLang="en-US" sz="2000" b="1" dirty="0">
                <a:solidFill>
                  <a:srgbClr val="000000"/>
                </a:solidFill>
                <a:latin typeface="+mn-ea"/>
                <a:ea typeface="+mn-ea"/>
              </a:rPr>
              <a:t>一个双字数</a:t>
            </a:r>
            <a:r>
              <a:rPr kumimoji="1" lang="zh-CN" altLang="en-US" sz="2000" b="1" dirty="0" smtClean="0">
                <a:solidFill>
                  <a:srgbClr val="000000"/>
                </a:solidFill>
                <a:latin typeface="+mn-ea"/>
                <a:ea typeface="+mn-ea"/>
              </a:rPr>
              <a:t>据压入</a:t>
            </a:r>
            <a:r>
              <a:rPr kumimoji="1" lang="zh-CN" altLang="en-US" sz="2000" b="1" dirty="0">
                <a:solidFill>
                  <a:srgbClr val="000000"/>
                </a:solidFill>
                <a:latin typeface="+mn-ea"/>
                <a:ea typeface="+mn-ea"/>
              </a:rPr>
              <a:t>堆栈时，先把</a:t>
            </a:r>
            <a:r>
              <a:rPr kumimoji="1" lang="en-US" altLang="zh-CN" sz="2000" b="1" dirty="0">
                <a:solidFill>
                  <a:srgbClr val="000000"/>
                </a:solidFill>
                <a:latin typeface="+mn-ea"/>
                <a:ea typeface="+mn-ea"/>
              </a:rPr>
              <a:t>ESP</a:t>
            </a:r>
            <a:r>
              <a:rPr kumimoji="1" lang="zh-CN" altLang="en-US" sz="2000" b="1" dirty="0">
                <a:solidFill>
                  <a:srgbClr val="000000"/>
                </a:solidFill>
                <a:latin typeface="+mn-ea"/>
                <a:ea typeface="+mn-ea"/>
              </a:rPr>
              <a:t>减</a:t>
            </a:r>
            <a:r>
              <a:rPr kumimoji="1" lang="en-US" altLang="zh-CN" sz="2000" b="1" dirty="0">
                <a:solidFill>
                  <a:srgbClr val="000000"/>
                </a:solidFill>
                <a:latin typeface="+mn-ea"/>
                <a:ea typeface="+mn-ea"/>
              </a:rPr>
              <a:t>4</a:t>
            </a:r>
            <a:r>
              <a:rPr kumimoji="1" lang="zh-CN" altLang="en-US" sz="2000" b="1" dirty="0">
                <a:solidFill>
                  <a:srgbClr val="000000"/>
                </a:solidFill>
                <a:latin typeface="+mn-ea"/>
                <a:ea typeface="+mn-ea"/>
              </a:rPr>
              <a:t>，然后再把双字数据送到</a:t>
            </a:r>
            <a:r>
              <a:rPr kumimoji="1" lang="en-US" altLang="zh-CN" sz="2000" b="1" dirty="0">
                <a:solidFill>
                  <a:srgbClr val="000000"/>
                </a:solidFill>
                <a:latin typeface="+mn-ea"/>
                <a:ea typeface="+mn-ea"/>
              </a:rPr>
              <a:t>ESP</a:t>
            </a:r>
            <a:r>
              <a:rPr kumimoji="1" lang="zh-CN" altLang="en-US" sz="2000" b="1" dirty="0">
                <a:solidFill>
                  <a:srgbClr val="000000"/>
                </a:solidFill>
                <a:latin typeface="+mn-ea"/>
                <a:ea typeface="+mn-ea"/>
              </a:rPr>
              <a:t>所指示的存储单元</a:t>
            </a:r>
            <a:r>
              <a:rPr kumimoji="1" lang="zh-CN" altLang="en-US" sz="2000" b="1" dirty="0" smtClean="0">
                <a:solidFill>
                  <a:srgbClr val="000000"/>
                </a:solidFill>
                <a:latin typeface="+mn-ea"/>
                <a:ea typeface="+mn-ea"/>
              </a:rPr>
              <a:t>。</a:t>
            </a:r>
            <a:endParaRPr kumimoji="1" lang="en-US" altLang="zh-CN" sz="2000" b="1" dirty="0" smtClean="0">
              <a:solidFill>
                <a:srgbClr val="000000"/>
              </a:solidFill>
              <a:latin typeface="+mn-ea"/>
              <a:ea typeface="+mn-ea"/>
            </a:endParaRPr>
          </a:p>
          <a:p>
            <a:pPr marL="342900" indent="-342900" algn="just" eaLnBrk="1" hangingPunct="1">
              <a:lnSpc>
                <a:spcPts val="3000"/>
              </a:lnSpc>
              <a:buFont typeface="Wingdings" pitchFamily="2" charset="2"/>
              <a:buChar char="l"/>
            </a:pPr>
            <a:r>
              <a:rPr kumimoji="1" lang="zh-CN" altLang="en-US" sz="2000" b="1" dirty="0" smtClean="0">
                <a:solidFill>
                  <a:srgbClr val="000000"/>
                </a:solidFill>
                <a:latin typeface="+mn-ea"/>
                <a:ea typeface="+mn-ea"/>
              </a:rPr>
              <a:t>把</a:t>
            </a:r>
            <a:r>
              <a:rPr kumimoji="1" lang="zh-CN" altLang="en-US" sz="2000" b="1" dirty="0">
                <a:solidFill>
                  <a:srgbClr val="000000"/>
                </a:solidFill>
                <a:latin typeface="+mn-ea"/>
                <a:ea typeface="+mn-ea"/>
              </a:rPr>
              <a:t>一个字数</a:t>
            </a:r>
            <a:r>
              <a:rPr kumimoji="1" lang="zh-CN" altLang="en-US" sz="2000" b="1" dirty="0" smtClean="0">
                <a:solidFill>
                  <a:srgbClr val="000000"/>
                </a:solidFill>
                <a:latin typeface="+mn-ea"/>
                <a:ea typeface="+mn-ea"/>
              </a:rPr>
              <a:t>据压入</a:t>
            </a:r>
            <a:r>
              <a:rPr kumimoji="1" lang="zh-CN" altLang="en-US" sz="2000" b="1" dirty="0">
                <a:solidFill>
                  <a:srgbClr val="000000"/>
                </a:solidFill>
                <a:latin typeface="+mn-ea"/>
                <a:ea typeface="+mn-ea"/>
              </a:rPr>
              <a:t>堆栈时，先把</a:t>
            </a:r>
            <a:r>
              <a:rPr kumimoji="1" lang="en-US" altLang="zh-CN" sz="2000" b="1" dirty="0">
                <a:solidFill>
                  <a:srgbClr val="000000"/>
                </a:solidFill>
                <a:latin typeface="+mn-ea"/>
                <a:ea typeface="+mn-ea"/>
              </a:rPr>
              <a:t>ESP</a:t>
            </a:r>
            <a:r>
              <a:rPr kumimoji="1" lang="zh-CN" altLang="en-US" sz="2000" b="1" dirty="0">
                <a:solidFill>
                  <a:srgbClr val="000000"/>
                </a:solidFill>
                <a:latin typeface="+mn-ea"/>
                <a:ea typeface="+mn-ea"/>
              </a:rPr>
              <a:t>减</a:t>
            </a:r>
            <a:r>
              <a:rPr kumimoji="1" lang="en-US" altLang="zh-CN" sz="2000" b="1" dirty="0">
                <a:solidFill>
                  <a:srgbClr val="000000"/>
                </a:solidFill>
                <a:latin typeface="+mn-ea"/>
                <a:ea typeface="+mn-ea"/>
              </a:rPr>
              <a:t>2</a:t>
            </a:r>
            <a:r>
              <a:rPr kumimoji="1" lang="zh-CN" altLang="en-US" sz="2000" b="1" dirty="0">
                <a:solidFill>
                  <a:srgbClr val="000000"/>
                </a:solidFill>
                <a:latin typeface="+mn-ea"/>
                <a:ea typeface="+mn-ea"/>
              </a:rPr>
              <a:t>，再把字数据送到</a:t>
            </a:r>
            <a:r>
              <a:rPr kumimoji="1" lang="en-US" altLang="zh-CN" sz="2000" b="1" dirty="0">
                <a:solidFill>
                  <a:srgbClr val="000000"/>
                </a:solidFill>
                <a:latin typeface="+mn-ea"/>
                <a:ea typeface="+mn-ea"/>
              </a:rPr>
              <a:t>ESP</a:t>
            </a:r>
            <a:r>
              <a:rPr kumimoji="1" lang="zh-CN" altLang="en-US" sz="2000" b="1" dirty="0">
                <a:solidFill>
                  <a:srgbClr val="000000"/>
                </a:solidFill>
                <a:latin typeface="+mn-ea"/>
                <a:ea typeface="+mn-ea"/>
              </a:rPr>
              <a:t>所指示的存储单元</a:t>
            </a:r>
            <a:r>
              <a:rPr kumimoji="1" lang="zh-CN" altLang="en-US" sz="2000" b="1" dirty="0" smtClean="0">
                <a:solidFill>
                  <a:srgbClr val="000000"/>
                </a:solidFill>
                <a:latin typeface="+mn-ea"/>
                <a:ea typeface="+mn-ea"/>
              </a:rPr>
              <a:t>。</a:t>
            </a:r>
            <a:endParaRPr kumimoji="1" lang="en-US" altLang="zh-CN" sz="2000" b="1" dirty="0" smtClean="0">
              <a:solidFill>
                <a:srgbClr val="000000"/>
              </a:solidFill>
              <a:latin typeface="+mn-ea"/>
              <a:ea typeface="+mn-ea"/>
            </a:endParaRPr>
          </a:p>
          <a:p>
            <a:pPr marL="342900" indent="-342900" algn="just" eaLnBrk="1" hangingPunct="1">
              <a:lnSpc>
                <a:spcPts val="3000"/>
              </a:lnSpc>
              <a:buFont typeface="Wingdings" pitchFamily="2" charset="2"/>
              <a:buChar char="l"/>
            </a:pPr>
            <a:r>
              <a:rPr kumimoji="1" lang="en-US" altLang="zh-CN" sz="2000" b="1" dirty="0" smtClean="0">
                <a:solidFill>
                  <a:srgbClr val="FF0000"/>
                </a:solidFill>
                <a:effectLst>
                  <a:outerShdw blurRad="38100" dist="38100" dir="2700000" algn="tl">
                    <a:srgbClr val="000000">
                      <a:alpha val="43137"/>
                    </a:srgbClr>
                  </a:outerShdw>
                </a:effectLst>
                <a:latin typeface="+mn-ea"/>
                <a:ea typeface="+mn-ea"/>
              </a:rPr>
              <a:t>ESP</a:t>
            </a:r>
            <a:r>
              <a:rPr kumimoji="1" lang="zh-CN" altLang="en-US" sz="2000" b="1" dirty="0">
                <a:solidFill>
                  <a:srgbClr val="FF0000"/>
                </a:solidFill>
                <a:effectLst>
                  <a:outerShdw blurRad="38100" dist="38100" dir="2700000" algn="tl">
                    <a:srgbClr val="000000">
                      <a:alpha val="43137"/>
                    </a:srgbClr>
                  </a:outerShdw>
                </a:effectLst>
                <a:latin typeface="+mn-ea"/>
                <a:ea typeface="+mn-ea"/>
              </a:rPr>
              <a:t>总是指向栈顶</a:t>
            </a:r>
            <a:r>
              <a:rPr kumimoji="1" lang="zh-CN" altLang="en-US" sz="2000" b="1" dirty="0">
                <a:solidFill>
                  <a:srgbClr val="000000"/>
                </a:solidFill>
                <a:latin typeface="+mn-ea"/>
                <a:ea typeface="+mn-ea"/>
              </a:rPr>
              <a:t>。</a:t>
            </a:r>
          </a:p>
        </p:txBody>
      </p:sp>
      <p:sp>
        <p:nvSpPr>
          <p:cNvPr id="7174" name="Text Box 6"/>
          <p:cNvSpPr txBox="1">
            <a:spLocks noChangeArrowheads="1"/>
          </p:cNvSpPr>
          <p:nvPr/>
        </p:nvSpPr>
        <p:spPr bwMode="auto">
          <a:xfrm>
            <a:off x="539750"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zh-CN" altLang="en-US" sz="2400" b="1" dirty="0">
                <a:solidFill>
                  <a:srgbClr val="000000"/>
                </a:solidFill>
                <a:latin typeface="Times New Roman" pitchFamily="18" charset="0"/>
              </a:rPr>
              <a:t>进栈指令的一般格式</a:t>
            </a:r>
          </a:p>
        </p:txBody>
      </p:sp>
      <p:sp>
        <p:nvSpPr>
          <p:cNvPr id="7175" name="Text Box 7"/>
          <p:cNvSpPr txBox="1">
            <a:spLocks noChangeArrowheads="1"/>
          </p:cNvSpPr>
          <p:nvPr/>
        </p:nvSpPr>
        <p:spPr bwMode="auto">
          <a:xfrm>
            <a:off x="684213"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dirty="0">
                <a:solidFill>
                  <a:srgbClr val="FFFF00"/>
                </a:solidFill>
                <a:latin typeface="Times New Roman" pitchFamily="18" charset="0"/>
              </a:rPr>
              <a:t>PUSH   </a:t>
            </a:r>
            <a:r>
              <a:rPr kumimoji="1" lang="en-US" altLang="zh-CN" sz="2400" b="1" dirty="0" smtClean="0">
                <a:solidFill>
                  <a:srgbClr val="FFFF00"/>
                </a:solidFill>
                <a:latin typeface="Times New Roman" pitchFamily="18" charset="0"/>
              </a:rPr>
              <a:t> SRC</a:t>
            </a:r>
            <a:endParaRPr kumimoji="1" lang="en-US" altLang="zh-CN" sz="2400" b="1" dirty="0">
              <a:solidFill>
                <a:srgbClr val="FFFF00"/>
              </a:solidFill>
              <a:latin typeface="Times New Roman" pitchFamily="18" charset="0"/>
            </a:endParaRPr>
          </a:p>
        </p:txBody>
      </p:sp>
    </p:spTree>
    <p:extLst>
      <p:ext uri="{BB962C8B-B14F-4D97-AF65-F5344CB8AC3E}">
        <p14:creationId xmlns:p14="http://schemas.microsoft.com/office/powerpoint/2010/main" val="817506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进栈指令</a:t>
            </a:r>
            <a:r>
              <a:rPr lang="en-US" altLang="zh-CN" sz="2800" b="1" dirty="0">
                <a:solidFill>
                  <a:srgbClr val="0000FF"/>
                </a:solidFill>
              </a:rPr>
              <a:t>PUSH</a:t>
            </a:r>
          </a:p>
        </p:txBody>
      </p:sp>
      <p:sp>
        <p:nvSpPr>
          <p:cNvPr id="6" name="Text Box 5"/>
          <p:cNvSpPr txBox="1">
            <a:spLocks noChangeArrowheads="1"/>
          </p:cNvSpPr>
          <p:nvPr/>
        </p:nvSpPr>
        <p:spPr bwMode="auto">
          <a:xfrm>
            <a:off x="576262" y="2271256"/>
            <a:ext cx="8604250"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PUSH   </a:t>
            </a:r>
            <a:r>
              <a:rPr kumimoji="1" lang="en-US" altLang="zh-CN" b="1" dirty="0">
                <a:solidFill>
                  <a:srgbClr val="000000"/>
                </a:solidFill>
                <a:effectLst>
                  <a:outerShdw blurRad="38100" dist="38100" dir="2700000" algn="tl">
                    <a:srgbClr val="000000">
                      <a:alpha val="43137"/>
                    </a:srgbClr>
                  </a:outerShdw>
                </a:effectLst>
                <a:latin typeface="宋体"/>
                <a:ea typeface="宋体"/>
              </a:rPr>
              <a:t>EAX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EAX</a:t>
            </a:r>
            <a:r>
              <a:rPr kumimoji="1" lang="zh-CN" altLang="en-US" b="1" dirty="0">
                <a:solidFill>
                  <a:srgbClr val="000000"/>
                </a:solidFill>
                <a:effectLst>
                  <a:outerShdw blurRad="38100" dist="38100" dir="2700000" algn="tl">
                    <a:srgbClr val="000000">
                      <a:alpha val="43137"/>
                    </a:srgbClr>
                  </a:outerShdw>
                </a:effectLst>
                <a:latin typeface="宋体"/>
                <a:ea typeface="宋体"/>
              </a:rPr>
              <a:t>的内容压入堆栈</a:t>
            </a:r>
          </a:p>
          <a:p>
            <a:pPr>
              <a:lnSpc>
                <a:spcPts val="3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PUSH   </a:t>
            </a:r>
            <a:r>
              <a:rPr kumimoji="1" lang="en-US" altLang="zh-CN" b="1" dirty="0">
                <a:solidFill>
                  <a:srgbClr val="000000"/>
                </a:solidFill>
                <a:effectLst>
                  <a:outerShdw blurRad="38100" dist="38100" dir="2700000" algn="tl">
                    <a:srgbClr val="000000">
                      <a:alpha val="43137"/>
                    </a:srgbClr>
                  </a:outerShdw>
                </a:effectLst>
                <a:latin typeface="宋体"/>
                <a:ea typeface="宋体"/>
              </a:rPr>
              <a:t>DWORD PTR [ECX]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ECX</a:t>
            </a:r>
            <a:r>
              <a:rPr kumimoji="1" lang="zh-CN" altLang="en-US" b="1" dirty="0">
                <a:solidFill>
                  <a:srgbClr val="000000"/>
                </a:solidFill>
                <a:effectLst>
                  <a:outerShdw blurRad="38100" dist="38100" dir="2700000" algn="tl">
                    <a:srgbClr val="000000">
                      <a:alpha val="43137"/>
                    </a:srgbClr>
                  </a:outerShdw>
                </a:effectLst>
                <a:latin typeface="宋体"/>
                <a:ea typeface="宋体"/>
              </a:rPr>
              <a:t>指示的双字存储单元的内容压入堆栈</a:t>
            </a:r>
          </a:p>
          <a:p>
            <a:pPr>
              <a:lnSpc>
                <a:spcPts val="3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PUSH   </a:t>
            </a:r>
            <a:r>
              <a:rPr kumimoji="1" lang="en-US" altLang="zh-CN" b="1" dirty="0">
                <a:solidFill>
                  <a:srgbClr val="000000"/>
                </a:solidFill>
                <a:effectLst>
                  <a:outerShdw blurRad="38100" dist="38100" dir="2700000" algn="tl">
                    <a:srgbClr val="000000">
                      <a:alpha val="43137"/>
                    </a:srgbClr>
                  </a:outerShdw>
                </a:effectLst>
                <a:latin typeface="宋体"/>
                <a:ea typeface="宋体"/>
              </a:rPr>
              <a:t>BX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BX</a:t>
            </a:r>
            <a:r>
              <a:rPr kumimoji="1" lang="zh-CN" altLang="en-US" b="1" dirty="0">
                <a:solidFill>
                  <a:srgbClr val="000000"/>
                </a:solidFill>
                <a:effectLst>
                  <a:outerShdw blurRad="38100" dist="38100" dir="2700000" algn="tl">
                    <a:srgbClr val="000000">
                      <a:alpha val="43137"/>
                    </a:srgbClr>
                  </a:outerShdw>
                </a:effectLst>
                <a:latin typeface="宋体"/>
                <a:ea typeface="宋体"/>
              </a:rPr>
              <a:t>的内容压入堆栈</a:t>
            </a:r>
          </a:p>
          <a:p>
            <a:pPr>
              <a:lnSpc>
                <a:spcPts val="3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PUSH   </a:t>
            </a:r>
            <a:r>
              <a:rPr kumimoji="1" lang="en-US" altLang="zh-CN" b="1" dirty="0">
                <a:solidFill>
                  <a:srgbClr val="000000"/>
                </a:solidFill>
                <a:effectLst>
                  <a:outerShdw blurRad="38100" dist="38100" dir="2700000" algn="tl">
                    <a:srgbClr val="000000">
                      <a:alpha val="43137"/>
                    </a:srgbClr>
                  </a:outerShdw>
                </a:effectLst>
                <a:latin typeface="宋体"/>
                <a:ea typeface="宋体"/>
              </a:rPr>
              <a:t>WORD PTR [EDX]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EDX</a:t>
            </a:r>
            <a:r>
              <a:rPr kumimoji="1" lang="zh-CN" altLang="en-US" b="1" dirty="0">
                <a:solidFill>
                  <a:srgbClr val="000000"/>
                </a:solidFill>
                <a:effectLst>
                  <a:outerShdw blurRad="38100" dist="38100" dir="2700000" algn="tl">
                    <a:srgbClr val="000000">
                      <a:alpha val="43137"/>
                    </a:srgbClr>
                  </a:outerShdw>
                </a:effectLst>
                <a:latin typeface="宋体"/>
                <a:ea typeface="宋体"/>
              </a:rPr>
              <a:t>指示的字存储单元的内容压入堆栈</a:t>
            </a:r>
          </a:p>
        </p:txBody>
      </p:sp>
      <p:sp>
        <p:nvSpPr>
          <p:cNvPr id="8" name="矩形标注 7"/>
          <p:cNvSpPr/>
          <p:nvPr/>
        </p:nvSpPr>
        <p:spPr>
          <a:xfrm>
            <a:off x="1259632" y="4293096"/>
            <a:ext cx="4896544" cy="802770"/>
          </a:xfrm>
          <a:prstGeom prst="wedgeRectCallout">
            <a:avLst>
              <a:gd name="adj1" fmla="val -31178"/>
              <a:gd name="adj2" fmla="val -7427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latin typeface="+mn-ea"/>
              </a:rPr>
              <a:t>符号“</a:t>
            </a:r>
            <a:r>
              <a:rPr lang="en-US" altLang="zh-CN" b="1" dirty="0" smtClean="0">
                <a:solidFill>
                  <a:srgbClr val="0000FF"/>
                </a:solidFill>
                <a:latin typeface="+mn-ea"/>
              </a:rPr>
              <a:t>DWORD  PTR</a:t>
            </a:r>
            <a:r>
              <a:rPr lang="zh-CN" altLang="en-US" b="1" dirty="0" smtClean="0">
                <a:solidFill>
                  <a:srgbClr val="0000FF"/>
                </a:solidFill>
                <a:latin typeface="+mn-ea"/>
              </a:rPr>
              <a:t>”表示双字存储单元</a:t>
            </a:r>
            <a:endParaRPr lang="en-US" altLang="zh-CN" b="1" dirty="0" smtClean="0">
              <a:solidFill>
                <a:srgbClr val="0000FF"/>
              </a:solidFill>
              <a:latin typeface="+mn-ea"/>
            </a:endParaRPr>
          </a:p>
          <a:p>
            <a:pPr>
              <a:lnSpc>
                <a:spcPts val="3000"/>
              </a:lnSpc>
            </a:pPr>
            <a:r>
              <a:rPr lang="zh-CN" altLang="en-US" b="1" dirty="0">
                <a:solidFill>
                  <a:srgbClr val="0000FF"/>
                </a:solidFill>
                <a:latin typeface="+mn-ea"/>
              </a:rPr>
              <a:t>符号</a:t>
            </a:r>
            <a:r>
              <a:rPr lang="zh-CN" altLang="en-US" b="1" dirty="0" smtClean="0">
                <a:solidFill>
                  <a:srgbClr val="0000FF"/>
                </a:solidFill>
                <a:latin typeface="+mn-ea"/>
              </a:rPr>
              <a:t>“</a:t>
            </a:r>
            <a:r>
              <a:rPr lang="en-US" altLang="zh-CN" b="1" dirty="0" smtClean="0">
                <a:solidFill>
                  <a:srgbClr val="0000FF"/>
                </a:solidFill>
                <a:latin typeface="+mn-ea"/>
              </a:rPr>
              <a:t>WORD  </a:t>
            </a:r>
            <a:r>
              <a:rPr lang="en-US" altLang="zh-CN" b="1" dirty="0">
                <a:solidFill>
                  <a:srgbClr val="0000FF"/>
                </a:solidFill>
                <a:latin typeface="+mn-ea"/>
              </a:rPr>
              <a:t>PTR</a:t>
            </a:r>
            <a:r>
              <a:rPr lang="zh-CN" altLang="en-US" b="1" dirty="0" smtClean="0">
                <a:solidFill>
                  <a:srgbClr val="0000FF"/>
                </a:solidFill>
                <a:latin typeface="+mn-ea"/>
              </a:rPr>
              <a:t>”   表示字存储单元</a:t>
            </a:r>
            <a:endParaRPr lang="en-US" altLang="zh-CN" b="1" dirty="0">
              <a:solidFill>
                <a:srgbClr val="0000FF"/>
              </a:solidFill>
              <a:latin typeface="+mn-ea"/>
            </a:endParaRPr>
          </a:p>
        </p:txBody>
      </p:sp>
      <p:sp>
        <p:nvSpPr>
          <p:cNvPr id="9" name="圆角矩形标注 8"/>
          <p:cNvSpPr/>
          <p:nvPr/>
        </p:nvSpPr>
        <p:spPr>
          <a:xfrm>
            <a:off x="1187624" y="5617435"/>
            <a:ext cx="2917118" cy="522196"/>
          </a:xfrm>
          <a:prstGeom prst="wedgeRoundRectCallout">
            <a:avLst>
              <a:gd name="adj1" fmla="val -37502"/>
              <a:gd name="adj2" fmla="val -8825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rPr>
              <a:t>至少进栈一个字！</a:t>
            </a:r>
            <a:endParaRPr lang="zh-CN" altLang="en-US" dirty="0">
              <a:solidFill>
                <a:srgbClr val="FF0000"/>
              </a:solidFill>
              <a:effectLst>
                <a:outerShdw blurRad="38100" dist="38100" dir="2700000" algn="tl">
                  <a:srgbClr val="000000">
                    <a:alpha val="43137"/>
                  </a:srgbClr>
                </a:outerShdw>
              </a:effectLst>
            </a:endParaRPr>
          </a:p>
        </p:txBody>
      </p:sp>
      <p:sp>
        <p:nvSpPr>
          <p:cNvPr id="10" name="Text Box 4"/>
          <p:cNvSpPr txBox="1">
            <a:spLocks noChangeArrowheads="1"/>
          </p:cNvSpPr>
          <p:nvPr/>
        </p:nvSpPr>
        <p:spPr bwMode="auto">
          <a:xfrm>
            <a:off x="611188"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lang="zh-CN" altLang="en-US" sz="2400" b="1" dirty="0">
                <a:latin typeface="Times New Roman" pitchFamily="18" charset="0"/>
              </a:rPr>
              <a:t>使用举例</a:t>
            </a:r>
          </a:p>
        </p:txBody>
      </p:sp>
    </p:spTree>
    <p:extLst>
      <p:ext uri="{BB962C8B-B14F-4D97-AF65-F5344CB8AC3E}">
        <p14:creationId xmlns:p14="http://schemas.microsoft.com/office/powerpoint/2010/main" val="345153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进栈指令</a:t>
            </a:r>
            <a:r>
              <a:rPr lang="en-US" altLang="zh-CN" sz="2800" b="1" dirty="0">
                <a:solidFill>
                  <a:srgbClr val="0000FF"/>
                </a:solidFill>
              </a:rPr>
              <a:t>PUSH</a:t>
            </a:r>
          </a:p>
        </p:txBody>
      </p:sp>
      <p:sp>
        <p:nvSpPr>
          <p:cNvPr id="6" name="Text Box 5"/>
          <p:cNvSpPr txBox="1">
            <a:spLocks noChangeArrowheads="1"/>
          </p:cNvSpPr>
          <p:nvPr/>
        </p:nvSpPr>
        <p:spPr bwMode="auto">
          <a:xfrm>
            <a:off x="576262" y="2259449"/>
            <a:ext cx="601196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MOV    EAX, 12345678H</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PUSH   EAX                 ;ESP=0013FA70H</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PUSH   AX                  ;ESP=0013FA6EH</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93285298"/>
              </p:ext>
            </p:extLst>
          </p:nvPr>
        </p:nvGraphicFramePr>
        <p:xfrm>
          <a:off x="107504" y="3717032"/>
          <a:ext cx="5929599" cy="2808312"/>
        </p:xfrm>
        <a:graphic>
          <a:graphicData uri="http://schemas.openxmlformats.org/presentationml/2006/ole">
            <mc:AlternateContent xmlns:mc="http://schemas.openxmlformats.org/markup-compatibility/2006">
              <mc:Choice xmlns:v="urn:schemas-microsoft-com:vml" Requires="v">
                <p:oleObj spid="_x0000_s62532" name="Visio" r:id="rId4" imgW="4447540" imgH="2110359" progId="Visio.Drawing.11">
                  <p:embed/>
                </p:oleObj>
              </mc:Choice>
              <mc:Fallback>
                <p:oleObj name="Visio" r:id="rId4" imgW="4447540" imgH="211035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3717032"/>
                        <a:ext cx="5929599" cy="2808312"/>
                      </a:xfrm>
                      <a:prstGeom prst="rect">
                        <a:avLst/>
                      </a:prstGeom>
                      <a:noFill/>
                    </p:spPr>
                  </p:pic>
                </p:oleObj>
              </mc:Fallback>
            </mc:AlternateContent>
          </a:graphicData>
        </a:graphic>
      </p:graphicFrame>
      <p:sp>
        <p:nvSpPr>
          <p:cNvPr id="10" name="矩形标注 9"/>
          <p:cNvSpPr/>
          <p:nvPr/>
        </p:nvSpPr>
        <p:spPr>
          <a:xfrm>
            <a:off x="5940152" y="3382778"/>
            <a:ext cx="3024336" cy="802770"/>
          </a:xfrm>
          <a:prstGeom prst="wedgeRectCallout">
            <a:avLst>
              <a:gd name="adj1" fmla="val -35914"/>
              <a:gd name="adj2" fmla="val 8667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latin typeface="+mn-ea"/>
              </a:rPr>
              <a:t>为节省篇幅，假设每一格为</a:t>
            </a:r>
            <a:endParaRPr lang="en-US" altLang="zh-CN" b="1" dirty="0" smtClean="0">
              <a:solidFill>
                <a:srgbClr val="0000FF"/>
              </a:solidFill>
              <a:latin typeface="+mn-ea"/>
            </a:endParaRPr>
          </a:p>
          <a:p>
            <a:pPr>
              <a:lnSpc>
                <a:spcPts val="3000"/>
              </a:lnSpc>
            </a:pPr>
            <a:r>
              <a:rPr lang="zh-CN" altLang="en-US" b="1" dirty="0" smtClean="0">
                <a:solidFill>
                  <a:srgbClr val="0000FF"/>
                </a:solidFill>
                <a:latin typeface="+mn-ea"/>
              </a:rPr>
              <a:t>一个字存储单元（</a:t>
            </a:r>
            <a:r>
              <a:rPr lang="en-US" altLang="zh-CN" b="1" dirty="0" smtClean="0">
                <a:solidFill>
                  <a:srgbClr val="0000FF"/>
                </a:solidFill>
                <a:latin typeface="+mn-ea"/>
              </a:rPr>
              <a:t>16</a:t>
            </a:r>
            <a:r>
              <a:rPr lang="zh-CN" altLang="en-US" b="1" dirty="0" smtClean="0">
                <a:solidFill>
                  <a:srgbClr val="0000FF"/>
                </a:solidFill>
                <a:latin typeface="+mn-ea"/>
              </a:rPr>
              <a:t>位）</a:t>
            </a:r>
            <a:endParaRPr lang="en-US" altLang="zh-CN" b="1" dirty="0">
              <a:solidFill>
                <a:srgbClr val="0000FF"/>
              </a:solidFill>
              <a:latin typeface="+mn-ea"/>
            </a:endParaRPr>
          </a:p>
        </p:txBody>
      </p:sp>
      <p:sp>
        <p:nvSpPr>
          <p:cNvPr id="11" name="Text Box 4"/>
          <p:cNvSpPr txBox="1">
            <a:spLocks noChangeArrowheads="1"/>
          </p:cNvSpPr>
          <p:nvPr/>
        </p:nvSpPr>
        <p:spPr bwMode="auto">
          <a:xfrm>
            <a:off x="611188"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lang="zh-CN" altLang="en-US" sz="2400" b="1" dirty="0">
                <a:latin typeface="Times New Roman" pitchFamily="18" charset="0"/>
              </a:rPr>
              <a:t>使用举例</a:t>
            </a:r>
          </a:p>
        </p:txBody>
      </p:sp>
    </p:spTree>
    <p:extLst>
      <p:ext uri="{BB962C8B-B14F-4D97-AF65-F5344CB8AC3E}">
        <p14:creationId xmlns:p14="http://schemas.microsoft.com/office/powerpoint/2010/main" val="27689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024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10244" name="Text Box 4"/>
          <p:cNvSpPr txBox="1">
            <a:spLocks noChangeArrowheads="1"/>
          </p:cNvSpPr>
          <p:nvPr/>
        </p:nvSpPr>
        <p:spPr bwMode="auto">
          <a:xfrm>
            <a:off x="611188" y="110558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出栈指令</a:t>
            </a:r>
            <a:r>
              <a:rPr lang="en-US" altLang="zh-CN" sz="2800" b="1" dirty="0">
                <a:solidFill>
                  <a:srgbClr val="0000FF"/>
                </a:solidFill>
              </a:rPr>
              <a:t>POP</a:t>
            </a:r>
          </a:p>
        </p:txBody>
      </p:sp>
      <p:sp>
        <p:nvSpPr>
          <p:cNvPr id="10245" name="Text Box 5"/>
          <p:cNvSpPr txBox="1">
            <a:spLocks noChangeArrowheads="1"/>
          </p:cNvSpPr>
          <p:nvPr/>
        </p:nvSpPr>
        <p:spPr bwMode="auto">
          <a:xfrm>
            <a:off x="611188" y="2924944"/>
            <a:ext cx="7924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342900" indent="-342900" eaLnBrk="1" hangingPunct="1">
              <a:lnSpc>
                <a:spcPts val="3000"/>
              </a:lnSpc>
              <a:spcBef>
                <a:spcPts val="1200"/>
              </a:spcBef>
              <a:buFont typeface="Wingdings" pitchFamily="2" charset="2"/>
              <a:buChar char="l"/>
            </a:pPr>
            <a:r>
              <a:rPr kumimoji="1" lang="zh-CN" altLang="en-US" sz="2000" b="1" dirty="0">
                <a:solidFill>
                  <a:srgbClr val="000000"/>
                </a:solidFill>
                <a:latin typeface="宋体"/>
                <a:ea typeface="宋体"/>
              </a:rPr>
              <a:t>指令从栈顶弹出一个双字或者字数据到目的操作数</a:t>
            </a:r>
            <a:r>
              <a:rPr kumimoji="1" lang="en-US" altLang="zh-CN" sz="2000" b="1" dirty="0">
                <a:solidFill>
                  <a:srgbClr val="000000"/>
                </a:solidFill>
                <a:latin typeface="宋体"/>
                <a:ea typeface="宋体"/>
              </a:rPr>
              <a:t>DEST</a:t>
            </a:r>
            <a:r>
              <a:rPr kumimoji="1" lang="zh-CN" altLang="en-US" sz="2000" b="1" dirty="0" smtClean="0">
                <a:solidFill>
                  <a:srgbClr val="000000"/>
                </a:solidFill>
                <a:latin typeface="宋体"/>
                <a:ea typeface="宋体"/>
              </a:rPr>
              <a:t>。</a:t>
            </a:r>
            <a:endParaRPr kumimoji="1" lang="en-US" altLang="zh-CN" sz="2000" b="1" dirty="0" smtClean="0">
              <a:solidFill>
                <a:srgbClr val="000000"/>
              </a:solidFill>
              <a:latin typeface="宋体"/>
              <a:ea typeface="宋体"/>
            </a:endParaRPr>
          </a:p>
          <a:p>
            <a:pPr marL="342900" indent="-342900" eaLnBrk="1" hangingPunct="1">
              <a:lnSpc>
                <a:spcPts val="3000"/>
              </a:lnSpc>
              <a:spcBef>
                <a:spcPts val="1200"/>
              </a:spcBef>
              <a:buFont typeface="Wingdings" pitchFamily="2" charset="2"/>
              <a:buChar char="l"/>
            </a:pPr>
            <a:r>
              <a:rPr kumimoji="1" lang="zh-CN" altLang="en-US" sz="2000" b="1" dirty="0" smtClean="0">
                <a:solidFill>
                  <a:srgbClr val="000000"/>
                </a:solidFill>
                <a:latin typeface="宋体"/>
                <a:ea typeface="宋体"/>
              </a:rPr>
              <a:t>目的</a:t>
            </a:r>
            <a:r>
              <a:rPr kumimoji="1" lang="zh-CN" altLang="en-US" sz="2000" b="1" dirty="0">
                <a:solidFill>
                  <a:srgbClr val="000000"/>
                </a:solidFill>
                <a:latin typeface="宋体"/>
                <a:ea typeface="宋体"/>
              </a:rPr>
              <a:t>操作数可以是</a:t>
            </a:r>
            <a:r>
              <a:rPr kumimoji="1" lang="en-US" altLang="zh-CN" sz="2000" b="1" dirty="0">
                <a:solidFill>
                  <a:srgbClr val="000000"/>
                </a:solidFill>
                <a:latin typeface="宋体"/>
                <a:ea typeface="宋体"/>
              </a:rPr>
              <a:t>32</a:t>
            </a:r>
            <a:r>
              <a:rPr kumimoji="1" lang="zh-CN" altLang="en-US" sz="2000" b="1" dirty="0">
                <a:solidFill>
                  <a:srgbClr val="000000"/>
                </a:solidFill>
                <a:latin typeface="宋体"/>
                <a:ea typeface="宋体"/>
              </a:rPr>
              <a:t>位通用寄存器、</a:t>
            </a:r>
            <a:r>
              <a:rPr kumimoji="1" lang="en-US" altLang="zh-CN" sz="2000" b="1" dirty="0">
                <a:solidFill>
                  <a:srgbClr val="000000"/>
                </a:solidFill>
                <a:latin typeface="宋体"/>
                <a:ea typeface="宋体"/>
              </a:rPr>
              <a:t>16</a:t>
            </a:r>
            <a:r>
              <a:rPr kumimoji="1" lang="zh-CN" altLang="en-US" sz="2000" b="1" dirty="0">
                <a:solidFill>
                  <a:srgbClr val="000000"/>
                </a:solidFill>
                <a:latin typeface="宋体"/>
                <a:ea typeface="宋体"/>
              </a:rPr>
              <a:t>位通用寄存器和段寄存器，也可以</a:t>
            </a:r>
            <a:r>
              <a:rPr kumimoji="1" lang="zh-CN" altLang="en-US" sz="2000" b="1" dirty="0" smtClean="0">
                <a:solidFill>
                  <a:srgbClr val="000000"/>
                </a:solidFill>
                <a:latin typeface="宋体"/>
                <a:ea typeface="宋体"/>
              </a:rPr>
              <a:t>是</a:t>
            </a:r>
            <a:r>
              <a:rPr kumimoji="1" lang="zh-CN" altLang="en-US" sz="2000" b="1" dirty="0">
                <a:solidFill>
                  <a:srgbClr val="000000"/>
                </a:solidFill>
                <a:latin typeface="宋体"/>
                <a:ea typeface="宋体"/>
              </a:rPr>
              <a:t>双</a:t>
            </a:r>
            <a:r>
              <a:rPr kumimoji="1" lang="zh-CN" altLang="en-US" sz="2000" b="1" dirty="0" smtClean="0">
                <a:solidFill>
                  <a:srgbClr val="000000"/>
                </a:solidFill>
                <a:latin typeface="宋体"/>
                <a:ea typeface="宋体"/>
              </a:rPr>
              <a:t>字</a:t>
            </a:r>
            <a:r>
              <a:rPr kumimoji="1" lang="zh-CN" altLang="en-US" sz="2000" b="1" dirty="0">
                <a:solidFill>
                  <a:srgbClr val="000000"/>
                </a:solidFill>
                <a:latin typeface="宋体"/>
                <a:ea typeface="宋体"/>
              </a:rPr>
              <a:t>存储单元</a:t>
            </a:r>
            <a:r>
              <a:rPr kumimoji="1" lang="zh-CN" altLang="en-US" sz="2000" b="1" dirty="0" smtClean="0">
                <a:solidFill>
                  <a:srgbClr val="000000"/>
                </a:solidFill>
                <a:latin typeface="宋体"/>
                <a:ea typeface="宋体"/>
              </a:rPr>
              <a:t>或者字</a:t>
            </a:r>
            <a:r>
              <a:rPr kumimoji="1" lang="zh-CN" altLang="en-US" sz="2000" b="1" dirty="0">
                <a:solidFill>
                  <a:srgbClr val="000000"/>
                </a:solidFill>
                <a:latin typeface="宋体"/>
                <a:ea typeface="宋体"/>
              </a:rPr>
              <a:t>存储单元。如果目的操作数是双字的，那么就从栈顶弹出一个双字数据；否则，从栈顶弹出一个字数据</a:t>
            </a:r>
            <a:r>
              <a:rPr kumimoji="1" lang="zh-CN" altLang="en-US" sz="2000" b="1" dirty="0" smtClean="0">
                <a:solidFill>
                  <a:srgbClr val="000000"/>
                </a:solidFill>
                <a:latin typeface="宋体"/>
                <a:ea typeface="宋体"/>
              </a:rPr>
              <a:t>。</a:t>
            </a:r>
            <a:endParaRPr kumimoji="1" lang="en-US" altLang="zh-CN" sz="2000" b="1" dirty="0" smtClean="0">
              <a:solidFill>
                <a:srgbClr val="000000"/>
              </a:solidFill>
              <a:latin typeface="宋体"/>
              <a:ea typeface="宋体"/>
            </a:endParaRPr>
          </a:p>
          <a:p>
            <a:pPr eaLnBrk="1" hangingPunct="1">
              <a:lnSpc>
                <a:spcPts val="3000"/>
              </a:lnSpc>
            </a:pPr>
            <a:endParaRPr kumimoji="1" lang="zh-CN" altLang="en-US" sz="2000" b="1" dirty="0">
              <a:solidFill>
                <a:srgbClr val="000000"/>
              </a:solidFill>
              <a:latin typeface="宋体"/>
              <a:ea typeface="宋体"/>
            </a:endParaRPr>
          </a:p>
        </p:txBody>
      </p:sp>
      <p:sp>
        <p:nvSpPr>
          <p:cNvPr id="10246" name="Text Box 6"/>
          <p:cNvSpPr txBox="1">
            <a:spLocks noChangeArrowheads="1"/>
          </p:cNvSpPr>
          <p:nvPr/>
        </p:nvSpPr>
        <p:spPr bwMode="auto">
          <a:xfrm>
            <a:off x="607640" y="167565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zh-CN" altLang="en-US" sz="2400" b="1" dirty="0">
                <a:solidFill>
                  <a:srgbClr val="000000"/>
                </a:solidFill>
                <a:latin typeface="Times New Roman" pitchFamily="18" charset="0"/>
              </a:rPr>
              <a:t>出栈指令的一般格式</a:t>
            </a:r>
          </a:p>
        </p:txBody>
      </p:sp>
      <p:sp>
        <p:nvSpPr>
          <p:cNvPr id="10247" name="Text Box 7"/>
          <p:cNvSpPr txBox="1">
            <a:spLocks noChangeArrowheads="1"/>
          </p:cNvSpPr>
          <p:nvPr/>
        </p:nvSpPr>
        <p:spPr bwMode="auto">
          <a:xfrm>
            <a:off x="684213"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dirty="0">
                <a:solidFill>
                  <a:srgbClr val="FFFF00"/>
                </a:solidFill>
                <a:latin typeface="Times New Roman" pitchFamily="18" charset="0"/>
              </a:rPr>
              <a:t>POP  </a:t>
            </a:r>
            <a:r>
              <a:rPr kumimoji="1" lang="en-US" altLang="zh-CN" sz="2400" b="1" dirty="0" smtClean="0">
                <a:solidFill>
                  <a:srgbClr val="FFFF00"/>
                </a:solidFill>
                <a:latin typeface="Times New Roman" pitchFamily="18" charset="0"/>
              </a:rPr>
              <a:t>  DEST</a:t>
            </a:r>
            <a:endParaRPr kumimoji="1" lang="en-US" altLang="zh-CN" sz="2400" b="1" dirty="0">
              <a:solidFill>
                <a:srgbClr val="FFFF00"/>
              </a:solidFill>
              <a:latin typeface="Times New Roman" pitchFamily="18" charset="0"/>
            </a:endParaRPr>
          </a:p>
        </p:txBody>
      </p:sp>
      <p:sp>
        <p:nvSpPr>
          <p:cNvPr id="9" name="矩形标注 8"/>
          <p:cNvSpPr/>
          <p:nvPr/>
        </p:nvSpPr>
        <p:spPr>
          <a:xfrm>
            <a:off x="971600" y="5229199"/>
            <a:ext cx="4571256" cy="1248071"/>
          </a:xfrm>
          <a:prstGeom prst="wedgeRectCallout">
            <a:avLst>
              <a:gd name="adj1" fmla="val -27846"/>
              <a:gd name="adj2" fmla="val -6678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注意：</a:t>
            </a:r>
          </a:p>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出栈指令操作数不可以是立即数</a:t>
            </a:r>
            <a:r>
              <a:rPr lang="zh-CN" altLang="en-US" sz="2000" b="1" dirty="0" smtClean="0">
                <a:solidFill>
                  <a:srgbClr val="0000FF"/>
                </a:solidFill>
                <a:effectLst>
                  <a:outerShdw blurRad="38100" dist="38100" dir="2700000" algn="tl">
                    <a:srgbClr val="000000">
                      <a:alpha val="43137"/>
                    </a:srgbClr>
                  </a:outerShdw>
                </a:effectLst>
                <a:latin typeface="+mn-ea"/>
              </a:rPr>
              <a:t>，</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3000"/>
              </a:lnSpc>
            </a:pPr>
            <a:r>
              <a:rPr lang="zh-CN" altLang="en-US" sz="2000" b="1" dirty="0" smtClean="0">
                <a:solidFill>
                  <a:srgbClr val="0000FF"/>
                </a:solidFill>
                <a:effectLst>
                  <a:outerShdw blurRad="38100" dist="38100" dir="2700000" algn="tl">
                    <a:srgbClr val="000000">
                      <a:alpha val="43137"/>
                    </a:srgbClr>
                  </a:outerShdw>
                </a:effectLst>
                <a:latin typeface="+mn-ea"/>
              </a:rPr>
              <a:t>也</a:t>
            </a:r>
            <a:r>
              <a:rPr lang="zh-CN" altLang="en-US" sz="2000" b="1" dirty="0">
                <a:solidFill>
                  <a:srgbClr val="0000FF"/>
                </a:solidFill>
                <a:effectLst>
                  <a:outerShdw blurRad="38100" dist="38100" dir="2700000" algn="tl">
                    <a:srgbClr val="000000">
                      <a:alpha val="43137"/>
                    </a:srgbClr>
                  </a:outerShdw>
                </a:effectLst>
                <a:latin typeface="+mn-ea"/>
              </a:rPr>
              <a:t>不能是代码段寄存器</a:t>
            </a:r>
            <a:r>
              <a:rPr lang="en-US" altLang="zh-CN" sz="2000" b="1" dirty="0" smtClean="0">
                <a:solidFill>
                  <a:srgbClr val="0000FF"/>
                </a:solidFill>
                <a:effectLst>
                  <a:outerShdw blurRad="38100" dist="38100" dir="2700000" algn="tl">
                    <a:srgbClr val="000000">
                      <a:alpha val="43137"/>
                    </a:srgbClr>
                  </a:outerShdw>
                </a:effectLst>
                <a:latin typeface="+mn-ea"/>
              </a:rPr>
              <a:t>CS</a:t>
            </a:r>
            <a:r>
              <a:rPr lang="zh-CN" altLang="en-US" sz="2000" b="1" dirty="0" smtClean="0">
                <a:solidFill>
                  <a:srgbClr val="0000FF"/>
                </a:solidFill>
                <a:effectLst>
                  <a:outerShdw blurRad="38100" dist="38100" dir="2700000" algn="tl">
                    <a:srgbClr val="000000">
                      <a:alpha val="43137"/>
                    </a:srgbClr>
                  </a:outerShdw>
                </a:effectLst>
                <a:latin typeface="+mn-ea"/>
              </a:rPr>
              <a:t>。</a:t>
            </a:r>
            <a:endParaRPr lang="en-US" altLang="zh-CN" sz="2000"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55987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024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10244" name="Text Box 4"/>
          <p:cNvSpPr txBox="1">
            <a:spLocks noChangeArrowheads="1"/>
          </p:cNvSpPr>
          <p:nvPr/>
        </p:nvSpPr>
        <p:spPr bwMode="auto">
          <a:xfrm>
            <a:off x="611188" y="110558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出栈指令</a:t>
            </a:r>
            <a:r>
              <a:rPr lang="en-US" altLang="zh-CN" sz="2800" b="1" dirty="0">
                <a:solidFill>
                  <a:srgbClr val="0000FF"/>
                </a:solidFill>
              </a:rPr>
              <a:t>POP</a:t>
            </a:r>
          </a:p>
        </p:txBody>
      </p:sp>
      <p:sp>
        <p:nvSpPr>
          <p:cNvPr id="10245" name="Text Box 5"/>
          <p:cNvSpPr txBox="1">
            <a:spLocks noChangeArrowheads="1"/>
          </p:cNvSpPr>
          <p:nvPr/>
        </p:nvSpPr>
        <p:spPr bwMode="auto">
          <a:xfrm>
            <a:off x="611188" y="2924944"/>
            <a:ext cx="7924800" cy="245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342900" indent="-342900" eaLnBrk="1" hangingPunct="1">
              <a:lnSpc>
                <a:spcPts val="3200"/>
              </a:lnSpc>
              <a:spcBef>
                <a:spcPts val="1200"/>
              </a:spcBef>
              <a:buFont typeface="Wingdings" pitchFamily="2" charset="2"/>
              <a:buChar char="l"/>
            </a:pPr>
            <a:r>
              <a:rPr kumimoji="1" lang="zh-CN" altLang="en-US" sz="2000" b="1" dirty="0" smtClean="0">
                <a:solidFill>
                  <a:srgbClr val="000000"/>
                </a:solidFill>
                <a:latin typeface="+mn-ea"/>
                <a:ea typeface="+mn-ea"/>
              </a:rPr>
              <a:t>从</a:t>
            </a:r>
            <a:r>
              <a:rPr kumimoji="1" lang="zh-CN" altLang="en-US" sz="2000" b="1" dirty="0">
                <a:solidFill>
                  <a:srgbClr val="000000"/>
                </a:solidFill>
                <a:latin typeface="+mn-ea"/>
                <a:ea typeface="+mn-ea"/>
              </a:rPr>
              <a:t>栈顶弹出一个双字数据时，先从</a:t>
            </a:r>
            <a:r>
              <a:rPr kumimoji="1" lang="en-US" altLang="zh-CN" sz="2000" b="1" dirty="0">
                <a:solidFill>
                  <a:srgbClr val="000000"/>
                </a:solidFill>
                <a:latin typeface="+mn-ea"/>
                <a:ea typeface="+mn-ea"/>
              </a:rPr>
              <a:t>ESP</a:t>
            </a:r>
            <a:r>
              <a:rPr kumimoji="1" lang="zh-CN" altLang="en-US" sz="2000" b="1" dirty="0">
                <a:solidFill>
                  <a:srgbClr val="000000"/>
                </a:solidFill>
                <a:latin typeface="+mn-ea"/>
                <a:ea typeface="+mn-ea"/>
              </a:rPr>
              <a:t>所指示的存储单元中取出一个双字送到目的</a:t>
            </a:r>
            <a:r>
              <a:rPr kumimoji="1" lang="zh-CN" altLang="en-US" sz="2000" b="1" dirty="0" smtClean="0">
                <a:solidFill>
                  <a:srgbClr val="000000"/>
                </a:solidFill>
                <a:latin typeface="+mn-ea"/>
                <a:ea typeface="+mn-ea"/>
              </a:rPr>
              <a:t>操作数，</a:t>
            </a:r>
            <a:r>
              <a:rPr kumimoji="1" lang="zh-CN" altLang="en-US" sz="2000" b="1" dirty="0">
                <a:solidFill>
                  <a:srgbClr val="000000"/>
                </a:solidFill>
                <a:latin typeface="+mn-ea"/>
                <a:ea typeface="+mn-ea"/>
              </a:rPr>
              <a:t>然后把</a:t>
            </a:r>
            <a:r>
              <a:rPr kumimoji="1" lang="en-US" altLang="zh-CN" sz="2000" b="1" dirty="0">
                <a:solidFill>
                  <a:srgbClr val="000000"/>
                </a:solidFill>
                <a:latin typeface="+mn-ea"/>
                <a:ea typeface="+mn-ea"/>
              </a:rPr>
              <a:t>ESP</a:t>
            </a:r>
            <a:r>
              <a:rPr kumimoji="1" lang="zh-CN" altLang="en-US" sz="2000" b="1" dirty="0">
                <a:solidFill>
                  <a:srgbClr val="000000"/>
                </a:solidFill>
                <a:latin typeface="+mn-ea"/>
                <a:ea typeface="+mn-ea"/>
              </a:rPr>
              <a:t>加</a:t>
            </a:r>
            <a:r>
              <a:rPr kumimoji="1" lang="en-US" altLang="zh-CN" sz="2000" b="1" dirty="0">
                <a:solidFill>
                  <a:srgbClr val="000000"/>
                </a:solidFill>
                <a:latin typeface="+mn-ea"/>
                <a:ea typeface="+mn-ea"/>
              </a:rPr>
              <a:t>4</a:t>
            </a:r>
            <a:r>
              <a:rPr kumimoji="1" lang="zh-CN" altLang="en-US" sz="2000" b="1" dirty="0" smtClean="0">
                <a:solidFill>
                  <a:srgbClr val="000000"/>
                </a:solidFill>
                <a:latin typeface="+mn-ea"/>
                <a:ea typeface="+mn-ea"/>
              </a:rPr>
              <a:t>。</a:t>
            </a:r>
            <a:endParaRPr kumimoji="1" lang="en-US" altLang="zh-CN" sz="2000" b="1" dirty="0" smtClean="0">
              <a:solidFill>
                <a:srgbClr val="000000"/>
              </a:solidFill>
              <a:latin typeface="+mn-ea"/>
              <a:ea typeface="+mn-ea"/>
            </a:endParaRPr>
          </a:p>
          <a:p>
            <a:pPr marL="342900" indent="-342900" eaLnBrk="1" hangingPunct="1">
              <a:lnSpc>
                <a:spcPts val="3200"/>
              </a:lnSpc>
              <a:spcBef>
                <a:spcPts val="1200"/>
              </a:spcBef>
              <a:buFont typeface="Wingdings" pitchFamily="2" charset="2"/>
              <a:buChar char="l"/>
            </a:pPr>
            <a:r>
              <a:rPr kumimoji="1" lang="zh-CN" altLang="en-US" sz="2000" b="1" dirty="0" smtClean="0">
                <a:solidFill>
                  <a:srgbClr val="000000"/>
                </a:solidFill>
                <a:latin typeface="+mn-ea"/>
                <a:ea typeface="+mn-ea"/>
              </a:rPr>
              <a:t>从</a:t>
            </a:r>
            <a:r>
              <a:rPr kumimoji="1" lang="zh-CN" altLang="en-US" sz="2000" b="1" dirty="0">
                <a:solidFill>
                  <a:srgbClr val="000000"/>
                </a:solidFill>
                <a:latin typeface="+mn-ea"/>
                <a:ea typeface="+mn-ea"/>
              </a:rPr>
              <a:t>栈顶弹出一个字数据时，先从</a:t>
            </a:r>
            <a:r>
              <a:rPr kumimoji="1" lang="en-US" altLang="zh-CN" sz="2000" b="1" dirty="0">
                <a:solidFill>
                  <a:srgbClr val="000000"/>
                </a:solidFill>
                <a:latin typeface="+mn-ea"/>
                <a:ea typeface="+mn-ea"/>
              </a:rPr>
              <a:t>ESP</a:t>
            </a:r>
            <a:r>
              <a:rPr kumimoji="1" lang="zh-CN" altLang="en-US" sz="2000" b="1" dirty="0">
                <a:solidFill>
                  <a:srgbClr val="000000"/>
                </a:solidFill>
                <a:latin typeface="+mn-ea"/>
                <a:ea typeface="+mn-ea"/>
              </a:rPr>
              <a:t>所指示的存储单元中取出一个字送到目的</a:t>
            </a:r>
            <a:r>
              <a:rPr kumimoji="1" lang="zh-CN" altLang="en-US" sz="2000" b="1" dirty="0" smtClean="0">
                <a:solidFill>
                  <a:srgbClr val="000000"/>
                </a:solidFill>
                <a:latin typeface="+mn-ea"/>
                <a:ea typeface="+mn-ea"/>
              </a:rPr>
              <a:t>操作数，</a:t>
            </a:r>
            <a:r>
              <a:rPr kumimoji="1" lang="zh-CN" altLang="en-US" sz="2000" b="1" dirty="0">
                <a:solidFill>
                  <a:srgbClr val="000000"/>
                </a:solidFill>
                <a:latin typeface="+mn-ea"/>
                <a:ea typeface="+mn-ea"/>
              </a:rPr>
              <a:t>然后把</a:t>
            </a:r>
            <a:r>
              <a:rPr kumimoji="1" lang="en-US" altLang="zh-CN" sz="2000" b="1" dirty="0">
                <a:solidFill>
                  <a:srgbClr val="000000"/>
                </a:solidFill>
                <a:latin typeface="+mn-ea"/>
                <a:ea typeface="+mn-ea"/>
              </a:rPr>
              <a:t>ESP</a:t>
            </a:r>
            <a:r>
              <a:rPr kumimoji="1" lang="zh-CN" altLang="en-US" sz="2000" b="1" dirty="0">
                <a:solidFill>
                  <a:srgbClr val="000000"/>
                </a:solidFill>
                <a:latin typeface="+mn-ea"/>
                <a:ea typeface="+mn-ea"/>
              </a:rPr>
              <a:t>加</a:t>
            </a:r>
            <a:r>
              <a:rPr kumimoji="1" lang="en-US" altLang="zh-CN" sz="2000" b="1" dirty="0">
                <a:solidFill>
                  <a:srgbClr val="000000"/>
                </a:solidFill>
                <a:latin typeface="+mn-ea"/>
                <a:ea typeface="+mn-ea"/>
              </a:rPr>
              <a:t>2</a:t>
            </a:r>
            <a:r>
              <a:rPr kumimoji="1" lang="zh-CN" altLang="en-US" sz="2000" b="1" dirty="0" smtClean="0">
                <a:solidFill>
                  <a:srgbClr val="000000"/>
                </a:solidFill>
                <a:latin typeface="+mn-ea"/>
                <a:ea typeface="+mn-ea"/>
              </a:rPr>
              <a:t>。</a:t>
            </a:r>
            <a:endParaRPr kumimoji="1" lang="en-US" altLang="zh-CN" sz="2000" b="1" dirty="0" smtClean="0">
              <a:solidFill>
                <a:srgbClr val="000000"/>
              </a:solidFill>
              <a:latin typeface="+mn-ea"/>
              <a:ea typeface="+mn-ea"/>
            </a:endParaRPr>
          </a:p>
          <a:p>
            <a:pPr marL="342900" indent="-342900" eaLnBrk="1" hangingPunct="1">
              <a:lnSpc>
                <a:spcPts val="3200"/>
              </a:lnSpc>
              <a:spcBef>
                <a:spcPts val="1200"/>
              </a:spcBef>
              <a:buFont typeface="Wingdings" pitchFamily="2" charset="2"/>
              <a:buChar char="l"/>
            </a:pPr>
            <a:r>
              <a:rPr kumimoji="1" lang="en-US" altLang="zh-CN" sz="2000" b="1" dirty="0" smtClean="0">
                <a:solidFill>
                  <a:srgbClr val="FF0000"/>
                </a:solidFill>
                <a:effectLst>
                  <a:outerShdw blurRad="38100" dist="38100" dir="2700000" algn="tl">
                    <a:srgbClr val="000000">
                      <a:alpha val="43137"/>
                    </a:srgbClr>
                  </a:outerShdw>
                </a:effectLst>
                <a:latin typeface="+mn-ea"/>
                <a:ea typeface="+mn-ea"/>
              </a:rPr>
              <a:t>ESP</a:t>
            </a:r>
            <a:r>
              <a:rPr kumimoji="1" lang="zh-CN" altLang="en-US" sz="2000" b="1" dirty="0">
                <a:solidFill>
                  <a:srgbClr val="FF0000"/>
                </a:solidFill>
                <a:effectLst>
                  <a:outerShdw blurRad="38100" dist="38100" dir="2700000" algn="tl">
                    <a:srgbClr val="000000">
                      <a:alpha val="43137"/>
                    </a:srgbClr>
                  </a:outerShdw>
                </a:effectLst>
                <a:latin typeface="+mn-ea"/>
                <a:ea typeface="+mn-ea"/>
              </a:rPr>
              <a:t>总是指向栈顶</a:t>
            </a:r>
            <a:r>
              <a:rPr kumimoji="1" lang="zh-CN" altLang="en-US" sz="2000" b="1" dirty="0">
                <a:solidFill>
                  <a:srgbClr val="000000"/>
                </a:solidFill>
                <a:latin typeface="+mn-ea"/>
                <a:ea typeface="+mn-ea"/>
              </a:rPr>
              <a:t>。</a:t>
            </a:r>
          </a:p>
        </p:txBody>
      </p:sp>
      <p:sp>
        <p:nvSpPr>
          <p:cNvPr id="10246" name="Text Box 6"/>
          <p:cNvSpPr txBox="1">
            <a:spLocks noChangeArrowheads="1"/>
          </p:cNvSpPr>
          <p:nvPr/>
        </p:nvSpPr>
        <p:spPr bwMode="auto">
          <a:xfrm>
            <a:off x="607640" y="167565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zh-CN" altLang="en-US" sz="2400" b="1" dirty="0">
                <a:solidFill>
                  <a:srgbClr val="000000"/>
                </a:solidFill>
                <a:latin typeface="Times New Roman" pitchFamily="18" charset="0"/>
              </a:rPr>
              <a:t>出栈指令的一般格式</a:t>
            </a:r>
          </a:p>
        </p:txBody>
      </p:sp>
      <p:sp>
        <p:nvSpPr>
          <p:cNvPr id="10247" name="Text Box 7"/>
          <p:cNvSpPr txBox="1">
            <a:spLocks noChangeArrowheads="1"/>
          </p:cNvSpPr>
          <p:nvPr/>
        </p:nvSpPr>
        <p:spPr bwMode="auto">
          <a:xfrm>
            <a:off x="684213"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dirty="0">
                <a:solidFill>
                  <a:srgbClr val="FFFF00"/>
                </a:solidFill>
                <a:latin typeface="Times New Roman" pitchFamily="18" charset="0"/>
              </a:rPr>
              <a:t>POP  </a:t>
            </a:r>
            <a:r>
              <a:rPr kumimoji="1" lang="en-US" altLang="zh-CN" sz="2400" b="1" dirty="0" smtClean="0">
                <a:solidFill>
                  <a:srgbClr val="FFFF00"/>
                </a:solidFill>
                <a:latin typeface="Times New Roman" pitchFamily="18" charset="0"/>
              </a:rPr>
              <a:t>  DEST</a:t>
            </a:r>
            <a:endParaRPr kumimoji="1" lang="en-US" altLang="zh-CN" sz="2400" b="1" dirty="0">
              <a:solidFill>
                <a:srgbClr val="FFFF00"/>
              </a:solidFill>
              <a:latin typeface="Times New Roman" pitchFamily="18" charset="0"/>
            </a:endParaRPr>
          </a:p>
        </p:txBody>
      </p:sp>
    </p:spTree>
    <p:extLst>
      <p:ext uri="{BB962C8B-B14F-4D97-AF65-F5344CB8AC3E}">
        <p14:creationId xmlns:p14="http://schemas.microsoft.com/office/powerpoint/2010/main" val="3563187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出</a:t>
            </a:r>
            <a:r>
              <a:rPr lang="zh-CN" altLang="en-US" sz="2800" b="1" dirty="0" smtClean="0">
                <a:solidFill>
                  <a:srgbClr val="0000FF"/>
                </a:solidFill>
              </a:rPr>
              <a:t>栈</a:t>
            </a:r>
            <a:r>
              <a:rPr lang="zh-CN" altLang="en-US" sz="2800" b="1" dirty="0">
                <a:solidFill>
                  <a:srgbClr val="0000FF"/>
                </a:solidFill>
              </a:rPr>
              <a:t>指令</a:t>
            </a:r>
            <a:r>
              <a:rPr lang="en-US" altLang="zh-CN" sz="2800" b="1" dirty="0" smtClean="0">
                <a:solidFill>
                  <a:srgbClr val="0000FF"/>
                </a:solidFill>
              </a:rPr>
              <a:t>POP</a:t>
            </a:r>
            <a:endParaRPr lang="en-US" altLang="zh-CN" sz="2800" b="1" dirty="0">
              <a:solidFill>
                <a:srgbClr val="0000FF"/>
              </a:solidFill>
            </a:endParaRPr>
          </a:p>
        </p:txBody>
      </p:sp>
      <p:sp>
        <p:nvSpPr>
          <p:cNvPr id="6" name="Text Box 5"/>
          <p:cNvSpPr txBox="1">
            <a:spLocks noChangeArrowheads="1"/>
          </p:cNvSpPr>
          <p:nvPr/>
        </p:nvSpPr>
        <p:spPr bwMode="auto">
          <a:xfrm>
            <a:off x="576262" y="2276872"/>
            <a:ext cx="8604250" cy="16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00"/>
              </a:lnSpc>
            </a:pPr>
            <a:r>
              <a:rPr kumimoji="1" lang="zh-CN" altLang="en-US"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POP   </a:t>
            </a:r>
            <a:r>
              <a:rPr kumimoji="1" lang="en-US" altLang="zh-CN" b="1" dirty="0">
                <a:solidFill>
                  <a:srgbClr val="000000"/>
                </a:solidFill>
                <a:effectLst>
                  <a:outerShdw blurRad="38100" dist="38100" dir="2700000" algn="tl">
                    <a:srgbClr val="000000">
                      <a:alpha val="43137"/>
                    </a:srgbClr>
                  </a:outerShdw>
                </a:effectLst>
                <a:latin typeface="宋体"/>
                <a:ea typeface="宋体"/>
              </a:rPr>
              <a:t>ESI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从</a:t>
            </a:r>
            <a:r>
              <a:rPr kumimoji="1" lang="zh-CN" altLang="en-US" b="1" dirty="0">
                <a:solidFill>
                  <a:srgbClr val="000000"/>
                </a:solidFill>
                <a:effectLst>
                  <a:outerShdw blurRad="38100" dist="38100" dir="2700000" algn="tl">
                    <a:srgbClr val="000000">
                      <a:alpha val="43137"/>
                    </a:srgbClr>
                  </a:outerShdw>
                </a:effectLst>
                <a:latin typeface="宋体"/>
                <a:ea typeface="宋体"/>
              </a:rPr>
              <a:t>堆栈弹出一个双字到</a:t>
            </a:r>
            <a:r>
              <a:rPr kumimoji="1" lang="en-US" altLang="zh-CN" b="1" dirty="0">
                <a:solidFill>
                  <a:srgbClr val="000000"/>
                </a:solidFill>
                <a:effectLst>
                  <a:outerShdw blurRad="38100" dist="38100" dir="2700000" algn="tl">
                    <a:srgbClr val="000000">
                      <a:alpha val="43137"/>
                    </a:srgbClr>
                  </a:outerShdw>
                </a:effectLst>
                <a:latin typeface="宋体"/>
                <a:ea typeface="宋体"/>
              </a:rPr>
              <a:t>ESI</a:t>
            </a:r>
          </a:p>
          <a:p>
            <a:pPr>
              <a:lnSpc>
                <a:spcPts val="3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POP   </a:t>
            </a:r>
            <a:r>
              <a:rPr kumimoji="1" lang="en-US" altLang="zh-CN" b="1" dirty="0">
                <a:solidFill>
                  <a:srgbClr val="000000"/>
                </a:solidFill>
                <a:effectLst>
                  <a:outerShdw blurRad="38100" dist="38100" dir="2700000" algn="tl">
                    <a:srgbClr val="000000">
                      <a:alpha val="43137"/>
                    </a:srgbClr>
                  </a:outerShdw>
                </a:effectLst>
                <a:latin typeface="宋体"/>
                <a:ea typeface="宋体"/>
              </a:rPr>
              <a:t>DWORD PTR [EBX+4]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从</a:t>
            </a:r>
            <a:r>
              <a:rPr kumimoji="1" lang="zh-CN" altLang="en-US" b="1" dirty="0">
                <a:solidFill>
                  <a:srgbClr val="000000"/>
                </a:solidFill>
                <a:effectLst>
                  <a:outerShdw blurRad="38100" dist="38100" dir="2700000" algn="tl">
                    <a:srgbClr val="000000">
                      <a:alpha val="43137"/>
                    </a:srgbClr>
                  </a:outerShdw>
                </a:effectLst>
                <a:latin typeface="宋体"/>
                <a:ea typeface="宋体"/>
              </a:rPr>
              <a:t>堆栈弹出一个双字到</a:t>
            </a:r>
            <a:r>
              <a:rPr kumimoji="1" lang="en-US" altLang="zh-CN" b="1" dirty="0">
                <a:solidFill>
                  <a:srgbClr val="000000"/>
                </a:solidFill>
                <a:effectLst>
                  <a:outerShdw blurRad="38100" dist="38100" dir="2700000" algn="tl">
                    <a:srgbClr val="000000">
                      <a:alpha val="43137"/>
                    </a:srgbClr>
                  </a:outerShdw>
                </a:effectLst>
                <a:latin typeface="宋体"/>
                <a:ea typeface="宋体"/>
              </a:rPr>
              <a:t>EBX+4</a:t>
            </a:r>
            <a:r>
              <a:rPr kumimoji="1" lang="zh-CN" altLang="en-US" b="1" dirty="0">
                <a:solidFill>
                  <a:srgbClr val="000000"/>
                </a:solidFill>
                <a:effectLst>
                  <a:outerShdw blurRad="38100" dist="38100" dir="2700000" algn="tl">
                    <a:srgbClr val="000000">
                      <a:alpha val="43137"/>
                    </a:srgbClr>
                  </a:outerShdw>
                </a:effectLst>
                <a:latin typeface="宋体"/>
                <a:ea typeface="宋体"/>
              </a:rPr>
              <a:t>所</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指示存储单元</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a:p>
            <a:pPr>
              <a:lnSpc>
                <a:spcPts val="3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POP   </a:t>
            </a:r>
            <a:r>
              <a:rPr kumimoji="1" lang="en-US" altLang="zh-CN" b="1" dirty="0">
                <a:solidFill>
                  <a:srgbClr val="000000"/>
                </a:solidFill>
                <a:effectLst>
                  <a:outerShdw blurRad="38100" dist="38100" dir="2700000" algn="tl">
                    <a:srgbClr val="000000">
                      <a:alpha val="43137"/>
                    </a:srgbClr>
                  </a:outerShdw>
                </a:effectLst>
                <a:latin typeface="宋体"/>
                <a:ea typeface="宋体"/>
              </a:rPr>
              <a:t>DI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从</a:t>
            </a:r>
            <a:r>
              <a:rPr kumimoji="1" lang="zh-CN" altLang="en-US" b="1" dirty="0">
                <a:solidFill>
                  <a:srgbClr val="000000"/>
                </a:solidFill>
                <a:effectLst>
                  <a:outerShdw blurRad="38100" dist="38100" dir="2700000" algn="tl">
                    <a:srgbClr val="000000">
                      <a:alpha val="43137"/>
                    </a:srgbClr>
                  </a:outerShdw>
                </a:effectLst>
                <a:latin typeface="宋体"/>
                <a:ea typeface="宋体"/>
              </a:rPr>
              <a:t>堆栈弹出一个字到</a:t>
            </a:r>
            <a:r>
              <a:rPr kumimoji="1" lang="en-US" altLang="zh-CN" b="1" dirty="0">
                <a:solidFill>
                  <a:srgbClr val="000000"/>
                </a:solidFill>
                <a:effectLst>
                  <a:outerShdw blurRad="38100" dist="38100" dir="2700000" algn="tl">
                    <a:srgbClr val="000000">
                      <a:alpha val="43137"/>
                    </a:srgbClr>
                  </a:outerShdw>
                </a:effectLst>
                <a:latin typeface="宋体"/>
                <a:ea typeface="宋体"/>
              </a:rPr>
              <a:t>DI</a:t>
            </a:r>
          </a:p>
          <a:p>
            <a:pPr>
              <a:lnSpc>
                <a:spcPts val="3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POP   </a:t>
            </a:r>
            <a:r>
              <a:rPr kumimoji="1" lang="en-US" altLang="zh-CN" b="1" dirty="0">
                <a:solidFill>
                  <a:srgbClr val="000000"/>
                </a:solidFill>
                <a:effectLst>
                  <a:outerShdw blurRad="38100" dist="38100" dir="2700000" algn="tl">
                    <a:srgbClr val="000000">
                      <a:alpha val="43137"/>
                    </a:srgbClr>
                  </a:outerShdw>
                </a:effectLst>
                <a:latin typeface="宋体"/>
                <a:ea typeface="宋体"/>
              </a:rPr>
              <a:t>WORD PTR [EDX+8]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从</a:t>
            </a:r>
            <a:r>
              <a:rPr kumimoji="1" lang="zh-CN" altLang="en-US" b="1" dirty="0">
                <a:solidFill>
                  <a:srgbClr val="000000"/>
                </a:solidFill>
                <a:effectLst>
                  <a:outerShdw blurRad="38100" dist="38100" dir="2700000" algn="tl">
                    <a:srgbClr val="000000">
                      <a:alpha val="43137"/>
                    </a:srgbClr>
                  </a:outerShdw>
                </a:effectLst>
                <a:latin typeface="宋体"/>
                <a:ea typeface="宋体"/>
              </a:rPr>
              <a:t>堆栈弹出一个字到</a:t>
            </a:r>
            <a:r>
              <a:rPr kumimoji="1" lang="en-US" altLang="zh-CN" b="1" dirty="0">
                <a:solidFill>
                  <a:srgbClr val="000000"/>
                </a:solidFill>
                <a:effectLst>
                  <a:outerShdw blurRad="38100" dist="38100" dir="2700000" algn="tl">
                    <a:srgbClr val="000000">
                      <a:alpha val="43137"/>
                    </a:srgbClr>
                  </a:outerShdw>
                </a:effectLst>
                <a:latin typeface="宋体"/>
                <a:ea typeface="宋体"/>
              </a:rPr>
              <a:t>EDX+8</a:t>
            </a:r>
            <a:r>
              <a:rPr kumimoji="1" lang="zh-CN" altLang="en-US" b="1" dirty="0">
                <a:solidFill>
                  <a:srgbClr val="000000"/>
                </a:solidFill>
                <a:effectLst>
                  <a:outerShdw blurRad="38100" dist="38100" dir="2700000" algn="tl">
                    <a:srgbClr val="000000">
                      <a:alpha val="43137"/>
                    </a:srgbClr>
                  </a:outerShdw>
                </a:effectLst>
                <a:latin typeface="宋体"/>
                <a:ea typeface="宋体"/>
              </a:rPr>
              <a:t>所指示的存储单元</a:t>
            </a:r>
          </a:p>
        </p:txBody>
      </p:sp>
      <p:sp>
        <p:nvSpPr>
          <p:cNvPr id="8" name="矩形标注 7"/>
          <p:cNvSpPr/>
          <p:nvPr/>
        </p:nvSpPr>
        <p:spPr>
          <a:xfrm>
            <a:off x="1475656" y="4240122"/>
            <a:ext cx="4896544" cy="802770"/>
          </a:xfrm>
          <a:prstGeom prst="wedgeRectCallout">
            <a:avLst>
              <a:gd name="adj1" fmla="val -34831"/>
              <a:gd name="adj2" fmla="val -6932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smtClean="0">
                <a:solidFill>
                  <a:srgbClr val="0000FF"/>
                </a:solidFill>
                <a:latin typeface="+mn-ea"/>
              </a:rPr>
              <a:t>符号“</a:t>
            </a:r>
            <a:r>
              <a:rPr lang="en-US" altLang="zh-CN" b="1" dirty="0" smtClean="0">
                <a:solidFill>
                  <a:srgbClr val="0000FF"/>
                </a:solidFill>
                <a:latin typeface="+mn-ea"/>
              </a:rPr>
              <a:t>DWORD  PTR</a:t>
            </a:r>
            <a:r>
              <a:rPr lang="zh-CN" altLang="en-US" b="1" dirty="0" smtClean="0">
                <a:solidFill>
                  <a:srgbClr val="0000FF"/>
                </a:solidFill>
                <a:latin typeface="+mn-ea"/>
              </a:rPr>
              <a:t>”表示双字存储单元</a:t>
            </a:r>
            <a:endParaRPr lang="en-US" altLang="zh-CN" b="1" dirty="0" smtClean="0">
              <a:solidFill>
                <a:srgbClr val="0000FF"/>
              </a:solidFill>
              <a:latin typeface="+mn-ea"/>
            </a:endParaRPr>
          </a:p>
          <a:p>
            <a:pPr>
              <a:lnSpc>
                <a:spcPts val="3000"/>
              </a:lnSpc>
            </a:pPr>
            <a:r>
              <a:rPr lang="zh-CN" altLang="en-US" b="1" dirty="0">
                <a:solidFill>
                  <a:srgbClr val="0000FF"/>
                </a:solidFill>
                <a:latin typeface="+mn-ea"/>
              </a:rPr>
              <a:t>符号</a:t>
            </a:r>
            <a:r>
              <a:rPr lang="zh-CN" altLang="en-US" b="1" dirty="0" smtClean="0">
                <a:solidFill>
                  <a:srgbClr val="0000FF"/>
                </a:solidFill>
                <a:latin typeface="+mn-ea"/>
              </a:rPr>
              <a:t>“</a:t>
            </a:r>
            <a:r>
              <a:rPr lang="en-US" altLang="zh-CN" b="1" dirty="0" smtClean="0">
                <a:solidFill>
                  <a:srgbClr val="0000FF"/>
                </a:solidFill>
                <a:latin typeface="+mn-ea"/>
              </a:rPr>
              <a:t>WORD  </a:t>
            </a:r>
            <a:r>
              <a:rPr lang="en-US" altLang="zh-CN" b="1" dirty="0">
                <a:solidFill>
                  <a:srgbClr val="0000FF"/>
                </a:solidFill>
                <a:latin typeface="+mn-ea"/>
              </a:rPr>
              <a:t>PTR</a:t>
            </a:r>
            <a:r>
              <a:rPr lang="zh-CN" altLang="en-US" b="1" dirty="0" smtClean="0">
                <a:solidFill>
                  <a:srgbClr val="0000FF"/>
                </a:solidFill>
                <a:latin typeface="+mn-ea"/>
              </a:rPr>
              <a:t>”   表示字存储单元</a:t>
            </a:r>
            <a:endParaRPr lang="en-US" altLang="zh-CN" b="1" dirty="0">
              <a:solidFill>
                <a:srgbClr val="0000FF"/>
              </a:solidFill>
              <a:latin typeface="+mn-ea"/>
            </a:endParaRPr>
          </a:p>
        </p:txBody>
      </p:sp>
      <p:sp>
        <p:nvSpPr>
          <p:cNvPr id="9" name="圆角矩形标注 8"/>
          <p:cNvSpPr/>
          <p:nvPr/>
        </p:nvSpPr>
        <p:spPr>
          <a:xfrm>
            <a:off x="1459699" y="5589240"/>
            <a:ext cx="2917118" cy="522196"/>
          </a:xfrm>
          <a:prstGeom prst="wedgeRoundRectCallout">
            <a:avLst>
              <a:gd name="adj1" fmla="val -38183"/>
              <a:gd name="adj2" fmla="val -9586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rPr>
              <a:t>至少出栈一个字！</a:t>
            </a:r>
            <a:endParaRPr lang="zh-CN" altLang="en-US" dirty="0">
              <a:solidFill>
                <a:srgbClr val="FF0000"/>
              </a:solidFill>
              <a:effectLst>
                <a:outerShdw blurRad="38100" dist="38100" dir="2700000" algn="tl">
                  <a:srgbClr val="000000">
                    <a:alpha val="43137"/>
                  </a:srgbClr>
                </a:outerShdw>
              </a:effectLst>
            </a:endParaRPr>
          </a:p>
        </p:txBody>
      </p:sp>
      <p:sp>
        <p:nvSpPr>
          <p:cNvPr id="10" name="Text Box 4"/>
          <p:cNvSpPr txBox="1">
            <a:spLocks noChangeArrowheads="1"/>
          </p:cNvSpPr>
          <p:nvPr/>
        </p:nvSpPr>
        <p:spPr bwMode="auto">
          <a:xfrm>
            <a:off x="611188"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lang="zh-CN" altLang="en-US" sz="2400" b="1" dirty="0">
                <a:latin typeface="Times New Roman" pitchFamily="18" charset="0"/>
              </a:rPr>
              <a:t>使用举例</a:t>
            </a:r>
          </a:p>
        </p:txBody>
      </p:sp>
    </p:spTree>
    <p:extLst>
      <p:ext uri="{BB962C8B-B14F-4D97-AF65-F5344CB8AC3E}">
        <p14:creationId xmlns:p14="http://schemas.microsoft.com/office/powerpoint/2010/main" val="336519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980728"/>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2276872"/>
            <a:ext cx="8604250" cy="460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include  &lt;</a:t>
            </a:r>
            <a:r>
              <a:rPr kumimoji="1" lang="en-US" altLang="zh-CN" b="1" dirty="0" err="1">
                <a:solidFill>
                  <a:srgbClr val="000000"/>
                </a:solidFill>
                <a:effectLst>
                  <a:outerShdw blurRad="38100" dist="38100" dir="2700000" algn="tl">
                    <a:srgbClr val="000000">
                      <a:alpha val="43137"/>
                    </a:srgbClr>
                  </a:outerShdw>
                </a:effectLst>
                <a:latin typeface="宋体"/>
                <a:ea typeface="宋体"/>
              </a:rPr>
              <a:t>stdio.h</a:t>
            </a:r>
            <a:r>
              <a:rPr kumimoji="1" lang="en-US" altLang="zh-CN" b="1" dirty="0">
                <a:solidFill>
                  <a:srgbClr val="000000"/>
                </a:solidFill>
                <a:effectLst>
                  <a:outerShdw blurRad="38100" dist="38100" dir="2700000" algn="tl">
                    <a:srgbClr val="000000">
                      <a:alpha val="43137"/>
                    </a:srgbClr>
                  </a:outerShdw>
                </a:effectLst>
                <a:latin typeface="宋体"/>
                <a:ea typeface="宋体"/>
              </a:rPr>
              <a:t>&gt;</a:t>
            </a:r>
          </a:p>
          <a:p>
            <a:pPr>
              <a:lnSpc>
                <a:spcPts val="2200"/>
              </a:lnSpc>
            </a:pP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int</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main(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int</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varsp1, varsp2, varsp3, varsp4, varsp5;  //</a:t>
            </a:r>
            <a:r>
              <a:rPr kumimoji="1" lang="zh-CN" altLang="en-US" b="1" dirty="0">
                <a:solidFill>
                  <a:srgbClr val="000000"/>
                </a:solidFill>
                <a:effectLst>
                  <a:outerShdw blurRad="38100" dist="38100" dir="2700000" algn="tl">
                    <a:srgbClr val="000000">
                      <a:alpha val="43137"/>
                    </a:srgbClr>
                  </a:outerShdw>
                </a:effectLst>
                <a:latin typeface="宋体"/>
                <a:ea typeface="宋体"/>
              </a:rPr>
              <a:t>用于存放</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值</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int</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varr1, varr2;                            //</a:t>
            </a:r>
            <a:r>
              <a:rPr kumimoji="1" lang="zh-CN" altLang="en-US" b="1" dirty="0">
                <a:solidFill>
                  <a:srgbClr val="000000"/>
                </a:solidFill>
                <a:effectLst>
                  <a:outerShdw blurRad="38100" dist="38100" dir="2700000" algn="tl">
                    <a:srgbClr val="000000">
                      <a:alpha val="43137"/>
                    </a:srgbClr>
                  </a:outerShdw>
                </a:effectLst>
                <a:latin typeface="宋体"/>
                <a:ea typeface="宋体"/>
              </a:rPr>
              <a:t>用于存放</a:t>
            </a:r>
            <a:r>
              <a:rPr kumimoji="1" lang="en-US" altLang="zh-CN" b="1" dirty="0">
                <a:solidFill>
                  <a:srgbClr val="000000"/>
                </a:solidFill>
                <a:effectLst>
                  <a:outerShdw blurRad="38100" dist="38100" dir="2700000" algn="tl">
                    <a:srgbClr val="000000">
                      <a:alpha val="43137"/>
                    </a:srgbClr>
                  </a:outerShdw>
                </a:effectLst>
                <a:latin typeface="宋体"/>
                <a:ea typeface="宋体"/>
              </a:rPr>
              <a:t>EBX</a:t>
            </a:r>
            <a:r>
              <a:rPr kumimoji="1" lang="zh-CN" altLang="en-US" b="1" dirty="0">
                <a:solidFill>
                  <a:srgbClr val="000000"/>
                </a:solidFill>
                <a:effectLst>
                  <a:outerShdw blurRad="38100" dist="38100" dir="2700000" algn="tl">
                    <a:srgbClr val="000000">
                      <a:alpha val="43137"/>
                    </a:srgbClr>
                  </a:outerShdw>
                </a:effectLst>
                <a:latin typeface="宋体"/>
                <a:ea typeface="宋体"/>
              </a:rPr>
              <a:t>值</a:t>
            </a:r>
          </a:p>
          <a:p>
            <a:pPr>
              <a:lnSpc>
                <a:spcPts val="2200"/>
              </a:lnSpc>
            </a:pPr>
            <a:r>
              <a:rPr kumimoji="1" lang="en-US" altLang="zh-CN" b="1" dirty="0" smtClean="0">
                <a:solidFill>
                  <a:srgbClr val="0000FF"/>
                </a:solidFill>
                <a:effectLst>
                  <a:outerShdw blurRad="38100" dist="38100" dir="2700000" algn="tl">
                    <a:srgbClr val="000000">
                      <a:alpha val="43137"/>
                    </a:srgbClr>
                  </a:outerShdw>
                </a:effectLst>
                <a:latin typeface="宋体"/>
                <a:ea typeface="宋体"/>
              </a:rPr>
              <a:t>    _</a:t>
            </a:r>
            <a:r>
              <a:rPr kumimoji="1" lang="en-US" altLang="zh-CN" b="1" dirty="0" err="1">
                <a:solidFill>
                  <a:srgbClr val="0000FF"/>
                </a:solidFill>
                <a:effectLst>
                  <a:outerShdw blurRad="38100" dist="38100" dir="2700000" algn="tl">
                    <a:srgbClr val="000000">
                      <a:alpha val="43137"/>
                    </a:srgbClr>
                  </a:outerShdw>
                </a:effectLst>
                <a:latin typeface="宋体"/>
                <a:ea typeface="宋体"/>
              </a:rPr>
              <a:t>asm</a:t>
            </a:r>
            <a:r>
              <a:rPr kumimoji="1" lang="en-US" altLang="zh-CN" b="1" dirty="0">
                <a:solidFill>
                  <a:srgbClr val="0000FF"/>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FF"/>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FF"/>
                </a:solidFill>
                <a:effectLst>
                  <a:outerShdw blurRad="38100" dist="38100" dir="2700000" algn="tl">
                    <a:srgbClr val="000000">
                      <a:alpha val="43137"/>
                    </a:srgbClr>
                  </a:outerShdw>
                </a:effectLst>
                <a:latin typeface="宋体"/>
              </a:rPr>
              <a:t>//</a:t>
            </a:r>
            <a:r>
              <a:rPr kumimoji="1" lang="zh-CN" altLang="en-US" b="1" dirty="0">
                <a:solidFill>
                  <a:srgbClr val="0000FF"/>
                </a:solidFill>
                <a:effectLst>
                  <a:outerShdw blurRad="38100" dist="38100" dir="2700000" algn="tl">
                    <a:srgbClr val="000000">
                      <a:alpha val="43137"/>
                    </a:srgbClr>
                  </a:outerShdw>
                </a:effectLst>
                <a:latin typeface="宋体"/>
              </a:rPr>
              <a:t>嵌入汇编</a:t>
            </a:r>
            <a:endParaRPr kumimoji="1" lang="en-US" altLang="zh-CN" b="1" dirty="0">
              <a:solidFill>
                <a:srgbClr val="0000FF"/>
              </a:solidFill>
              <a:effectLst>
                <a:outerShdw blurRad="38100" dist="38100" dir="2700000" algn="tl">
                  <a:srgbClr val="000000">
                    <a:alpha val="43137"/>
                  </a:srgbClr>
                </a:outerShdw>
              </a:effectLst>
              <a:latin typeface="宋体"/>
              <a:ea typeface="宋体"/>
            </a:endParaRPr>
          </a:p>
          <a:p>
            <a:pPr>
              <a:lnSpc>
                <a:spcPts val="2200"/>
              </a:lnSpc>
            </a:pPr>
            <a:r>
              <a:rPr kumimoji="1" lang="en-US" altLang="zh-CN" b="1" dirty="0" smtClean="0">
                <a:solidFill>
                  <a:srgbClr val="FF0000"/>
                </a:solidFill>
                <a:effectLst>
                  <a:outerShdw blurRad="38100" dist="38100" dir="2700000" algn="tl">
                    <a:srgbClr val="000000">
                      <a:alpha val="43137"/>
                    </a:srgbClr>
                  </a:outerShdw>
                </a:effectLst>
                <a:latin typeface="宋体"/>
                <a:ea typeface="宋体"/>
              </a:rPr>
              <a:t>         </a:t>
            </a:r>
            <a:r>
              <a:rPr kumimoji="1" lang="zh-CN" altLang="en-US" b="1" dirty="0" smtClean="0">
                <a:solidFill>
                  <a:srgbClr val="FF0000"/>
                </a:solidFill>
                <a:effectLst>
                  <a:outerShdw blurRad="38100" dist="38100" dir="2700000" algn="tl">
                    <a:srgbClr val="000000">
                      <a:alpha val="43137"/>
                    </a:srgbClr>
                  </a:outerShdw>
                </a:effectLst>
                <a:latin typeface="宋体"/>
                <a:ea typeface="宋体"/>
              </a:rPr>
              <a:t>。。。。。。</a:t>
            </a:r>
            <a:endParaRPr kumimoji="1" lang="en-US" altLang="zh-CN" b="1" dirty="0" smtClean="0">
              <a:solidFill>
                <a:srgbClr val="FF0000"/>
              </a:solidFill>
              <a:effectLst>
                <a:outerShdw blurRad="38100" dist="38100" dir="2700000" algn="tl">
                  <a:srgbClr val="000000">
                    <a:alpha val="43137"/>
                  </a:srgbClr>
                </a:outerShdw>
              </a:effectLst>
              <a:latin typeface="宋体"/>
              <a:ea typeface="宋体"/>
            </a:endParaRPr>
          </a:p>
          <a:p>
            <a:pPr>
              <a:lnSpc>
                <a:spcPts val="2200"/>
              </a:lnSpc>
            </a:pPr>
            <a:r>
              <a:rPr kumimoji="1" lang="en-US" altLang="zh-CN" b="1" dirty="0" smtClean="0">
                <a:solidFill>
                  <a:srgbClr val="0000FF"/>
                </a:solidFill>
                <a:effectLst>
                  <a:outerShdw blurRad="38100" dist="38100" dir="2700000" algn="tl">
                    <a:srgbClr val="000000">
                      <a:alpha val="43137"/>
                    </a:srgbClr>
                  </a:outerShdw>
                </a:effectLst>
                <a:latin typeface="宋体"/>
                <a:ea typeface="宋体"/>
              </a:rPr>
              <a:t>    }</a:t>
            </a:r>
          </a:p>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("ESP1=%08XH\n",varsp1);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ESP1=0013FA74H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("ESP2=%08XH\n",varsp2);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ESP2=0013FA70H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("ESP3=%08XH\n",varsp3);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ESP3=0013FA6EH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("ESP4=%08XH\n",varsp4);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ESP4=0013FA72H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("ESP5=%08XH\n",varsp5);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ESP5=0013FA74H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("EBX1=%08XH\n",varr1);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EBX1=56785678H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("EBX2=%08XH\n",varr2);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EBX2=56781234H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return  </a:t>
            </a:r>
            <a:r>
              <a:rPr kumimoji="1" lang="en-US" altLang="zh-CN" b="1" dirty="0">
                <a:solidFill>
                  <a:srgbClr val="000000"/>
                </a:solidFill>
                <a:effectLst>
                  <a:outerShdw blurRad="38100" dist="38100" dir="2700000" algn="tl">
                    <a:srgbClr val="000000">
                      <a:alpha val="43137"/>
                    </a:srgbClr>
                  </a:outerShdw>
                </a:effectLst>
                <a:latin typeface="宋体"/>
                <a:ea typeface="宋体"/>
              </a:rPr>
              <a:t>0;</a:t>
            </a:r>
          </a:p>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7" name="圆角矩形标注 6"/>
          <p:cNvSpPr/>
          <p:nvPr/>
        </p:nvSpPr>
        <p:spPr>
          <a:xfrm>
            <a:off x="611188" y="1503948"/>
            <a:ext cx="5112940" cy="772924"/>
          </a:xfrm>
          <a:prstGeom prst="wedgeRoundRectCallout">
            <a:avLst>
              <a:gd name="adj1" fmla="val 8339"/>
              <a:gd name="adj2" fmla="val 8243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98587" tIns="49294" rIns="98587" bIns="49294" anchor="ctr"/>
          <a:lstStyle/>
          <a:p>
            <a:pPr>
              <a:lnSpc>
                <a:spcPts val="3000"/>
              </a:lnSpc>
              <a:defRPr/>
            </a:pPr>
            <a:r>
              <a:rPr lang="zh-CN" altLang="en-US" b="1" dirty="0" smtClean="0">
                <a:solidFill>
                  <a:srgbClr val="0000FF"/>
                </a:solidFill>
                <a:effectLst>
                  <a:outerShdw blurRad="38100" dist="38100" dir="2700000" algn="tl">
                    <a:srgbClr val="000000">
                      <a:alpha val="43137"/>
                    </a:srgbClr>
                  </a:outerShdw>
                </a:effectLst>
              </a:rPr>
              <a:t>演示</a:t>
            </a:r>
            <a:r>
              <a:rPr lang="zh-CN" altLang="en-US" b="1" dirty="0">
                <a:solidFill>
                  <a:srgbClr val="0000FF"/>
                </a:solidFill>
                <a:effectLst>
                  <a:outerShdw blurRad="38100" dist="38100" dir="2700000" algn="tl">
                    <a:srgbClr val="000000">
                      <a:alpha val="43137"/>
                    </a:srgbClr>
                  </a:outerShdw>
                </a:effectLst>
              </a:rPr>
              <a:t>程序</a:t>
            </a:r>
            <a:r>
              <a:rPr lang="en-US" altLang="zh-CN" b="1" dirty="0">
                <a:solidFill>
                  <a:srgbClr val="0000FF"/>
                </a:solidFill>
                <a:effectLst>
                  <a:outerShdw blurRad="38100" dist="38100" dir="2700000" algn="tl">
                    <a:srgbClr val="000000">
                      <a:alpha val="43137"/>
                    </a:srgbClr>
                  </a:outerShdw>
                </a:effectLst>
              </a:rPr>
              <a:t>dp216</a:t>
            </a:r>
            <a:r>
              <a:rPr lang="zh-CN" altLang="en-US" b="1" dirty="0">
                <a:solidFill>
                  <a:srgbClr val="0000FF"/>
                </a:solidFill>
                <a:effectLst>
                  <a:outerShdw blurRad="38100" dist="38100" dir="2700000" algn="tl">
                    <a:srgbClr val="000000">
                      <a:alpha val="43137"/>
                    </a:srgbClr>
                  </a:outerShdw>
                </a:effectLst>
              </a:rPr>
              <a:t>及其嵌入汇编代码片段</a:t>
            </a:r>
            <a:r>
              <a:rPr lang="zh-CN" altLang="en-US" b="1" dirty="0" smtClean="0">
                <a:solidFill>
                  <a:srgbClr val="0000FF"/>
                </a:solidFill>
                <a:effectLst>
                  <a:outerShdw blurRad="38100" dist="38100" dir="2700000" algn="tl">
                    <a:srgbClr val="000000">
                      <a:alpha val="43137"/>
                    </a:srgbClr>
                  </a:outerShdw>
                </a:effectLst>
              </a:rPr>
              <a:t>，</a:t>
            </a:r>
            <a:endParaRPr lang="en-US" altLang="zh-CN" b="1" dirty="0" smtClean="0">
              <a:solidFill>
                <a:srgbClr val="0000FF"/>
              </a:solidFill>
              <a:effectLst>
                <a:outerShdw blurRad="38100" dist="38100" dir="2700000" algn="tl">
                  <a:srgbClr val="000000">
                    <a:alpha val="43137"/>
                  </a:srgbClr>
                </a:outerShdw>
              </a:effectLst>
            </a:endParaRPr>
          </a:p>
          <a:p>
            <a:pPr>
              <a:lnSpc>
                <a:spcPts val="3000"/>
              </a:lnSpc>
              <a:defRPr/>
            </a:pPr>
            <a:r>
              <a:rPr lang="zh-CN" altLang="en-US" b="1" dirty="0" smtClean="0">
                <a:solidFill>
                  <a:srgbClr val="0000FF"/>
                </a:solidFill>
                <a:effectLst>
                  <a:outerShdw blurRad="38100" dist="38100" dir="2700000" algn="tl">
                    <a:srgbClr val="000000">
                      <a:alpha val="43137"/>
                    </a:srgbClr>
                  </a:outerShdw>
                </a:effectLst>
              </a:rPr>
              <a:t>演示</a:t>
            </a:r>
            <a:r>
              <a:rPr lang="zh-CN" altLang="en-US" b="1" dirty="0">
                <a:solidFill>
                  <a:srgbClr val="0000FF"/>
                </a:solidFill>
                <a:effectLst>
                  <a:outerShdw blurRad="38100" dist="38100" dir="2700000" algn="tl">
                    <a:srgbClr val="000000">
                      <a:alpha val="43137"/>
                    </a:srgbClr>
                  </a:outerShdw>
                </a:effectLst>
              </a:rPr>
              <a:t>堆栈操作和堆栈指针寄存器变化。</a:t>
            </a:r>
          </a:p>
        </p:txBody>
      </p:sp>
    </p:spTree>
    <p:extLst>
      <p:ext uri="{BB962C8B-B14F-4D97-AF65-F5344CB8AC3E}">
        <p14:creationId xmlns:p14="http://schemas.microsoft.com/office/powerpoint/2010/main" val="62622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980728"/>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1674340"/>
            <a:ext cx="8033626" cy="513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_</a:t>
            </a:r>
            <a:r>
              <a:rPr kumimoji="1" lang="en-US" altLang="zh-CN" b="1" dirty="0" err="1">
                <a:solidFill>
                  <a:srgbClr val="000000"/>
                </a:solidFill>
                <a:effectLst>
                  <a:outerShdw blurRad="38100" dist="38100" dir="2700000" algn="tl">
                    <a:srgbClr val="000000">
                      <a:alpha val="43137"/>
                    </a:srgbClr>
                  </a:outerShdw>
                </a:effectLst>
                <a:latin typeface="宋体"/>
                <a:ea typeface="宋体"/>
              </a:rPr>
              <a:t>asm</a:t>
            </a:r>
            <a:r>
              <a:rPr kumimoji="1" lang="en-US" altLang="zh-CN" b="1" dirty="0">
                <a:solidFill>
                  <a:srgbClr val="000000"/>
                </a:solidFill>
                <a:effectLst>
                  <a:outerShdw blurRad="38100" dist="38100" dir="2700000" algn="tl">
                    <a:srgbClr val="000000">
                      <a:alpha val="43137"/>
                    </a:srgbClr>
                  </a:outerShdw>
                </a:effectLst>
                <a:latin typeface="宋体"/>
                <a:ea typeface="宋体"/>
              </a:rPr>
              <a:t> {</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EAX, 12345678H     //</a:t>
            </a:r>
            <a:r>
              <a:rPr kumimoji="1" lang="zh-CN" altLang="en-US" b="1" dirty="0">
                <a:solidFill>
                  <a:srgbClr val="000000"/>
                </a:solidFill>
                <a:effectLst>
                  <a:outerShdw blurRad="38100" dist="38100" dir="2700000" algn="tl">
                    <a:srgbClr val="000000">
                      <a:alpha val="43137"/>
                    </a:srgbClr>
                  </a:outerShdw>
                </a:effectLst>
                <a:latin typeface="宋体"/>
                <a:ea typeface="宋体"/>
              </a:rPr>
              <a:t>初值</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varsp1,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保存演示之初的</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（假设为</a:t>
            </a:r>
            <a:r>
              <a:rPr kumimoji="1" lang="en-US" altLang="zh-CN" b="1" dirty="0">
                <a:solidFill>
                  <a:srgbClr val="000000"/>
                </a:solidFill>
                <a:effectLst>
                  <a:outerShdw blurRad="38100" dist="38100" dir="2700000" algn="tl">
                    <a:srgbClr val="000000">
                      <a:alpha val="43137"/>
                    </a:srgbClr>
                  </a:outerShdw>
                </a:effectLst>
                <a:latin typeface="宋体"/>
                <a:ea typeface="宋体"/>
              </a:rPr>
              <a:t>0013FA74H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FF0000"/>
                </a:solidFill>
                <a:effectLst>
                  <a:outerShdw blurRad="38100" dist="38100" dir="2700000" algn="tl">
                    <a:srgbClr val="000000">
                      <a:alpha val="43137"/>
                    </a:srgbClr>
                  </a:outerShdw>
                </a:effectLst>
                <a:latin typeface="宋体"/>
                <a:ea typeface="宋体"/>
              </a:rPr>
              <a:t>PUSH  EAX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把</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EAX</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压入堆栈</a:t>
            </a:r>
          </a:p>
          <a:p>
            <a:pPr>
              <a:lnSpc>
                <a:spcPts val="2200"/>
              </a:lnSpc>
            </a:pPr>
            <a:r>
              <a:rPr kumimoji="1" lang="zh-CN" altLang="en-US"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varsp2,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保存当前</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0013FA70H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FF0000"/>
                </a:solidFill>
                <a:effectLst>
                  <a:outerShdw blurRad="38100" dist="38100" dir="2700000" algn="tl">
                    <a:srgbClr val="000000">
                      <a:alpha val="43137"/>
                    </a:srgbClr>
                  </a:outerShdw>
                </a:effectLst>
                <a:latin typeface="宋体"/>
                <a:ea typeface="宋体"/>
              </a:rPr>
              <a:t>PUSH  AX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把</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AX</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压入堆栈</a:t>
            </a:r>
          </a:p>
          <a:p>
            <a:pPr>
              <a:lnSpc>
                <a:spcPts val="2200"/>
              </a:lnSpc>
            </a:pPr>
            <a:r>
              <a:rPr kumimoji="1" lang="zh-CN" altLang="en-US"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varsp3,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保存当前</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0013FA6EH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FF0000"/>
                </a:solidFill>
                <a:effectLst>
                  <a:outerShdw blurRad="38100" dist="38100" dir="2700000" algn="tl">
                    <a:srgbClr val="000000">
                      <a:alpha val="43137"/>
                    </a:srgbClr>
                  </a:outerShdw>
                </a:effectLst>
                <a:latin typeface="宋体"/>
                <a:ea typeface="宋体"/>
              </a:rPr>
              <a:t>POP   </a:t>
            </a:r>
            <a:r>
              <a:rPr kumimoji="1" lang="en-US" altLang="zh-CN" b="1" dirty="0">
                <a:solidFill>
                  <a:srgbClr val="FF0000"/>
                </a:solidFill>
                <a:effectLst>
                  <a:outerShdw blurRad="38100" dist="38100" dir="2700000" algn="tl">
                    <a:srgbClr val="000000">
                      <a:alpha val="43137"/>
                    </a:srgbClr>
                  </a:outerShdw>
                </a:effectLst>
                <a:latin typeface="宋体"/>
                <a:ea typeface="宋体"/>
              </a:rPr>
              <a:t>EBX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从堆栈弹出双字到</a:t>
            </a:r>
            <a:r>
              <a:rPr kumimoji="1" lang="en-US" altLang="zh-CN" b="1" dirty="0">
                <a:solidFill>
                  <a:srgbClr val="000000"/>
                </a:solidFill>
                <a:effectLst>
                  <a:outerShdw blurRad="38100" dist="38100" dir="2700000" algn="tl">
                    <a:srgbClr val="000000">
                      <a:alpha val="43137"/>
                    </a:srgbClr>
                  </a:outerShdw>
                </a:effectLst>
                <a:latin typeface="宋体"/>
                <a:ea typeface="宋体"/>
              </a:rPr>
              <a:t>EBX</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varsp4,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保存当前</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0013FA72H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varr1, EBX</a:t>
            </a:r>
          </a:p>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p>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FF0000"/>
                </a:solidFill>
                <a:effectLst>
                  <a:outerShdw blurRad="38100" dist="38100" dir="2700000" algn="tl">
                    <a:srgbClr val="000000">
                      <a:alpha val="43137"/>
                    </a:srgbClr>
                  </a:outerShdw>
                </a:effectLst>
                <a:latin typeface="宋体"/>
                <a:ea typeface="宋体"/>
              </a:rPr>
              <a:t>POP   BX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从堆栈弹出字到</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BX</a:t>
            </a:r>
          </a:p>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MOV   </a:t>
            </a:r>
            <a:r>
              <a:rPr kumimoji="1" lang="en-US" altLang="zh-CN" b="1" dirty="0">
                <a:solidFill>
                  <a:srgbClr val="000000"/>
                </a:solidFill>
                <a:effectLst>
                  <a:outerShdw blurRad="38100" dist="38100" dir="2700000" algn="tl">
                    <a:srgbClr val="000000">
                      <a:alpha val="43137"/>
                    </a:srgbClr>
                  </a:outerShdw>
                </a:effectLst>
                <a:latin typeface="宋体"/>
                <a:ea typeface="宋体"/>
              </a:rPr>
              <a:t>varsp5,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保存当前</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0013FA74H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varr2, EBX</a:t>
            </a:r>
          </a:p>
          <a:p>
            <a:pPr>
              <a:lnSpc>
                <a:spcPts val="22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7" name="爆炸形 1 6"/>
          <p:cNvSpPr/>
          <p:nvPr/>
        </p:nvSpPr>
        <p:spPr>
          <a:xfrm>
            <a:off x="6804248" y="3284984"/>
            <a:ext cx="2449712" cy="1584176"/>
          </a:xfrm>
          <a:prstGeom prst="irregularSeal1">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effectLst>
                  <a:outerShdw blurRad="38100" dist="38100" dir="2700000" algn="tl">
                    <a:srgbClr val="000000">
                      <a:alpha val="43137"/>
                    </a:srgbClr>
                  </a:outerShdw>
                </a:effectLst>
              </a:rPr>
              <a:t>仅仅是示例！</a:t>
            </a:r>
            <a:endParaRPr lang="zh-CN" alt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0763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2.6.1  </a:t>
            </a:r>
            <a:r>
              <a:rPr lang="zh-CN" altLang="en-US" sz="3600" b="1" dirty="0">
                <a:solidFill>
                  <a:srgbClr val="0000FF"/>
                </a:solidFill>
                <a:latin typeface="微软雅黑" panose="020B0503020204020204" pitchFamily="34" charset="-122"/>
                <a:ea typeface="微软雅黑" panose="020B0503020204020204" pitchFamily="34" charset="-122"/>
              </a:rPr>
              <a:t>指令指针寄存器</a:t>
            </a:r>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7747"/>
            <a:ext cx="777557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lang="en-US" altLang="zh-CN" sz="2400" b="1" dirty="0">
                <a:latin typeface="+mn-ea"/>
                <a:ea typeface="+mn-ea"/>
              </a:rPr>
              <a:t>CPU</a:t>
            </a:r>
            <a:r>
              <a:rPr lang="zh-CN" altLang="en-US" sz="2400" b="1" dirty="0">
                <a:latin typeface="+mn-ea"/>
                <a:ea typeface="+mn-ea"/>
              </a:rPr>
              <a:t>执行代码（程序）就是一条接一条地执行机器指令。可以把</a:t>
            </a:r>
            <a:r>
              <a:rPr lang="en-US" altLang="zh-CN" sz="2400" b="1" dirty="0">
                <a:latin typeface="+mn-ea"/>
                <a:ea typeface="+mn-ea"/>
              </a:rPr>
              <a:t>CPU</a:t>
            </a:r>
            <a:r>
              <a:rPr lang="zh-CN" altLang="en-US" sz="2400" b="1" dirty="0">
                <a:latin typeface="+mn-ea"/>
                <a:ea typeface="+mn-ea"/>
              </a:rPr>
              <a:t>执行指令的过程看作一条处理指令的流水线，其第一步是从存储器中取出指令。</a:t>
            </a:r>
          </a:p>
          <a:p>
            <a:pPr algn="just">
              <a:lnSpc>
                <a:spcPts val="3600"/>
              </a:lnSpc>
              <a:spcBef>
                <a:spcPts val="1200"/>
              </a:spcBef>
              <a:buFont typeface="Wingdings" pitchFamily="2" charset="2"/>
              <a:buChar char="ü"/>
            </a:pPr>
            <a:r>
              <a:rPr lang="zh-CN" altLang="en-US" sz="2400" b="1" dirty="0">
                <a:latin typeface="+mn-ea"/>
                <a:ea typeface="+mn-ea"/>
              </a:rPr>
              <a:t>在取出一条指令后，会根据所取指令的长度，</a:t>
            </a:r>
            <a:r>
              <a:rPr lang="zh-CN" altLang="en-US" sz="2400" b="1" dirty="0">
                <a:solidFill>
                  <a:srgbClr val="FF0000"/>
                </a:solidFill>
                <a:effectLst>
                  <a:outerShdw blurRad="38100" dist="38100" dir="2700000" algn="tl">
                    <a:srgbClr val="000000">
                      <a:alpha val="43137"/>
                    </a:srgbClr>
                  </a:outerShdw>
                </a:effectLst>
                <a:latin typeface="+mn-ea"/>
                <a:ea typeface="+mn-ea"/>
              </a:rPr>
              <a:t>自动调整指令指针寄存器</a:t>
            </a:r>
            <a:r>
              <a:rPr lang="en-US" altLang="zh-CN" sz="2400" b="1" dirty="0">
                <a:solidFill>
                  <a:srgbClr val="FF0000"/>
                </a:solidFill>
                <a:effectLst>
                  <a:outerShdw blurRad="38100" dist="38100" dir="2700000" algn="tl">
                    <a:srgbClr val="000000">
                      <a:alpha val="43137"/>
                    </a:srgbClr>
                  </a:outerShdw>
                </a:effectLst>
                <a:latin typeface="+mn-ea"/>
                <a:ea typeface="+mn-ea"/>
              </a:rPr>
              <a:t>EIP</a:t>
            </a:r>
            <a:r>
              <a:rPr lang="zh-CN" altLang="en-US" sz="2400" b="1" dirty="0">
                <a:solidFill>
                  <a:srgbClr val="FF0000"/>
                </a:solidFill>
                <a:effectLst>
                  <a:outerShdw blurRad="38100" dist="38100" dir="2700000" algn="tl">
                    <a:srgbClr val="000000">
                      <a:alpha val="43137"/>
                    </a:srgbClr>
                  </a:outerShdw>
                </a:effectLst>
                <a:latin typeface="+mn-ea"/>
                <a:ea typeface="+mn-ea"/>
              </a:rPr>
              <a:t>的值，使其指向下一条指令</a:t>
            </a:r>
            <a:r>
              <a:rPr lang="zh-CN" altLang="en-US" sz="2400" b="1" dirty="0">
                <a:latin typeface="+mn-ea"/>
                <a:ea typeface="+mn-ea"/>
              </a:rPr>
              <a:t>。这样，就实现了</a:t>
            </a:r>
            <a:r>
              <a:rPr lang="zh-CN" altLang="en-US" sz="24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顺序执行指令</a:t>
            </a:r>
            <a:r>
              <a:rPr lang="zh-CN" altLang="en-US" sz="2400" b="1" dirty="0">
                <a:latin typeface="+mn-ea"/>
                <a:ea typeface="+mn-ea"/>
              </a:rPr>
              <a:t>。</a:t>
            </a:r>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顺序执行指令的过程</a:t>
            </a:r>
          </a:p>
        </p:txBody>
      </p:sp>
    </p:spTree>
    <p:extLst>
      <p:ext uri="{BB962C8B-B14F-4D97-AF65-F5344CB8AC3E}">
        <p14:creationId xmlns:p14="http://schemas.microsoft.com/office/powerpoint/2010/main" val="15671357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720278" y="2492896"/>
            <a:ext cx="7740154" cy="296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PUSH   </a:t>
            </a:r>
            <a:r>
              <a:rPr kumimoji="1" lang="en-US" altLang="zh-CN" b="1" dirty="0">
                <a:solidFill>
                  <a:srgbClr val="000000"/>
                </a:solidFill>
                <a:effectLst>
                  <a:outerShdw blurRad="38100" dist="38100" dir="2700000" algn="tl">
                    <a:srgbClr val="000000">
                      <a:alpha val="43137"/>
                    </a:srgbClr>
                  </a:outerShdw>
                </a:effectLst>
                <a:latin typeface="宋体"/>
                <a:ea typeface="宋体"/>
              </a:rPr>
              <a:t>EBP                </a:t>
            </a:r>
            <a:r>
              <a:rPr kumimoji="1" lang="zh-CN" altLang="en-US" b="1" dirty="0">
                <a:solidFill>
                  <a:srgbClr val="000000"/>
                </a:solidFill>
                <a:effectLst>
                  <a:outerShdw blurRad="38100" dist="38100" dir="2700000" algn="tl">
                    <a:srgbClr val="000000">
                      <a:alpha val="43137"/>
                    </a:srgbClr>
                  </a:outerShdw>
                </a:effectLst>
                <a:latin typeface="宋体"/>
                <a:ea typeface="宋体"/>
              </a:rPr>
              <a:t>；保护</a:t>
            </a:r>
            <a:r>
              <a:rPr kumimoji="1" lang="en-US" altLang="zh-CN" b="1" dirty="0">
                <a:solidFill>
                  <a:srgbClr val="000000"/>
                </a:solidFill>
                <a:effectLst>
                  <a:outerShdw blurRad="38100" dist="38100" dir="2700000" algn="tl">
                    <a:srgbClr val="000000">
                      <a:alpha val="43137"/>
                    </a:srgbClr>
                  </a:outerShdw>
                </a:effectLst>
                <a:latin typeface="宋体"/>
                <a:ea typeface="宋体"/>
              </a:rPr>
              <a:t>EBP</a:t>
            </a:r>
          </a:p>
          <a:p>
            <a:pPr>
              <a:lnSpc>
                <a:spcPts val="28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PUSH   </a:t>
            </a:r>
            <a:r>
              <a:rPr kumimoji="1" lang="en-US" altLang="zh-CN" b="1" dirty="0">
                <a:solidFill>
                  <a:srgbClr val="000000"/>
                </a:solidFill>
                <a:effectLst>
                  <a:outerShdw blurRad="38100" dist="38100" dir="2700000" algn="tl">
                    <a:srgbClr val="000000">
                      <a:alpha val="43137"/>
                    </a:srgbClr>
                  </a:outerShdw>
                </a:effectLst>
                <a:latin typeface="宋体"/>
                <a:ea typeface="宋体"/>
              </a:rPr>
              <a:t>ESI                </a:t>
            </a:r>
            <a:r>
              <a:rPr kumimoji="1" lang="zh-CN" altLang="en-US" b="1" dirty="0">
                <a:solidFill>
                  <a:srgbClr val="000000"/>
                </a:solidFill>
                <a:effectLst>
                  <a:outerShdw blurRad="38100" dist="38100" dir="2700000" algn="tl">
                    <a:srgbClr val="000000">
                      <a:alpha val="43137"/>
                    </a:srgbClr>
                  </a:outerShdw>
                </a:effectLst>
                <a:latin typeface="宋体"/>
                <a:ea typeface="宋体"/>
              </a:rPr>
              <a:t>；保护</a:t>
            </a:r>
            <a:r>
              <a:rPr kumimoji="1" lang="en-US" altLang="zh-CN" b="1" dirty="0">
                <a:solidFill>
                  <a:srgbClr val="000000"/>
                </a:solidFill>
                <a:effectLst>
                  <a:outerShdw blurRad="38100" dist="38100" dir="2700000" algn="tl">
                    <a:srgbClr val="000000">
                      <a:alpha val="43137"/>
                    </a:srgbClr>
                  </a:outerShdw>
                </a:effectLst>
                <a:latin typeface="宋体"/>
                <a:ea typeface="宋体"/>
              </a:rPr>
              <a:t>ESI</a:t>
            </a:r>
          </a:p>
          <a:p>
            <a:pPr>
              <a:lnSpc>
                <a:spcPts val="28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PUSH   </a:t>
            </a:r>
            <a:r>
              <a:rPr kumimoji="1" lang="en-US" altLang="zh-CN" b="1" dirty="0">
                <a:solidFill>
                  <a:srgbClr val="000000"/>
                </a:solidFill>
                <a:effectLst>
                  <a:outerShdw blurRad="38100" dist="38100" dir="2700000" algn="tl">
                    <a:srgbClr val="000000">
                      <a:alpha val="43137"/>
                    </a:srgbClr>
                  </a:outerShdw>
                </a:effectLst>
                <a:latin typeface="宋体"/>
                <a:ea typeface="宋体"/>
              </a:rPr>
              <a:t>EDI                </a:t>
            </a:r>
            <a:r>
              <a:rPr kumimoji="1" lang="zh-CN" altLang="en-US" b="1" dirty="0">
                <a:solidFill>
                  <a:srgbClr val="000000"/>
                </a:solidFill>
                <a:effectLst>
                  <a:outerShdw blurRad="38100" dist="38100" dir="2700000" algn="tl">
                    <a:srgbClr val="000000">
                      <a:alpha val="43137"/>
                    </a:srgbClr>
                  </a:outerShdw>
                </a:effectLst>
                <a:latin typeface="宋体"/>
                <a:ea typeface="宋体"/>
              </a:rPr>
              <a:t>；保护</a:t>
            </a:r>
            <a:r>
              <a:rPr kumimoji="1" lang="en-US" altLang="zh-CN" b="1" dirty="0">
                <a:solidFill>
                  <a:srgbClr val="000000"/>
                </a:solidFill>
                <a:effectLst>
                  <a:outerShdw blurRad="38100" dist="38100" dir="2700000" algn="tl">
                    <a:srgbClr val="000000">
                      <a:alpha val="43137"/>
                    </a:srgbClr>
                  </a:outerShdw>
                </a:effectLst>
                <a:latin typeface="宋体"/>
                <a:ea typeface="宋体"/>
              </a:rPr>
              <a:t>EDI</a:t>
            </a:r>
          </a:p>
          <a:p>
            <a:pPr>
              <a:lnSpc>
                <a:spcPts val="2800"/>
              </a:lnSpc>
            </a:pPr>
            <a:r>
              <a:rPr kumimoji="1" lang="en-US" altLang="zh-CN" b="1" dirty="0" smtClean="0">
                <a:solidFill>
                  <a:srgbClr val="0000FF"/>
                </a:solidFill>
                <a:effectLst>
                  <a:outerShdw blurRad="38100" dist="38100" dir="2700000" algn="tl">
                    <a:srgbClr val="000000">
                      <a:alpha val="43137"/>
                    </a:srgbClr>
                  </a:outerShdw>
                </a:effectLst>
                <a:latin typeface="宋体"/>
                <a:ea typeface="宋体"/>
              </a:rPr>
              <a:t>.........                 </a:t>
            </a:r>
            <a:r>
              <a:rPr kumimoji="1" lang="zh-CN" altLang="en-US" b="1" dirty="0">
                <a:solidFill>
                  <a:srgbClr val="0000FF"/>
                </a:solidFill>
                <a:effectLst>
                  <a:outerShdw blurRad="38100" dist="38100" dir="2700000" algn="tl">
                    <a:srgbClr val="000000">
                      <a:alpha val="43137"/>
                    </a:srgbClr>
                  </a:outerShdw>
                </a:effectLst>
                <a:latin typeface="宋体"/>
                <a:ea typeface="宋体"/>
              </a:rPr>
              <a:t>；其他操作</a:t>
            </a:r>
          </a:p>
          <a:p>
            <a:pPr>
              <a:lnSpc>
                <a:spcPts val="2800"/>
              </a:lnSpc>
            </a:pPr>
            <a:r>
              <a:rPr kumimoji="1" lang="en-US" altLang="zh-CN" b="1" dirty="0" smtClean="0">
                <a:solidFill>
                  <a:srgbClr val="0000FF"/>
                </a:solidFill>
                <a:effectLst>
                  <a:outerShdw blurRad="38100" dist="38100" dir="2700000" algn="tl">
                    <a:srgbClr val="000000">
                      <a:alpha val="43137"/>
                    </a:srgbClr>
                  </a:outerShdw>
                </a:effectLst>
                <a:latin typeface="宋体"/>
                <a:ea typeface="宋体"/>
              </a:rPr>
              <a:t>.........                 </a:t>
            </a:r>
            <a:r>
              <a:rPr kumimoji="1" lang="zh-CN" altLang="en-US" b="1" dirty="0">
                <a:solidFill>
                  <a:srgbClr val="0000FF"/>
                </a:solidFill>
                <a:effectLst>
                  <a:outerShdw blurRad="38100" dist="38100" dir="2700000" algn="tl">
                    <a:srgbClr val="000000">
                      <a:alpha val="43137"/>
                    </a:srgbClr>
                  </a:outerShdw>
                </a:effectLst>
                <a:latin typeface="宋体"/>
                <a:ea typeface="宋体"/>
              </a:rPr>
              <a:t>；其间会破坏</a:t>
            </a:r>
            <a:r>
              <a:rPr kumimoji="1" lang="en-US" altLang="zh-CN" b="1" dirty="0">
                <a:solidFill>
                  <a:srgbClr val="0000FF"/>
                </a:solidFill>
                <a:effectLst>
                  <a:outerShdw blurRad="38100" dist="38100" dir="2700000" algn="tl">
                    <a:srgbClr val="000000">
                      <a:alpha val="43137"/>
                    </a:srgbClr>
                  </a:outerShdw>
                </a:effectLst>
                <a:latin typeface="宋体"/>
                <a:ea typeface="宋体"/>
              </a:rPr>
              <a:t>EBP</a:t>
            </a:r>
            <a:r>
              <a:rPr kumimoji="1" lang="zh-CN" altLang="en-US" b="1" dirty="0">
                <a:solidFill>
                  <a:srgbClr val="0000FF"/>
                </a:solidFill>
                <a:effectLst>
                  <a:outerShdw blurRad="38100" dist="38100" dir="2700000" algn="tl">
                    <a:srgbClr val="000000">
                      <a:alpha val="43137"/>
                    </a:srgbClr>
                  </a:outerShdw>
                </a:effectLst>
                <a:latin typeface="宋体"/>
                <a:ea typeface="宋体"/>
              </a:rPr>
              <a:t>、</a:t>
            </a:r>
            <a:r>
              <a:rPr kumimoji="1" lang="en-US" altLang="zh-CN" b="1" dirty="0">
                <a:solidFill>
                  <a:srgbClr val="0000FF"/>
                </a:solidFill>
                <a:effectLst>
                  <a:outerShdw blurRad="38100" dist="38100" dir="2700000" algn="tl">
                    <a:srgbClr val="000000">
                      <a:alpha val="43137"/>
                    </a:srgbClr>
                  </a:outerShdw>
                </a:effectLst>
                <a:latin typeface="宋体"/>
                <a:ea typeface="宋体"/>
              </a:rPr>
              <a:t>ESI</a:t>
            </a:r>
            <a:r>
              <a:rPr kumimoji="1" lang="zh-CN" altLang="en-US" b="1" dirty="0">
                <a:solidFill>
                  <a:srgbClr val="0000FF"/>
                </a:solidFill>
                <a:effectLst>
                  <a:outerShdw blurRad="38100" dist="38100" dir="2700000" algn="tl">
                    <a:srgbClr val="000000">
                      <a:alpha val="43137"/>
                    </a:srgbClr>
                  </a:outerShdw>
                </a:effectLst>
                <a:latin typeface="宋体"/>
                <a:ea typeface="宋体"/>
              </a:rPr>
              <a:t>和</a:t>
            </a:r>
            <a:r>
              <a:rPr kumimoji="1" lang="en-US" altLang="zh-CN" b="1" dirty="0">
                <a:solidFill>
                  <a:srgbClr val="0000FF"/>
                </a:solidFill>
                <a:effectLst>
                  <a:outerShdw blurRad="38100" dist="38100" dir="2700000" algn="tl">
                    <a:srgbClr val="000000">
                      <a:alpha val="43137"/>
                    </a:srgbClr>
                  </a:outerShdw>
                </a:effectLst>
                <a:latin typeface="宋体"/>
                <a:ea typeface="宋体"/>
              </a:rPr>
              <a:t>EDI</a:t>
            </a:r>
            <a:r>
              <a:rPr kumimoji="1" lang="zh-CN" altLang="en-US" b="1" dirty="0">
                <a:solidFill>
                  <a:srgbClr val="0000FF"/>
                </a:solidFill>
                <a:effectLst>
                  <a:outerShdw blurRad="38100" dist="38100" dir="2700000" algn="tl">
                    <a:srgbClr val="000000">
                      <a:alpha val="43137"/>
                    </a:srgbClr>
                  </a:outerShdw>
                </a:effectLst>
                <a:latin typeface="宋体"/>
                <a:ea typeface="宋体"/>
              </a:rPr>
              <a:t>的原有值</a:t>
            </a:r>
          </a:p>
          <a:p>
            <a:pPr>
              <a:lnSpc>
                <a:spcPts val="28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POP    </a:t>
            </a:r>
            <a:r>
              <a:rPr kumimoji="1" lang="en-US" altLang="zh-CN" b="1" dirty="0">
                <a:solidFill>
                  <a:srgbClr val="000000"/>
                </a:solidFill>
                <a:effectLst>
                  <a:outerShdw blurRad="38100" dist="38100" dir="2700000" algn="tl">
                    <a:srgbClr val="000000">
                      <a:alpha val="43137"/>
                    </a:srgbClr>
                  </a:outerShdw>
                </a:effectLst>
                <a:latin typeface="宋体"/>
                <a:ea typeface="宋体"/>
              </a:rPr>
              <a:t>EDI                </a:t>
            </a:r>
            <a:r>
              <a:rPr kumimoji="1" lang="zh-CN" altLang="en-US" b="1" dirty="0">
                <a:solidFill>
                  <a:srgbClr val="000000"/>
                </a:solidFill>
                <a:effectLst>
                  <a:outerShdw blurRad="38100" dist="38100" dir="2700000" algn="tl">
                    <a:srgbClr val="000000">
                      <a:alpha val="43137"/>
                    </a:srgbClr>
                  </a:outerShdw>
                </a:effectLst>
                <a:latin typeface="宋体"/>
                <a:ea typeface="宋体"/>
              </a:rPr>
              <a:t>；恢复</a:t>
            </a:r>
            <a:r>
              <a:rPr kumimoji="1" lang="en-US" altLang="zh-CN" b="1" dirty="0">
                <a:solidFill>
                  <a:srgbClr val="000000"/>
                </a:solidFill>
                <a:effectLst>
                  <a:outerShdw blurRad="38100" dist="38100" dir="2700000" algn="tl">
                    <a:srgbClr val="000000">
                      <a:alpha val="43137"/>
                    </a:srgbClr>
                  </a:outerShdw>
                </a:effectLst>
                <a:latin typeface="宋体"/>
                <a:ea typeface="宋体"/>
              </a:rPr>
              <a:t>EDI</a:t>
            </a:r>
          </a:p>
          <a:p>
            <a:pPr>
              <a:lnSpc>
                <a:spcPts val="28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POP    </a:t>
            </a:r>
            <a:r>
              <a:rPr kumimoji="1" lang="en-US" altLang="zh-CN" b="1" dirty="0">
                <a:solidFill>
                  <a:srgbClr val="000000"/>
                </a:solidFill>
                <a:effectLst>
                  <a:outerShdw blurRad="38100" dist="38100" dir="2700000" algn="tl">
                    <a:srgbClr val="000000">
                      <a:alpha val="43137"/>
                    </a:srgbClr>
                  </a:outerShdw>
                </a:effectLst>
                <a:latin typeface="宋体"/>
                <a:ea typeface="宋体"/>
              </a:rPr>
              <a:t>ESI                </a:t>
            </a:r>
            <a:r>
              <a:rPr kumimoji="1" lang="zh-CN" altLang="en-US" b="1" dirty="0">
                <a:solidFill>
                  <a:srgbClr val="000000"/>
                </a:solidFill>
                <a:effectLst>
                  <a:outerShdw blurRad="38100" dist="38100" dir="2700000" algn="tl">
                    <a:srgbClr val="000000">
                      <a:alpha val="43137"/>
                    </a:srgbClr>
                  </a:outerShdw>
                </a:effectLst>
                <a:latin typeface="宋体"/>
                <a:ea typeface="宋体"/>
              </a:rPr>
              <a:t>；恢复</a:t>
            </a:r>
            <a:r>
              <a:rPr kumimoji="1" lang="en-US" altLang="zh-CN" b="1" dirty="0">
                <a:solidFill>
                  <a:srgbClr val="000000"/>
                </a:solidFill>
                <a:effectLst>
                  <a:outerShdw blurRad="38100" dist="38100" dir="2700000" algn="tl">
                    <a:srgbClr val="000000">
                      <a:alpha val="43137"/>
                    </a:srgbClr>
                  </a:outerShdw>
                </a:effectLst>
                <a:latin typeface="宋体"/>
                <a:ea typeface="宋体"/>
              </a:rPr>
              <a:t>ESI</a:t>
            </a:r>
          </a:p>
          <a:p>
            <a:pPr>
              <a:lnSpc>
                <a:spcPts val="28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POP    </a:t>
            </a:r>
            <a:r>
              <a:rPr kumimoji="1" lang="en-US" altLang="zh-CN" b="1" dirty="0">
                <a:solidFill>
                  <a:srgbClr val="000000"/>
                </a:solidFill>
                <a:effectLst>
                  <a:outerShdw blurRad="38100" dist="38100" dir="2700000" algn="tl">
                    <a:srgbClr val="000000">
                      <a:alpha val="43137"/>
                    </a:srgbClr>
                  </a:outerShdw>
                </a:effectLst>
                <a:latin typeface="宋体"/>
                <a:ea typeface="宋体"/>
              </a:rPr>
              <a:t>EBP                </a:t>
            </a:r>
            <a:r>
              <a:rPr kumimoji="1" lang="zh-CN" altLang="en-US" b="1" dirty="0">
                <a:solidFill>
                  <a:srgbClr val="000000"/>
                </a:solidFill>
                <a:effectLst>
                  <a:outerShdw blurRad="38100" dist="38100" dir="2700000" algn="tl">
                    <a:srgbClr val="000000">
                      <a:alpha val="43137"/>
                    </a:srgbClr>
                  </a:outerShdw>
                </a:effectLst>
                <a:latin typeface="宋体"/>
                <a:ea typeface="宋体"/>
              </a:rPr>
              <a:t>；恢复</a:t>
            </a:r>
            <a:r>
              <a:rPr kumimoji="1" lang="en-US" altLang="zh-CN" b="1" dirty="0">
                <a:solidFill>
                  <a:srgbClr val="000000"/>
                </a:solidFill>
                <a:effectLst>
                  <a:outerShdw blurRad="38100" dist="38100" dir="2700000" algn="tl">
                    <a:srgbClr val="000000">
                      <a:alpha val="43137"/>
                    </a:srgbClr>
                  </a:outerShdw>
                </a:effectLst>
                <a:latin typeface="宋体"/>
                <a:ea typeface="宋体"/>
              </a:rPr>
              <a:t>EBP</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11" name="圆角矩形标注 10"/>
          <p:cNvSpPr/>
          <p:nvPr/>
        </p:nvSpPr>
        <p:spPr>
          <a:xfrm>
            <a:off x="1979712" y="5661248"/>
            <a:ext cx="4770971" cy="864096"/>
          </a:xfrm>
          <a:prstGeom prst="wedgeRoundRectCallout">
            <a:avLst>
              <a:gd name="adj1" fmla="val -43407"/>
              <a:gd name="adj2" fmla="val -8698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必须充分注意堆栈</a:t>
            </a:r>
            <a:r>
              <a:rPr lang="zh-CN" altLang="en-US" sz="2000" b="1" dirty="0" smtClean="0">
                <a:solidFill>
                  <a:srgbClr val="FF0000"/>
                </a:solidFill>
              </a:rPr>
              <a:t>操作“后进先出”</a:t>
            </a:r>
            <a:endParaRPr lang="en-US" altLang="zh-CN" sz="2000" b="1" dirty="0">
              <a:solidFill>
                <a:srgbClr val="FF0000"/>
              </a:solidFill>
            </a:endParaRPr>
          </a:p>
          <a:p>
            <a:r>
              <a:rPr lang="zh-CN" altLang="en-US" sz="2000" b="1" dirty="0" smtClean="0">
                <a:solidFill>
                  <a:srgbClr val="FF0000"/>
                </a:solidFill>
              </a:rPr>
              <a:t>同时确保堆栈平衡！</a:t>
            </a:r>
            <a:endParaRPr lang="zh-CN" altLang="en-US" dirty="0">
              <a:solidFill>
                <a:srgbClr val="FF0000"/>
              </a:solidFill>
              <a:effectLst>
                <a:outerShdw blurRad="38100" dist="38100" dir="2700000" algn="tl">
                  <a:srgbClr val="000000">
                    <a:alpha val="43137"/>
                  </a:srgbClr>
                </a:outerShdw>
              </a:effectLst>
            </a:endParaRPr>
          </a:p>
        </p:txBody>
      </p:sp>
      <p:sp>
        <p:nvSpPr>
          <p:cNvPr id="8" name="圆角矩形标注 7"/>
          <p:cNvSpPr/>
          <p:nvPr/>
        </p:nvSpPr>
        <p:spPr>
          <a:xfrm>
            <a:off x="611188" y="1733178"/>
            <a:ext cx="5112940" cy="543694"/>
          </a:xfrm>
          <a:prstGeom prst="wedgeRoundRectCallout">
            <a:avLst>
              <a:gd name="adj1" fmla="val 8339"/>
              <a:gd name="adj2" fmla="val 8243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98587" tIns="49294" rIns="98587" bIns="49294" anchor="ctr"/>
          <a:lstStyle/>
          <a:p>
            <a:pPr>
              <a:lnSpc>
                <a:spcPts val="3000"/>
              </a:lnSpc>
              <a:defRPr/>
            </a:pPr>
            <a:r>
              <a:rPr lang="zh-CN" altLang="en-US" b="1" dirty="0">
                <a:solidFill>
                  <a:schemeClr val="tx1"/>
                </a:solidFill>
                <a:effectLst>
                  <a:outerShdw blurRad="38100" dist="38100" dir="2700000" algn="tl">
                    <a:srgbClr val="000000">
                      <a:alpha val="43137"/>
                    </a:srgbClr>
                  </a:outerShdw>
                </a:effectLst>
              </a:rPr>
              <a:t>演示堆栈用途之一，保护寄存器内容。</a:t>
            </a:r>
          </a:p>
        </p:txBody>
      </p:sp>
    </p:spTree>
    <p:extLst>
      <p:ext uri="{BB962C8B-B14F-4D97-AF65-F5344CB8AC3E}">
        <p14:creationId xmlns:p14="http://schemas.microsoft.com/office/powerpoint/2010/main" val="283492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5364" name="Text Box 6"/>
          <p:cNvSpPr txBox="1">
            <a:spLocks noChangeArrowheads="1"/>
          </p:cNvSpPr>
          <p:nvPr/>
        </p:nvSpPr>
        <p:spPr bwMode="auto">
          <a:xfrm>
            <a:off x="539750" y="1124744"/>
            <a:ext cx="7921625" cy="110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1200"/>
              </a:spcBef>
              <a:buFont typeface="Wingdings" pitchFamily="2" charset="2"/>
              <a:buChar char="Ø"/>
            </a:pPr>
            <a:r>
              <a:rPr lang="en-US" altLang="zh-CN" sz="2400" b="1" dirty="0">
                <a:solidFill>
                  <a:srgbClr val="0000FF"/>
                </a:solidFill>
                <a:effectLst>
                  <a:outerShdw blurRad="38100" dist="38100" dir="2700000" algn="tl">
                    <a:srgbClr val="000000">
                      <a:alpha val="43137"/>
                    </a:srgbClr>
                  </a:outerShdw>
                </a:effectLst>
                <a:latin typeface="+mn-ea"/>
                <a:ea typeface="+mn-ea"/>
              </a:rPr>
              <a:t>16</a:t>
            </a:r>
            <a:r>
              <a:rPr lang="zh-CN" altLang="en-US" sz="2400" b="1" dirty="0">
                <a:solidFill>
                  <a:srgbClr val="0000FF"/>
                </a:solidFill>
                <a:effectLst>
                  <a:outerShdw blurRad="38100" dist="38100" dir="2700000" algn="tl">
                    <a:srgbClr val="000000">
                      <a:alpha val="43137"/>
                    </a:srgbClr>
                  </a:outerShdw>
                </a:effectLst>
                <a:latin typeface="+mn-ea"/>
                <a:ea typeface="+mn-ea"/>
              </a:rPr>
              <a:t>位通用寄存器全进栈、出栈指令</a:t>
            </a:r>
          </a:p>
          <a:p>
            <a:pPr algn="just" eaLnBrk="1" hangingPunct="1">
              <a:lnSpc>
                <a:spcPts val="3600"/>
              </a:lnSpc>
              <a:spcBef>
                <a:spcPts val="1200"/>
              </a:spcBef>
              <a:buFont typeface="Wingdings" pitchFamily="2" charset="2"/>
              <a:buChar char="Ø"/>
            </a:pPr>
            <a:r>
              <a:rPr lang="en-US" altLang="zh-CN" sz="2400" b="1" dirty="0">
                <a:solidFill>
                  <a:srgbClr val="0000FF"/>
                </a:solidFill>
                <a:effectLst>
                  <a:outerShdw blurRad="38100" dist="38100" dir="2700000" algn="tl">
                    <a:srgbClr val="000000">
                      <a:alpha val="43137"/>
                    </a:srgbClr>
                  </a:outerShdw>
                </a:effectLst>
                <a:latin typeface="+mn-ea"/>
                <a:ea typeface="+mn-ea"/>
              </a:rPr>
              <a:t>32</a:t>
            </a:r>
            <a:r>
              <a:rPr lang="zh-CN" altLang="en-US" sz="2400" b="1" dirty="0">
                <a:solidFill>
                  <a:srgbClr val="0000FF"/>
                </a:solidFill>
                <a:effectLst>
                  <a:outerShdw blurRad="38100" dist="38100" dir="2700000" algn="tl">
                    <a:srgbClr val="000000">
                      <a:alpha val="43137"/>
                    </a:srgbClr>
                  </a:outerShdw>
                </a:effectLst>
                <a:latin typeface="+mn-ea"/>
                <a:ea typeface="+mn-ea"/>
              </a:rPr>
              <a:t>位通用寄存器全进栈、出栈指令</a:t>
            </a:r>
          </a:p>
        </p:txBody>
      </p:sp>
      <p:sp>
        <p:nvSpPr>
          <p:cNvPr id="6" name="矩形标注 5"/>
          <p:cNvSpPr/>
          <p:nvPr/>
        </p:nvSpPr>
        <p:spPr>
          <a:xfrm>
            <a:off x="611560" y="2996952"/>
            <a:ext cx="7920880" cy="1728192"/>
          </a:xfrm>
          <a:prstGeom prst="wedgeRectCallout">
            <a:avLst>
              <a:gd name="adj1" fmla="val -27846"/>
              <a:gd name="adj2" fmla="val -6678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200"/>
              </a:lnSpc>
              <a:spcBef>
                <a:spcPts val="1200"/>
              </a:spcBef>
            </a:pPr>
            <a:r>
              <a:rPr lang="zh-CN" altLang="en-US" sz="2000" b="1" dirty="0">
                <a:solidFill>
                  <a:srgbClr val="0000FF"/>
                </a:solidFill>
                <a:effectLst>
                  <a:outerShdw blurRad="38100" dist="38100" dir="2700000" algn="tl">
                    <a:srgbClr val="000000">
                      <a:alpha val="43137"/>
                    </a:srgbClr>
                  </a:outerShdw>
                </a:effectLst>
                <a:latin typeface="+mn-ea"/>
              </a:rPr>
              <a:t>有时需要把多个通用寄存器压入堆栈，以保护这些通用寄存器中的值</a:t>
            </a:r>
            <a:r>
              <a:rPr lang="zh-CN" altLang="en-US" sz="2000" b="1" dirty="0" smtClean="0">
                <a:solidFill>
                  <a:srgbClr val="0000FF"/>
                </a:solidFill>
                <a:effectLst>
                  <a:outerShdw blurRad="38100" dist="38100" dir="2700000" algn="tl">
                    <a:srgbClr val="000000">
                      <a:alpha val="43137"/>
                    </a:srgbClr>
                  </a:outerShdw>
                </a:effectLst>
                <a:latin typeface="+mn-ea"/>
              </a:rPr>
              <a:t>。</a:t>
            </a:r>
            <a:endParaRPr lang="en-US" altLang="zh-CN" sz="2000" b="1" dirty="0" smtClean="0">
              <a:solidFill>
                <a:srgbClr val="0000FF"/>
              </a:solidFill>
              <a:effectLst>
                <a:outerShdw blurRad="38100" dist="38100" dir="2700000" algn="tl">
                  <a:srgbClr val="000000">
                    <a:alpha val="43137"/>
                  </a:srgbClr>
                </a:outerShdw>
              </a:effectLst>
              <a:latin typeface="+mn-ea"/>
            </a:endParaRPr>
          </a:p>
          <a:p>
            <a:pPr>
              <a:lnSpc>
                <a:spcPts val="3200"/>
              </a:lnSpc>
              <a:spcBef>
                <a:spcPts val="1200"/>
              </a:spcBef>
            </a:pPr>
            <a:r>
              <a:rPr lang="zh-CN" altLang="en-US" sz="2000" b="1" dirty="0" smtClean="0">
                <a:solidFill>
                  <a:srgbClr val="0000FF"/>
                </a:solidFill>
                <a:effectLst>
                  <a:outerShdw blurRad="38100" dist="38100" dir="2700000" algn="tl">
                    <a:srgbClr val="000000">
                      <a:alpha val="43137"/>
                    </a:srgbClr>
                  </a:outerShdw>
                </a:effectLst>
                <a:latin typeface="+mn-ea"/>
              </a:rPr>
              <a:t>为了</a:t>
            </a:r>
            <a:r>
              <a:rPr lang="zh-CN" altLang="en-US" sz="2000" b="1" dirty="0">
                <a:solidFill>
                  <a:srgbClr val="0000FF"/>
                </a:solidFill>
                <a:effectLst>
                  <a:outerShdw blurRad="38100" dist="38100" dir="2700000" algn="tl">
                    <a:srgbClr val="000000">
                      <a:alpha val="43137"/>
                    </a:srgbClr>
                  </a:outerShdw>
                </a:effectLst>
                <a:latin typeface="+mn-ea"/>
              </a:rPr>
              <a:t>提高效率，</a:t>
            </a:r>
            <a:r>
              <a:rPr lang="zh-CN" altLang="en-US" sz="2000" b="1" dirty="0" smtClean="0">
                <a:solidFill>
                  <a:srgbClr val="0000FF"/>
                </a:solidFill>
                <a:effectLst>
                  <a:outerShdw blurRad="38100" dist="38100" dir="2700000" algn="tl">
                    <a:srgbClr val="000000">
                      <a:alpha val="43137"/>
                    </a:srgbClr>
                  </a:outerShdw>
                </a:effectLst>
                <a:latin typeface="+mn-ea"/>
              </a:rPr>
              <a:t>从</a:t>
            </a:r>
            <a:r>
              <a:rPr lang="en-US" altLang="zh-CN" sz="2000" b="1" dirty="0" smtClean="0">
                <a:solidFill>
                  <a:srgbClr val="0000FF"/>
                </a:solidFill>
                <a:effectLst>
                  <a:outerShdw blurRad="38100" dist="38100" dir="2700000" algn="tl">
                    <a:srgbClr val="000000">
                      <a:alpha val="43137"/>
                    </a:srgbClr>
                  </a:outerShdw>
                </a:effectLst>
                <a:latin typeface="+mn-ea"/>
              </a:rPr>
              <a:t>Intel 80186</a:t>
            </a:r>
            <a:r>
              <a:rPr lang="zh-CN" altLang="en-US" sz="2000" b="1" dirty="0" smtClean="0">
                <a:solidFill>
                  <a:srgbClr val="0000FF"/>
                </a:solidFill>
                <a:effectLst>
                  <a:outerShdw blurRad="38100" dist="38100" dir="2700000" algn="tl">
                    <a:srgbClr val="000000">
                      <a:alpha val="43137"/>
                    </a:srgbClr>
                  </a:outerShdw>
                </a:effectLst>
                <a:latin typeface="+mn-ea"/>
              </a:rPr>
              <a:t>开始</a:t>
            </a:r>
            <a:r>
              <a:rPr lang="zh-CN" altLang="en-US" sz="2000" b="1" dirty="0">
                <a:solidFill>
                  <a:srgbClr val="0000FF"/>
                </a:solidFill>
                <a:effectLst>
                  <a:outerShdw blurRad="38100" dist="38100" dir="2700000" algn="tl">
                    <a:srgbClr val="000000">
                      <a:alpha val="43137"/>
                    </a:srgbClr>
                  </a:outerShdw>
                </a:effectLst>
                <a:latin typeface="+mn-ea"/>
              </a:rPr>
              <a:t>，</a:t>
            </a:r>
            <a:r>
              <a:rPr lang="zh-CN" altLang="en-US" sz="2000" b="1" dirty="0" smtClean="0">
                <a:solidFill>
                  <a:srgbClr val="0000FF"/>
                </a:solidFill>
                <a:effectLst>
                  <a:outerShdw blurRad="38100" dist="38100" dir="2700000" algn="tl">
                    <a:srgbClr val="000000">
                      <a:alpha val="43137"/>
                    </a:srgbClr>
                  </a:outerShdw>
                </a:effectLst>
                <a:latin typeface="+mn-ea"/>
              </a:rPr>
              <a:t>提供</a:t>
            </a:r>
            <a:r>
              <a:rPr lang="zh-CN" altLang="en-US" sz="2000" b="1" dirty="0">
                <a:solidFill>
                  <a:srgbClr val="0000FF"/>
                </a:solidFill>
                <a:effectLst>
                  <a:outerShdw blurRad="38100" dist="38100" dir="2700000" algn="tl">
                    <a:srgbClr val="000000">
                      <a:alpha val="43137"/>
                    </a:srgbClr>
                  </a:outerShdw>
                </a:effectLst>
                <a:latin typeface="+mn-ea"/>
              </a:rPr>
              <a:t>了通用寄存器全进栈指令和全出栈指令。</a:t>
            </a:r>
          </a:p>
        </p:txBody>
      </p:sp>
    </p:spTree>
    <p:extLst>
      <p:ext uri="{BB962C8B-B14F-4D97-AF65-F5344CB8AC3E}">
        <p14:creationId xmlns:p14="http://schemas.microsoft.com/office/powerpoint/2010/main" val="141985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6387" name="Text Box 4"/>
          <p:cNvSpPr txBox="1">
            <a:spLocks noChangeArrowheads="1"/>
          </p:cNvSpPr>
          <p:nvPr/>
        </p:nvSpPr>
        <p:spPr bwMode="auto">
          <a:xfrm>
            <a:off x="539750" y="1196752"/>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400" b="1" dirty="0">
                <a:solidFill>
                  <a:srgbClr val="0000FF"/>
                </a:solidFill>
              </a:rPr>
              <a:t>16</a:t>
            </a:r>
            <a:r>
              <a:rPr lang="zh-CN" altLang="en-US" sz="2400" b="1" dirty="0">
                <a:solidFill>
                  <a:srgbClr val="0000FF"/>
                </a:solidFill>
              </a:rPr>
              <a:t>位通用寄存器全进栈、出栈指令</a:t>
            </a:r>
          </a:p>
        </p:txBody>
      </p:sp>
      <p:sp>
        <p:nvSpPr>
          <p:cNvPr id="16388" name="Rectangle 5"/>
          <p:cNvSpPr>
            <a:spLocks noChangeArrowheads="1"/>
          </p:cNvSpPr>
          <p:nvPr/>
        </p:nvSpPr>
        <p:spPr bwMode="auto">
          <a:xfrm>
            <a:off x="468313" y="4308192"/>
            <a:ext cx="842416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ts val="3600"/>
              </a:lnSpc>
              <a:spcBef>
                <a:spcPts val="1200"/>
              </a:spcBef>
              <a:buFont typeface="Wingdings" pitchFamily="2" charset="2"/>
              <a:buChar char="l"/>
            </a:pPr>
            <a:r>
              <a:rPr lang="en-US" altLang="zh-CN" sz="2000" b="1" dirty="0">
                <a:solidFill>
                  <a:srgbClr val="000000"/>
                </a:solidFill>
                <a:latin typeface="+mn-ea"/>
                <a:ea typeface="+mn-ea"/>
              </a:rPr>
              <a:t>PUSHA</a:t>
            </a:r>
            <a:r>
              <a:rPr lang="zh-CN" altLang="en-US" sz="2000" b="1" dirty="0">
                <a:solidFill>
                  <a:srgbClr val="000000"/>
                </a:solidFill>
                <a:latin typeface="+mn-ea"/>
                <a:ea typeface="+mn-ea"/>
              </a:rPr>
              <a:t>指令</a:t>
            </a:r>
            <a:r>
              <a:rPr lang="zh-CN" altLang="en-US" sz="2000" b="1" dirty="0" smtClean="0">
                <a:solidFill>
                  <a:srgbClr val="000000"/>
                </a:solidFill>
                <a:latin typeface="+mn-ea"/>
                <a:ea typeface="+mn-ea"/>
              </a:rPr>
              <a:t>将</a:t>
            </a:r>
            <a:r>
              <a:rPr lang="en-US" altLang="zh-CN" sz="2000" b="1" dirty="0" smtClean="0">
                <a:solidFill>
                  <a:srgbClr val="000000"/>
                </a:solidFill>
                <a:latin typeface="+mn-ea"/>
                <a:ea typeface="+mn-ea"/>
              </a:rPr>
              <a:t>8</a:t>
            </a:r>
            <a:r>
              <a:rPr lang="zh-CN" altLang="en-US" sz="2000" b="1" dirty="0">
                <a:solidFill>
                  <a:srgbClr val="000000"/>
                </a:solidFill>
                <a:latin typeface="+mn-ea"/>
                <a:ea typeface="+mn-ea"/>
              </a:rPr>
              <a:t>个</a:t>
            </a:r>
            <a:r>
              <a:rPr lang="en-US" altLang="zh-CN" sz="2000" b="1" dirty="0">
                <a:solidFill>
                  <a:srgbClr val="000000"/>
                </a:solidFill>
                <a:latin typeface="+mn-ea"/>
                <a:ea typeface="+mn-ea"/>
              </a:rPr>
              <a:t>16</a:t>
            </a:r>
            <a:r>
              <a:rPr lang="zh-CN" altLang="en-US" sz="2000" b="1" dirty="0">
                <a:solidFill>
                  <a:srgbClr val="000000"/>
                </a:solidFill>
                <a:latin typeface="+mn-ea"/>
                <a:ea typeface="+mn-ea"/>
              </a:rPr>
              <a:t>位通用寄存器的内容压入堆栈，压入</a:t>
            </a:r>
            <a:r>
              <a:rPr lang="zh-CN" altLang="en-US" sz="2000" b="1" dirty="0" smtClean="0">
                <a:solidFill>
                  <a:srgbClr val="000000"/>
                </a:solidFill>
                <a:latin typeface="+mn-ea"/>
                <a:ea typeface="+mn-ea"/>
              </a:rPr>
              <a:t>顺序：</a:t>
            </a:r>
            <a:endParaRPr lang="en-US" altLang="zh-CN" sz="2000" b="1" dirty="0" smtClean="0">
              <a:solidFill>
                <a:srgbClr val="000000"/>
              </a:solidFill>
              <a:latin typeface="+mn-ea"/>
              <a:ea typeface="+mn-ea"/>
            </a:endParaRPr>
          </a:p>
          <a:p>
            <a:pPr>
              <a:lnSpc>
                <a:spcPts val="3600"/>
              </a:lnSpc>
              <a:spcBef>
                <a:spcPts val="1200"/>
              </a:spcBef>
            </a:pPr>
            <a:r>
              <a:rPr lang="en-US" altLang="zh-CN" sz="2000" b="1" dirty="0">
                <a:solidFill>
                  <a:srgbClr val="000000"/>
                </a:solidFill>
              </a:rPr>
              <a:t> </a:t>
            </a:r>
            <a:r>
              <a:rPr lang="en-US" altLang="zh-CN" sz="2000" b="1" dirty="0" smtClean="0">
                <a:solidFill>
                  <a:srgbClr val="000000"/>
                </a:solidFill>
              </a:rPr>
              <a:t>       AX</a:t>
            </a:r>
            <a:r>
              <a:rPr lang="zh-CN" altLang="en-US" sz="2000" b="1" dirty="0">
                <a:solidFill>
                  <a:srgbClr val="000000"/>
                </a:solidFill>
              </a:rPr>
              <a:t>、</a:t>
            </a:r>
            <a:r>
              <a:rPr lang="en-US" altLang="zh-CN" sz="2000" b="1" dirty="0">
                <a:solidFill>
                  <a:srgbClr val="000000"/>
                </a:solidFill>
              </a:rPr>
              <a:t>CX</a:t>
            </a:r>
            <a:r>
              <a:rPr lang="zh-CN" altLang="en-US" sz="2000" b="1" dirty="0">
                <a:solidFill>
                  <a:srgbClr val="000000"/>
                </a:solidFill>
              </a:rPr>
              <a:t>、</a:t>
            </a:r>
            <a:r>
              <a:rPr lang="en-US" altLang="zh-CN" sz="2000" b="1" dirty="0">
                <a:solidFill>
                  <a:srgbClr val="000000"/>
                </a:solidFill>
              </a:rPr>
              <a:t>DX</a:t>
            </a:r>
            <a:r>
              <a:rPr lang="zh-CN" altLang="en-US" sz="2000" b="1" dirty="0">
                <a:solidFill>
                  <a:srgbClr val="000000"/>
                </a:solidFill>
              </a:rPr>
              <a:t>、</a:t>
            </a:r>
            <a:r>
              <a:rPr lang="en-US" altLang="zh-CN" sz="2000" b="1" dirty="0">
                <a:solidFill>
                  <a:srgbClr val="000000"/>
                </a:solidFill>
              </a:rPr>
              <a:t>BX</a:t>
            </a:r>
            <a:r>
              <a:rPr lang="zh-CN" altLang="en-US" sz="2000" b="1" dirty="0">
                <a:solidFill>
                  <a:srgbClr val="000000"/>
                </a:solidFill>
              </a:rPr>
              <a:t>、</a:t>
            </a:r>
            <a:r>
              <a:rPr lang="en-US" altLang="zh-CN" sz="2000" b="1" dirty="0">
                <a:solidFill>
                  <a:srgbClr val="000000"/>
                </a:solidFill>
              </a:rPr>
              <a:t>SP</a:t>
            </a:r>
            <a:r>
              <a:rPr lang="zh-CN" altLang="en-US" sz="2000" b="1" dirty="0">
                <a:solidFill>
                  <a:srgbClr val="000000"/>
                </a:solidFill>
              </a:rPr>
              <a:t>、</a:t>
            </a:r>
            <a:r>
              <a:rPr lang="en-US" altLang="zh-CN" sz="2000" b="1" dirty="0">
                <a:solidFill>
                  <a:srgbClr val="000000"/>
                </a:solidFill>
              </a:rPr>
              <a:t>BP</a:t>
            </a:r>
            <a:r>
              <a:rPr lang="zh-CN" altLang="en-US" sz="2000" b="1" dirty="0">
                <a:solidFill>
                  <a:srgbClr val="000000"/>
                </a:solidFill>
              </a:rPr>
              <a:t>、</a:t>
            </a:r>
            <a:r>
              <a:rPr lang="en-US" altLang="zh-CN" sz="2000" b="1" dirty="0">
                <a:solidFill>
                  <a:srgbClr val="000000"/>
                </a:solidFill>
              </a:rPr>
              <a:t>SI</a:t>
            </a:r>
            <a:r>
              <a:rPr lang="zh-CN" altLang="en-US" sz="2000" b="1" dirty="0">
                <a:solidFill>
                  <a:srgbClr val="000000"/>
                </a:solidFill>
              </a:rPr>
              <a:t>、</a:t>
            </a:r>
            <a:r>
              <a:rPr lang="en-US" altLang="zh-CN" sz="2000" b="1" dirty="0" smtClean="0">
                <a:solidFill>
                  <a:srgbClr val="000000"/>
                </a:solidFill>
              </a:rPr>
              <a:t>DI</a:t>
            </a:r>
            <a:endParaRPr lang="zh-CN" altLang="en-US" sz="2000" dirty="0">
              <a:solidFill>
                <a:srgbClr val="000000"/>
              </a:solidFill>
            </a:endParaRPr>
          </a:p>
          <a:p>
            <a:pPr marL="342900" indent="-342900">
              <a:lnSpc>
                <a:spcPts val="3600"/>
              </a:lnSpc>
              <a:spcBef>
                <a:spcPts val="1200"/>
              </a:spcBef>
              <a:buFont typeface="Wingdings" pitchFamily="2" charset="2"/>
              <a:buChar char="l"/>
            </a:pPr>
            <a:r>
              <a:rPr lang="en-US" altLang="zh-CN" sz="2000" b="1" dirty="0">
                <a:solidFill>
                  <a:srgbClr val="000000"/>
                </a:solidFill>
                <a:latin typeface="+mn-ea"/>
                <a:ea typeface="+mn-ea"/>
              </a:rPr>
              <a:t>POPA</a:t>
            </a:r>
            <a:r>
              <a:rPr lang="zh-CN" altLang="en-US" sz="2000" b="1" dirty="0">
                <a:solidFill>
                  <a:srgbClr val="000000"/>
                </a:solidFill>
                <a:latin typeface="+mn-ea"/>
                <a:ea typeface="+mn-ea"/>
              </a:rPr>
              <a:t>指令从堆栈弹出内容，以</a:t>
            </a:r>
            <a:r>
              <a:rPr lang="en-US" altLang="zh-CN" sz="2000" b="1" dirty="0">
                <a:solidFill>
                  <a:srgbClr val="000000"/>
                </a:solidFill>
                <a:latin typeface="+mn-ea"/>
                <a:ea typeface="+mn-ea"/>
              </a:rPr>
              <a:t>PUSHA</a:t>
            </a:r>
            <a:r>
              <a:rPr lang="zh-CN" altLang="en-US" sz="2000" b="1" dirty="0">
                <a:solidFill>
                  <a:srgbClr val="000000"/>
                </a:solidFill>
                <a:latin typeface="+mn-ea"/>
                <a:ea typeface="+mn-ea"/>
              </a:rPr>
              <a:t>相反的顺序</a:t>
            </a:r>
            <a:r>
              <a:rPr lang="zh-CN" altLang="en-US" sz="2000" b="1" dirty="0" smtClean="0">
                <a:solidFill>
                  <a:srgbClr val="000000"/>
                </a:solidFill>
                <a:latin typeface="+mn-ea"/>
                <a:ea typeface="+mn-ea"/>
              </a:rPr>
              <a:t>送通用寄存器 </a:t>
            </a:r>
            <a:endParaRPr lang="zh-CN" altLang="en-US" sz="2000" b="1" dirty="0">
              <a:solidFill>
                <a:srgbClr val="000000"/>
              </a:solidFill>
              <a:latin typeface="+mn-ea"/>
              <a:ea typeface="+mn-ea"/>
            </a:endParaRPr>
          </a:p>
        </p:txBody>
      </p:sp>
      <p:sp>
        <p:nvSpPr>
          <p:cNvPr id="16389" name="Text Box 6"/>
          <p:cNvSpPr txBox="1">
            <a:spLocks noChangeArrowheads="1"/>
          </p:cNvSpPr>
          <p:nvPr/>
        </p:nvSpPr>
        <p:spPr bwMode="auto">
          <a:xfrm>
            <a:off x="611188" y="242088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a:solidFill>
                  <a:srgbClr val="FFFF00"/>
                </a:solidFill>
                <a:latin typeface="Times New Roman" pitchFamily="18" charset="0"/>
              </a:rPr>
              <a:t>PUSHA</a:t>
            </a:r>
          </a:p>
        </p:txBody>
      </p:sp>
      <p:sp>
        <p:nvSpPr>
          <p:cNvPr id="16390" name="Text Box 7"/>
          <p:cNvSpPr txBox="1">
            <a:spLocks noChangeArrowheads="1"/>
          </p:cNvSpPr>
          <p:nvPr/>
        </p:nvSpPr>
        <p:spPr bwMode="auto">
          <a:xfrm>
            <a:off x="539750" y="177281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en-US" altLang="zh-CN" sz="2400" b="1" dirty="0">
                <a:solidFill>
                  <a:srgbClr val="000000"/>
                </a:solidFill>
                <a:latin typeface="Times New Roman" pitchFamily="18" charset="0"/>
              </a:rPr>
              <a:t>16</a:t>
            </a:r>
            <a:r>
              <a:rPr kumimoji="1" lang="zh-CN" altLang="en-US" sz="2400" b="1" dirty="0">
                <a:solidFill>
                  <a:srgbClr val="000000"/>
                </a:solidFill>
                <a:latin typeface="Times New Roman" pitchFamily="18" charset="0"/>
              </a:rPr>
              <a:t>位通用寄存器全进栈指令</a:t>
            </a:r>
          </a:p>
        </p:txBody>
      </p:sp>
      <p:sp>
        <p:nvSpPr>
          <p:cNvPr id="16391" name="Text Box 8"/>
          <p:cNvSpPr txBox="1">
            <a:spLocks noChangeArrowheads="1"/>
          </p:cNvSpPr>
          <p:nvPr/>
        </p:nvSpPr>
        <p:spPr bwMode="auto">
          <a:xfrm>
            <a:off x="611188" y="3645024"/>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a:solidFill>
                  <a:srgbClr val="FFFF00"/>
                </a:solidFill>
                <a:latin typeface="Times New Roman" pitchFamily="18" charset="0"/>
              </a:rPr>
              <a:t>POPA</a:t>
            </a:r>
          </a:p>
        </p:txBody>
      </p:sp>
      <p:sp>
        <p:nvSpPr>
          <p:cNvPr id="16392" name="Text Box 9"/>
          <p:cNvSpPr txBox="1">
            <a:spLocks noChangeArrowheads="1"/>
          </p:cNvSpPr>
          <p:nvPr/>
        </p:nvSpPr>
        <p:spPr bwMode="auto">
          <a:xfrm>
            <a:off x="539750" y="306896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en-US" altLang="zh-CN" sz="2400" b="1" dirty="0">
                <a:solidFill>
                  <a:srgbClr val="000000"/>
                </a:solidFill>
                <a:latin typeface="Times New Roman" pitchFamily="18" charset="0"/>
              </a:rPr>
              <a:t>16</a:t>
            </a:r>
            <a:r>
              <a:rPr kumimoji="1" lang="zh-CN" altLang="en-US" sz="2400" b="1" dirty="0">
                <a:solidFill>
                  <a:srgbClr val="000000"/>
                </a:solidFill>
                <a:latin typeface="Times New Roman" pitchFamily="18" charset="0"/>
              </a:rPr>
              <a:t>位通用寄存器全出栈指令</a:t>
            </a:r>
          </a:p>
        </p:txBody>
      </p:sp>
    </p:spTree>
    <p:extLst>
      <p:ext uri="{BB962C8B-B14F-4D97-AF65-F5344CB8AC3E}">
        <p14:creationId xmlns:p14="http://schemas.microsoft.com/office/powerpoint/2010/main" val="17910252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7411" name="Text Box 3"/>
          <p:cNvSpPr txBox="1">
            <a:spLocks noChangeArrowheads="1"/>
          </p:cNvSpPr>
          <p:nvPr/>
        </p:nvSpPr>
        <p:spPr bwMode="auto">
          <a:xfrm>
            <a:off x="539750" y="1124744"/>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400" b="1" dirty="0">
                <a:solidFill>
                  <a:srgbClr val="0000FF"/>
                </a:solidFill>
              </a:rPr>
              <a:t>32</a:t>
            </a:r>
            <a:r>
              <a:rPr lang="zh-CN" altLang="en-US" sz="2400" b="1" dirty="0">
                <a:solidFill>
                  <a:srgbClr val="0000FF"/>
                </a:solidFill>
              </a:rPr>
              <a:t>位通用寄存器全进栈、出栈指令</a:t>
            </a:r>
          </a:p>
        </p:txBody>
      </p:sp>
      <p:sp>
        <p:nvSpPr>
          <p:cNvPr id="17412" name="Rectangle 4"/>
          <p:cNvSpPr>
            <a:spLocks noChangeArrowheads="1"/>
          </p:cNvSpPr>
          <p:nvPr/>
        </p:nvSpPr>
        <p:spPr bwMode="auto">
          <a:xfrm>
            <a:off x="468313" y="4164176"/>
            <a:ext cx="8568183"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ts val="3600"/>
              </a:lnSpc>
              <a:spcBef>
                <a:spcPts val="1200"/>
              </a:spcBef>
              <a:buFont typeface="Wingdings" pitchFamily="2" charset="2"/>
              <a:buChar char="l"/>
            </a:pPr>
            <a:r>
              <a:rPr lang="en-US" altLang="zh-CN" sz="2000" b="1" dirty="0">
                <a:solidFill>
                  <a:srgbClr val="000000"/>
                </a:solidFill>
                <a:latin typeface="+mn-ea"/>
                <a:ea typeface="+mn-ea"/>
              </a:rPr>
              <a:t>PUSHAD</a:t>
            </a:r>
            <a:r>
              <a:rPr lang="zh-CN" altLang="en-US" sz="2000" b="1" dirty="0">
                <a:solidFill>
                  <a:srgbClr val="000000"/>
                </a:solidFill>
                <a:latin typeface="+mn-ea"/>
                <a:ea typeface="+mn-ea"/>
              </a:rPr>
              <a:t>指令</a:t>
            </a:r>
            <a:r>
              <a:rPr lang="zh-CN" altLang="en-US" sz="2000" b="1" dirty="0" smtClean="0">
                <a:solidFill>
                  <a:srgbClr val="000000"/>
                </a:solidFill>
                <a:latin typeface="+mn-ea"/>
                <a:ea typeface="+mn-ea"/>
              </a:rPr>
              <a:t>将</a:t>
            </a:r>
            <a:r>
              <a:rPr lang="en-US" altLang="zh-CN" sz="2000" b="1" dirty="0" smtClean="0">
                <a:solidFill>
                  <a:srgbClr val="000000"/>
                </a:solidFill>
                <a:latin typeface="+mn-ea"/>
                <a:ea typeface="+mn-ea"/>
              </a:rPr>
              <a:t>8</a:t>
            </a:r>
            <a:r>
              <a:rPr lang="zh-CN" altLang="en-US" sz="2000" b="1" dirty="0">
                <a:solidFill>
                  <a:srgbClr val="000000"/>
                </a:solidFill>
                <a:latin typeface="+mn-ea"/>
                <a:ea typeface="+mn-ea"/>
              </a:rPr>
              <a:t>个</a:t>
            </a:r>
            <a:r>
              <a:rPr lang="en-US" altLang="zh-CN" sz="2000" b="1" dirty="0">
                <a:solidFill>
                  <a:srgbClr val="000000"/>
                </a:solidFill>
                <a:latin typeface="+mn-ea"/>
                <a:ea typeface="+mn-ea"/>
              </a:rPr>
              <a:t>16</a:t>
            </a:r>
            <a:r>
              <a:rPr lang="zh-CN" altLang="en-US" sz="2000" b="1" dirty="0">
                <a:solidFill>
                  <a:srgbClr val="000000"/>
                </a:solidFill>
                <a:latin typeface="+mn-ea"/>
                <a:ea typeface="+mn-ea"/>
              </a:rPr>
              <a:t>位通用寄存器的内容压入堆栈，压入</a:t>
            </a:r>
            <a:r>
              <a:rPr lang="zh-CN" altLang="en-US" sz="2000" b="1" dirty="0" smtClean="0">
                <a:solidFill>
                  <a:srgbClr val="000000"/>
                </a:solidFill>
                <a:latin typeface="+mn-ea"/>
                <a:ea typeface="+mn-ea"/>
              </a:rPr>
              <a:t>顺序：</a:t>
            </a:r>
            <a:endParaRPr lang="en-US" altLang="zh-CN" sz="2000" b="1" dirty="0" smtClean="0">
              <a:solidFill>
                <a:srgbClr val="000000"/>
              </a:solidFill>
              <a:latin typeface="+mn-ea"/>
              <a:ea typeface="+mn-ea"/>
            </a:endParaRPr>
          </a:p>
          <a:p>
            <a:pPr>
              <a:lnSpc>
                <a:spcPts val="3600"/>
              </a:lnSpc>
              <a:spcBef>
                <a:spcPts val="1200"/>
              </a:spcBef>
            </a:pPr>
            <a:r>
              <a:rPr lang="en-US" altLang="zh-CN" sz="2000" b="1" dirty="0">
                <a:solidFill>
                  <a:srgbClr val="000000"/>
                </a:solidFill>
              </a:rPr>
              <a:t> </a:t>
            </a:r>
            <a:r>
              <a:rPr lang="en-US" altLang="zh-CN" sz="2000" b="1" dirty="0" smtClean="0">
                <a:solidFill>
                  <a:srgbClr val="000000"/>
                </a:solidFill>
              </a:rPr>
              <a:t>       EAX</a:t>
            </a:r>
            <a:r>
              <a:rPr lang="zh-CN" altLang="en-US" sz="2000" b="1" dirty="0">
                <a:solidFill>
                  <a:srgbClr val="000000"/>
                </a:solidFill>
              </a:rPr>
              <a:t>、</a:t>
            </a:r>
            <a:r>
              <a:rPr lang="en-US" altLang="zh-CN" sz="2000" b="1" dirty="0">
                <a:solidFill>
                  <a:srgbClr val="000000"/>
                </a:solidFill>
              </a:rPr>
              <a:t>ECX</a:t>
            </a:r>
            <a:r>
              <a:rPr lang="zh-CN" altLang="en-US" sz="2000" b="1" dirty="0">
                <a:solidFill>
                  <a:srgbClr val="000000"/>
                </a:solidFill>
              </a:rPr>
              <a:t>、</a:t>
            </a:r>
            <a:r>
              <a:rPr lang="en-US" altLang="zh-CN" sz="2000" b="1" dirty="0">
                <a:solidFill>
                  <a:srgbClr val="000000"/>
                </a:solidFill>
              </a:rPr>
              <a:t>EDX</a:t>
            </a:r>
            <a:r>
              <a:rPr lang="zh-CN" altLang="en-US" sz="2000" b="1" dirty="0">
                <a:solidFill>
                  <a:srgbClr val="000000"/>
                </a:solidFill>
              </a:rPr>
              <a:t>、</a:t>
            </a:r>
            <a:r>
              <a:rPr lang="en-US" altLang="zh-CN" sz="2000" b="1" dirty="0">
                <a:solidFill>
                  <a:srgbClr val="000000"/>
                </a:solidFill>
              </a:rPr>
              <a:t>EBX</a:t>
            </a:r>
            <a:r>
              <a:rPr lang="zh-CN" altLang="en-US" sz="2000" b="1" dirty="0">
                <a:solidFill>
                  <a:srgbClr val="000000"/>
                </a:solidFill>
              </a:rPr>
              <a:t>、</a:t>
            </a:r>
            <a:r>
              <a:rPr lang="en-US" altLang="zh-CN" sz="2000" b="1" dirty="0">
                <a:solidFill>
                  <a:srgbClr val="000000"/>
                </a:solidFill>
              </a:rPr>
              <a:t>ESP</a:t>
            </a:r>
            <a:r>
              <a:rPr lang="zh-CN" altLang="en-US" sz="2000" b="1" dirty="0">
                <a:solidFill>
                  <a:srgbClr val="000000"/>
                </a:solidFill>
              </a:rPr>
              <a:t>、</a:t>
            </a:r>
            <a:r>
              <a:rPr lang="en-US" altLang="zh-CN" sz="2000" b="1" dirty="0">
                <a:solidFill>
                  <a:srgbClr val="000000"/>
                </a:solidFill>
              </a:rPr>
              <a:t>EBP</a:t>
            </a:r>
            <a:r>
              <a:rPr lang="zh-CN" altLang="en-US" sz="2000" b="1" dirty="0">
                <a:solidFill>
                  <a:srgbClr val="000000"/>
                </a:solidFill>
              </a:rPr>
              <a:t>、</a:t>
            </a:r>
            <a:r>
              <a:rPr lang="en-US" altLang="zh-CN" sz="2000" b="1" dirty="0">
                <a:solidFill>
                  <a:srgbClr val="000000"/>
                </a:solidFill>
              </a:rPr>
              <a:t>ESI</a:t>
            </a:r>
            <a:r>
              <a:rPr lang="zh-CN" altLang="en-US" sz="2000" b="1" dirty="0">
                <a:solidFill>
                  <a:srgbClr val="000000"/>
                </a:solidFill>
              </a:rPr>
              <a:t>、</a:t>
            </a:r>
            <a:r>
              <a:rPr lang="en-US" altLang="zh-CN" sz="2000" b="1" dirty="0" smtClean="0">
                <a:solidFill>
                  <a:srgbClr val="000000"/>
                </a:solidFill>
              </a:rPr>
              <a:t>EDI</a:t>
            </a:r>
            <a:endParaRPr lang="zh-CN" altLang="en-US" sz="2000" dirty="0">
              <a:solidFill>
                <a:srgbClr val="000000"/>
              </a:solidFill>
            </a:endParaRPr>
          </a:p>
          <a:p>
            <a:pPr marL="342900" indent="-342900">
              <a:lnSpc>
                <a:spcPts val="3600"/>
              </a:lnSpc>
              <a:spcBef>
                <a:spcPts val="1200"/>
              </a:spcBef>
              <a:buFont typeface="Wingdings" pitchFamily="2" charset="2"/>
              <a:buChar char="l"/>
            </a:pPr>
            <a:r>
              <a:rPr lang="en-US" altLang="zh-CN" sz="2000" b="1" dirty="0">
                <a:solidFill>
                  <a:srgbClr val="000000"/>
                </a:solidFill>
                <a:latin typeface="+mn-ea"/>
                <a:ea typeface="+mn-ea"/>
              </a:rPr>
              <a:t>POPAD</a:t>
            </a:r>
            <a:r>
              <a:rPr lang="zh-CN" altLang="en-US" sz="2000" b="1" dirty="0">
                <a:solidFill>
                  <a:srgbClr val="000000"/>
                </a:solidFill>
                <a:latin typeface="+mn-ea"/>
                <a:ea typeface="+mn-ea"/>
              </a:rPr>
              <a:t>指令从堆栈弹出内容，以</a:t>
            </a:r>
            <a:r>
              <a:rPr lang="en-US" altLang="zh-CN" sz="2000" b="1" dirty="0">
                <a:solidFill>
                  <a:srgbClr val="000000"/>
                </a:solidFill>
                <a:latin typeface="+mn-ea"/>
                <a:ea typeface="+mn-ea"/>
              </a:rPr>
              <a:t>PUSHA</a:t>
            </a:r>
            <a:r>
              <a:rPr lang="zh-CN" altLang="en-US" sz="2000" b="1" dirty="0">
                <a:solidFill>
                  <a:srgbClr val="000000"/>
                </a:solidFill>
                <a:latin typeface="+mn-ea"/>
                <a:ea typeface="+mn-ea"/>
              </a:rPr>
              <a:t>相反的顺序</a:t>
            </a:r>
            <a:r>
              <a:rPr lang="zh-CN" altLang="en-US" sz="2000" b="1" dirty="0" smtClean="0">
                <a:solidFill>
                  <a:srgbClr val="000000"/>
                </a:solidFill>
                <a:latin typeface="+mn-ea"/>
                <a:ea typeface="+mn-ea"/>
              </a:rPr>
              <a:t>送通用寄存器 </a:t>
            </a:r>
            <a:endParaRPr lang="zh-CN" altLang="en-US" sz="2000" b="1" dirty="0">
              <a:solidFill>
                <a:srgbClr val="000000"/>
              </a:solidFill>
              <a:latin typeface="+mn-ea"/>
              <a:ea typeface="+mn-ea"/>
            </a:endParaRPr>
          </a:p>
        </p:txBody>
      </p:sp>
      <p:sp>
        <p:nvSpPr>
          <p:cNvPr id="17413" name="Text Box 5"/>
          <p:cNvSpPr txBox="1">
            <a:spLocks noChangeArrowheads="1"/>
          </p:cNvSpPr>
          <p:nvPr/>
        </p:nvSpPr>
        <p:spPr bwMode="auto">
          <a:xfrm>
            <a:off x="611188" y="234888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a:solidFill>
                  <a:srgbClr val="FFFF00"/>
                </a:solidFill>
                <a:latin typeface="Times New Roman" pitchFamily="18" charset="0"/>
              </a:rPr>
              <a:t>PUSHAD</a:t>
            </a:r>
          </a:p>
        </p:txBody>
      </p:sp>
      <p:sp>
        <p:nvSpPr>
          <p:cNvPr id="17414" name="Text Box 6"/>
          <p:cNvSpPr txBox="1">
            <a:spLocks noChangeArrowheads="1"/>
          </p:cNvSpPr>
          <p:nvPr/>
        </p:nvSpPr>
        <p:spPr bwMode="auto">
          <a:xfrm>
            <a:off x="53975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en-US" altLang="zh-CN" sz="2400" b="1" dirty="0">
                <a:solidFill>
                  <a:srgbClr val="000000"/>
                </a:solidFill>
                <a:latin typeface="Times New Roman" pitchFamily="18" charset="0"/>
              </a:rPr>
              <a:t>32</a:t>
            </a:r>
            <a:r>
              <a:rPr kumimoji="1" lang="zh-CN" altLang="en-US" sz="2400" b="1" dirty="0">
                <a:solidFill>
                  <a:srgbClr val="000000"/>
                </a:solidFill>
                <a:latin typeface="Times New Roman" pitchFamily="18" charset="0"/>
              </a:rPr>
              <a:t>位通用寄存器全进栈指令</a:t>
            </a:r>
          </a:p>
        </p:txBody>
      </p:sp>
      <p:sp>
        <p:nvSpPr>
          <p:cNvPr id="17415" name="Text Box 7"/>
          <p:cNvSpPr txBox="1">
            <a:spLocks noChangeArrowheads="1"/>
          </p:cNvSpPr>
          <p:nvPr/>
        </p:nvSpPr>
        <p:spPr bwMode="auto">
          <a:xfrm>
            <a:off x="611188" y="3573016"/>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a:solidFill>
                  <a:srgbClr val="FFFF00"/>
                </a:solidFill>
                <a:latin typeface="Times New Roman" pitchFamily="18" charset="0"/>
              </a:rPr>
              <a:t>POPAD</a:t>
            </a:r>
          </a:p>
        </p:txBody>
      </p:sp>
      <p:sp>
        <p:nvSpPr>
          <p:cNvPr id="17416" name="Text Box 8"/>
          <p:cNvSpPr txBox="1">
            <a:spLocks noChangeArrowheads="1"/>
          </p:cNvSpPr>
          <p:nvPr/>
        </p:nvSpPr>
        <p:spPr bwMode="auto">
          <a:xfrm>
            <a:off x="539750" y="2996952"/>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en-US" altLang="zh-CN" sz="2400" b="1" dirty="0">
                <a:solidFill>
                  <a:srgbClr val="000000"/>
                </a:solidFill>
                <a:latin typeface="Times New Roman" pitchFamily="18" charset="0"/>
              </a:rPr>
              <a:t>32</a:t>
            </a:r>
            <a:r>
              <a:rPr kumimoji="1" lang="zh-CN" altLang="en-US" sz="2400" b="1" dirty="0">
                <a:solidFill>
                  <a:srgbClr val="000000"/>
                </a:solidFill>
                <a:latin typeface="Times New Roman" pitchFamily="18" charset="0"/>
              </a:rPr>
              <a:t>位通用寄存器全出栈指令</a:t>
            </a:r>
          </a:p>
        </p:txBody>
      </p:sp>
    </p:spTree>
    <p:extLst>
      <p:ext uri="{BB962C8B-B14F-4D97-AF65-F5344CB8AC3E}">
        <p14:creationId xmlns:p14="http://schemas.microsoft.com/office/powerpoint/2010/main" val="27387461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2636912"/>
            <a:ext cx="8604250" cy="426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5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include  &lt;</a:t>
            </a:r>
            <a:r>
              <a:rPr kumimoji="1" lang="en-US" altLang="zh-CN" b="1" dirty="0" err="1">
                <a:solidFill>
                  <a:srgbClr val="000000"/>
                </a:solidFill>
                <a:effectLst>
                  <a:outerShdw blurRad="38100" dist="38100" dir="2700000" algn="tl">
                    <a:srgbClr val="000000">
                      <a:alpha val="43137"/>
                    </a:srgbClr>
                  </a:outerShdw>
                </a:effectLst>
                <a:latin typeface="宋体"/>
                <a:ea typeface="宋体"/>
              </a:rPr>
              <a:t>stdio.h</a:t>
            </a:r>
            <a:r>
              <a:rPr kumimoji="1" lang="en-US" altLang="zh-CN" b="1" dirty="0">
                <a:solidFill>
                  <a:srgbClr val="000000"/>
                </a:solidFill>
                <a:effectLst>
                  <a:outerShdw blurRad="38100" dist="38100" dir="2700000" algn="tl">
                    <a:srgbClr val="000000">
                      <a:alpha val="43137"/>
                    </a:srgbClr>
                  </a:outerShdw>
                </a:effectLst>
                <a:latin typeface="宋体"/>
                <a:ea typeface="宋体"/>
              </a:rPr>
              <a:t>&gt;</a:t>
            </a:r>
          </a:p>
          <a:p>
            <a:pPr>
              <a:lnSpc>
                <a:spcPts val="2500"/>
              </a:lnSpc>
            </a:pP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int</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buff[8];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全局数组，存放从堆栈中取出的各寄存器之值</a:t>
            </a:r>
          </a:p>
          <a:p>
            <a:pPr>
              <a:lnSpc>
                <a:spcPts val="2500"/>
              </a:lnSpc>
            </a:pP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int</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main( )</a:t>
            </a:r>
          </a:p>
          <a:p>
            <a:pPr>
              <a:lnSpc>
                <a:spcPts val="25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5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_</a:t>
            </a:r>
            <a:r>
              <a:rPr kumimoji="1" lang="en-US" altLang="zh-CN" b="1" dirty="0" err="1">
                <a:solidFill>
                  <a:srgbClr val="000000"/>
                </a:solidFill>
                <a:effectLst>
                  <a:outerShdw blurRad="38100" dist="38100" dir="2700000" algn="tl">
                    <a:srgbClr val="000000">
                      <a:alpha val="43137"/>
                    </a:srgbClr>
                  </a:outerShdw>
                </a:effectLst>
                <a:latin typeface="宋体"/>
                <a:ea typeface="宋体"/>
              </a:rPr>
              <a:t>asm</a:t>
            </a: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rPr>
              <a:t>//</a:t>
            </a:r>
            <a:r>
              <a:rPr kumimoji="1" lang="zh-CN" altLang="en-US" b="1" dirty="0">
                <a:solidFill>
                  <a:srgbClr val="000000"/>
                </a:solidFill>
                <a:effectLst>
                  <a:outerShdw blurRad="38100" dist="38100" dir="2700000" algn="tl">
                    <a:srgbClr val="000000">
                      <a:alpha val="43137"/>
                    </a:srgbClr>
                  </a:outerShdw>
                </a:effectLst>
                <a:latin typeface="宋体"/>
              </a:rPr>
              <a:t>嵌入汇编</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500"/>
              </a:lnSpc>
            </a:pPr>
            <a:r>
              <a:rPr kumimoji="1" lang="en-US" altLang="zh-CN" b="1" dirty="0" smtClean="0">
                <a:solidFill>
                  <a:srgbClr val="FF0000"/>
                </a:solidFill>
                <a:effectLst>
                  <a:outerShdw blurRad="38100" dist="38100" dir="2700000" algn="tl">
                    <a:srgbClr val="000000">
                      <a:alpha val="43137"/>
                    </a:srgbClr>
                  </a:outerShdw>
                </a:effectLst>
                <a:latin typeface="宋体"/>
                <a:ea typeface="宋体"/>
              </a:rPr>
              <a:t>         </a:t>
            </a:r>
            <a:r>
              <a:rPr kumimoji="1" lang="zh-CN" altLang="en-US" b="1" dirty="0" smtClean="0">
                <a:solidFill>
                  <a:srgbClr val="FF0000"/>
                </a:solidFill>
                <a:effectLst>
                  <a:outerShdw blurRad="38100" dist="38100" dir="2700000" algn="tl">
                    <a:srgbClr val="000000">
                      <a:alpha val="43137"/>
                    </a:srgbClr>
                  </a:outerShdw>
                </a:effectLst>
                <a:latin typeface="宋体"/>
                <a:ea typeface="宋体"/>
              </a:rPr>
              <a:t>。。。。。。</a:t>
            </a:r>
            <a:endParaRPr kumimoji="1" lang="en-US" altLang="zh-CN" b="1" dirty="0" smtClean="0">
              <a:solidFill>
                <a:srgbClr val="FF0000"/>
              </a:solidFill>
              <a:effectLst>
                <a:outerShdw blurRad="38100" dist="38100" dir="2700000" algn="tl">
                  <a:srgbClr val="000000">
                    <a:alpha val="43137"/>
                  </a:srgbClr>
                </a:outerShdw>
              </a:effectLst>
              <a:latin typeface="宋体"/>
              <a:ea typeface="宋体"/>
            </a:endParaRPr>
          </a:p>
          <a:p>
            <a:pPr>
              <a:lnSpc>
                <a:spcPts val="25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p>
          <a:p>
            <a:pPr>
              <a:lnSpc>
                <a:spcPts val="25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zh-CN" altLang="en-US"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依次显示数组</a:t>
            </a:r>
            <a:r>
              <a:rPr kumimoji="1" lang="en-US" altLang="zh-CN" b="1" dirty="0">
                <a:solidFill>
                  <a:srgbClr val="000000"/>
                </a:solidFill>
                <a:effectLst>
                  <a:outerShdw blurRad="38100" dist="38100" dir="2700000" algn="tl">
                    <a:srgbClr val="000000">
                      <a:alpha val="43137"/>
                    </a:srgbClr>
                  </a:outerShdw>
                </a:effectLst>
                <a:latin typeface="宋体"/>
                <a:ea typeface="宋体"/>
              </a:rPr>
              <a:t>buff</a:t>
            </a:r>
            <a:r>
              <a:rPr kumimoji="1" lang="zh-CN" altLang="en-US" b="1" dirty="0">
                <a:solidFill>
                  <a:srgbClr val="000000"/>
                </a:solidFill>
                <a:effectLst>
                  <a:outerShdw blurRad="38100" dist="38100" dir="2700000" algn="tl">
                    <a:srgbClr val="000000">
                      <a:alpha val="43137"/>
                    </a:srgbClr>
                  </a:outerShdw>
                </a:effectLst>
                <a:latin typeface="宋体"/>
                <a:ea typeface="宋体"/>
              </a:rPr>
              <a:t>各元素之值，从中观察</a:t>
            </a:r>
            <a:r>
              <a:rPr kumimoji="1" lang="en-US" altLang="zh-CN" b="1" dirty="0">
                <a:solidFill>
                  <a:srgbClr val="000000"/>
                </a:solidFill>
                <a:effectLst>
                  <a:outerShdw blurRad="38100" dist="38100" dir="2700000" algn="tl">
                    <a:srgbClr val="000000">
                      <a:alpha val="43137"/>
                    </a:srgbClr>
                  </a:outerShdw>
                </a:effectLst>
                <a:latin typeface="宋体"/>
                <a:ea typeface="宋体"/>
              </a:rPr>
              <a:t>PUAHAD</a:t>
            </a:r>
            <a:r>
              <a:rPr kumimoji="1" lang="zh-CN" altLang="en-US" b="1" dirty="0">
                <a:solidFill>
                  <a:srgbClr val="000000"/>
                </a:solidFill>
                <a:effectLst>
                  <a:outerShdw blurRad="38100" dist="38100" dir="2700000" algn="tl">
                    <a:srgbClr val="000000">
                      <a:alpha val="43137"/>
                    </a:srgbClr>
                  </a:outerShdw>
                </a:effectLst>
                <a:latin typeface="宋体"/>
                <a:ea typeface="宋体"/>
              </a:rPr>
              <a:t>指令压栈的效果</a:t>
            </a:r>
          </a:p>
          <a:p>
            <a:pPr>
              <a:lnSpc>
                <a:spcPts val="25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smtClean="0">
                <a:solidFill>
                  <a:srgbClr val="000000"/>
                </a:solidFill>
                <a:effectLst>
                  <a:outerShdw blurRad="38100" dist="38100" dir="2700000" algn="tl">
                    <a:srgbClr val="000000">
                      <a:alpha val="43137"/>
                    </a:srgbClr>
                  </a:outerShdw>
                </a:effectLst>
                <a:latin typeface="宋体"/>
                <a:ea typeface="宋体"/>
              </a:rPr>
              <a:t>int</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for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=0;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&lt;8;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("buff[%d]=%u\n",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 buff[</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return  </a:t>
            </a:r>
            <a:r>
              <a:rPr kumimoji="1" lang="en-US" altLang="zh-CN" b="1" dirty="0">
                <a:solidFill>
                  <a:srgbClr val="000000"/>
                </a:solidFill>
                <a:effectLst>
                  <a:outerShdw blurRad="38100" dist="38100" dir="2700000" algn="tl">
                    <a:srgbClr val="000000">
                      <a:alpha val="43137"/>
                    </a:srgbClr>
                  </a:outerShdw>
                </a:effectLst>
                <a:latin typeface="宋体"/>
                <a:ea typeface="宋体"/>
              </a:rPr>
              <a:t>0;</a:t>
            </a:r>
          </a:p>
          <a:p>
            <a:pPr>
              <a:lnSpc>
                <a:spcPts val="25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7" name="圆角矩形标注 6"/>
          <p:cNvSpPr/>
          <p:nvPr/>
        </p:nvSpPr>
        <p:spPr>
          <a:xfrm>
            <a:off x="611188" y="1628800"/>
            <a:ext cx="6985148" cy="936104"/>
          </a:xfrm>
          <a:prstGeom prst="wedgeRoundRectCallout">
            <a:avLst>
              <a:gd name="adj1" fmla="val 8339"/>
              <a:gd name="adj2" fmla="val 8243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lIns="98587" tIns="49294" rIns="98587" bIns="49294" anchor="ctr"/>
          <a:lstStyle/>
          <a:p>
            <a:pPr>
              <a:lnSpc>
                <a:spcPts val="3000"/>
              </a:lnSpc>
              <a:defRPr/>
            </a:pPr>
            <a:r>
              <a:rPr lang="zh-CN" altLang="en-US" b="1" dirty="0" smtClean="0">
                <a:solidFill>
                  <a:srgbClr val="0000FF"/>
                </a:solidFill>
                <a:effectLst>
                  <a:outerShdw blurRad="38100" dist="38100" dir="2700000" algn="tl">
                    <a:srgbClr val="000000">
                      <a:alpha val="43137"/>
                    </a:srgbClr>
                  </a:outerShdw>
                </a:effectLst>
              </a:rPr>
              <a:t>程序</a:t>
            </a:r>
            <a:r>
              <a:rPr lang="en-US" altLang="zh-CN" b="1" dirty="0">
                <a:solidFill>
                  <a:srgbClr val="0000FF"/>
                </a:solidFill>
                <a:effectLst>
                  <a:outerShdw blurRad="38100" dist="38100" dir="2700000" algn="tl">
                    <a:srgbClr val="000000">
                      <a:alpha val="43137"/>
                    </a:srgbClr>
                  </a:outerShdw>
                </a:effectLst>
              </a:rPr>
              <a:t>dp217</a:t>
            </a:r>
            <a:r>
              <a:rPr lang="zh-CN" altLang="en-US" b="1" dirty="0">
                <a:solidFill>
                  <a:srgbClr val="0000FF"/>
                </a:solidFill>
                <a:effectLst>
                  <a:outerShdw blurRad="38100" dist="38100" dir="2700000" algn="tl">
                    <a:srgbClr val="000000">
                      <a:alpha val="43137"/>
                    </a:srgbClr>
                  </a:outerShdw>
                </a:effectLst>
              </a:rPr>
              <a:t>及其嵌入汇编代码，演示</a:t>
            </a:r>
            <a:r>
              <a:rPr lang="en-US" altLang="zh-CN" b="1" dirty="0">
                <a:solidFill>
                  <a:srgbClr val="0000FF"/>
                </a:solidFill>
                <a:effectLst>
                  <a:outerShdw blurRad="38100" dist="38100" dir="2700000" algn="tl">
                    <a:srgbClr val="000000">
                      <a:alpha val="43137"/>
                    </a:srgbClr>
                  </a:outerShdw>
                </a:effectLst>
              </a:rPr>
              <a:t>PUSHAD</a:t>
            </a:r>
            <a:r>
              <a:rPr lang="zh-CN" altLang="en-US" b="1" dirty="0">
                <a:solidFill>
                  <a:srgbClr val="0000FF"/>
                </a:solidFill>
                <a:effectLst>
                  <a:outerShdw blurRad="38100" dist="38100" dir="2700000" algn="tl">
                    <a:srgbClr val="000000">
                      <a:alpha val="43137"/>
                    </a:srgbClr>
                  </a:outerShdw>
                </a:effectLst>
              </a:rPr>
              <a:t>指令的执行效果</a:t>
            </a:r>
            <a:r>
              <a:rPr lang="zh-CN" altLang="en-US" b="1" dirty="0" smtClean="0">
                <a:solidFill>
                  <a:srgbClr val="0000FF"/>
                </a:solidFill>
                <a:effectLst>
                  <a:outerShdw blurRad="38100" dist="38100" dir="2700000" algn="tl">
                    <a:srgbClr val="000000">
                      <a:alpha val="43137"/>
                    </a:srgbClr>
                  </a:outerShdw>
                </a:effectLst>
              </a:rPr>
              <a:t>，</a:t>
            </a:r>
            <a:endParaRPr lang="en-US" altLang="zh-CN" b="1" dirty="0" smtClean="0">
              <a:solidFill>
                <a:srgbClr val="0000FF"/>
              </a:solidFill>
              <a:effectLst>
                <a:outerShdw blurRad="38100" dist="38100" dir="2700000" algn="tl">
                  <a:srgbClr val="000000">
                    <a:alpha val="43137"/>
                  </a:srgbClr>
                </a:outerShdw>
              </a:effectLst>
            </a:endParaRPr>
          </a:p>
          <a:p>
            <a:pPr>
              <a:lnSpc>
                <a:spcPts val="3000"/>
              </a:lnSpc>
              <a:defRPr/>
            </a:pPr>
            <a:r>
              <a:rPr lang="zh-CN" altLang="en-US" b="1" dirty="0" smtClean="0">
                <a:solidFill>
                  <a:srgbClr val="0000FF"/>
                </a:solidFill>
                <a:effectLst>
                  <a:outerShdw blurRad="38100" dist="38100" dir="2700000" algn="tl">
                    <a:srgbClr val="000000">
                      <a:alpha val="43137"/>
                    </a:srgbClr>
                  </a:outerShdw>
                </a:effectLst>
              </a:rPr>
              <a:t>还</a:t>
            </a:r>
            <a:r>
              <a:rPr lang="zh-CN" altLang="en-US" b="1" dirty="0">
                <a:solidFill>
                  <a:srgbClr val="0000FF"/>
                </a:solidFill>
                <a:effectLst>
                  <a:outerShdw blurRad="38100" dist="38100" dir="2700000" algn="tl">
                    <a:srgbClr val="000000">
                      <a:alpha val="43137"/>
                    </a:srgbClr>
                  </a:outerShdw>
                </a:effectLst>
              </a:rPr>
              <a:t>演示另一种访问堆栈区域存储单元的方法。</a:t>
            </a:r>
          </a:p>
        </p:txBody>
      </p:sp>
    </p:spTree>
    <p:extLst>
      <p:ext uri="{BB962C8B-B14F-4D97-AF65-F5344CB8AC3E}">
        <p14:creationId xmlns:p14="http://schemas.microsoft.com/office/powerpoint/2010/main" val="3651804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1763132"/>
            <a:ext cx="7457562" cy="47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6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_</a:t>
            </a:r>
            <a:r>
              <a:rPr kumimoji="1" lang="en-US" altLang="zh-CN" b="1" dirty="0" err="1">
                <a:solidFill>
                  <a:srgbClr val="000000"/>
                </a:solidFill>
                <a:effectLst>
                  <a:outerShdw blurRad="38100" dist="38100" dir="2700000" algn="tl">
                    <a:srgbClr val="000000">
                      <a:alpha val="43137"/>
                    </a:srgbClr>
                  </a:outerShdw>
                </a:effectLst>
                <a:latin typeface="宋体"/>
                <a:ea typeface="宋体"/>
              </a:rPr>
              <a:t>asm</a:t>
            </a: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嵌入汇编</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FF"/>
                </a:solidFill>
                <a:effectLst>
                  <a:outerShdw blurRad="38100" dist="38100" dir="2700000" algn="tl">
                    <a:srgbClr val="000000">
                      <a:alpha val="43137"/>
                    </a:srgbClr>
                  </a:outerShdw>
                </a:effectLst>
                <a:latin typeface="宋体"/>
                <a:ea typeface="宋体"/>
              </a:rPr>
              <a:t>PUSH  </a:t>
            </a:r>
            <a:r>
              <a:rPr kumimoji="1" lang="en-US" altLang="zh-CN" b="1" dirty="0">
                <a:solidFill>
                  <a:srgbClr val="0000FF"/>
                </a:solidFill>
                <a:effectLst>
                  <a:outerShdw blurRad="38100" dist="38100" dir="2700000" algn="tl">
                    <a:srgbClr val="000000">
                      <a:alpha val="43137"/>
                    </a:srgbClr>
                  </a:outerShdw>
                </a:effectLst>
                <a:latin typeface="宋体"/>
                <a:ea typeface="宋体"/>
              </a:rPr>
              <a:t>EBP            //</a:t>
            </a:r>
            <a:r>
              <a:rPr kumimoji="1" lang="zh-CN" altLang="en-US" b="1" dirty="0">
                <a:solidFill>
                  <a:srgbClr val="0000FF"/>
                </a:solidFill>
                <a:effectLst>
                  <a:outerShdw blurRad="38100" dist="38100" dir="2700000" algn="tl">
                    <a:srgbClr val="000000">
                      <a:alpha val="43137"/>
                    </a:srgbClr>
                  </a:outerShdw>
                </a:effectLst>
                <a:latin typeface="宋体"/>
                <a:ea typeface="宋体"/>
              </a:rPr>
              <a:t>先保存</a:t>
            </a:r>
            <a:r>
              <a:rPr kumimoji="1" lang="en-US" altLang="zh-CN" b="1" dirty="0">
                <a:solidFill>
                  <a:srgbClr val="0000FF"/>
                </a:solidFill>
                <a:effectLst>
                  <a:outerShdw blurRad="38100" dist="38100" dir="2700000" algn="tl">
                    <a:srgbClr val="000000">
                      <a:alpha val="43137"/>
                    </a:srgbClr>
                  </a:outerShdw>
                </a:effectLst>
                <a:latin typeface="宋体"/>
                <a:ea typeface="宋体"/>
              </a:rPr>
              <a:t>EBP</a:t>
            </a:r>
            <a:r>
              <a:rPr kumimoji="1" lang="zh-CN" altLang="en-US" b="1" dirty="0">
                <a:solidFill>
                  <a:srgbClr val="0000FF"/>
                </a:solidFill>
                <a:effectLst>
                  <a:outerShdw blurRad="38100" dist="38100" dir="2700000" algn="tl">
                    <a:srgbClr val="000000">
                      <a:alpha val="43137"/>
                    </a:srgbClr>
                  </a:outerShdw>
                </a:effectLst>
                <a:latin typeface="宋体"/>
                <a:ea typeface="宋体"/>
              </a:rPr>
              <a:t>！！</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EAX, 0         //</a:t>
            </a:r>
            <a:r>
              <a:rPr kumimoji="1" lang="zh-CN" altLang="en-US" b="1" dirty="0">
                <a:solidFill>
                  <a:srgbClr val="000000"/>
                </a:solidFill>
                <a:effectLst>
                  <a:outerShdw blurRad="38100" dist="38100" dir="2700000" algn="tl">
                    <a:srgbClr val="000000">
                      <a:alpha val="43137"/>
                    </a:srgbClr>
                  </a:outerShdw>
                </a:effectLst>
                <a:latin typeface="宋体"/>
                <a:ea typeface="宋体"/>
              </a:rPr>
              <a:t>给各通用寄存器赋一个特定的值</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EBX, 1</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ECX, 2</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EDX, 3</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FF0000"/>
                </a:solidFill>
                <a:effectLst>
                  <a:outerShdw blurRad="38100" dist="38100" dir="2700000" algn="tl">
                    <a:srgbClr val="000000">
                      <a:alpha val="43137"/>
                    </a:srgbClr>
                  </a:outerShdw>
                </a:effectLst>
                <a:latin typeface="宋体"/>
                <a:ea typeface="宋体"/>
              </a:rPr>
              <a:t>决不能随意改变</a:t>
            </a:r>
            <a:r>
              <a:rPr kumimoji="1" lang="en-US" altLang="zh-CN" b="1" dirty="0">
                <a:solidFill>
                  <a:srgbClr val="FF0000"/>
                </a:solidFill>
                <a:effectLst>
                  <a:outerShdw blurRad="38100" dist="38100" dir="2700000" algn="tl">
                    <a:srgbClr val="000000">
                      <a:alpha val="43137"/>
                    </a:srgbClr>
                  </a:outerShdw>
                </a:effectLst>
                <a:latin typeface="宋体"/>
                <a:ea typeface="宋体"/>
              </a:rPr>
              <a:t>ESP</a:t>
            </a:r>
            <a:r>
              <a:rPr kumimoji="1" lang="zh-CN" altLang="en-US" b="1" dirty="0">
                <a:solidFill>
                  <a:srgbClr val="FF0000"/>
                </a:solidFill>
                <a:effectLst>
                  <a:outerShdw blurRad="38100" dist="38100" dir="2700000" algn="tl">
                    <a:srgbClr val="000000">
                      <a:alpha val="43137"/>
                    </a:srgbClr>
                  </a:outerShdw>
                </a:effectLst>
                <a:latin typeface="宋体"/>
                <a:ea typeface="宋体"/>
              </a:rPr>
              <a:t>！！</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EBP, 5</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ESI, 6</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EDI, 7</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FF0000"/>
                </a:solidFill>
                <a:effectLst>
                  <a:outerShdw blurRad="38100" dist="38100" dir="2700000" algn="tl">
                    <a:srgbClr val="000000">
                      <a:alpha val="43137"/>
                    </a:srgbClr>
                  </a:outerShdw>
                </a:effectLst>
                <a:latin typeface="宋体"/>
                <a:ea typeface="宋体"/>
              </a:rPr>
              <a:t>PUSHAD</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8</a:t>
            </a:r>
            <a:r>
              <a:rPr kumimoji="1" lang="zh-CN" altLang="en-US" b="1" dirty="0">
                <a:solidFill>
                  <a:srgbClr val="000000"/>
                </a:solidFill>
                <a:effectLst>
                  <a:outerShdw blurRad="38100" dist="38100" dir="2700000" algn="tl">
                    <a:srgbClr val="000000">
                      <a:alpha val="43137"/>
                    </a:srgbClr>
                  </a:outerShdw>
                </a:effectLst>
                <a:latin typeface="宋体"/>
                <a:ea typeface="宋体"/>
              </a:rPr>
              <a:t>个通用寄存器之值全部推到堆栈</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p:txBody>
      </p:sp>
      <p:sp>
        <p:nvSpPr>
          <p:cNvPr id="7" name="圆角矩形标注 6"/>
          <p:cNvSpPr/>
          <p:nvPr/>
        </p:nvSpPr>
        <p:spPr>
          <a:xfrm>
            <a:off x="2987824" y="1251920"/>
            <a:ext cx="2385485" cy="648072"/>
          </a:xfrm>
          <a:prstGeom prst="wedgeRoundRectCallout">
            <a:avLst>
              <a:gd name="adj1" fmla="val 1881"/>
              <a:gd name="adj2" fmla="val 80773"/>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rPr>
              <a:t>保护</a:t>
            </a:r>
            <a:r>
              <a:rPr lang="zh-CN" altLang="en-US" sz="2000" b="1" dirty="0">
                <a:solidFill>
                  <a:srgbClr val="FF0000"/>
                </a:solidFill>
              </a:rPr>
              <a:t>重要</a:t>
            </a:r>
            <a:r>
              <a:rPr lang="zh-CN" altLang="en-US" sz="2000" b="1" dirty="0" smtClean="0">
                <a:solidFill>
                  <a:srgbClr val="FF0000"/>
                </a:solidFill>
              </a:rPr>
              <a:t>寄存器！</a:t>
            </a:r>
            <a:endParaRPr lang="zh-CN"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93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1556792"/>
            <a:ext cx="824965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rPr>
              <a:t>   </a:t>
            </a:r>
            <a:r>
              <a:rPr kumimoji="1" lang="en-US" altLang="zh-CN" b="1" dirty="0" smtClean="0">
                <a:solidFill>
                  <a:srgbClr val="FF0000"/>
                </a:solidFill>
                <a:effectLst>
                  <a:outerShdw blurRad="38100" dist="38100" dir="2700000" algn="tl">
                    <a:srgbClr val="000000">
                      <a:alpha val="43137"/>
                    </a:srgbClr>
                  </a:outerShdw>
                </a:effectLst>
                <a:latin typeface="宋体"/>
              </a:rPr>
              <a:t>MOV   </a:t>
            </a:r>
            <a:r>
              <a:rPr kumimoji="1" lang="en-US" altLang="zh-CN" b="1" dirty="0">
                <a:solidFill>
                  <a:srgbClr val="FF0000"/>
                </a:solidFill>
                <a:effectLst>
                  <a:outerShdw blurRad="38100" dist="38100" dir="2700000" algn="tl">
                    <a:srgbClr val="000000">
                      <a:alpha val="43137"/>
                    </a:srgbClr>
                  </a:outerShdw>
                </a:effectLst>
                <a:latin typeface="宋体"/>
              </a:rPr>
              <a:t>EBP, ESP       </a:t>
            </a:r>
            <a:r>
              <a:rPr kumimoji="1" lang="en-US" altLang="zh-CN" b="1" dirty="0">
                <a:solidFill>
                  <a:srgbClr val="000000"/>
                </a:solidFill>
                <a:effectLst>
                  <a:outerShdw blurRad="38100" dist="38100" dir="2700000" algn="tl">
                    <a:srgbClr val="000000">
                      <a:alpha val="43137"/>
                    </a:srgbClr>
                  </a:outerShdw>
                </a:effectLst>
                <a:latin typeface="宋体"/>
              </a:rPr>
              <a:t>//</a:t>
            </a:r>
            <a:r>
              <a:rPr kumimoji="1" lang="zh-CN" altLang="en-US" b="1" dirty="0">
                <a:solidFill>
                  <a:srgbClr val="000000"/>
                </a:solidFill>
                <a:effectLst>
                  <a:outerShdw blurRad="38100" dist="38100" dir="2700000" algn="tl">
                    <a:srgbClr val="000000">
                      <a:alpha val="43137"/>
                    </a:srgbClr>
                  </a:outerShdw>
                </a:effectLst>
                <a:latin typeface="宋体"/>
              </a:rPr>
              <a:t>使得</a:t>
            </a:r>
            <a:r>
              <a:rPr kumimoji="1" lang="en-US" altLang="zh-CN" b="1" dirty="0">
                <a:solidFill>
                  <a:srgbClr val="000000"/>
                </a:solidFill>
                <a:effectLst>
                  <a:outerShdw blurRad="38100" dist="38100" dir="2700000" algn="tl">
                    <a:srgbClr val="000000">
                      <a:alpha val="43137"/>
                    </a:srgbClr>
                  </a:outerShdw>
                </a:effectLst>
                <a:latin typeface="宋体"/>
              </a:rPr>
              <a:t>EBP</a:t>
            </a:r>
            <a:r>
              <a:rPr kumimoji="1" lang="zh-CN" altLang="en-US" b="1" dirty="0">
                <a:solidFill>
                  <a:srgbClr val="000000"/>
                </a:solidFill>
                <a:effectLst>
                  <a:outerShdw blurRad="38100" dist="38100" dir="2700000" algn="tl">
                    <a:srgbClr val="000000">
                      <a:alpha val="43137"/>
                    </a:srgbClr>
                  </a:outerShdw>
                </a:effectLst>
                <a:latin typeface="宋体"/>
              </a:rPr>
              <a:t>也指向堆栈顶</a:t>
            </a: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rPr>
              <a:t>    </a:t>
            </a:r>
            <a:r>
              <a:rPr kumimoji="1" lang="en-US" altLang="zh-CN" b="1" dirty="0">
                <a:solidFill>
                  <a:srgbClr val="000000"/>
                </a:solidFill>
                <a:effectLst>
                  <a:outerShdw blurRad="38100" dist="38100" dir="2700000" algn="tl">
                    <a:srgbClr val="000000">
                      <a:alpha val="43137"/>
                    </a:srgbClr>
                  </a:outerShdw>
                </a:effectLst>
                <a:latin typeface="宋体"/>
              </a:rPr>
              <a:t>LEA   EBX, buff      //</a:t>
            </a:r>
            <a:r>
              <a:rPr kumimoji="1" lang="zh-CN" altLang="en-US" b="1" dirty="0">
                <a:solidFill>
                  <a:srgbClr val="000000"/>
                </a:solidFill>
                <a:effectLst>
                  <a:outerShdw blurRad="38100" dist="38100" dir="2700000" algn="tl">
                    <a:srgbClr val="000000">
                      <a:alpha val="43137"/>
                    </a:srgbClr>
                  </a:outerShdw>
                </a:effectLst>
                <a:latin typeface="宋体"/>
              </a:rPr>
              <a:t>把数组</a:t>
            </a:r>
            <a:r>
              <a:rPr kumimoji="1" lang="en-US" altLang="zh-CN" b="1" dirty="0">
                <a:solidFill>
                  <a:srgbClr val="000000"/>
                </a:solidFill>
                <a:effectLst>
                  <a:outerShdw blurRad="38100" dist="38100" dir="2700000" algn="tl">
                    <a:srgbClr val="000000">
                      <a:alpha val="43137"/>
                    </a:srgbClr>
                  </a:outerShdw>
                </a:effectLst>
                <a:latin typeface="宋体"/>
              </a:rPr>
              <a:t>buff</a:t>
            </a:r>
            <a:r>
              <a:rPr kumimoji="1" lang="zh-CN" altLang="en-US" b="1" dirty="0">
                <a:solidFill>
                  <a:srgbClr val="000000"/>
                </a:solidFill>
                <a:effectLst>
                  <a:outerShdw blurRad="38100" dist="38100" dir="2700000" algn="tl">
                    <a:srgbClr val="000000">
                      <a:alpha val="43137"/>
                    </a:srgbClr>
                  </a:outerShdw>
                </a:effectLst>
                <a:latin typeface="宋体"/>
              </a:rPr>
              <a:t>首元素的有效地址送到</a:t>
            </a:r>
            <a:r>
              <a:rPr kumimoji="1" lang="en-US" altLang="zh-CN" b="1" dirty="0">
                <a:solidFill>
                  <a:srgbClr val="000000"/>
                </a:solidFill>
                <a:effectLst>
                  <a:outerShdw blurRad="38100" dist="38100" dir="2700000" algn="tl">
                    <a:srgbClr val="000000">
                      <a:alpha val="43137"/>
                    </a:srgbClr>
                  </a:outerShdw>
                </a:effectLst>
                <a:latin typeface="宋体"/>
              </a:rPr>
              <a:t>EBX</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rPr>
              <a:t>    MOV   ECX, 0         //</a:t>
            </a:r>
            <a:r>
              <a:rPr kumimoji="1" lang="zh-CN" altLang="en-US" b="1" dirty="0">
                <a:solidFill>
                  <a:srgbClr val="000000"/>
                </a:solidFill>
                <a:effectLst>
                  <a:outerShdw blurRad="38100" dist="38100" dir="2700000" algn="tl">
                    <a:srgbClr val="000000">
                      <a:alpha val="43137"/>
                    </a:srgbClr>
                  </a:outerShdw>
                </a:effectLst>
                <a:latin typeface="宋体"/>
              </a:rPr>
              <a:t>设置计数器（下标）初值</a:t>
            </a:r>
            <a:endParaRPr kumimoji="1" lang="en-US" altLang="zh-CN" b="1" dirty="0" smtClean="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NEXT</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EAX, [</a:t>
            </a:r>
            <a:r>
              <a:rPr kumimoji="1" lang="en-US" altLang="zh-CN" b="1" dirty="0">
                <a:solidFill>
                  <a:srgbClr val="FF0000"/>
                </a:solidFill>
                <a:effectLst>
                  <a:outerShdw blurRad="38100" dist="38100" dir="2700000" algn="tl">
                    <a:srgbClr val="000000">
                      <a:alpha val="43137"/>
                    </a:srgbClr>
                  </a:outerShdw>
                </a:effectLst>
                <a:latin typeface="宋体"/>
                <a:ea typeface="宋体"/>
              </a:rPr>
              <a:t>EBP</a:t>
            </a:r>
            <a:r>
              <a:rPr kumimoji="1" lang="en-US" altLang="zh-CN" b="1" dirty="0">
                <a:solidFill>
                  <a:srgbClr val="000000"/>
                </a:solidFill>
                <a:effectLst>
                  <a:outerShdw blurRad="38100" dist="38100" dir="2700000" algn="tl">
                    <a:srgbClr val="000000">
                      <a:alpha val="43137"/>
                    </a:srgbClr>
                  </a:outerShdw>
                </a:effectLst>
                <a:latin typeface="宋体"/>
                <a:ea typeface="宋体"/>
              </a:rPr>
              <a:t>+ECX*4]    //</a:t>
            </a:r>
            <a:r>
              <a:rPr kumimoji="1" lang="zh-CN" altLang="en-US" b="1" dirty="0">
                <a:solidFill>
                  <a:srgbClr val="000000"/>
                </a:solidFill>
                <a:effectLst>
                  <a:outerShdw blurRad="38100" dist="38100" dir="2700000" algn="tl">
                    <a:srgbClr val="000000">
                      <a:alpha val="43137"/>
                    </a:srgbClr>
                  </a:outerShdw>
                </a:effectLst>
                <a:latin typeface="宋体"/>
                <a:ea typeface="宋体"/>
              </a:rPr>
              <a:t>依次从堆栈中取</a:t>
            </a: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[EBX+ECX*4], EAX    //</a:t>
            </a:r>
            <a:r>
              <a:rPr kumimoji="1" lang="zh-CN" altLang="en-US" b="1" dirty="0">
                <a:solidFill>
                  <a:srgbClr val="000000"/>
                </a:solidFill>
                <a:effectLst>
                  <a:outerShdw blurRad="38100" dist="38100" dir="2700000" algn="tl">
                    <a:srgbClr val="000000">
                      <a:alpha val="43137"/>
                    </a:srgbClr>
                  </a:outerShdw>
                </a:effectLst>
                <a:latin typeface="宋体"/>
                <a:ea typeface="宋体"/>
              </a:rPr>
              <a:t>依次保存到数组</a:t>
            </a:r>
            <a:r>
              <a:rPr kumimoji="1" lang="en-US" altLang="zh-CN" b="1" dirty="0">
                <a:solidFill>
                  <a:srgbClr val="000000"/>
                </a:solidFill>
                <a:effectLst>
                  <a:outerShdw blurRad="38100" dist="38100" dir="2700000" algn="tl">
                    <a:srgbClr val="000000">
                      <a:alpha val="43137"/>
                    </a:srgbClr>
                  </a:outerShdw>
                </a:effectLst>
                <a:latin typeface="宋体"/>
                <a:ea typeface="宋体"/>
              </a:rPr>
              <a:t>buff</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INC   </a:t>
            </a:r>
            <a:r>
              <a:rPr kumimoji="1" lang="en-US" altLang="zh-CN" b="1" dirty="0">
                <a:solidFill>
                  <a:srgbClr val="000000"/>
                </a:solidFill>
                <a:effectLst>
                  <a:outerShdw blurRad="38100" dist="38100" dir="2700000" algn="tl">
                    <a:srgbClr val="000000">
                      <a:alpha val="43137"/>
                    </a:srgbClr>
                  </a:outerShdw>
                </a:effectLst>
                <a:latin typeface="宋体"/>
                <a:ea typeface="宋体"/>
              </a:rPr>
              <a:t>ECX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计数器加</a:t>
            </a:r>
            <a:r>
              <a:rPr kumimoji="1" lang="en-US" altLang="zh-CN" b="1" dirty="0">
                <a:solidFill>
                  <a:srgbClr val="000000"/>
                </a:solidFill>
                <a:effectLst>
                  <a:outerShdw blurRad="38100" dist="38100" dir="2700000" algn="tl">
                    <a:srgbClr val="000000">
                      <a:alpha val="43137"/>
                    </a:srgbClr>
                  </a:outerShdw>
                </a:effectLst>
                <a:latin typeface="宋体"/>
                <a:ea typeface="宋体"/>
              </a:rPr>
              <a:t>1</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CMP   </a:t>
            </a:r>
            <a:r>
              <a:rPr kumimoji="1" lang="en-US" altLang="zh-CN" b="1" dirty="0">
                <a:solidFill>
                  <a:srgbClr val="000000"/>
                </a:solidFill>
                <a:effectLst>
                  <a:outerShdw blurRad="38100" dist="38100" dir="2700000" algn="tl">
                    <a:srgbClr val="000000">
                      <a:alpha val="43137"/>
                    </a:srgbClr>
                  </a:outerShdw>
                </a:effectLst>
                <a:latin typeface="宋体"/>
                <a:ea typeface="宋体"/>
              </a:rPr>
              <a:t>ECX, 8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zh-CN" altLang="en-US" b="1" dirty="0">
                <a:solidFill>
                  <a:srgbClr val="000000"/>
                </a:solidFill>
                <a:effectLst>
                  <a:outerShdw blurRad="38100" dist="38100" dir="2700000" algn="tl">
                    <a:srgbClr val="000000">
                      <a:alpha val="43137"/>
                    </a:srgbClr>
                  </a:outerShdw>
                </a:effectLst>
                <a:latin typeface="宋体"/>
                <a:ea typeface="宋体"/>
              </a:rPr>
              <a:t>是否满</a:t>
            </a:r>
            <a:r>
              <a:rPr kumimoji="1" lang="en-US" altLang="zh-CN" b="1" dirty="0">
                <a:solidFill>
                  <a:srgbClr val="000000"/>
                </a:solidFill>
                <a:effectLst>
                  <a:outerShdw blurRad="38100" dist="38100" dir="2700000" algn="tl">
                    <a:srgbClr val="000000">
                      <a:alpha val="43137"/>
                    </a:srgbClr>
                  </a:outerShdw>
                </a:effectLst>
                <a:latin typeface="宋体"/>
                <a:ea typeface="宋体"/>
              </a:rPr>
              <a:t>8</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JNZ   </a:t>
            </a:r>
            <a:r>
              <a:rPr kumimoji="1" lang="en-US" altLang="zh-CN" b="1" dirty="0">
                <a:solidFill>
                  <a:srgbClr val="000000"/>
                </a:solidFill>
                <a:effectLst>
                  <a:outerShdw blurRad="38100" dist="38100" dir="2700000" algn="tl">
                    <a:srgbClr val="000000">
                      <a:alpha val="43137"/>
                    </a:srgbClr>
                  </a:outerShdw>
                </a:effectLst>
                <a:latin typeface="宋体"/>
                <a:ea typeface="宋体"/>
              </a:rPr>
              <a:t>NEXT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     //</a:t>
            </a:r>
            <a:r>
              <a:rPr kumimoji="1" lang="zh-CN" altLang="en-US" b="1" dirty="0">
                <a:solidFill>
                  <a:srgbClr val="000000"/>
                </a:solidFill>
                <a:effectLst>
                  <a:outerShdw blurRad="38100" dist="38100" dir="2700000" algn="tl">
                    <a:srgbClr val="000000">
                      <a:alpha val="43137"/>
                    </a:srgbClr>
                  </a:outerShdw>
                </a:effectLst>
                <a:latin typeface="宋体"/>
                <a:ea typeface="宋体"/>
              </a:rPr>
              <a:t>没有满</a:t>
            </a:r>
            <a:r>
              <a:rPr kumimoji="1" lang="en-US" altLang="zh-CN" b="1" dirty="0">
                <a:solidFill>
                  <a:srgbClr val="000000"/>
                </a:solidFill>
                <a:effectLst>
                  <a:outerShdw blurRad="38100" dist="38100" dir="2700000" algn="tl">
                    <a:srgbClr val="000000">
                      <a:alpha val="43137"/>
                    </a:srgbClr>
                  </a:outerShdw>
                </a:effectLst>
                <a:latin typeface="宋体"/>
                <a:ea typeface="宋体"/>
              </a:rPr>
              <a:t>8</a:t>
            </a:r>
            <a:r>
              <a:rPr kumimoji="1" lang="zh-CN" altLang="en-US" b="1" dirty="0">
                <a:solidFill>
                  <a:srgbClr val="000000"/>
                </a:solidFill>
                <a:effectLst>
                  <a:outerShdw blurRad="38100" dist="38100" dir="2700000" algn="tl">
                    <a:srgbClr val="000000">
                      <a:alpha val="43137"/>
                    </a:srgbClr>
                  </a:outerShdw>
                </a:effectLst>
                <a:latin typeface="宋体"/>
                <a:ea typeface="宋体"/>
              </a:rPr>
              <a:t>个，继续处理下一个</a:t>
            </a: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FF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FF0000"/>
                </a:solidFill>
                <a:effectLst>
                  <a:outerShdw blurRad="38100" dist="38100" dir="2700000" algn="tl">
                    <a:srgbClr val="000000">
                      <a:alpha val="43137"/>
                    </a:srgbClr>
                  </a:outerShdw>
                </a:effectLst>
                <a:latin typeface="宋体"/>
                <a:ea typeface="宋体"/>
              </a:rPr>
              <a:t>POPAD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恢复</a:t>
            </a:r>
            <a:r>
              <a:rPr kumimoji="1" lang="en-US" altLang="zh-CN" b="1" dirty="0">
                <a:solidFill>
                  <a:srgbClr val="000000"/>
                </a:solidFill>
                <a:effectLst>
                  <a:outerShdw blurRad="38100" dist="38100" dir="2700000" algn="tl">
                    <a:srgbClr val="000000">
                      <a:alpha val="43137"/>
                    </a:srgbClr>
                  </a:outerShdw>
                </a:effectLst>
                <a:latin typeface="宋体"/>
                <a:ea typeface="宋体"/>
              </a:rPr>
              <a:t>8</a:t>
            </a:r>
            <a:r>
              <a:rPr kumimoji="1" lang="zh-CN" altLang="en-US" b="1" dirty="0">
                <a:solidFill>
                  <a:srgbClr val="000000"/>
                </a:solidFill>
                <a:effectLst>
                  <a:outerShdw blurRad="38100" dist="38100" dir="2700000" algn="tl">
                    <a:srgbClr val="000000">
                      <a:alpha val="43137"/>
                    </a:srgbClr>
                  </a:outerShdw>
                </a:effectLst>
                <a:latin typeface="宋体"/>
                <a:ea typeface="宋体"/>
              </a:rPr>
              <a:t>个通用寄存器</a:t>
            </a: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FF"/>
                </a:solidFill>
                <a:effectLst>
                  <a:outerShdw blurRad="38100" dist="38100" dir="2700000" algn="tl">
                    <a:srgbClr val="000000">
                      <a:alpha val="43137"/>
                    </a:srgbClr>
                  </a:outerShdw>
                </a:effectLst>
                <a:latin typeface="宋体"/>
                <a:ea typeface="宋体"/>
              </a:rPr>
              <a:t>POP   </a:t>
            </a:r>
            <a:r>
              <a:rPr kumimoji="1" lang="en-US" altLang="zh-CN" b="1" dirty="0">
                <a:solidFill>
                  <a:srgbClr val="0000FF"/>
                </a:solidFill>
                <a:effectLst>
                  <a:outerShdw blurRad="38100" dist="38100" dir="2700000" algn="tl">
                    <a:srgbClr val="000000">
                      <a:alpha val="43137"/>
                    </a:srgbClr>
                  </a:outerShdw>
                </a:effectLst>
                <a:latin typeface="宋体"/>
                <a:ea typeface="宋体"/>
              </a:rPr>
              <a:t>EBP            </a:t>
            </a:r>
            <a:r>
              <a:rPr kumimoji="1" lang="en-US" altLang="zh-CN" b="1" dirty="0" smtClean="0">
                <a:solidFill>
                  <a:srgbClr val="0000FF"/>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恢复开始保存的</a:t>
            </a:r>
            <a:r>
              <a:rPr kumimoji="1" lang="en-US" altLang="zh-CN" b="1" dirty="0">
                <a:solidFill>
                  <a:srgbClr val="000000"/>
                </a:solidFill>
                <a:effectLst>
                  <a:outerShdw blurRad="38100" dist="38100" dir="2700000" algn="tl">
                    <a:srgbClr val="000000">
                      <a:alpha val="43137"/>
                    </a:srgbClr>
                  </a:outerShdw>
                </a:effectLst>
                <a:latin typeface="宋体"/>
                <a:ea typeface="宋体"/>
              </a:rPr>
              <a:t>EBP</a:t>
            </a:r>
          </a:p>
          <a:p>
            <a:pPr>
              <a:lnSpc>
                <a:spcPts val="24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8" name="矩形标注 7"/>
          <p:cNvSpPr/>
          <p:nvPr/>
        </p:nvSpPr>
        <p:spPr>
          <a:xfrm>
            <a:off x="6875190" y="2396517"/>
            <a:ext cx="1643269" cy="662994"/>
          </a:xfrm>
          <a:prstGeom prst="wedgeRectCallout">
            <a:avLst>
              <a:gd name="adj1" fmla="val -72455"/>
              <a:gd name="adj2" fmla="val 3990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500"/>
              </a:lnSpc>
            </a:pPr>
            <a:r>
              <a:rPr lang="zh-CN" altLang="en-US" b="1" dirty="0" smtClean="0">
                <a:solidFill>
                  <a:srgbClr val="0000FF"/>
                </a:solidFill>
              </a:rPr>
              <a:t>缺省</a:t>
            </a:r>
            <a:r>
              <a:rPr lang="en-US" altLang="zh-CN" b="1" dirty="0" smtClean="0">
                <a:solidFill>
                  <a:srgbClr val="0000FF"/>
                </a:solidFill>
              </a:rPr>
              <a:t>SS</a:t>
            </a:r>
          </a:p>
          <a:p>
            <a:pPr>
              <a:lnSpc>
                <a:spcPts val="2500"/>
              </a:lnSpc>
            </a:pPr>
            <a:r>
              <a:rPr lang="zh-CN" altLang="en-US" b="1" dirty="0" smtClean="0">
                <a:solidFill>
                  <a:srgbClr val="0000FF"/>
                </a:solidFill>
              </a:rPr>
              <a:t>堆栈！</a:t>
            </a:r>
            <a:endParaRPr lang="en-US" altLang="zh-CN" b="1" dirty="0">
              <a:solidFill>
                <a:srgbClr val="0000FF"/>
              </a:solidFill>
            </a:endParaRPr>
          </a:p>
        </p:txBody>
      </p:sp>
      <p:sp>
        <p:nvSpPr>
          <p:cNvPr id="10" name="圆角矩形标注 9"/>
          <p:cNvSpPr/>
          <p:nvPr/>
        </p:nvSpPr>
        <p:spPr>
          <a:xfrm>
            <a:off x="395536" y="5733256"/>
            <a:ext cx="2808312" cy="792088"/>
          </a:xfrm>
          <a:prstGeom prst="wedgeRoundRectCallout">
            <a:avLst>
              <a:gd name="adj1" fmla="val -13130"/>
              <a:gd name="adj2" fmla="val -80045"/>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rgbClr val="FF0000"/>
                </a:solidFill>
              </a:rPr>
              <a:t>恢复被保护寄存器，</a:t>
            </a:r>
            <a:endParaRPr lang="en-US" altLang="zh-CN" sz="2000" b="1" dirty="0" smtClean="0">
              <a:solidFill>
                <a:srgbClr val="FF0000"/>
              </a:solidFill>
            </a:endParaRPr>
          </a:p>
          <a:p>
            <a:r>
              <a:rPr lang="zh-CN" altLang="en-US" sz="2000" b="1" dirty="0">
                <a:solidFill>
                  <a:srgbClr val="FF0000"/>
                </a:solidFill>
              </a:rPr>
              <a:t>同时</a:t>
            </a:r>
            <a:r>
              <a:rPr lang="zh-CN" altLang="en-US" sz="2000" b="1" dirty="0" smtClean="0">
                <a:solidFill>
                  <a:srgbClr val="FF0000"/>
                </a:solidFill>
              </a:rPr>
              <a:t>确保堆栈平衡！</a:t>
            </a:r>
            <a:endParaRPr lang="zh-CN"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408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179512" y="1934830"/>
            <a:ext cx="55289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400"/>
              </a:lnSpc>
            </a:pPr>
            <a:r>
              <a:rPr kumimoji="1" lang="en-US" altLang="zh-CN" b="1" dirty="0" smtClean="0">
                <a:solidFill>
                  <a:srgbClr val="000000"/>
                </a:solidFill>
                <a:effectLst>
                  <a:outerShdw blurRad="38100" dist="38100" dir="2700000" algn="tl">
                    <a:srgbClr val="000000">
                      <a:alpha val="43137"/>
                    </a:srgbClr>
                  </a:outerShdw>
                </a:effectLst>
                <a:latin typeface="宋体"/>
              </a:rPr>
              <a:t>    </a:t>
            </a:r>
            <a:r>
              <a:rPr kumimoji="1" lang="en-US" altLang="zh-CN" b="1" dirty="0" smtClean="0">
                <a:solidFill>
                  <a:srgbClr val="FF0000"/>
                </a:solidFill>
                <a:effectLst>
                  <a:outerShdw blurRad="38100" dist="38100" dir="2700000" algn="tl">
                    <a:srgbClr val="000000">
                      <a:alpha val="43137"/>
                    </a:srgbClr>
                  </a:outerShdw>
                </a:effectLst>
                <a:latin typeface="宋体"/>
              </a:rPr>
              <a:t>MOV   EBP, ESP</a:t>
            </a:r>
            <a:endParaRPr kumimoji="1" lang="zh-CN" altLang="en-US" b="1" dirty="0" smtClean="0">
              <a:solidFill>
                <a:srgbClr val="000000"/>
              </a:solidFill>
              <a:effectLst>
                <a:outerShdw blurRad="38100" dist="38100" dir="2700000" algn="tl">
                  <a:srgbClr val="000000">
                    <a:alpha val="43137"/>
                  </a:srgbClr>
                </a:outerShdw>
              </a:effectLst>
              <a:latin typeface="宋体"/>
            </a:endParaRPr>
          </a:p>
          <a:p>
            <a:pPr>
              <a:lnSpc>
                <a:spcPts val="2400"/>
              </a:lnSpc>
            </a:pPr>
            <a:r>
              <a:rPr kumimoji="1" lang="zh-CN" altLang="en-US" b="1" dirty="0" smtClean="0">
                <a:solidFill>
                  <a:srgbClr val="000000"/>
                </a:solidFill>
                <a:effectLst>
                  <a:outerShdw blurRad="38100" dist="38100" dir="2700000" algn="tl">
                    <a:srgbClr val="000000">
                      <a:alpha val="43137"/>
                    </a:srgbClr>
                  </a:outerShdw>
                </a:effectLst>
                <a:latin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rPr>
              <a:t>LEA   EBX, buff</a:t>
            </a:r>
          </a:p>
          <a:p>
            <a:pPr>
              <a:lnSpc>
                <a:spcPts val="2400"/>
              </a:lnSpc>
            </a:pPr>
            <a:r>
              <a:rPr kumimoji="1" lang="en-US" altLang="zh-CN" b="1" dirty="0" smtClean="0">
                <a:solidFill>
                  <a:srgbClr val="000000"/>
                </a:solidFill>
                <a:effectLst>
                  <a:outerShdw blurRad="38100" dist="38100" dir="2700000" algn="tl">
                    <a:srgbClr val="000000">
                      <a:alpha val="43137"/>
                    </a:srgbClr>
                  </a:outerShdw>
                </a:effectLst>
                <a:latin typeface="宋体"/>
              </a:rPr>
              <a:t>    </a:t>
            </a:r>
            <a:r>
              <a:rPr kumimoji="1" lang="en-US" altLang="zh-CN" b="1" dirty="0">
                <a:solidFill>
                  <a:srgbClr val="000000"/>
                </a:solidFill>
                <a:effectLst>
                  <a:outerShdw blurRad="38100" dist="38100" dir="2700000" algn="tl">
                    <a:srgbClr val="000000">
                      <a:alpha val="43137"/>
                    </a:srgbClr>
                  </a:outerShdw>
                </a:effectLst>
                <a:latin typeface="宋体"/>
              </a:rPr>
              <a:t>MOV   ECX, </a:t>
            </a:r>
            <a:r>
              <a:rPr kumimoji="1" lang="en-US" altLang="zh-CN" b="1" dirty="0" smtClean="0">
                <a:solidFill>
                  <a:srgbClr val="000000"/>
                </a:solidFill>
                <a:effectLst>
                  <a:outerShdw blurRad="38100" dist="38100" dir="2700000" algn="tl">
                    <a:srgbClr val="000000">
                      <a:alpha val="43137"/>
                    </a:srgbClr>
                  </a:outerShdw>
                </a:effectLst>
                <a:latin typeface="宋体"/>
              </a:rPr>
              <a:t>0</a:t>
            </a:r>
            <a:endParaRPr kumimoji="1" lang="en-US" altLang="zh-CN" b="1" dirty="0" smtClean="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en-US" altLang="zh-CN" b="1" dirty="0" smtClean="0">
                <a:solidFill>
                  <a:srgbClr val="000000"/>
                </a:solidFill>
                <a:effectLst>
                  <a:outerShdw blurRad="38100" dist="38100" dir="2700000" algn="tl">
                    <a:srgbClr val="000000">
                      <a:alpha val="43137"/>
                    </a:srgbClr>
                  </a:outerShdw>
                </a:effectLst>
                <a:latin typeface="宋体"/>
                <a:ea typeface="宋体"/>
              </a:rPr>
              <a:t>NEXT</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EAX, [</a:t>
            </a:r>
            <a:r>
              <a:rPr kumimoji="1" lang="en-US" altLang="zh-CN" b="1" dirty="0">
                <a:solidFill>
                  <a:srgbClr val="FF0000"/>
                </a:solidFill>
                <a:effectLst>
                  <a:outerShdw blurRad="38100" dist="38100" dir="2700000" algn="tl">
                    <a:srgbClr val="000000">
                      <a:alpha val="43137"/>
                    </a:srgbClr>
                  </a:outerShdw>
                </a:effectLst>
                <a:latin typeface="宋体"/>
                <a:ea typeface="宋体"/>
              </a:rPr>
              <a:t>EBP</a:t>
            </a:r>
            <a:r>
              <a:rPr kumimoji="1" lang="en-US" altLang="zh-CN" b="1" dirty="0">
                <a:solidFill>
                  <a:srgbClr val="000000"/>
                </a:solidFill>
                <a:effectLst>
                  <a:outerShdw blurRad="38100" dist="38100" dir="2700000" algn="tl">
                    <a:srgbClr val="000000">
                      <a:alpha val="43137"/>
                    </a:srgbClr>
                  </a:outerShdw>
                </a:effectLst>
                <a:latin typeface="宋体"/>
                <a:ea typeface="宋体"/>
              </a:rPr>
              <a:t>+ECX*4</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MOV   </a:t>
            </a:r>
            <a:r>
              <a:rPr kumimoji="1" lang="en-US" altLang="zh-CN" b="1" dirty="0">
                <a:solidFill>
                  <a:srgbClr val="000000"/>
                </a:solidFill>
                <a:effectLst>
                  <a:outerShdw blurRad="38100" dist="38100" dir="2700000" algn="tl">
                    <a:srgbClr val="000000">
                      <a:alpha val="43137"/>
                    </a:srgbClr>
                  </a:outerShdw>
                </a:effectLst>
                <a:latin typeface="宋体"/>
                <a:ea typeface="宋体"/>
              </a:rPr>
              <a:t>[EBX+ECX*4],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EAX</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INC   ECX</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CMP   </a:t>
            </a:r>
            <a:r>
              <a:rPr kumimoji="1" lang="en-US" altLang="zh-CN" b="1" dirty="0">
                <a:solidFill>
                  <a:srgbClr val="000000"/>
                </a:solidFill>
                <a:effectLst>
                  <a:outerShdw blurRad="38100" dist="38100" dir="2700000" algn="tl">
                    <a:srgbClr val="000000">
                      <a:alpha val="43137"/>
                    </a:srgbClr>
                  </a:outerShdw>
                </a:effectLst>
                <a:latin typeface="宋体"/>
                <a:ea typeface="宋体"/>
              </a:rPr>
              <a:t>ECX,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8</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smtClean="0">
                <a:solidFill>
                  <a:srgbClr val="000000"/>
                </a:solidFill>
                <a:effectLst>
                  <a:outerShdw blurRad="38100" dist="38100" dir="2700000" algn="tl">
                    <a:srgbClr val="000000">
                      <a:alpha val="43137"/>
                    </a:srgbClr>
                  </a:outerShdw>
                </a:effectLst>
                <a:latin typeface="宋体"/>
                <a:ea typeface="宋体"/>
              </a:rPr>
              <a:t>JNZ   NEXT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88091663"/>
              </p:ext>
            </p:extLst>
          </p:nvPr>
        </p:nvGraphicFramePr>
        <p:xfrm>
          <a:off x="3563888" y="2492896"/>
          <a:ext cx="5506698" cy="3501007"/>
        </p:xfrm>
        <a:graphic>
          <a:graphicData uri="http://schemas.openxmlformats.org/presentationml/2006/ole">
            <mc:AlternateContent xmlns:mc="http://schemas.openxmlformats.org/markup-compatibility/2006">
              <mc:Choice xmlns:v="urn:schemas-microsoft-com:vml" Requires="v">
                <p:oleObj spid="_x0000_s64533" name="Visio" r:id="rId4" imgW="3904502" imgH="2485260" progId="Visio.Drawing.11">
                  <p:embed/>
                </p:oleObj>
              </mc:Choice>
              <mc:Fallback>
                <p:oleObj name="Visio" r:id="rId4" imgW="3904502" imgH="24852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2492896"/>
                        <a:ext cx="5506698" cy="3501007"/>
                      </a:xfrm>
                      <a:prstGeom prst="rect">
                        <a:avLst/>
                      </a:prstGeom>
                      <a:blipFill>
                        <a:blip r:embed="rId6"/>
                        <a:tile tx="0" ty="0" sx="100000" sy="100000" flip="none" algn="tl"/>
                      </a:blipFill>
                    </p:spPr>
                  </p:pic>
                </p:oleObj>
              </mc:Fallback>
            </mc:AlternateContent>
          </a:graphicData>
        </a:graphic>
      </p:graphicFrame>
      <p:sp>
        <p:nvSpPr>
          <p:cNvPr id="8" name="圆角矩形标注 7"/>
          <p:cNvSpPr/>
          <p:nvPr/>
        </p:nvSpPr>
        <p:spPr>
          <a:xfrm>
            <a:off x="3075467" y="1251920"/>
            <a:ext cx="2808312" cy="648072"/>
          </a:xfrm>
          <a:prstGeom prst="wedgeRoundRectCallout">
            <a:avLst>
              <a:gd name="adj1" fmla="val 32172"/>
              <a:gd name="adj2" fmla="val 10576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rgbClr val="0000FF"/>
                </a:solidFill>
                <a:effectLst>
                  <a:outerShdw blurRad="38100" dist="38100" dir="2700000" algn="tl">
                    <a:srgbClr val="000000">
                      <a:alpha val="43137"/>
                    </a:srgbClr>
                  </a:outerShdw>
                </a:effectLst>
              </a:rPr>
              <a:t>从堆栈到数组图示</a:t>
            </a:r>
            <a:endParaRPr lang="zh-CN" altLang="en-US"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4921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2.6.1  </a:t>
            </a:r>
            <a:r>
              <a:rPr lang="zh-CN" altLang="en-US" sz="3600" b="1" dirty="0">
                <a:solidFill>
                  <a:srgbClr val="0000FF"/>
                </a:solidFill>
                <a:latin typeface="微软雅黑" panose="020B0503020204020204" pitchFamily="34" charset="-122"/>
                <a:ea typeface="微软雅黑" panose="020B0503020204020204" pitchFamily="34" charset="-122"/>
              </a:rPr>
              <a:t>指令指针寄存器</a:t>
            </a:r>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700808"/>
            <a:ext cx="7775575" cy="4811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lang="zh-CN" altLang="en-US" sz="2400" b="1" dirty="0" smtClean="0"/>
              <a:t>所谓</a:t>
            </a:r>
            <a:r>
              <a:rPr lang="zh-CN" altLang="en-US" sz="2400" b="1" dirty="0" smtClean="0">
                <a:solidFill>
                  <a:srgbClr val="0000FF"/>
                </a:solidFill>
                <a:latin typeface="微软雅黑" panose="020B0503020204020204" pitchFamily="34" charset="-122"/>
                <a:ea typeface="微软雅黑" panose="020B0503020204020204" pitchFamily="34" charset="-122"/>
              </a:rPr>
              <a:t>转移</a:t>
            </a:r>
            <a:r>
              <a:rPr lang="zh-CN" altLang="en-US" sz="2400" b="1" dirty="0" smtClean="0"/>
              <a:t>指，</a:t>
            </a:r>
            <a:r>
              <a:rPr lang="zh-CN" altLang="en-US" sz="2400" b="1" dirty="0" smtClean="0">
                <a:solidFill>
                  <a:srgbClr val="FF0000"/>
                </a:solidFill>
                <a:effectLst>
                  <a:outerShdw blurRad="38100" dist="38100" dir="2700000" algn="tl">
                    <a:srgbClr val="000000">
                      <a:alpha val="43137"/>
                    </a:srgbClr>
                  </a:outerShdw>
                </a:effectLst>
                <a:latin typeface="+mn-ea"/>
                <a:ea typeface="+mn-ea"/>
              </a:rPr>
              <a:t>非自动</a:t>
            </a:r>
            <a:r>
              <a:rPr lang="zh-CN" altLang="en-US" sz="2400" b="1" dirty="0">
                <a:solidFill>
                  <a:srgbClr val="FF0000"/>
                </a:solidFill>
                <a:effectLst>
                  <a:outerShdw blurRad="38100" dist="38100" dir="2700000" algn="tl">
                    <a:srgbClr val="000000">
                      <a:alpha val="43137"/>
                    </a:srgbClr>
                  </a:outerShdw>
                </a:effectLst>
                <a:latin typeface="+mn-ea"/>
                <a:ea typeface="+mn-ea"/>
              </a:rPr>
              <a:t>顺序</a:t>
            </a:r>
            <a:r>
              <a:rPr lang="zh-CN" altLang="en-US" sz="2400" b="1" dirty="0" smtClean="0">
                <a:solidFill>
                  <a:srgbClr val="FF0000"/>
                </a:solidFill>
                <a:effectLst>
                  <a:outerShdw blurRad="38100" dist="38100" dir="2700000" algn="tl">
                    <a:srgbClr val="000000">
                      <a:alpha val="43137"/>
                    </a:srgbClr>
                  </a:outerShdw>
                </a:effectLst>
                <a:latin typeface="+mn-ea"/>
                <a:ea typeface="+mn-ea"/>
              </a:rPr>
              <a:t>调整</a:t>
            </a:r>
            <a:r>
              <a:rPr lang="en-US" altLang="zh-CN" sz="2400" b="1" dirty="0" smtClean="0">
                <a:solidFill>
                  <a:srgbClr val="FF0000"/>
                </a:solidFill>
                <a:effectLst>
                  <a:outerShdw blurRad="38100" dist="38100" dir="2700000" algn="tl">
                    <a:srgbClr val="000000">
                      <a:alpha val="43137"/>
                    </a:srgbClr>
                  </a:outerShdw>
                </a:effectLst>
                <a:latin typeface="+mn-ea"/>
                <a:ea typeface="+mn-ea"/>
              </a:rPr>
              <a:t>EIP</a:t>
            </a:r>
            <a:r>
              <a:rPr lang="zh-CN" altLang="en-US" sz="2400" b="1" dirty="0" smtClean="0"/>
              <a:t>内容</a:t>
            </a:r>
            <a:endParaRPr lang="en-US" altLang="zh-CN" sz="2400" b="1" dirty="0" smtClean="0"/>
          </a:p>
          <a:p>
            <a:pPr algn="just">
              <a:lnSpc>
                <a:spcPts val="3600"/>
              </a:lnSpc>
              <a:spcBef>
                <a:spcPts val="1200"/>
              </a:spcBef>
              <a:buFont typeface="Wingdings" pitchFamily="2" charset="2"/>
              <a:buChar char="ü"/>
            </a:pPr>
            <a:r>
              <a:rPr lang="zh-CN" altLang="en-US" sz="2400" b="1" dirty="0">
                <a:solidFill>
                  <a:srgbClr val="0000FF"/>
                </a:solidFill>
                <a:latin typeface="微软雅黑" panose="020B0503020204020204" pitchFamily="34" charset="-122"/>
                <a:ea typeface="微软雅黑" panose="020B0503020204020204" pitchFamily="34" charset="-122"/>
              </a:rPr>
              <a:t>控制转移指令</a:t>
            </a:r>
            <a:r>
              <a:rPr lang="zh-CN" altLang="en-US" sz="2400" b="1" dirty="0"/>
              <a:t>就是专门用于改变</a:t>
            </a:r>
            <a:r>
              <a:rPr lang="en-US" altLang="zh-CN" sz="2000" b="1" dirty="0"/>
              <a:t>EIP</a:t>
            </a:r>
            <a:r>
              <a:rPr lang="zh-CN" altLang="en-US" sz="2400" b="1" dirty="0"/>
              <a:t>内容的</a:t>
            </a:r>
            <a:r>
              <a:rPr lang="zh-CN" altLang="en-US" sz="2400" b="1" dirty="0" smtClean="0"/>
              <a:t>指令</a:t>
            </a:r>
            <a:endParaRPr lang="en-US" altLang="zh-CN" sz="2400" b="1" dirty="0" smtClean="0"/>
          </a:p>
          <a:p>
            <a:pPr algn="just">
              <a:lnSpc>
                <a:spcPts val="3600"/>
              </a:lnSpc>
              <a:spcBef>
                <a:spcPts val="1200"/>
              </a:spcBef>
              <a:buFont typeface="Wingdings" pitchFamily="2" charset="2"/>
              <a:buChar char="ü"/>
            </a:pPr>
            <a:r>
              <a:rPr lang="zh-CN" altLang="en-US" sz="2400" b="1" dirty="0" smtClean="0"/>
              <a:t>多种控制转移指令：</a:t>
            </a:r>
            <a:endParaRPr lang="en-US" altLang="zh-CN" sz="2400" b="1" dirty="0" smtClean="0"/>
          </a:p>
          <a:p>
            <a:pPr marL="800100" lvl="1" indent="-342900" algn="just">
              <a:lnSpc>
                <a:spcPts val="3200"/>
              </a:lnSpc>
              <a:spcBef>
                <a:spcPts val="600"/>
              </a:spcBef>
              <a:buFont typeface="Arial" panose="020B0604020202020204" pitchFamily="34" charset="0"/>
              <a:buChar char="•"/>
            </a:pPr>
            <a:r>
              <a:rPr lang="zh-CN" altLang="en-US" sz="2400" b="1" dirty="0" smtClean="0"/>
              <a:t>条件转移指令</a:t>
            </a:r>
            <a:endParaRPr lang="en-US" altLang="zh-CN" sz="2400" b="1" dirty="0" smtClean="0"/>
          </a:p>
          <a:p>
            <a:pPr marL="800100" lvl="1" indent="-342900" algn="just">
              <a:lnSpc>
                <a:spcPts val="3200"/>
              </a:lnSpc>
              <a:spcBef>
                <a:spcPts val="600"/>
              </a:spcBef>
              <a:buFont typeface="Arial" panose="020B0604020202020204" pitchFamily="34" charset="0"/>
              <a:buChar char="•"/>
            </a:pPr>
            <a:r>
              <a:rPr lang="zh-CN" altLang="en-US" sz="2400" b="1" dirty="0" smtClean="0"/>
              <a:t>无条件转移指令</a:t>
            </a:r>
            <a:endParaRPr lang="en-US" altLang="zh-CN" sz="2400" b="1" dirty="0" smtClean="0"/>
          </a:p>
          <a:p>
            <a:pPr marL="800100" lvl="1" indent="-342900" algn="just">
              <a:lnSpc>
                <a:spcPts val="3200"/>
              </a:lnSpc>
              <a:spcBef>
                <a:spcPts val="600"/>
              </a:spcBef>
              <a:buFont typeface="Arial" panose="020B0604020202020204" pitchFamily="34" charset="0"/>
              <a:buChar char="•"/>
            </a:pPr>
            <a:r>
              <a:rPr lang="zh-CN" altLang="en-US" sz="2400" b="1" dirty="0" smtClean="0"/>
              <a:t>循环指令</a:t>
            </a:r>
            <a:endParaRPr lang="en-US" altLang="zh-CN" sz="2400" b="1" dirty="0" smtClean="0"/>
          </a:p>
          <a:p>
            <a:pPr marL="800100" lvl="1" indent="-342900" algn="just">
              <a:lnSpc>
                <a:spcPts val="3200"/>
              </a:lnSpc>
              <a:spcBef>
                <a:spcPts val="600"/>
              </a:spcBef>
              <a:buFont typeface="Arial" panose="020B0604020202020204" pitchFamily="34" charset="0"/>
              <a:buChar char="•"/>
            </a:pPr>
            <a:r>
              <a:rPr lang="zh-CN" altLang="en-US" sz="2400" b="1" dirty="0" smtClean="0"/>
              <a:t>函数</a:t>
            </a:r>
            <a:r>
              <a:rPr lang="zh-CN" altLang="en-US" sz="2400" b="1" dirty="0"/>
              <a:t>调用及返回指令</a:t>
            </a:r>
            <a:r>
              <a:rPr lang="zh-CN" altLang="en-US" sz="2400" b="1" dirty="0" smtClean="0"/>
              <a:t>等</a:t>
            </a:r>
            <a:endParaRPr lang="en-US" altLang="zh-CN" sz="2400" b="1" dirty="0" smtClean="0"/>
          </a:p>
          <a:p>
            <a:pPr algn="just">
              <a:lnSpc>
                <a:spcPts val="3600"/>
              </a:lnSpc>
              <a:spcBef>
                <a:spcPts val="1200"/>
              </a:spcBef>
              <a:buFont typeface="Wingdings" pitchFamily="2" charset="2"/>
              <a:buChar char="ü"/>
            </a:pPr>
            <a:r>
              <a:rPr lang="zh-CN" altLang="en-US" sz="2400" b="1" dirty="0"/>
              <a:t>各种控制</a:t>
            </a:r>
            <a:r>
              <a:rPr lang="zh-CN" altLang="en-US" sz="2400" b="1" dirty="0" smtClean="0"/>
              <a:t>转移指令用于</a:t>
            </a:r>
            <a:r>
              <a:rPr lang="zh-CN" altLang="en-US" sz="2400" b="1" dirty="0"/>
              <a:t>根据不同的情形改变</a:t>
            </a:r>
            <a:r>
              <a:rPr lang="en-US" altLang="zh-CN" sz="2400" b="1" dirty="0"/>
              <a:t>EIP</a:t>
            </a:r>
            <a:r>
              <a:rPr lang="zh-CN" altLang="en-US" sz="2400" b="1" dirty="0"/>
              <a:t>内容，从而实现</a:t>
            </a:r>
            <a:r>
              <a:rPr lang="zh-CN" altLang="en-US" sz="2400" b="1" dirty="0" smtClean="0"/>
              <a:t>转移</a:t>
            </a:r>
            <a:endParaRPr lang="en-US" altLang="zh-CN" sz="2400" b="1" dirty="0"/>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控制</a:t>
            </a:r>
            <a:r>
              <a:rPr lang="zh-CN" altLang="en-US" sz="2800" b="1" dirty="0" smtClean="0">
                <a:solidFill>
                  <a:srgbClr val="0000FF"/>
                </a:solidFill>
              </a:rPr>
              <a:t>转移指令</a:t>
            </a:r>
            <a:endParaRPr lang="zh-CN" altLang="en-US" sz="2800" b="1" dirty="0">
              <a:solidFill>
                <a:srgbClr val="0000FF"/>
              </a:solidFill>
            </a:endParaRPr>
          </a:p>
        </p:txBody>
      </p:sp>
    </p:spTree>
    <p:extLst>
      <p:ext uri="{BB962C8B-B14F-4D97-AF65-F5344CB8AC3E}">
        <p14:creationId xmlns:p14="http://schemas.microsoft.com/office/powerpoint/2010/main" val="341891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4772">
                                            <p:txEl>
                                              <p:pRg st="1" end="1"/>
                                            </p:txEl>
                                          </p:spTgt>
                                        </p:tgtEl>
                                        <p:attrNameLst>
                                          <p:attrName>style.visibility</p:attrName>
                                        </p:attrNameLst>
                                      </p:cBhvr>
                                      <p:to>
                                        <p:strVal val="visible"/>
                                      </p:to>
                                    </p:set>
                                    <p:animEffect transition="in" filter="fade">
                                      <p:cBhvr>
                                        <p:cTn id="7" dur="500"/>
                                        <p:tgtEl>
                                          <p:spTgt spid="5447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4772">
                                            <p:txEl>
                                              <p:pRg st="2" end="2"/>
                                            </p:txEl>
                                          </p:spTgt>
                                        </p:tgtEl>
                                        <p:attrNameLst>
                                          <p:attrName>style.visibility</p:attrName>
                                        </p:attrNameLst>
                                      </p:cBhvr>
                                      <p:to>
                                        <p:strVal val="visible"/>
                                      </p:to>
                                    </p:set>
                                    <p:animEffect transition="in" filter="fade">
                                      <p:cBhvr>
                                        <p:cTn id="12" dur="500"/>
                                        <p:tgtEl>
                                          <p:spTgt spid="54477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44772">
                                            <p:txEl>
                                              <p:pRg st="3" end="3"/>
                                            </p:txEl>
                                          </p:spTgt>
                                        </p:tgtEl>
                                        <p:attrNameLst>
                                          <p:attrName>style.visibility</p:attrName>
                                        </p:attrNameLst>
                                      </p:cBhvr>
                                      <p:to>
                                        <p:strVal val="visible"/>
                                      </p:to>
                                    </p:set>
                                    <p:animEffect transition="in" filter="fade">
                                      <p:cBhvr>
                                        <p:cTn id="15" dur="500"/>
                                        <p:tgtEl>
                                          <p:spTgt spid="54477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44772">
                                            <p:txEl>
                                              <p:pRg st="4" end="4"/>
                                            </p:txEl>
                                          </p:spTgt>
                                        </p:tgtEl>
                                        <p:attrNameLst>
                                          <p:attrName>style.visibility</p:attrName>
                                        </p:attrNameLst>
                                      </p:cBhvr>
                                      <p:to>
                                        <p:strVal val="visible"/>
                                      </p:to>
                                    </p:set>
                                    <p:animEffect transition="in" filter="fade">
                                      <p:cBhvr>
                                        <p:cTn id="18" dur="500"/>
                                        <p:tgtEl>
                                          <p:spTgt spid="54477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44772">
                                            <p:txEl>
                                              <p:pRg st="5" end="5"/>
                                            </p:txEl>
                                          </p:spTgt>
                                        </p:tgtEl>
                                        <p:attrNameLst>
                                          <p:attrName>style.visibility</p:attrName>
                                        </p:attrNameLst>
                                      </p:cBhvr>
                                      <p:to>
                                        <p:strVal val="visible"/>
                                      </p:to>
                                    </p:set>
                                    <p:animEffect transition="in" filter="fade">
                                      <p:cBhvr>
                                        <p:cTn id="21" dur="500"/>
                                        <p:tgtEl>
                                          <p:spTgt spid="54477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44772">
                                            <p:txEl>
                                              <p:pRg st="6" end="6"/>
                                            </p:txEl>
                                          </p:spTgt>
                                        </p:tgtEl>
                                        <p:attrNameLst>
                                          <p:attrName>style.visibility</p:attrName>
                                        </p:attrNameLst>
                                      </p:cBhvr>
                                      <p:to>
                                        <p:strVal val="visible"/>
                                      </p:to>
                                    </p:set>
                                    <p:animEffect transition="in" filter="fade">
                                      <p:cBhvr>
                                        <p:cTn id="24" dur="500"/>
                                        <p:tgtEl>
                                          <p:spTgt spid="54477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44772">
                                            <p:txEl>
                                              <p:pRg st="7" end="7"/>
                                            </p:txEl>
                                          </p:spTgt>
                                        </p:tgtEl>
                                        <p:attrNameLst>
                                          <p:attrName>style.visibility</p:attrName>
                                        </p:attrNameLst>
                                      </p:cBhvr>
                                      <p:to>
                                        <p:strVal val="visible"/>
                                      </p:to>
                                    </p:set>
                                    <p:animEffect transition="in" filter="fade">
                                      <p:cBhvr>
                                        <p:cTn id="27" dur="500"/>
                                        <p:tgtEl>
                                          <p:spTgt spid="5447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4030"/>
            <a:ext cx="777557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lang="zh-CN" altLang="en-US" sz="2400" b="1" dirty="0" smtClean="0"/>
              <a:t>所谓</a:t>
            </a:r>
            <a:r>
              <a:rPr lang="zh-CN" altLang="en-US" sz="2400" b="1" dirty="0" smtClean="0">
                <a:solidFill>
                  <a:srgbClr val="0000FF"/>
                </a:solidFill>
                <a:latin typeface="微软雅黑" panose="020B0503020204020204" pitchFamily="34" charset="-122"/>
                <a:ea typeface="微软雅黑" panose="020B0503020204020204" pitchFamily="34" charset="-122"/>
              </a:rPr>
              <a:t>条件转移</a:t>
            </a:r>
            <a:r>
              <a:rPr lang="zh-CN" altLang="en-US" sz="2400" b="1" dirty="0" smtClean="0"/>
              <a:t>指</a:t>
            </a:r>
            <a:r>
              <a:rPr lang="zh-CN" altLang="en-US" sz="2400" b="1" dirty="0"/>
              <a:t>，当某一条件满足时，发生转移，否则继续顺序执行。换句话说，当某一条件满足时，就改变</a:t>
            </a:r>
            <a:r>
              <a:rPr lang="en-US" altLang="zh-CN" sz="2400" b="1" dirty="0"/>
              <a:t>EIP</a:t>
            </a:r>
            <a:r>
              <a:rPr lang="zh-CN" altLang="en-US" sz="2400" b="1" dirty="0"/>
              <a:t>的内容，从而实施转移，否则顺序</a:t>
            </a:r>
            <a:r>
              <a:rPr lang="zh-CN" altLang="en-US" sz="2400" b="1" dirty="0" smtClean="0"/>
              <a:t>执行</a:t>
            </a:r>
            <a:endParaRPr lang="zh-CN" altLang="en-US" sz="2400" b="1" dirty="0"/>
          </a:p>
          <a:p>
            <a:pPr algn="just">
              <a:lnSpc>
                <a:spcPts val="3600"/>
              </a:lnSpc>
              <a:spcBef>
                <a:spcPts val="1200"/>
              </a:spcBef>
              <a:buFont typeface="Wingdings" pitchFamily="2" charset="2"/>
              <a:buChar char="ü"/>
            </a:pPr>
            <a:r>
              <a:rPr lang="zh-CN" altLang="en-US" sz="2400" b="1" dirty="0" smtClean="0">
                <a:solidFill>
                  <a:srgbClr val="FF0000"/>
                </a:solidFill>
                <a:effectLst>
                  <a:outerShdw blurRad="38100" dist="38100" dir="2700000" algn="tl">
                    <a:srgbClr val="000000">
                      <a:alpha val="43137"/>
                    </a:srgbClr>
                  </a:outerShdw>
                </a:effectLst>
              </a:rPr>
              <a:t>标志</a:t>
            </a:r>
            <a:r>
              <a:rPr lang="zh-CN" altLang="en-US" sz="2400" b="1" dirty="0">
                <a:solidFill>
                  <a:srgbClr val="FF0000"/>
                </a:solidFill>
                <a:effectLst>
                  <a:outerShdw blurRad="38100" dist="38100" dir="2700000" algn="tl">
                    <a:srgbClr val="000000">
                      <a:alpha val="43137"/>
                    </a:srgbClr>
                  </a:outerShdw>
                </a:effectLst>
              </a:rPr>
              <a:t>寄存器中的状态标志被用于表示条件</a:t>
            </a:r>
            <a:r>
              <a:rPr lang="zh-CN" altLang="en-US" sz="2400" b="1" dirty="0"/>
              <a:t>。绝大部分条件转移指令根据某个标志或者某几个标志来判断条件是否</a:t>
            </a:r>
            <a:r>
              <a:rPr lang="zh-CN" altLang="en-US" sz="2400" b="1" dirty="0" smtClean="0"/>
              <a:t>满足</a:t>
            </a:r>
            <a:endParaRPr lang="en-US" altLang="zh-CN" sz="2400" b="1" dirty="0"/>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smtClean="0">
                <a:solidFill>
                  <a:srgbClr val="0000FF"/>
                </a:solidFill>
              </a:rPr>
              <a:t>条件转移</a:t>
            </a:r>
            <a:endParaRPr lang="zh-CN" altLang="en-US" sz="2800" b="1" dirty="0">
              <a:solidFill>
                <a:srgbClr val="0000FF"/>
              </a:solidFill>
            </a:endParaRPr>
          </a:p>
        </p:txBody>
      </p:sp>
      <p:sp>
        <p:nvSpPr>
          <p:cNvPr id="6" name="云形标注 5"/>
          <p:cNvSpPr/>
          <p:nvPr/>
        </p:nvSpPr>
        <p:spPr>
          <a:xfrm>
            <a:off x="3275856" y="4365104"/>
            <a:ext cx="4032448" cy="2088232"/>
          </a:xfrm>
          <a:prstGeom prst="cloudCallou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600"/>
              </a:lnSpc>
            </a:pPr>
            <a:r>
              <a:rPr lang="zh-CN" altLang="en-US" sz="2400" b="1" dirty="0" smtClean="0">
                <a:solidFill>
                  <a:srgbClr val="0000FF"/>
                </a:solidFill>
                <a:effectLst>
                  <a:outerShdw blurRad="38100" dist="38100" dir="2700000" algn="tl">
                    <a:srgbClr val="000000">
                      <a:alpha val="43137"/>
                    </a:srgbClr>
                  </a:outerShdw>
                </a:effectLst>
                <a:latin typeface="+mn-ea"/>
              </a:rPr>
              <a:t>条件转移</a:t>
            </a:r>
            <a:endParaRPr lang="en-US" altLang="zh-CN" sz="2400" b="1" dirty="0" smtClean="0">
              <a:solidFill>
                <a:srgbClr val="0000FF"/>
              </a:solidFill>
              <a:effectLst>
                <a:outerShdw blurRad="38100" dist="38100" dir="2700000" algn="tl">
                  <a:srgbClr val="000000">
                    <a:alpha val="43137"/>
                  </a:srgbClr>
                </a:outerShdw>
              </a:effectLst>
              <a:latin typeface="+mn-ea"/>
            </a:endParaRPr>
          </a:p>
          <a:p>
            <a:pPr algn="ctr">
              <a:lnSpc>
                <a:spcPts val="3600"/>
              </a:lnSpc>
            </a:pPr>
            <a:r>
              <a:rPr lang="zh-CN" altLang="en-US" sz="2400" b="1" dirty="0" smtClean="0">
                <a:solidFill>
                  <a:srgbClr val="0000FF"/>
                </a:solidFill>
                <a:effectLst>
                  <a:outerShdw blurRad="38100" dist="38100" dir="2700000" algn="tl">
                    <a:srgbClr val="000000">
                      <a:alpha val="43137"/>
                    </a:srgbClr>
                  </a:outerShdw>
                </a:effectLst>
                <a:latin typeface="+mn-ea"/>
              </a:rPr>
              <a:t>类似于高级语言的</a:t>
            </a:r>
            <a:endParaRPr lang="en-US" altLang="zh-CN" sz="2400" b="1" dirty="0" smtClean="0">
              <a:solidFill>
                <a:srgbClr val="0000FF"/>
              </a:solidFill>
              <a:effectLst>
                <a:outerShdw blurRad="38100" dist="38100" dir="2700000" algn="tl">
                  <a:srgbClr val="000000">
                    <a:alpha val="43137"/>
                  </a:srgbClr>
                </a:outerShdw>
              </a:effectLst>
              <a:latin typeface="+mn-ea"/>
            </a:endParaRPr>
          </a:p>
          <a:p>
            <a:pPr algn="ctr">
              <a:lnSpc>
                <a:spcPts val="3600"/>
              </a:lnSpc>
            </a:pPr>
            <a:r>
              <a:rPr lang="zh-CN" altLang="en-US" sz="2400" b="1" dirty="0">
                <a:solidFill>
                  <a:srgbClr val="0000FF"/>
                </a:solidFill>
                <a:effectLst>
                  <a:outerShdw blurRad="38100" dist="38100" dir="2700000" algn="tl">
                    <a:srgbClr val="000000">
                      <a:alpha val="43137"/>
                    </a:srgbClr>
                  </a:outerShdw>
                </a:effectLst>
                <a:latin typeface="+mn-ea"/>
              </a:rPr>
              <a:t>分支</a:t>
            </a:r>
          </a:p>
        </p:txBody>
      </p:sp>
    </p:spTree>
    <p:extLst>
      <p:ext uri="{BB962C8B-B14F-4D97-AF65-F5344CB8AC3E}">
        <p14:creationId xmlns:p14="http://schemas.microsoft.com/office/powerpoint/2010/main" val="11072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4772">
                                            <p:txEl>
                                              <p:pRg st="1" end="1"/>
                                            </p:txEl>
                                          </p:spTgt>
                                        </p:tgtEl>
                                        <p:attrNameLst>
                                          <p:attrName>style.visibility</p:attrName>
                                        </p:attrNameLst>
                                      </p:cBhvr>
                                      <p:to>
                                        <p:strVal val="visible"/>
                                      </p:to>
                                    </p:set>
                                    <p:animEffect transition="in" filter="fade">
                                      <p:cBhvr>
                                        <p:cTn id="12" dur="500"/>
                                        <p:tgtEl>
                                          <p:spTgt spid="5447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55501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55012" name="Text Box 4"/>
          <p:cNvSpPr txBox="1">
            <a:spLocks noChangeArrowheads="1"/>
          </p:cNvSpPr>
          <p:nvPr/>
        </p:nvSpPr>
        <p:spPr bwMode="auto">
          <a:xfrm>
            <a:off x="539750"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a:t>
            </a:r>
          </a:p>
        </p:txBody>
      </p:sp>
      <p:sp>
        <p:nvSpPr>
          <p:cNvPr id="555015" name="Text Box 7"/>
          <p:cNvSpPr txBox="1">
            <a:spLocks noChangeArrowheads="1"/>
          </p:cNvSpPr>
          <p:nvPr/>
        </p:nvSpPr>
        <p:spPr bwMode="auto">
          <a:xfrm>
            <a:off x="468313" y="1787332"/>
            <a:ext cx="7772400" cy="173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kumimoji="1" lang="zh-CN" altLang="en-US" sz="2400" b="1" dirty="0">
                <a:latin typeface="Times New Roman" pitchFamily="18" charset="0"/>
              </a:rPr>
              <a:t>根据一个标志</a:t>
            </a:r>
            <a:r>
              <a:rPr kumimoji="1" lang="zh-CN" altLang="en-US" sz="2400" b="1" dirty="0" smtClean="0">
                <a:latin typeface="Times New Roman" pitchFamily="18" charset="0"/>
              </a:rPr>
              <a:t>判别</a:t>
            </a:r>
            <a:endParaRPr kumimoji="1" lang="zh-CN" altLang="en-US" sz="2400" b="1" dirty="0">
              <a:latin typeface="Times New Roman" pitchFamily="18" charset="0"/>
            </a:endParaRPr>
          </a:p>
          <a:p>
            <a:pPr algn="just">
              <a:lnSpc>
                <a:spcPts val="3600"/>
              </a:lnSpc>
              <a:spcBef>
                <a:spcPts val="1200"/>
              </a:spcBef>
              <a:buFont typeface="Wingdings" pitchFamily="2" charset="2"/>
              <a:buChar char="ü"/>
            </a:pPr>
            <a:r>
              <a:rPr kumimoji="1" lang="zh-CN" altLang="en-US" sz="2400" b="1" dirty="0">
                <a:latin typeface="Times New Roman" pitchFamily="18" charset="0"/>
              </a:rPr>
              <a:t>根据两个标志</a:t>
            </a:r>
            <a:r>
              <a:rPr kumimoji="1" lang="zh-CN" altLang="en-US" sz="2400" b="1" dirty="0" smtClean="0">
                <a:latin typeface="Times New Roman" pitchFamily="18" charset="0"/>
              </a:rPr>
              <a:t>判别</a:t>
            </a:r>
            <a:endParaRPr kumimoji="1" lang="zh-CN" altLang="en-US" sz="2400" b="1" dirty="0">
              <a:latin typeface="Times New Roman" pitchFamily="18" charset="0"/>
            </a:endParaRPr>
          </a:p>
          <a:p>
            <a:pPr algn="just">
              <a:lnSpc>
                <a:spcPts val="3600"/>
              </a:lnSpc>
              <a:spcBef>
                <a:spcPts val="1200"/>
              </a:spcBef>
              <a:buFont typeface="Wingdings" pitchFamily="2" charset="2"/>
              <a:buChar char="ü"/>
            </a:pPr>
            <a:r>
              <a:rPr kumimoji="1" lang="zh-CN" altLang="en-US" sz="2400" b="1" dirty="0">
                <a:latin typeface="Times New Roman" pitchFamily="18" charset="0"/>
              </a:rPr>
              <a:t>根据三个标志</a:t>
            </a:r>
            <a:r>
              <a:rPr kumimoji="1" lang="zh-CN" altLang="en-US" sz="2400" b="1" dirty="0" smtClean="0">
                <a:latin typeface="Times New Roman" pitchFamily="18" charset="0"/>
              </a:rPr>
              <a:t>判别</a:t>
            </a:r>
            <a:endParaRPr kumimoji="1" lang="zh-CN" altLang="en-US" sz="2400" b="1" dirty="0">
              <a:latin typeface="Times New Roman" pitchFamily="18" charset="0"/>
            </a:endParaRPr>
          </a:p>
        </p:txBody>
      </p:sp>
      <p:sp>
        <p:nvSpPr>
          <p:cNvPr id="555016" name="Rectangle 8"/>
          <p:cNvSpPr>
            <a:spLocks noChangeArrowheads="1"/>
          </p:cNvSpPr>
          <p:nvPr/>
        </p:nvSpPr>
        <p:spPr bwMode="auto">
          <a:xfrm>
            <a:off x="611188" y="3773016"/>
            <a:ext cx="8065268" cy="1600200"/>
          </a:xfrm>
          <a:prstGeom prst="rect">
            <a:avLst/>
          </a:prstGeom>
          <a:solidFill>
            <a:srgbClr val="FFFFCC"/>
          </a:solidFill>
          <a:ln w="9525">
            <a:solidFill>
              <a:schemeClr val="tx1"/>
            </a:solidFill>
            <a:miter lim="800000"/>
            <a:headEnd/>
            <a:tailEnd/>
          </a:ln>
          <a:effectLst/>
          <a:extLst/>
        </p:spPr>
        <p:txBody>
          <a:bodyPr wrap="none" anchor="ctr"/>
          <a:lstStyle/>
          <a:p>
            <a:pPr>
              <a:lnSpc>
                <a:spcPts val="3200"/>
              </a:lnSpc>
            </a:pPr>
            <a:r>
              <a:rPr kumimoji="1" lang="en-US" altLang="zh-CN" b="1" dirty="0" smtClean="0">
                <a:effectLst>
                  <a:outerShdw blurRad="38100" dist="38100" dir="2700000" algn="tl">
                    <a:srgbClr val="000000">
                      <a:alpha val="43137"/>
                    </a:srgbClr>
                  </a:outerShdw>
                </a:effectLst>
                <a:latin typeface="+mn-ea"/>
                <a:ea typeface="+mn-ea"/>
              </a:rPr>
              <a:t>J</a:t>
            </a:r>
            <a:r>
              <a:rPr kumimoji="1" lang="en-US" altLang="zh-CN" b="1" dirty="0" smtClean="0">
                <a:solidFill>
                  <a:srgbClr val="FF0000"/>
                </a:solidFill>
                <a:effectLst>
                  <a:outerShdw blurRad="38100" dist="38100" dir="2700000" algn="tl">
                    <a:srgbClr val="000000">
                      <a:alpha val="43137"/>
                    </a:srgbClr>
                  </a:outerShdw>
                </a:effectLst>
                <a:latin typeface="+mn-ea"/>
                <a:ea typeface="+mn-ea"/>
              </a:rPr>
              <a:t>C</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LAB1           ;</a:t>
            </a:r>
            <a:r>
              <a:rPr lang="zh-CN" altLang="zh-CN" b="1" dirty="0" smtClean="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Jump </a:t>
            </a:r>
            <a:r>
              <a:rPr lang="en-US" altLang="zh-CN" b="1" dirty="0">
                <a:effectLst>
                  <a:outerShdw blurRad="38100" dist="38100" dir="2700000" algn="tl">
                    <a:srgbClr val="000000">
                      <a:alpha val="43137"/>
                    </a:srgbClr>
                  </a:outerShdw>
                </a:effectLst>
                <a:latin typeface="+mn-ea"/>
                <a:ea typeface="+mn-ea"/>
              </a:rPr>
              <a:t>if carry  </a:t>
            </a:r>
            <a:r>
              <a:rPr lang="en-US" altLang="zh-CN" b="1" dirty="0" smtClean="0">
                <a:effectLst>
                  <a:outerShdw blurRad="38100" dist="38100" dir="2700000" algn="tl">
                    <a:srgbClr val="000000">
                      <a:alpha val="43137"/>
                    </a:srgbClr>
                  </a:outerShdw>
                </a:effectLst>
                <a:latin typeface="+mn-ea"/>
                <a:ea typeface="+mn-ea"/>
              </a:rPr>
              <a:t>        ( CF=1 )</a:t>
            </a:r>
            <a:endParaRPr kumimoji="1" lang="en-US" altLang="zh-CN" b="1" dirty="0">
              <a:effectLst>
                <a:outerShdw blurRad="38100" dist="38100" dir="2700000" algn="tl">
                  <a:srgbClr val="000000">
                    <a:alpha val="43137"/>
                  </a:srgbClr>
                </a:outerShdw>
              </a:effectLst>
              <a:latin typeface="+mn-ea"/>
              <a:ea typeface="+mn-ea"/>
            </a:endParaRPr>
          </a:p>
          <a:p>
            <a:pPr>
              <a:lnSpc>
                <a:spcPts val="3200"/>
              </a:lnSpc>
            </a:pPr>
            <a:r>
              <a:rPr kumimoji="1" lang="en-US" altLang="zh-CN" b="1" dirty="0" smtClean="0">
                <a:effectLst>
                  <a:outerShdw blurRad="38100" dist="38100" dir="2700000" algn="tl">
                    <a:srgbClr val="000000">
                      <a:alpha val="43137"/>
                    </a:srgbClr>
                  </a:outerShdw>
                </a:effectLst>
                <a:latin typeface="+mn-ea"/>
                <a:ea typeface="+mn-ea"/>
              </a:rPr>
              <a:t>J</a:t>
            </a:r>
            <a:r>
              <a:rPr kumimoji="1" lang="en-US" altLang="zh-CN" b="1" dirty="0" smtClean="0">
                <a:solidFill>
                  <a:srgbClr val="FF0000"/>
                </a:solidFill>
                <a:effectLst>
                  <a:outerShdw blurRad="38100" dist="38100" dir="2700000" algn="tl">
                    <a:srgbClr val="000000">
                      <a:alpha val="43137"/>
                    </a:srgbClr>
                  </a:outerShdw>
                </a:effectLst>
                <a:latin typeface="+mn-ea"/>
                <a:ea typeface="+mn-ea"/>
              </a:rPr>
              <a:t>BE</a:t>
            </a:r>
            <a:r>
              <a:rPr kumimoji="1" lang="en-US" altLang="zh-CN" b="1" dirty="0">
                <a:effectLst>
                  <a:outerShdw blurRad="38100" dist="38100" dir="2700000" algn="tl">
                    <a:srgbClr val="000000">
                      <a:alpha val="43137"/>
                    </a:srgbClr>
                  </a:outerShdw>
                </a:effectLst>
                <a:latin typeface="+mn-ea"/>
                <a:ea typeface="+mn-ea"/>
              </a:rPr>
              <a:t>	LAB2           </a:t>
            </a:r>
            <a:r>
              <a:rPr kumimoji="1" lang="en-US" altLang="zh-CN" b="1" dirty="0" smtClean="0">
                <a:effectLst>
                  <a:outerShdw blurRad="38100" dist="38100" dir="2700000" algn="tl">
                    <a:srgbClr val="000000">
                      <a:alpha val="43137"/>
                    </a:srgbClr>
                  </a:outerShdw>
                </a:effectLst>
                <a:latin typeface="+mn-ea"/>
                <a:ea typeface="+mn-ea"/>
              </a:rPr>
              <a:t>; Jump </a:t>
            </a:r>
            <a:r>
              <a:rPr kumimoji="1" lang="en-US" altLang="zh-CN" b="1" dirty="0">
                <a:effectLst>
                  <a:outerShdw blurRad="38100" dist="38100" dir="2700000" algn="tl">
                    <a:srgbClr val="000000">
                      <a:alpha val="43137"/>
                    </a:srgbClr>
                  </a:outerShdw>
                </a:effectLst>
                <a:latin typeface="+mn-ea"/>
                <a:ea typeface="+mn-ea"/>
              </a:rPr>
              <a:t>if below or equal </a:t>
            </a:r>
            <a:r>
              <a:rPr kumimoji="1" lang="en-US" altLang="zh-CN" b="1" dirty="0" smtClean="0">
                <a:effectLst>
                  <a:outerShdw blurRad="38100" dist="38100" dir="2700000" algn="tl">
                    <a:srgbClr val="000000">
                      <a:alpha val="43137"/>
                    </a:srgbClr>
                  </a:outerShdw>
                </a:effectLst>
                <a:latin typeface="+mn-ea"/>
                <a:ea typeface="+mn-ea"/>
              </a:rPr>
              <a:t>( CF=1 </a:t>
            </a:r>
            <a:r>
              <a:rPr kumimoji="1" lang="zh-CN" altLang="en-US" b="1" dirty="0" smtClean="0">
                <a:effectLst>
                  <a:outerShdw blurRad="38100" dist="38100" dir="2700000" algn="tl">
                    <a:srgbClr val="000000">
                      <a:alpha val="43137"/>
                    </a:srgbClr>
                  </a:outerShdw>
                </a:effectLst>
                <a:latin typeface="+mn-ea"/>
                <a:ea typeface="+mn-ea"/>
              </a:rPr>
              <a:t>或 </a:t>
            </a:r>
            <a:r>
              <a:rPr kumimoji="1" lang="en-US" altLang="zh-CN" b="1" dirty="0" smtClean="0">
                <a:effectLst>
                  <a:outerShdw blurRad="38100" dist="38100" dir="2700000" algn="tl">
                    <a:srgbClr val="000000">
                      <a:alpha val="43137"/>
                    </a:srgbClr>
                  </a:outerShdw>
                </a:effectLst>
                <a:latin typeface="+mn-ea"/>
                <a:ea typeface="+mn-ea"/>
              </a:rPr>
              <a:t>ZF=1 )</a:t>
            </a:r>
            <a:endParaRPr kumimoji="1" lang="en-US" altLang="zh-CN" b="1" dirty="0">
              <a:effectLst>
                <a:outerShdw blurRad="38100" dist="38100" dir="2700000" algn="tl">
                  <a:srgbClr val="000000">
                    <a:alpha val="43137"/>
                  </a:srgbClr>
                </a:outerShdw>
              </a:effectLst>
              <a:latin typeface="+mn-ea"/>
              <a:ea typeface="+mn-ea"/>
            </a:endParaRPr>
          </a:p>
          <a:p>
            <a:pPr>
              <a:lnSpc>
                <a:spcPts val="3200"/>
              </a:lnSpc>
            </a:pPr>
            <a:r>
              <a:rPr kumimoji="1" lang="en-US" altLang="zh-CN" b="1" dirty="0" smtClean="0">
                <a:effectLst>
                  <a:outerShdw blurRad="38100" dist="38100" dir="2700000" algn="tl">
                    <a:srgbClr val="000000">
                      <a:alpha val="43137"/>
                    </a:srgbClr>
                  </a:outerShdw>
                </a:effectLst>
                <a:latin typeface="+mn-ea"/>
                <a:ea typeface="+mn-ea"/>
              </a:rPr>
              <a:t>J</a:t>
            </a:r>
            <a:r>
              <a:rPr kumimoji="1" lang="en-US" altLang="zh-CN" b="1" dirty="0" smtClean="0">
                <a:solidFill>
                  <a:srgbClr val="FF0000"/>
                </a:solidFill>
                <a:effectLst>
                  <a:outerShdw blurRad="38100" dist="38100" dir="2700000" algn="tl">
                    <a:srgbClr val="000000">
                      <a:alpha val="43137"/>
                    </a:srgbClr>
                  </a:outerShdw>
                </a:effectLst>
                <a:latin typeface="+mn-ea"/>
                <a:ea typeface="+mn-ea"/>
              </a:rPr>
              <a:t>LE</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smtClean="0">
                <a:effectLst>
                  <a:outerShdw blurRad="38100" dist="38100" dir="2700000" algn="tl">
                    <a:srgbClr val="000000">
                      <a:alpha val="43137"/>
                    </a:srgbClr>
                  </a:outerShdw>
                </a:effectLst>
                <a:latin typeface="+mn-ea"/>
                <a:ea typeface="+mn-ea"/>
              </a:rPr>
              <a:t>LAB3           ;</a:t>
            </a:r>
            <a:r>
              <a:rPr lang="zh-CN" altLang="zh-CN" b="1" dirty="0" smtClean="0">
                <a:effectLst>
                  <a:outerShdw blurRad="38100" dist="38100" dir="2700000" algn="tl">
                    <a:srgbClr val="000000">
                      <a:alpha val="43137"/>
                    </a:srgbClr>
                  </a:outerShdw>
                </a:effectLst>
                <a:latin typeface="+mn-ea"/>
                <a:ea typeface="+mn-ea"/>
              </a:rPr>
              <a:t> </a:t>
            </a:r>
            <a:r>
              <a:rPr lang="en-US" altLang="zh-CN" b="1" dirty="0" smtClean="0">
                <a:effectLst>
                  <a:outerShdw blurRad="38100" dist="38100" dir="2700000" algn="tl">
                    <a:srgbClr val="000000">
                      <a:alpha val="43137"/>
                    </a:srgbClr>
                  </a:outerShdw>
                </a:effectLst>
                <a:latin typeface="+mn-ea"/>
                <a:ea typeface="+mn-ea"/>
              </a:rPr>
              <a:t>Jump </a:t>
            </a:r>
            <a:r>
              <a:rPr lang="en-US" altLang="zh-CN" b="1" dirty="0">
                <a:effectLst>
                  <a:outerShdw blurRad="38100" dist="38100" dir="2700000" algn="tl">
                    <a:srgbClr val="000000">
                      <a:alpha val="43137"/>
                    </a:srgbClr>
                  </a:outerShdw>
                </a:effectLst>
                <a:latin typeface="+mn-ea"/>
                <a:ea typeface="+mn-ea"/>
              </a:rPr>
              <a:t>if less or equal </a:t>
            </a:r>
            <a:r>
              <a:rPr lang="en-US" altLang="zh-CN" b="1" dirty="0" smtClean="0">
                <a:effectLst>
                  <a:outerShdw blurRad="38100" dist="38100" dir="2700000" algn="tl">
                    <a:srgbClr val="000000">
                      <a:alpha val="43137"/>
                    </a:srgbClr>
                  </a:outerShdw>
                </a:effectLst>
                <a:latin typeface="+mn-ea"/>
                <a:ea typeface="+mn-ea"/>
              </a:rPr>
              <a:t> ( ZF=1 </a:t>
            </a:r>
            <a:r>
              <a:rPr lang="zh-CN" altLang="en-US" b="1" dirty="0" smtClean="0">
                <a:effectLst>
                  <a:outerShdw blurRad="38100" dist="38100" dir="2700000" algn="tl">
                    <a:srgbClr val="000000">
                      <a:alpha val="43137"/>
                    </a:srgbClr>
                  </a:outerShdw>
                </a:effectLst>
                <a:latin typeface="+mn-ea"/>
                <a:ea typeface="+mn-ea"/>
              </a:rPr>
              <a:t>或 </a:t>
            </a:r>
            <a:r>
              <a:rPr lang="en-US" altLang="zh-CN" b="1" dirty="0" smtClean="0">
                <a:effectLst>
                  <a:outerShdw blurRad="38100" dist="38100" dir="2700000" algn="tl">
                    <a:srgbClr val="000000">
                      <a:alpha val="43137"/>
                    </a:srgbClr>
                  </a:outerShdw>
                </a:effectLst>
                <a:latin typeface="+mn-ea"/>
                <a:ea typeface="+mn-ea"/>
              </a:rPr>
              <a:t>SF</a:t>
            </a:r>
            <a:r>
              <a:rPr lang="en-US" altLang="zh-CN" b="1" dirty="0">
                <a:effectLst>
                  <a:outerShdw blurRad="38100" dist="38100" dir="2700000" algn="tl">
                    <a:srgbClr val="000000">
                      <a:alpha val="43137"/>
                    </a:srgbClr>
                  </a:outerShdw>
                </a:effectLst>
                <a:latin typeface="+mn-ea"/>
                <a:ea typeface="+mn-ea"/>
              </a:rPr>
              <a:t>≠</a:t>
            </a:r>
            <a:r>
              <a:rPr lang="en-US" altLang="zh-CN" b="1" dirty="0" smtClean="0">
                <a:effectLst>
                  <a:outerShdw blurRad="38100" dist="38100" dir="2700000" algn="tl">
                    <a:srgbClr val="000000">
                      <a:alpha val="43137"/>
                    </a:srgbClr>
                  </a:outerShdw>
                </a:effectLst>
                <a:latin typeface="+mn-ea"/>
                <a:ea typeface="+mn-ea"/>
              </a:rPr>
              <a:t>OF )</a:t>
            </a:r>
            <a:endParaRPr kumimoji="1" lang="en-US" altLang="zh-CN"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101116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5016"/>
                                        </p:tgtEl>
                                        <p:attrNameLst>
                                          <p:attrName>style.visibility</p:attrName>
                                        </p:attrNameLst>
                                      </p:cBhvr>
                                      <p:to>
                                        <p:strVal val="visible"/>
                                      </p:to>
                                    </p:set>
                                    <p:animEffect transition="in" filter="wipe(down)">
                                      <p:cBhvr>
                                        <p:cTn id="7" dur="500"/>
                                        <p:tgtEl>
                                          <p:spTgt spid="55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a:t>
            </a:r>
            <a:r>
              <a:rPr lang="zh-CN" altLang="en-US" sz="2800" b="1" dirty="0">
                <a:solidFill>
                  <a:srgbClr val="0000FF"/>
                </a:solidFill>
              </a:rPr>
              <a:t>程序</a:t>
            </a:r>
            <a:r>
              <a:rPr lang="en-US" altLang="zh-CN" sz="2800" b="1" dirty="0" smtClean="0">
                <a:solidFill>
                  <a:srgbClr val="0000FF"/>
                </a:solidFill>
              </a:rPr>
              <a:t>dp213</a:t>
            </a:r>
            <a:endParaRPr lang="zh-CN" altLang="en-US" sz="2800" b="1" dirty="0">
              <a:solidFill>
                <a:srgbClr val="0000FF"/>
              </a:solidFill>
            </a:endParaRPr>
          </a:p>
        </p:txBody>
      </p:sp>
      <p:sp>
        <p:nvSpPr>
          <p:cNvPr id="6" name="矩形 5"/>
          <p:cNvSpPr/>
          <p:nvPr/>
        </p:nvSpPr>
        <p:spPr>
          <a:xfrm>
            <a:off x="609600" y="1672347"/>
            <a:ext cx="8283575" cy="4901342"/>
          </a:xfrm>
          <a:prstGeom prst="rect">
            <a:avLst/>
          </a:prstGeom>
        </p:spPr>
        <p:txBody>
          <a:bodyPr>
            <a:spAutoFit/>
          </a:bodyPr>
          <a:lstStyle/>
          <a:p>
            <a:pPr>
              <a:lnSpc>
                <a:spcPts val="2500"/>
              </a:lnSpc>
              <a:defRPr/>
            </a:pP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500"/>
              </a:lnSpc>
              <a:defRPr/>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arri</a:t>
            </a:r>
            <a:r>
              <a:rPr lang="en-US" altLang="zh-CN" sz="2000" b="1" dirty="0">
                <a:effectLst>
                  <a:outerShdw blurRad="38100" dist="38100" dir="2700000" algn="tl">
                    <a:srgbClr val="000000">
                      <a:alpha val="43137"/>
                    </a:srgbClr>
                  </a:outerShdw>
                </a:effectLst>
                <a:latin typeface="+mn-ea"/>
                <a:ea typeface="+mn-ea"/>
              </a:rPr>
              <a:t>[] = {23, 56, 78, 82, 77, 35, 22, 18, 44, 67};</a:t>
            </a:r>
          </a:p>
          <a:p>
            <a:pPr>
              <a:lnSpc>
                <a:spcPts val="2500"/>
              </a:lnSpc>
              <a:defRPr/>
            </a:pPr>
            <a:r>
              <a:rPr lang="en-US" altLang="zh-CN" sz="2000" b="1" dirty="0" err="1" smtClean="0">
                <a:effectLst>
                  <a:outerShdw blurRad="38100" dist="38100" dir="2700000" algn="tl">
                    <a:srgbClr val="000000">
                      <a:alpha val="43137"/>
                    </a:srgbClr>
                  </a:outerShdw>
                </a:effectLst>
                <a:latin typeface="+mn-ea"/>
                <a:ea typeface="+mn-ea"/>
              </a:rPr>
              <a:t>int</a:t>
            </a: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main( )</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sum;  </a:t>
            </a:r>
            <a:r>
              <a:rPr lang="en-US" altLang="zh-CN" sz="2000" b="1" dirty="0" smtClean="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用于存放累加</a:t>
            </a:r>
            <a:r>
              <a:rPr lang="zh-CN" altLang="en-US" sz="2000" b="1" dirty="0" smtClean="0">
                <a:effectLst>
                  <a:outerShdw blurRad="38100" dist="38100" dir="2700000" algn="tl">
                    <a:srgbClr val="000000">
                      <a:alpha val="43137"/>
                    </a:srgbClr>
                  </a:outerShdw>
                </a:effectLst>
                <a:latin typeface="+mn-ea"/>
                <a:ea typeface="+mn-ea"/>
              </a:rPr>
              <a:t>和</a:t>
            </a:r>
            <a:endParaRPr lang="en-US" altLang="zh-CN" sz="2000" b="1" dirty="0" smtClean="0">
              <a:effectLst>
                <a:outerShdw blurRad="38100" dist="38100" dir="2700000" algn="tl">
                  <a:srgbClr val="000000">
                    <a:alpha val="43137"/>
                  </a:srgbClr>
                </a:outerShdw>
              </a:effectLst>
              <a:latin typeface="+mn-ea"/>
              <a:ea typeface="+mn-ea"/>
            </a:endParaRPr>
          </a:p>
          <a:p>
            <a:pPr>
              <a:lnSpc>
                <a:spcPts val="2500"/>
              </a:lnSpc>
              <a:defRPr/>
            </a:pPr>
            <a:endParaRPr lang="en-US" altLang="zh-CN" sz="2000" b="1" dirty="0" smtClean="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zh-CN" altLang="en-US" sz="2000" b="1" dirty="0" smtClean="0">
                <a:effectLst>
                  <a:outerShdw blurRad="38100" dist="38100" dir="2700000" algn="tl">
                    <a:srgbClr val="000000">
                      <a:alpha val="43137"/>
                    </a:srgbClr>
                  </a:outerShdw>
                </a:effectLst>
                <a:latin typeface="+mn-ea"/>
                <a:ea typeface="+mn-ea"/>
              </a:rPr>
              <a:t>嵌入汇编</a:t>
            </a:r>
          </a:p>
          <a:p>
            <a:pPr>
              <a:lnSpc>
                <a:spcPts val="2500"/>
              </a:lnSpc>
              <a:defRPr/>
            </a:pPr>
            <a:r>
              <a:rPr lang="zh-CN" altLang="en-US" sz="2000" b="1" dirty="0" smtClean="0">
                <a:solidFill>
                  <a:srgbClr val="FF0000"/>
                </a:solidFill>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mn-ea"/>
                <a:ea typeface="+mn-ea"/>
              </a:rPr>
              <a:t>_</a:t>
            </a:r>
            <a:r>
              <a:rPr lang="en-US" altLang="zh-CN" sz="2000" b="1" dirty="0" err="1" smtClean="0">
                <a:solidFill>
                  <a:srgbClr val="FF0000"/>
                </a:solidFill>
                <a:effectLst>
                  <a:outerShdw blurRad="38100" dist="38100" dir="2700000" algn="tl">
                    <a:srgbClr val="000000">
                      <a:alpha val="43137"/>
                    </a:srgbClr>
                  </a:outerShdw>
                </a:effectLst>
                <a:latin typeface="+mn-ea"/>
                <a:ea typeface="+mn-ea"/>
              </a:rPr>
              <a:t>asm</a:t>
            </a: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 .. ..</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 .. ..</a:t>
            </a:r>
          </a:p>
          <a:p>
            <a:pPr>
              <a:lnSpc>
                <a:spcPts val="2500"/>
              </a:lnSpc>
              <a:defRPr/>
            </a:pPr>
            <a:r>
              <a:rPr lang="en-US" altLang="zh-CN" sz="2000" b="1" dirty="0" smtClean="0">
                <a:solidFill>
                  <a:srgbClr val="FF0000"/>
                </a:solidFill>
                <a:effectLst>
                  <a:outerShdw blurRad="38100" dist="38100" dir="2700000" algn="tl">
                    <a:srgbClr val="000000">
                      <a:alpha val="43137"/>
                    </a:srgbClr>
                  </a:outerShdw>
                </a:effectLst>
                <a:latin typeface="+mn-ea"/>
                <a:ea typeface="+mn-ea"/>
              </a:rPr>
              <a:t>    }</a:t>
            </a:r>
          </a:p>
          <a:p>
            <a:pPr>
              <a:lnSpc>
                <a:spcPts val="2500"/>
              </a:lnSpc>
              <a:defRPr/>
            </a:pPr>
            <a:endParaRPr lang="en-US" altLang="zh-CN" sz="2000" b="1" dirty="0" smtClean="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a:t>
            </a:r>
            <a:r>
              <a:rPr lang="en-US" altLang="zh-CN" sz="2000" b="1" dirty="0" err="1" smtClean="0">
                <a:effectLst>
                  <a:outerShdw blurRad="38100" dist="38100" dir="2700000" algn="tl">
                    <a:srgbClr val="000000">
                      <a:alpha val="43137"/>
                    </a:srgbClr>
                  </a:outerShdw>
                </a:effectLst>
                <a:latin typeface="+mn-ea"/>
                <a:ea typeface="+mn-ea"/>
              </a:rPr>
              <a:t>printf</a:t>
            </a:r>
            <a:r>
              <a:rPr lang="en-US" altLang="zh-CN" sz="2000" b="1" dirty="0" smtClean="0">
                <a:effectLst>
                  <a:outerShdw blurRad="38100" dist="38100" dir="2700000" algn="tl">
                    <a:srgbClr val="000000">
                      <a:alpha val="43137"/>
                    </a:srgbClr>
                  </a:outerShdw>
                </a:effectLst>
                <a:latin typeface="+mn-ea"/>
                <a:ea typeface="+mn-ea"/>
              </a:rPr>
              <a:t>("sum=%d\n", sum);      //</a:t>
            </a:r>
            <a:r>
              <a:rPr lang="zh-CN" altLang="en-US" sz="2000" b="1" dirty="0" smtClean="0">
                <a:effectLst>
                  <a:outerShdw blurRad="38100" dist="38100" dir="2700000" algn="tl">
                    <a:srgbClr val="000000">
                      <a:alpha val="43137"/>
                    </a:srgbClr>
                  </a:outerShdw>
                </a:effectLst>
                <a:latin typeface="+mn-ea"/>
                <a:ea typeface="+mn-ea"/>
              </a:rPr>
              <a:t>显示为</a:t>
            </a:r>
            <a:r>
              <a:rPr lang="en-US" altLang="zh-CN" sz="2000" b="1" dirty="0" smtClean="0">
                <a:effectLst>
                  <a:outerShdw blurRad="38100" dist="38100" dir="2700000" algn="tl">
                    <a:srgbClr val="000000">
                      <a:alpha val="43137"/>
                    </a:srgbClr>
                  </a:outerShdw>
                </a:effectLst>
                <a:latin typeface="+mn-ea"/>
                <a:ea typeface="+mn-ea"/>
              </a:rPr>
              <a:t>sum=502</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    return  </a:t>
            </a:r>
            <a:r>
              <a:rPr lang="en-US" altLang="zh-CN" sz="2000" b="1" dirty="0">
                <a:effectLst>
                  <a:outerShdw blurRad="38100" dist="38100" dir="2700000" algn="tl">
                    <a:srgbClr val="000000">
                      <a:alpha val="43137"/>
                    </a:srgbClr>
                  </a:outerShdw>
                </a:effectLst>
                <a:latin typeface="+mn-ea"/>
                <a:ea typeface="+mn-ea"/>
              </a:rPr>
              <a:t>0;</a:t>
            </a:r>
          </a:p>
          <a:p>
            <a:pPr>
              <a:lnSpc>
                <a:spcPts val="2500"/>
              </a:lnSpc>
              <a:defRPr/>
            </a:pP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7"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3" name="圆角矩形标注 2"/>
          <p:cNvSpPr/>
          <p:nvPr/>
        </p:nvSpPr>
        <p:spPr>
          <a:xfrm>
            <a:off x="3095203" y="3356993"/>
            <a:ext cx="3312368" cy="864096"/>
          </a:xfrm>
          <a:prstGeom prst="wedgeRoundRectCallout">
            <a:avLst>
              <a:gd name="adj1" fmla="val -45452"/>
              <a:gd name="adj2" fmla="val 7263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rPr>
              <a:t>计算</a:t>
            </a:r>
            <a:r>
              <a:rPr lang="zh-CN" altLang="en-US" sz="2000" b="1" dirty="0" smtClean="0">
                <a:solidFill>
                  <a:srgbClr val="0000FF"/>
                </a:solidFill>
              </a:rPr>
              <a:t>整型</a:t>
            </a:r>
            <a:r>
              <a:rPr lang="zh-CN" altLang="en-US" sz="2000" b="1" dirty="0">
                <a:solidFill>
                  <a:srgbClr val="0000FF"/>
                </a:solidFill>
              </a:rPr>
              <a:t>数组</a:t>
            </a:r>
            <a:r>
              <a:rPr lang="en-US" altLang="zh-CN" sz="2000" b="1" dirty="0" err="1">
                <a:solidFill>
                  <a:srgbClr val="0000FF"/>
                </a:solidFill>
              </a:rPr>
              <a:t>arri</a:t>
            </a:r>
            <a:r>
              <a:rPr lang="zh-CN" altLang="en-US" sz="2000" b="1" dirty="0" smtClean="0">
                <a:solidFill>
                  <a:srgbClr val="0000FF"/>
                </a:solidFill>
              </a:rPr>
              <a:t>中</a:t>
            </a:r>
            <a:endParaRPr lang="en-US" altLang="zh-CN" sz="2000" b="1" dirty="0" smtClean="0">
              <a:solidFill>
                <a:srgbClr val="0000FF"/>
              </a:solidFill>
            </a:endParaRPr>
          </a:p>
          <a:p>
            <a:pPr>
              <a:lnSpc>
                <a:spcPts val="3000"/>
              </a:lnSpc>
            </a:pPr>
            <a:r>
              <a:rPr lang="en-US" altLang="zh-CN" sz="2000" b="1" dirty="0" smtClean="0">
                <a:solidFill>
                  <a:srgbClr val="0000FF"/>
                </a:solidFill>
              </a:rPr>
              <a:t>10</a:t>
            </a:r>
            <a:r>
              <a:rPr lang="zh-CN" altLang="en-US" sz="2000" b="1" dirty="0">
                <a:solidFill>
                  <a:srgbClr val="0000FF"/>
                </a:solidFill>
              </a:rPr>
              <a:t>个元素值之</a:t>
            </a:r>
            <a:r>
              <a:rPr lang="zh-CN" altLang="en-US" sz="2000" b="1" dirty="0" smtClean="0">
                <a:solidFill>
                  <a:srgbClr val="0000FF"/>
                </a:solidFill>
              </a:rPr>
              <a:t>和</a:t>
            </a:r>
            <a:endParaRPr lang="zh-CN" altLang="en-US" dirty="0"/>
          </a:p>
        </p:txBody>
      </p:sp>
    </p:spTree>
    <p:extLst>
      <p:ext uri="{BB962C8B-B14F-4D97-AF65-F5344CB8AC3E}">
        <p14:creationId xmlns:p14="http://schemas.microsoft.com/office/powerpoint/2010/main" val="249060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smtClean="0">
                <a:solidFill>
                  <a:srgbClr val="0000FF"/>
                </a:solidFill>
              </a:rPr>
              <a:t>演示</a:t>
            </a:r>
            <a:r>
              <a:rPr lang="zh-CN" altLang="en-US" sz="2800" b="1" dirty="0">
                <a:solidFill>
                  <a:srgbClr val="0000FF"/>
                </a:solidFill>
              </a:rPr>
              <a:t>程序</a:t>
            </a:r>
            <a:r>
              <a:rPr lang="en-US" altLang="zh-CN" sz="2800" b="1" dirty="0" smtClean="0">
                <a:solidFill>
                  <a:srgbClr val="0000FF"/>
                </a:solidFill>
              </a:rPr>
              <a:t>dp213</a:t>
            </a:r>
            <a:endParaRPr lang="zh-CN" altLang="en-US" sz="2800" b="1" dirty="0">
              <a:solidFill>
                <a:srgbClr val="0000FF"/>
              </a:solidFill>
            </a:endParaRPr>
          </a:p>
        </p:txBody>
      </p:sp>
      <p:sp>
        <p:nvSpPr>
          <p:cNvPr id="6" name="矩形 5"/>
          <p:cNvSpPr/>
          <p:nvPr/>
        </p:nvSpPr>
        <p:spPr>
          <a:xfrm>
            <a:off x="609600" y="1556792"/>
            <a:ext cx="8283575" cy="5093702"/>
          </a:xfrm>
          <a:prstGeom prst="rect">
            <a:avLst/>
          </a:prstGeom>
        </p:spPr>
        <p:txBody>
          <a:bodyPr>
            <a:spAutoFit/>
          </a:bodyPr>
          <a:lstStyle/>
          <a:p>
            <a:pPr>
              <a:lnSpc>
                <a:spcPts val="3000"/>
              </a:lnSpc>
              <a:defRPr/>
            </a:pPr>
            <a:r>
              <a:rPr lang="en-US" altLang="zh-CN" sz="2000" b="1" dirty="0" smtClean="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3000"/>
              </a:lnSpc>
              <a:defRPr/>
            </a:pPr>
            <a:r>
              <a:rPr lang="en-US" altLang="zh-CN" sz="2000" b="1" dirty="0" smtClean="0">
                <a:effectLst>
                  <a:outerShdw blurRad="38100" dist="38100" dir="2700000" algn="tl">
                    <a:srgbClr val="000000">
                      <a:alpha val="43137"/>
                    </a:srgbClr>
                  </a:outerShdw>
                </a:effectLst>
                <a:latin typeface="+mn-ea"/>
                <a:ea typeface="+mn-ea"/>
              </a:rPr>
              <a:t>     MOV    </a:t>
            </a:r>
            <a:r>
              <a:rPr lang="en-US" altLang="zh-CN" sz="2000" b="1" dirty="0">
                <a:effectLst>
                  <a:outerShdw blurRad="38100" dist="38100" dir="2700000" algn="tl">
                    <a:srgbClr val="000000">
                      <a:alpha val="43137"/>
                    </a:srgbClr>
                  </a:outerShdw>
                </a:effectLst>
                <a:latin typeface="+mn-ea"/>
                <a:ea typeface="+mn-ea"/>
              </a:rPr>
              <a:t>EAX, 0            //</a:t>
            </a:r>
            <a:r>
              <a:rPr lang="zh-CN" altLang="en-US" sz="2000" b="1" dirty="0">
                <a:effectLst>
                  <a:outerShdw blurRad="38100" dist="38100" dir="2700000" algn="tl">
                    <a:srgbClr val="000000">
                      <a:alpha val="43137"/>
                    </a:srgbClr>
                  </a:outerShdw>
                </a:effectLst>
                <a:latin typeface="+mn-ea"/>
                <a:ea typeface="+mn-ea"/>
              </a:rPr>
              <a:t>用于存放累加和</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ESI, 0            //</a:t>
            </a:r>
            <a:r>
              <a:rPr lang="zh-CN" altLang="en-US" sz="2000" b="1" dirty="0">
                <a:effectLst>
                  <a:outerShdw blurRad="38100" dist="38100" dir="2700000" algn="tl">
                    <a:srgbClr val="000000">
                      <a:alpha val="43137"/>
                    </a:srgbClr>
                  </a:outerShdw>
                </a:effectLst>
                <a:latin typeface="+mn-ea"/>
                <a:ea typeface="+mn-ea"/>
              </a:rPr>
              <a:t>作为数组的下标（索引）</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ECX, 10           //</a:t>
            </a:r>
            <a:r>
              <a:rPr lang="zh-CN" altLang="en-US" sz="2000" b="1" dirty="0">
                <a:effectLst>
                  <a:outerShdw blurRad="38100" dist="38100" dir="2700000" algn="tl">
                    <a:srgbClr val="000000">
                      <a:alpha val="43137"/>
                    </a:srgbClr>
                  </a:outerShdw>
                </a:effectLst>
                <a:latin typeface="+mn-ea"/>
                <a:ea typeface="+mn-ea"/>
              </a:rPr>
              <a:t>作为计数器</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LEA    </a:t>
            </a:r>
            <a:r>
              <a:rPr lang="en-US" altLang="zh-CN" sz="2000" b="1" dirty="0">
                <a:effectLst>
                  <a:outerShdw blurRad="38100" dist="38100" dir="2700000" algn="tl">
                    <a:srgbClr val="000000">
                      <a:alpha val="43137"/>
                    </a:srgbClr>
                  </a:outerShdw>
                </a:effectLst>
                <a:latin typeface="+mn-ea"/>
                <a:ea typeface="+mn-ea"/>
              </a:rPr>
              <a:t>EBX, </a:t>
            </a:r>
            <a:r>
              <a:rPr lang="en-US" altLang="zh-CN" sz="2000" b="1" dirty="0" err="1">
                <a:effectLst>
                  <a:outerShdw blurRad="38100" dist="38100" dir="2700000" algn="tl">
                    <a:srgbClr val="000000">
                      <a:alpha val="43137"/>
                    </a:srgbClr>
                  </a:outerShdw>
                </a:effectLst>
                <a:latin typeface="+mn-ea"/>
                <a:ea typeface="+mn-ea"/>
              </a:rPr>
              <a:t>arri</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得到数组首元素的有效地址</a:t>
            </a:r>
          </a:p>
          <a:p>
            <a:pPr>
              <a:lnSpc>
                <a:spcPts val="3000"/>
              </a:lnSpc>
              <a:defRPr/>
            </a:pPr>
            <a:r>
              <a:rPr lang="en-US" altLang="zh-CN" sz="2000" b="1" dirty="0" smtClean="0">
                <a:effectLst>
                  <a:outerShdw blurRad="38100" dist="38100" dir="2700000" algn="tl">
                    <a:srgbClr val="000000">
                      <a:alpha val="43137"/>
                    </a:srgbClr>
                  </a:outerShdw>
                </a:effectLst>
                <a:latin typeface="+mn-ea"/>
                <a:ea typeface="+mn-ea"/>
              </a:rPr>
              <a:t>   NEXT</a:t>
            </a:r>
            <a:r>
              <a:rPr lang="en-US" altLang="zh-CN" sz="2000" b="1" dirty="0">
                <a:effectLst>
                  <a:outerShdw blurRad="38100" dist="38100" dir="2700000" algn="tl">
                    <a:srgbClr val="000000">
                      <a:alpha val="43137"/>
                    </a:srgbClr>
                  </a:outerShdw>
                </a:effectLst>
                <a:latin typeface="+mn-ea"/>
                <a:ea typeface="+mn-ea"/>
              </a:rPr>
              <a:t>:</a:t>
            </a:r>
          </a:p>
          <a:p>
            <a:pPr>
              <a:lnSpc>
                <a:spcPts val="30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ADD    </a:t>
            </a:r>
            <a:r>
              <a:rPr lang="en-US" altLang="zh-CN" sz="2000" b="1" dirty="0">
                <a:effectLst>
                  <a:outerShdw blurRad="38100" dist="38100" dir="2700000" algn="tl">
                    <a:srgbClr val="000000">
                      <a:alpha val="43137"/>
                    </a:srgbClr>
                  </a:outerShdw>
                </a:effectLst>
                <a:latin typeface="+mn-ea"/>
                <a:ea typeface="+mn-ea"/>
              </a:rPr>
              <a:t>EAX, [EBX+ESI*4]  //</a:t>
            </a:r>
            <a:r>
              <a:rPr lang="zh-CN" altLang="en-US" sz="2000" b="1" dirty="0">
                <a:effectLst>
                  <a:outerShdw blurRad="38100" dist="38100" dir="2700000" algn="tl">
                    <a:srgbClr val="000000">
                      <a:alpha val="43137"/>
                    </a:srgbClr>
                  </a:outerShdw>
                </a:effectLst>
                <a:latin typeface="+mn-ea"/>
                <a:ea typeface="+mn-ea"/>
              </a:rPr>
              <a:t>累加某个元素值（由索引确定）</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INC    </a:t>
            </a:r>
            <a:r>
              <a:rPr lang="en-US" altLang="zh-CN" sz="2000" b="1" dirty="0">
                <a:effectLst>
                  <a:outerShdw blurRad="38100" dist="38100" dir="2700000" algn="tl">
                    <a:srgbClr val="000000">
                      <a:alpha val="43137"/>
                    </a:srgbClr>
                  </a:outerShdw>
                </a:effectLst>
                <a:latin typeface="+mn-ea"/>
                <a:ea typeface="+mn-ea"/>
              </a:rPr>
              <a:t>ESI               //</a:t>
            </a:r>
            <a:r>
              <a:rPr lang="zh-CN" altLang="en-US" sz="2000" b="1" dirty="0">
                <a:effectLst>
                  <a:outerShdw blurRad="38100" dist="38100" dir="2700000" algn="tl">
                    <a:srgbClr val="000000">
                      <a:alpha val="43137"/>
                    </a:srgbClr>
                  </a:outerShdw>
                </a:effectLst>
                <a:latin typeface="+mn-ea"/>
                <a:ea typeface="+mn-ea"/>
              </a:rPr>
              <a:t>调整下标</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solidFill>
                  <a:srgbClr val="0000FF"/>
                </a:solidFill>
                <a:effectLst>
                  <a:outerShdw blurRad="38100" dist="38100" dir="2700000" algn="tl">
                    <a:srgbClr val="000000">
                      <a:alpha val="43137"/>
                    </a:srgbClr>
                  </a:outerShdw>
                </a:effectLst>
                <a:latin typeface="+mn-ea"/>
                <a:ea typeface="+mn-ea"/>
              </a:rPr>
              <a:t>DEC    </a:t>
            </a:r>
            <a:r>
              <a:rPr lang="en-US" altLang="zh-CN" sz="2000" b="1" dirty="0">
                <a:solidFill>
                  <a:srgbClr val="0000FF"/>
                </a:solidFill>
                <a:effectLst>
                  <a:outerShdw blurRad="38100" dist="38100" dir="2700000" algn="tl">
                    <a:srgbClr val="000000">
                      <a:alpha val="43137"/>
                    </a:srgbClr>
                  </a:outerShdw>
                </a:effectLst>
                <a:latin typeface="+mn-ea"/>
                <a:ea typeface="+mn-ea"/>
              </a:rPr>
              <a:t>ECX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计数器减</a:t>
            </a:r>
            <a:r>
              <a:rPr lang="en-US" altLang="zh-CN" sz="2000" b="1" dirty="0">
                <a:effectLst>
                  <a:outerShdw blurRad="38100" dist="38100" dir="2700000" algn="tl">
                    <a:srgbClr val="000000">
                      <a:alpha val="43137"/>
                    </a:srgbClr>
                  </a:outerShdw>
                </a:effectLst>
                <a:latin typeface="+mn-ea"/>
                <a:ea typeface="+mn-ea"/>
              </a:rPr>
              <a:t>1</a:t>
            </a:r>
            <a:r>
              <a:rPr lang="zh-CN" altLang="en-US" sz="2000" b="1" dirty="0">
                <a:effectLst>
                  <a:outerShdw blurRad="38100" dist="38100" dir="2700000" algn="tl">
                    <a:srgbClr val="000000">
                      <a:alpha val="43137"/>
                    </a:srgbClr>
                  </a:outerShdw>
                </a:effectLst>
                <a:latin typeface="+mn-ea"/>
                <a:ea typeface="+mn-ea"/>
              </a:rPr>
              <a:t>（该指令会影响状态标志）</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solidFill>
                  <a:srgbClr val="FF0000"/>
                </a:solidFill>
                <a:effectLst>
                  <a:outerShdw blurRad="38100" dist="38100" dir="2700000" algn="tl">
                    <a:srgbClr val="000000">
                      <a:alpha val="43137"/>
                    </a:srgbClr>
                  </a:outerShdw>
                </a:effectLst>
                <a:latin typeface="+mn-ea"/>
                <a:ea typeface="+mn-ea"/>
              </a:rPr>
              <a:t>JNZ    </a:t>
            </a:r>
            <a:r>
              <a:rPr lang="en-US" altLang="zh-CN" sz="2000" b="1" dirty="0">
                <a:solidFill>
                  <a:srgbClr val="FF0000"/>
                </a:solidFill>
                <a:effectLst>
                  <a:outerShdw blurRad="38100" dist="38100" dir="2700000" algn="tl">
                    <a:srgbClr val="000000">
                      <a:alpha val="43137"/>
                    </a:srgbClr>
                  </a:outerShdw>
                </a:effectLst>
                <a:latin typeface="+mn-ea"/>
                <a:ea typeface="+mn-ea"/>
              </a:rPr>
              <a:t>NEXT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当</a:t>
            </a:r>
            <a:r>
              <a:rPr lang="en-US" altLang="zh-CN" sz="2000" b="1" dirty="0">
                <a:effectLst>
                  <a:outerShdw blurRad="38100" dist="38100" dir="2700000" algn="tl">
                    <a:srgbClr val="000000">
                      <a:alpha val="43137"/>
                    </a:srgbClr>
                  </a:outerShdw>
                </a:effectLst>
                <a:latin typeface="+mn-ea"/>
                <a:ea typeface="+mn-ea"/>
              </a:rPr>
              <a:t>ECX</a:t>
            </a:r>
            <a:r>
              <a:rPr lang="zh-CN" altLang="en-US" sz="2000" b="1" dirty="0">
                <a:effectLst>
                  <a:outerShdw blurRad="38100" dist="38100" dir="2700000" algn="tl">
                    <a:srgbClr val="000000">
                      <a:alpha val="43137"/>
                    </a:srgbClr>
                  </a:outerShdw>
                </a:effectLst>
                <a:latin typeface="+mn-ea"/>
                <a:ea typeface="+mn-ea"/>
              </a:rPr>
              <a:t>不为</a:t>
            </a:r>
            <a:r>
              <a:rPr lang="en-US" altLang="zh-CN" sz="2000" b="1" dirty="0">
                <a:effectLst>
                  <a:outerShdw blurRad="38100" dist="38100" dir="2700000" algn="tl">
                    <a:srgbClr val="000000">
                      <a:alpha val="43137"/>
                    </a:srgbClr>
                  </a:outerShdw>
                </a:effectLst>
                <a:latin typeface="+mn-ea"/>
                <a:ea typeface="+mn-ea"/>
              </a:rPr>
              <a:t>0</a:t>
            </a:r>
            <a:r>
              <a:rPr lang="zh-CN" altLang="en-US" sz="2000" b="1" dirty="0">
                <a:effectLst>
                  <a:outerShdw blurRad="38100" dist="38100" dir="2700000" algn="tl">
                    <a:srgbClr val="000000">
                      <a:alpha val="43137"/>
                    </a:srgbClr>
                  </a:outerShdw>
                </a:effectLst>
                <a:latin typeface="+mn-ea"/>
                <a:ea typeface="+mn-ea"/>
              </a:rPr>
              <a:t>，则从</a:t>
            </a:r>
            <a:r>
              <a:rPr lang="en-US" altLang="zh-CN" sz="2000" b="1" dirty="0">
                <a:effectLst>
                  <a:outerShdw blurRad="38100" dist="38100" dir="2700000" algn="tl">
                    <a:srgbClr val="000000">
                      <a:alpha val="43137"/>
                    </a:srgbClr>
                  </a:outerShdw>
                </a:effectLst>
                <a:latin typeface="+mn-ea"/>
                <a:ea typeface="+mn-ea"/>
              </a:rPr>
              <a:t>NEXT</a:t>
            </a:r>
            <a:r>
              <a:rPr lang="zh-CN" altLang="en-US" sz="2000" b="1" dirty="0">
                <a:effectLst>
                  <a:outerShdw blurRad="38100" dist="38100" dir="2700000" algn="tl">
                    <a:srgbClr val="000000">
                      <a:alpha val="43137"/>
                    </a:srgbClr>
                  </a:outerShdw>
                </a:effectLst>
                <a:latin typeface="+mn-ea"/>
                <a:ea typeface="+mn-ea"/>
              </a:rPr>
              <a:t>处继续执行</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a:t>
            </a:r>
            <a:endParaRPr lang="en-US" altLang="zh-CN" sz="2000" b="1" dirty="0">
              <a:effectLst>
                <a:outerShdw blurRad="38100" dist="38100" dir="2700000" algn="tl">
                  <a:srgbClr val="000000">
                    <a:alpha val="43137"/>
                  </a:srgbClr>
                </a:outerShdw>
              </a:effectLst>
              <a:latin typeface="+mn-ea"/>
              <a:ea typeface="+mn-ea"/>
            </a:endParaRPr>
          </a:p>
          <a:p>
            <a:pPr>
              <a:lnSpc>
                <a:spcPts val="30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smtClean="0">
                <a:effectLst>
                  <a:outerShdw blurRad="38100" dist="38100" dir="2700000" algn="tl">
                    <a:srgbClr val="000000">
                      <a:alpha val="43137"/>
                    </a:srgbClr>
                  </a:outerShdw>
                </a:effectLst>
                <a:latin typeface="+mn-ea"/>
                <a:ea typeface="+mn-ea"/>
              </a:rPr>
              <a:t>MOV    </a:t>
            </a:r>
            <a:r>
              <a:rPr lang="en-US" altLang="zh-CN" sz="2000" b="1" dirty="0">
                <a:effectLst>
                  <a:outerShdw blurRad="38100" dist="38100" dir="2700000" algn="tl">
                    <a:srgbClr val="000000">
                      <a:alpha val="43137"/>
                    </a:srgbClr>
                  </a:outerShdw>
                </a:effectLst>
                <a:latin typeface="+mn-ea"/>
                <a:ea typeface="+mn-ea"/>
              </a:rPr>
              <a:t>sum, EAX          //</a:t>
            </a:r>
            <a:r>
              <a:rPr lang="zh-CN" altLang="en-US" sz="2000" b="1" dirty="0">
                <a:effectLst>
                  <a:outerShdw blurRad="38100" dist="38100" dir="2700000" algn="tl">
                    <a:srgbClr val="000000">
                      <a:alpha val="43137"/>
                    </a:srgbClr>
                  </a:outerShdw>
                </a:effectLst>
                <a:latin typeface="+mn-ea"/>
                <a:ea typeface="+mn-ea"/>
              </a:rPr>
              <a:t>保存累加和</a:t>
            </a:r>
          </a:p>
          <a:p>
            <a:pPr>
              <a:lnSpc>
                <a:spcPts val="3000"/>
              </a:lnSpc>
              <a:defRPr/>
            </a:pPr>
            <a:r>
              <a:rPr lang="en-US" altLang="zh-CN" sz="2000" b="1" dirty="0" smtClean="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7"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8" name="圆角矩形标注 7"/>
          <p:cNvSpPr/>
          <p:nvPr/>
        </p:nvSpPr>
        <p:spPr>
          <a:xfrm>
            <a:off x="3851920" y="1033789"/>
            <a:ext cx="3312368" cy="811035"/>
          </a:xfrm>
          <a:prstGeom prst="wedgeRoundRectCallout">
            <a:avLst>
              <a:gd name="adj1" fmla="val -45452"/>
              <a:gd name="adj2" fmla="val 7263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rPr>
              <a:t>计算</a:t>
            </a:r>
            <a:r>
              <a:rPr lang="zh-CN" altLang="en-US" sz="2000" b="1" dirty="0" smtClean="0">
                <a:solidFill>
                  <a:srgbClr val="0000FF"/>
                </a:solidFill>
              </a:rPr>
              <a:t>整型</a:t>
            </a:r>
            <a:r>
              <a:rPr lang="zh-CN" altLang="en-US" sz="2000" b="1" dirty="0">
                <a:solidFill>
                  <a:srgbClr val="0000FF"/>
                </a:solidFill>
              </a:rPr>
              <a:t>数组</a:t>
            </a:r>
            <a:r>
              <a:rPr lang="en-US" altLang="zh-CN" sz="2000" b="1" dirty="0" err="1">
                <a:solidFill>
                  <a:srgbClr val="0000FF"/>
                </a:solidFill>
              </a:rPr>
              <a:t>arri</a:t>
            </a:r>
            <a:r>
              <a:rPr lang="zh-CN" altLang="en-US" sz="2000" b="1" dirty="0" smtClean="0">
                <a:solidFill>
                  <a:srgbClr val="0000FF"/>
                </a:solidFill>
              </a:rPr>
              <a:t>中</a:t>
            </a:r>
            <a:endParaRPr lang="en-US" altLang="zh-CN" sz="2000" b="1" dirty="0" smtClean="0">
              <a:solidFill>
                <a:srgbClr val="0000FF"/>
              </a:solidFill>
            </a:endParaRPr>
          </a:p>
          <a:p>
            <a:pPr>
              <a:lnSpc>
                <a:spcPts val="3000"/>
              </a:lnSpc>
            </a:pPr>
            <a:r>
              <a:rPr lang="en-US" altLang="zh-CN" sz="2000" b="1" dirty="0" smtClean="0">
                <a:solidFill>
                  <a:srgbClr val="0000FF"/>
                </a:solidFill>
              </a:rPr>
              <a:t>10</a:t>
            </a:r>
            <a:r>
              <a:rPr lang="zh-CN" altLang="en-US" sz="2000" b="1" dirty="0">
                <a:solidFill>
                  <a:srgbClr val="0000FF"/>
                </a:solidFill>
              </a:rPr>
              <a:t>个元素值之</a:t>
            </a:r>
            <a:r>
              <a:rPr lang="zh-CN" altLang="en-US" sz="2000" b="1" dirty="0" smtClean="0">
                <a:solidFill>
                  <a:srgbClr val="0000FF"/>
                </a:solidFill>
              </a:rPr>
              <a:t>和</a:t>
            </a:r>
            <a:endParaRPr lang="zh-CN" altLang="en-US" dirty="0"/>
          </a:p>
        </p:txBody>
      </p:sp>
    </p:spTree>
    <p:extLst>
      <p:ext uri="{BB962C8B-B14F-4D97-AF65-F5344CB8AC3E}">
        <p14:creationId xmlns:p14="http://schemas.microsoft.com/office/powerpoint/2010/main" val="120272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2242</TotalTime>
  <Words>4019</Words>
  <Application>Microsoft Office PowerPoint</Application>
  <PresentationFormat>全屏显示(4:3)</PresentationFormat>
  <Paragraphs>562</Paragraphs>
  <Slides>47</Slides>
  <Notes>47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49" baseType="lpstr">
      <vt:lpstr>Profile</vt:lpstr>
      <vt:lpstr>Visio</vt:lpstr>
      <vt:lpstr>第2章  IA-32处理器基本功能</vt:lpstr>
      <vt:lpstr>2.6  指令指针寄存器和简单控制转移</vt:lpstr>
      <vt:lpstr>2.6.1  指令指针寄存器</vt:lpstr>
      <vt:lpstr>2.6.1  指令指针寄存器</vt:lpstr>
      <vt:lpstr>2.6.1  指令指针寄存器</vt:lpstr>
      <vt:lpstr>2.6.2  常用条件转移指令</vt:lpstr>
      <vt:lpstr>2.6.2  常用条件转移指令</vt:lpstr>
      <vt:lpstr>2.6.2  常用条件转移指令</vt:lpstr>
      <vt:lpstr>2.6.2  常用条件转移指令</vt:lpstr>
      <vt:lpstr>2.6.2  常用条件转移指令</vt:lpstr>
      <vt:lpstr>2.6.2  常用条件转移指令</vt:lpstr>
      <vt:lpstr>2.6.2  常用条件转移指令</vt:lpstr>
      <vt:lpstr>2.6.2  常用条件转移指令</vt:lpstr>
      <vt:lpstr>2.6.2  常用条件转移指令</vt:lpstr>
      <vt:lpstr>2.6.3  比较指令和数值大小比较</vt:lpstr>
      <vt:lpstr>2.6.3  比较指令和数值大小比较</vt:lpstr>
      <vt:lpstr>2.6.3  比较指令和数值大小比较</vt:lpstr>
      <vt:lpstr>2.6.3  比较指令和数值大小比较</vt:lpstr>
      <vt:lpstr>2.6.3  比较指令和数值大小比较</vt:lpstr>
      <vt:lpstr>2.6.3  比较指令和数值大小比较</vt:lpstr>
      <vt:lpstr>2.6.4  简单无条件转移指令</vt:lpstr>
      <vt:lpstr>2.6.4  简单无条件转移指令</vt:lpstr>
      <vt:lpstr>2.6.4  简单无条件转移指令</vt:lpstr>
      <vt:lpstr>2.6.4  简单无条件转移指令</vt:lpstr>
      <vt:lpstr>2.6.4  简单无条件转移指令</vt:lpstr>
      <vt:lpstr>2.7  堆栈和堆栈操作</vt:lpstr>
      <vt:lpstr>2.7.1  堆栈</vt:lpstr>
      <vt:lpstr>2.7.1  堆栈</vt:lpstr>
      <vt:lpstr>2.7.1  堆栈</vt:lpstr>
      <vt:lpstr>2.7.1  堆栈</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vector>
  </TitlesOfParts>
  <Company>Suda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新概念汇编语言</dc:title>
  <dc:creator>YJW</dc:creator>
  <cp:lastModifiedBy>HP</cp:lastModifiedBy>
  <cp:revision>660</cp:revision>
  <dcterms:created xsi:type="dcterms:W3CDTF">2008-02-14T05:21:14Z</dcterms:created>
  <dcterms:modified xsi:type="dcterms:W3CDTF">2017-06-28T01:18:28Z</dcterms:modified>
</cp:coreProperties>
</file>