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59"/>
  </p:notesMasterIdLst>
  <p:sldIdLst>
    <p:sldId id="256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FF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85714"/>
            <a:ext cx="792162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6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6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</a:t>
            </a:r>
            <a:r>
              <a:rPr kumimoji="1" lang="zh-CN" altLang="en-US" sz="2400" b="1" dirty="0">
                <a:latin typeface="Times New Roman" pitchFamily="18" charset="0"/>
              </a:rPr>
              <a:t>三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DEST  </a:t>
            </a:r>
            <a:r>
              <a:rPr kumimoji="1" lang="en-US" altLang="zh-CN" sz="2400" b="1" dirty="0">
                <a:latin typeface="Times New Roman" pitchFamily="18" charset="0"/>
              </a:rPr>
              <a:t>&lt;= SRC1 * SRC2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目的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可以是通用寄存器或存储单元（须与目的操作数尺寸一致），但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只能是一个立即数</a:t>
            </a:r>
            <a:r>
              <a:rPr kumimoji="1" lang="zh-CN" altLang="en-US" sz="2400" b="1" dirty="0">
                <a:latin typeface="Times New Roman" pitchFamily="18" charset="0"/>
              </a:rPr>
              <a:t>（尺寸不能超过目的操作数）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被乘数</a:t>
            </a:r>
            <a:r>
              <a:rPr kumimoji="1" lang="zh-CN" altLang="en-US" sz="2400" b="1" dirty="0">
                <a:latin typeface="Times New Roman" pitchFamily="18" charset="0"/>
              </a:rPr>
              <a:t>和乘数均作为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有符号数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三</a:t>
            </a:r>
            <a:r>
              <a:rPr lang="zh-CN" altLang="en-US" b="1" dirty="0" smtClean="0">
                <a:solidFill>
                  <a:srgbClr val="0000FF"/>
                </a:solidFill>
              </a:rPr>
              <a:t>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770" y="2564904"/>
            <a:ext cx="468031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BX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EBX, ECX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kumimoji="1"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[ESI]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347864" y="2060848"/>
            <a:ext cx="5257800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OPRD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6370" y="191683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</p:spTree>
    <p:extLst>
      <p:ext uri="{BB962C8B-B14F-4D97-AF65-F5344CB8AC3E}">
        <p14:creationId xmlns:p14="http://schemas.microsoft.com/office/powerpoint/2010/main" val="4314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实现两个无符号操作数的除法运算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除数是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。被除数位于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EDX:EAX</a:t>
            </a:r>
            <a:r>
              <a:rPr kumimoji="1" lang="zh-CN" altLang="en-US" sz="2400" b="1" dirty="0">
                <a:latin typeface="Times New Roman" pitchFamily="18" charset="0"/>
              </a:rPr>
              <a:t>中（由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的尺寸决定</a:t>
            </a:r>
            <a:r>
              <a:rPr kumimoji="1" lang="zh-CN" altLang="en-US" sz="2400" b="1" dirty="0" smtClean="0">
                <a:latin typeface="Times New Roman" pitchFamily="18" charset="0"/>
              </a:rPr>
              <a:t>，被除数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latin typeface="Times New Roman" pitchFamily="18" charset="0"/>
              </a:rPr>
              <a:t>尺寸翻倍）。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商在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中；余数在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中（商和余数的尺寸与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相同）。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400" b="1" dirty="0">
                <a:latin typeface="Times New Roman" pitchFamily="18" charset="0"/>
              </a:rPr>
              <a:t>是存储单元，但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29969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37368" y="3573016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BL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ESI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CX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40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必须防止除溢出！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73016"/>
            <a:ext cx="71470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600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六角星 9"/>
          <p:cNvSpPr/>
          <p:nvPr/>
        </p:nvSpPr>
        <p:spPr>
          <a:xfrm>
            <a:off x="3635896" y="3595665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除</a:t>
            </a:r>
            <a:r>
              <a:rPr lang="zh-CN" altLang="en-US" sz="3600" b="1" dirty="0">
                <a:solidFill>
                  <a:srgbClr val="FF0000"/>
                </a:solidFill>
              </a:rPr>
              <a:t>操作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溢出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有符号数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4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</a:t>
            </a:r>
            <a:r>
              <a:rPr kumimoji="1" lang="zh-CN" altLang="en-US" sz="2400" b="1" dirty="0" smtClean="0">
                <a:latin typeface="Times New Roman" pitchFamily="18" charset="0"/>
              </a:rPr>
              <a:t>个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有符号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操作数</a:t>
            </a:r>
            <a:r>
              <a:rPr kumimoji="1" lang="zh-CN" altLang="en-US" sz="2400" b="1" dirty="0">
                <a:latin typeface="Times New Roman" pitchFamily="18" charset="0"/>
              </a:rPr>
              <a:t>的除法运算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除数是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。被除数位于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EDX:EAX</a:t>
            </a:r>
            <a:r>
              <a:rPr kumimoji="1" lang="zh-CN" altLang="en-US" sz="2400" b="1" dirty="0" smtClean="0">
                <a:latin typeface="Times New Roman" pitchFamily="18" charset="0"/>
              </a:rPr>
              <a:t>中。商在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中；余数在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中。尺寸由除数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决定。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400" b="1" dirty="0">
                <a:latin typeface="Times New Roman" pitchFamily="18" charset="0"/>
              </a:rPr>
              <a:t>是存储单元，但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如果</a:t>
            </a:r>
            <a:r>
              <a:rPr kumimoji="1" lang="zh-CN" altLang="en-US" sz="2400" b="1" dirty="0">
                <a:latin typeface="Times New Roman" pitchFamily="18" charset="0"/>
              </a:rPr>
              <a:t>不能整除，余数的符号与被除数一致，而且余数的绝对值小于除数的绝对值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228184" y="2348880"/>
            <a:ext cx="2808312" cy="636131"/>
          </a:xfrm>
          <a:prstGeom prst="wedgeRoundRectCallout">
            <a:avLst>
              <a:gd name="adj1" fmla="val -56294"/>
              <a:gd name="adj2" fmla="val 28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必须防止溢出！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字节转换为字指令</a:t>
            </a:r>
            <a:r>
              <a:rPr kumimoji="1" lang="en-US" altLang="zh-CN" sz="2400" b="1" dirty="0">
                <a:latin typeface="Times New Roman" pitchFamily="18" charset="0"/>
              </a:rPr>
              <a:t>CBW(</a:t>
            </a:r>
            <a:r>
              <a:rPr kumimoji="1" lang="en-US" altLang="zh-CN" sz="2000" b="1" dirty="0">
                <a:latin typeface="Times New Roman" pitchFamily="18" charset="0"/>
              </a:rPr>
              <a:t>Convert Byte to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CBW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指令把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3487H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AX=3487H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                    ;AX=FF87H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                    ;AX=0034H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8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字转换为双字指令</a:t>
            </a:r>
            <a:r>
              <a:rPr kumimoji="1" lang="en-US" altLang="zh-CN" sz="2400" b="1" dirty="0">
                <a:latin typeface="Times New Roman" pitchFamily="18" charset="0"/>
              </a:rPr>
              <a:t>CWD(</a:t>
            </a:r>
            <a:r>
              <a:rPr kumimoji="1" lang="en-US" altLang="zh-CN" sz="2000" b="1" dirty="0">
                <a:latin typeface="Times New Roman" pitchFamily="18" charset="0"/>
              </a:rPr>
              <a:t>Convert Word to Double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CWD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latin typeface="Times New Roman" pitchFamily="18" charset="0"/>
              </a:rPr>
              <a:t>把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最高有效位</a:t>
            </a:r>
            <a:r>
              <a:rPr kumimoji="1" lang="zh-CN" altLang="en-US" sz="2400" b="1" dirty="0">
                <a:latin typeface="Times New Roman" pitchFamily="18" charset="0"/>
              </a:rPr>
              <a:t>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3487H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AX=3487H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                    ;DX=0000H, AX=3487H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                    ;DX=FFFFH, AX=8734H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4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双字转换为四字指令</a:t>
            </a:r>
            <a:r>
              <a:rPr kumimoji="1" lang="en-US" altLang="zh-CN" sz="2400" b="1" dirty="0" smtClean="0">
                <a:latin typeface="Times New Roman" pitchFamily="18" charset="0"/>
              </a:rPr>
              <a:t>CDQ(</a:t>
            </a:r>
            <a:r>
              <a:rPr kumimoji="1" lang="en-US" altLang="zh-CN" sz="2000" b="1" dirty="0">
                <a:latin typeface="Times New Roman" pitchFamily="18" charset="0"/>
              </a:rPr>
              <a:t>Convert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000" b="1" dirty="0">
                <a:latin typeface="Times New Roman" pitchFamily="18" charset="0"/>
              </a:rPr>
              <a:t> to </a:t>
            </a:r>
            <a:r>
              <a:rPr kumimoji="1" lang="en-US" altLang="zh-CN" sz="2000" b="1" dirty="0" err="1">
                <a:latin typeface="Times New Roman" pitchFamily="18" charset="0"/>
              </a:rPr>
              <a:t>quadword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CDQ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80648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latin typeface="Times New Roman" pitchFamily="18" charset="0"/>
              </a:rPr>
              <a:t>把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最高有效位</a:t>
            </a:r>
            <a:r>
              <a:rPr kumimoji="1" lang="zh-CN" altLang="en-US" sz="2400" b="1" dirty="0">
                <a:latin typeface="Times New Roman" pitchFamily="18" charset="0"/>
              </a:rPr>
              <a:t>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EDX=0FFFFFFFFH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12563487H   ;EAX=12563487H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                    ;EDX=00000000H, EAX=12563487H</a:t>
            </a:r>
          </a:p>
        </p:txBody>
      </p:sp>
    </p:spTree>
    <p:extLst>
      <p:ext uri="{BB962C8B-B14F-4D97-AF65-F5344CB8AC3E}">
        <p14:creationId xmlns:p14="http://schemas.microsoft.com/office/powerpoint/2010/main" val="10109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8233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另一条字转换为双字指令</a:t>
            </a:r>
            <a:r>
              <a:rPr kumimoji="1" lang="en-US" altLang="zh-CN" sz="2400" b="1" dirty="0" smtClean="0">
                <a:latin typeface="Times New Roman" pitchFamily="18" charset="0"/>
              </a:rPr>
              <a:t>CWDE(</a:t>
            </a:r>
            <a:r>
              <a:rPr kumimoji="1" lang="en-US" altLang="zh-CN" sz="2000" b="1" dirty="0">
                <a:latin typeface="Times New Roman" pitchFamily="18" charset="0"/>
              </a:rPr>
              <a:t>Convert Word to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CWDE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指令把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4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3487H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AX=3487H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                  ;EAX=00003487H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                  ;EAX=FFFF8734H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4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&lt;stdio.h&gt;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quotient, remainder;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为了输出结果，安排两个变量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-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 BL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AH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先临时保存余数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CBW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BL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CBW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remainder,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5696" y="1700808"/>
            <a:ext cx="7102875" cy="10541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-60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("\n");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59047" y="928691"/>
            <a:ext cx="4752528" cy="705850"/>
          </a:xfrm>
          <a:prstGeom prst="wedgeRoundRectCallout">
            <a:avLst>
              <a:gd name="adj1" fmla="val -35870"/>
              <a:gd name="adj2" fmla="val 646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演示除法指令和符号扩展指令的使用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-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DX:AX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DX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remainder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5367755"/>
            <a:ext cx="7920880" cy="13747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-200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2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符号扩展</a:t>
            </a:r>
            <a:r>
              <a:rPr kumimoji="1" lang="zh-CN" altLang="en-US" sz="2400" b="1" dirty="0">
                <a:latin typeface="Times New Roman" pitchFamily="18" charset="0"/>
              </a:rPr>
              <a:t>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 smtClean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只能是通用寄存器。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目的操作数的尺寸必须大于源操作数的尺寸。源操作数的尺寸可以是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 smtClean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位；目的操作数的尺寸可以是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latin typeface="Times New Roman" pitchFamily="18" charset="0"/>
              </a:rPr>
              <a:t>位。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86371"/>
            <a:ext cx="71470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85H               ;AL=85H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AL               ;EDX=FFFFFF85H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AL                ;CX=FF85H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75H               ;AL=75H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AL               ;EAX=00000075H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MOVZX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MOVZX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零扩展</a:t>
            </a:r>
            <a:r>
              <a:rPr kumimoji="1" lang="zh-CN" altLang="en-US" sz="2400" b="1" dirty="0">
                <a:latin typeface="Times New Roman" pitchFamily="18" charset="0"/>
              </a:rPr>
              <a:t>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只能是通用寄存器。源操作数的尺寸可以是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位；目的操作数的尺寸只可以是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零扩展传送指令</a:t>
            </a:r>
            <a:r>
              <a:rPr lang="en-US" altLang="zh-CN" sz="2800" b="1" dirty="0">
                <a:solidFill>
                  <a:srgbClr val="0000FF"/>
                </a:solidFill>
              </a:rPr>
              <a:t>MOVZX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Zero-Extend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73216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8885H             ;DX=8885H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DL               ;ECX=00000085H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DX               ;EAX=00008885H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cf310(char x, char y)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x + 22 ) / y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3277500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427984" y="2132856"/>
            <a:ext cx="1656184" cy="720080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有符号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339752" y="5517232"/>
            <a:ext cx="1656184" cy="512369"/>
          </a:xfrm>
          <a:prstGeom prst="wedgeRectCallout">
            <a:avLst>
              <a:gd name="adj1" fmla="val -63046"/>
              <a:gd name="adj2" fmla="val -11017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有符号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cf311(unsigned char x, unsigned char y)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(unsigned)( x + 22 ) / y 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332398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movzx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movzx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div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6093296"/>
            <a:ext cx="1656184" cy="504056"/>
          </a:xfrm>
          <a:prstGeom prst="wedgeRectCallout">
            <a:avLst>
              <a:gd name="adj1" fmla="val -72648"/>
              <a:gd name="adj2" fmla="val -1606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49347" y="2204864"/>
            <a:ext cx="1656184" cy="720080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逻辑运算指令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11560" y="1778908"/>
            <a:ext cx="784924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语言中有一组按位逻辑运算</a:t>
            </a:r>
            <a:r>
              <a:rPr kumimoji="1" lang="zh-CN" altLang="en-US" sz="2400" b="1" dirty="0" smtClean="0">
                <a:latin typeface="Times New Roman" pitchFamily="18" charset="0"/>
              </a:rPr>
              <a:t>符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取反</a:t>
            </a:r>
            <a:r>
              <a:rPr kumimoji="1" lang="zh-CN" altLang="en-US" sz="2000" b="1" dirty="0" smtClean="0">
                <a:latin typeface="Times New Roman" pitchFamily="18" charset="0"/>
              </a:rPr>
              <a:t>运算符      </a:t>
            </a:r>
            <a:r>
              <a:rPr kumimoji="1" lang="en-US" altLang="zh-CN" sz="2000" b="1" dirty="0" smtClean="0">
                <a:latin typeface="Times New Roman" pitchFamily="18" charset="0"/>
              </a:rPr>
              <a:t>~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&amp;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|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</a:t>
            </a:r>
            <a:r>
              <a:rPr kumimoji="1" lang="en-US" altLang="zh-CN" sz="2000" b="1" dirty="0" smtClean="0">
                <a:latin typeface="Times New Roman" pitchFamily="18" charset="0"/>
              </a:rPr>
              <a:t>^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处理器</a:t>
            </a:r>
            <a:r>
              <a:rPr kumimoji="1" lang="zh-CN" altLang="en-US" sz="2400" b="1" dirty="0" smtClean="0">
                <a:latin typeface="Times New Roman" pitchFamily="18" charset="0"/>
              </a:rPr>
              <a:t>提供</a:t>
            </a:r>
            <a:r>
              <a:rPr kumimoji="1" lang="zh-CN" altLang="en-US" sz="2400" b="1" dirty="0">
                <a:latin typeface="Times New Roman" pitchFamily="18" charset="0"/>
              </a:rPr>
              <a:t>一组逻辑运算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否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NOT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AND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OR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</a:t>
            </a:r>
            <a:r>
              <a:rPr kumimoji="1" lang="en-US" altLang="zh-CN" sz="2000" b="1" dirty="0" smtClean="0">
                <a:latin typeface="Times New Roman" pitchFamily="18" charset="0"/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9274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cf312(unsigned int x, unsigned int y)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= 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( x &amp; 3 ) || ( ( x - 5 ) | ~y ) 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z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 ^ 255;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z;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660232" y="3717032"/>
            <a:ext cx="1656184" cy="792088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</a:t>
            </a:r>
            <a:r>
              <a:rPr lang="zh-CN" altLang="en-US" b="1" dirty="0" smtClean="0">
                <a:solidFill>
                  <a:srgbClr val="0000FF"/>
                </a:solidFill>
              </a:rPr>
              <a:t>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演示逻辑运算符的使用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4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0      ; z=0;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   eax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&amp; 3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LN1cf312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成立，跳转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5                    ; x - 5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[ebp+12]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    edx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      ecx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edx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– 5 ) |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LN2cf312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不成立，跳转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815916" y="138635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禁止优化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乘除运算指令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5445224"/>
            <a:ext cx="3600400" cy="648072"/>
          </a:xfrm>
          <a:prstGeom prst="wedgeRectCallout">
            <a:avLst>
              <a:gd name="adj1" fmla="val -42669"/>
              <a:gd name="adj2" fmla="val -1020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根据有符号与无符号，分为两组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112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乘除</a:t>
            </a:r>
            <a:r>
              <a:rPr kumimoji="1" lang="zh-CN" altLang="en-US" sz="2400" b="1" dirty="0">
                <a:latin typeface="Times New Roman" pitchFamily="18" charset="0"/>
              </a:rPr>
              <a:t>运算</a:t>
            </a:r>
            <a:r>
              <a:rPr kumimoji="1" lang="zh-CN" altLang="en-US" sz="2400" b="1" dirty="0" smtClean="0">
                <a:latin typeface="Times New Roman" pitchFamily="18" charset="0"/>
              </a:rPr>
              <a:t>指令区分有符号数与无</a:t>
            </a:r>
            <a:r>
              <a:rPr kumimoji="1" lang="zh-CN" altLang="en-US" sz="2400" b="1" dirty="0">
                <a:latin typeface="Times New Roman" pitchFamily="18" charset="0"/>
              </a:rPr>
              <a:t>符号</a:t>
            </a:r>
            <a:r>
              <a:rPr kumimoji="1" lang="zh-CN" altLang="en-US" sz="2400" b="1" dirty="0" smtClean="0">
                <a:latin typeface="Times New Roman" pitchFamily="18" charset="0"/>
              </a:rPr>
              <a:t>数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对</a:t>
            </a:r>
            <a:r>
              <a:rPr kumimoji="1" lang="zh-CN" altLang="en-US" sz="2400" b="1" dirty="0">
                <a:latin typeface="Times New Roman" pitchFamily="18" charset="0"/>
              </a:rPr>
              <a:t>状态标志的影响</a:t>
            </a:r>
            <a:r>
              <a:rPr kumimoji="1" lang="zh-CN" altLang="en-US" sz="2400" b="1" dirty="0" smtClean="0">
                <a:latin typeface="Times New Roman" pitchFamily="18" charset="0"/>
              </a:rPr>
              <a:t>，不够自然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19385" y="3074184"/>
            <a:ext cx="76690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MUL 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unsigned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>
                <a:latin typeface="Times New Roman" pitchFamily="18" charset="0"/>
              </a:rPr>
              <a:t>tiply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latin typeface="Times New Roman" pitchFamily="18" charset="0"/>
              </a:rPr>
              <a:t>MUL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gned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tiply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DIV  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ide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latin typeface="Times New Roman" pitchFamily="18" charset="0"/>
              </a:rPr>
              <a:t>DIV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gned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ide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43077"/>
            <a:ext cx="8283575" cy="36365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条件成立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 eax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255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eax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[ebp-4]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ebp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851920" y="112474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续前页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逻辑运算指令的通用说明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39552" y="1803588"/>
            <a:ext cx="7849246" cy="404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只有</a:t>
            </a:r>
            <a:r>
              <a:rPr kumimoji="1" lang="zh-CN" altLang="en-US" sz="2400" b="1" dirty="0">
                <a:latin typeface="Times New Roman" pitchFamily="18" charset="0"/>
              </a:rPr>
              <a:t>通用寄存器或存储单元可作为目的操作数，用于存放运算结果。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如只有</a:t>
            </a:r>
            <a:r>
              <a:rPr kumimoji="1" lang="zh-CN" altLang="en-US" sz="2400" b="1" dirty="0">
                <a:latin typeface="Times New Roman" pitchFamily="18" charset="0"/>
              </a:rPr>
              <a:t>一个操作数，则该操作数既是源又是目的。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如</a:t>
            </a:r>
            <a:r>
              <a:rPr kumimoji="1" lang="zh-CN" altLang="en-US" sz="2400" b="1" dirty="0" smtClean="0">
                <a:latin typeface="Times New Roman" pitchFamily="18" charset="0"/>
              </a:rPr>
              <a:t>有</a:t>
            </a:r>
            <a:r>
              <a:rPr kumimoji="1" lang="zh-CN" altLang="en-US" sz="2400" b="1" dirty="0">
                <a:latin typeface="Times New Roman" pitchFamily="18" charset="0"/>
              </a:rPr>
              <a:t>两个操作数，那么最多只能有一个是存储单元，源操作数可以是立即数。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存储单元</a:t>
            </a:r>
            <a:r>
              <a:rPr kumimoji="1" lang="zh-CN" altLang="en-US" sz="2400" b="1" dirty="0">
                <a:latin typeface="Times New Roman" pitchFamily="18" charset="0"/>
              </a:rPr>
              <a:t>可</a:t>
            </a:r>
            <a:r>
              <a:rPr kumimoji="1" lang="zh-CN" altLang="en-US" sz="2400" b="1" dirty="0" smtClean="0">
                <a:latin typeface="Times New Roman" pitchFamily="18" charset="0"/>
              </a:rPr>
              <a:t>采用各种</a:t>
            </a:r>
            <a:r>
              <a:rPr kumimoji="1" lang="zh-CN" altLang="en-US" sz="2400" b="1" dirty="0">
                <a:latin typeface="Times New Roman" pitchFamily="18" charset="0"/>
              </a:rPr>
              <a:t>存储器操作数寻址方式。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zh-CN" altLang="en-US" sz="2400" b="1" dirty="0">
                <a:latin typeface="Times New Roman" pitchFamily="18" charset="0"/>
              </a:rPr>
              <a:t>可以是字节、字或者双字</a:t>
            </a:r>
            <a:r>
              <a:rPr kumimoji="1" lang="zh-CN" altLang="en-US" sz="2400" b="1" dirty="0" smtClean="0">
                <a:latin typeface="Times New Roman" pitchFamily="18" charset="0"/>
              </a:rPr>
              <a:t>。如果</a:t>
            </a:r>
            <a:r>
              <a:rPr kumimoji="1" lang="zh-CN" altLang="en-US" sz="2400" b="1" dirty="0">
                <a:latin typeface="Times New Roman" pitchFamily="18" charset="0"/>
              </a:rPr>
              <a:t>有两个操作数</a:t>
            </a:r>
            <a:r>
              <a:rPr kumimoji="1" lang="zh-CN" altLang="en-US" sz="24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400" b="1" dirty="0">
                <a:latin typeface="Times New Roman" pitchFamily="18" charset="0"/>
              </a:rPr>
              <a:t>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38802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NOT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NOT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指令把操作数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按位“取反”，然后送回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否运算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>
                <a:solidFill>
                  <a:srgbClr val="0000FF"/>
                </a:solidFill>
              </a:rPr>
              <a:t>NOT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547864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090427"/>
            <a:ext cx="302433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BX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707904" y="3603307"/>
            <a:ext cx="5256584" cy="792088"/>
          </a:xfrm>
          <a:prstGeom prst="wedgeRectCallout">
            <a:avLst>
              <a:gd name="adj1" fmla="val -32952"/>
              <a:gd name="adj2" fmla="val -8088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</a:t>
            </a:r>
            <a:r>
              <a:rPr lang="zh-CN" altLang="en-US" b="1" dirty="0" smtClean="0">
                <a:solidFill>
                  <a:srgbClr val="0000FF"/>
                </a:solidFill>
              </a:rPr>
              <a:t>“取反”指，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把</a:t>
            </a:r>
            <a:r>
              <a:rPr lang="zh-CN" altLang="en-US" b="1" dirty="0">
                <a:solidFill>
                  <a:srgbClr val="0000FF"/>
                </a:solidFill>
              </a:rPr>
              <a:t>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的位置成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，把为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的位清成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11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AND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AND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指令对两个操作数进行按位的逻辑“与”运算，结果送到目的操作数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与运算指令（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AND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86571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3437H          ;AX=3437H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0F0FH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;AX=0407H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547664" y="3861048"/>
            <a:ext cx="7416824" cy="792088"/>
          </a:xfrm>
          <a:prstGeom prst="wedgeRectCallout">
            <a:avLst>
              <a:gd name="adj1" fmla="val 9127"/>
              <a:gd name="adj2" fmla="val -9426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</a:t>
            </a:r>
            <a:r>
              <a:rPr lang="zh-CN" altLang="en-US" b="1" dirty="0" smtClean="0">
                <a:solidFill>
                  <a:srgbClr val="0000FF"/>
                </a:solidFill>
              </a:rPr>
              <a:t>“与”指，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当</a:t>
            </a:r>
            <a:r>
              <a:rPr lang="zh-CN" altLang="en-US" b="1" dirty="0">
                <a:solidFill>
                  <a:srgbClr val="0000FF"/>
                </a:solidFill>
              </a:rPr>
              <a:t>两个操作数对应位都为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，把结果的对应位设置成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，否则清成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OR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OR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852936"/>
            <a:ext cx="7849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</a:t>
            </a:r>
            <a:r>
              <a:rPr kumimoji="1" lang="zh-CN" altLang="en-US" sz="2400" b="1" dirty="0" smtClean="0"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zh-CN" altLang="en-US" sz="2400" b="1" dirty="0" smtClean="0"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latin typeface="Times New Roman" pitchFamily="18" charset="0"/>
              </a:rPr>
              <a:t>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或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85184"/>
            <a:ext cx="7147000" cy="143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CL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EBX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41H         ;AL=01000001B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，后缀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;AL=01100001B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1475656" y="3861048"/>
            <a:ext cx="7488832" cy="792088"/>
          </a:xfrm>
          <a:prstGeom prst="wedgeRectCallout">
            <a:avLst>
              <a:gd name="adj1" fmla="val 9305"/>
              <a:gd name="adj2" fmla="val -9844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</a:t>
            </a:r>
            <a:r>
              <a:rPr lang="zh-CN" altLang="en-US" b="1" dirty="0" smtClean="0">
                <a:solidFill>
                  <a:srgbClr val="0000FF"/>
                </a:solidFill>
              </a:rPr>
              <a:t>“或”指，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当</a:t>
            </a:r>
            <a:r>
              <a:rPr lang="zh-CN" altLang="en-US" b="1" dirty="0">
                <a:solidFill>
                  <a:srgbClr val="0000FF"/>
                </a:solidFill>
              </a:rPr>
              <a:t>两个操作数对应位都为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，把结果的对应位清成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，否则设置成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XOR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XOR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7266"/>
            <a:ext cx="78492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</a:t>
            </a:r>
            <a:r>
              <a:rPr kumimoji="1" lang="zh-CN" altLang="en-US" sz="2400" b="1" dirty="0" smtClean="0">
                <a:latin typeface="Times New Roman" pitchFamily="18" charset="0"/>
              </a:rPr>
              <a:t>“异或”</a:t>
            </a:r>
            <a:r>
              <a:rPr kumimoji="1" lang="zh-CN" altLang="en-US" sz="2400" b="1" dirty="0">
                <a:latin typeface="Times New Roman" pitchFamily="18" charset="0"/>
              </a:rPr>
              <a:t>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异或运算指令（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89247"/>
            <a:ext cx="7147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34H         ;AL=00110100B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，符号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         ;BL=00001111B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;AL=00111011B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XOR   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 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ECX=0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8104" y="5733256"/>
            <a:ext cx="3394111" cy="470555"/>
          </a:xfrm>
          <a:prstGeom prst="wedgeRoundRectCallout">
            <a:avLst>
              <a:gd name="adj1" fmla="val -42642"/>
              <a:gd name="adj2" fmla="val 8855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自己与自己异或</a:t>
            </a:r>
            <a:r>
              <a:rPr lang="zh-CN" altLang="en-US" sz="2000" b="1" dirty="0">
                <a:solidFill>
                  <a:srgbClr val="FF0000"/>
                </a:solidFill>
              </a:rPr>
              <a:t>结果为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043606" y="3861048"/>
            <a:ext cx="7930617" cy="792088"/>
          </a:xfrm>
          <a:prstGeom prst="wedgeRectCallout">
            <a:avLst>
              <a:gd name="adj1" fmla="val 10668"/>
              <a:gd name="adj2" fmla="val -8339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</a:t>
            </a:r>
            <a:r>
              <a:rPr lang="zh-CN" altLang="en-US" b="1" dirty="0" smtClean="0">
                <a:solidFill>
                  <a:srgbClr val="0000FF"/>
                </a:solidFill>
              </a:rPr>
              <a:t>“异或”指，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对应</a:t>
            </a:r>
            <a:r>
              <a:rPr lang="zh-CN" altLang="en-US" b="1" dirty="0">
                <a:solidFill>
                  <a:srgbClr val="0000FF"/>
                </a:solidFill>
              </a:rPr>
              <a:t>位不同，把结果的对应位设置成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，否则把结果的对应位清成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62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TEST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TEST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7" y="2924944"/>
            <a:ext cx="7849245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类似指令</a:t>
            </a:r>
            <a:r>
              <a:rPr kumimoji="1" lang="en-US" altLang="zh-CN" sz="2400" b="1" dirty="0" smtClean="0">
                <a:latin typeface="Times New Roman" pitchFamily="18" charset="0"/>
              </a:rPr>
              <a:t>AND</a:t>
            </a:r>
            <a:r>
              <a:rPr kumimoji="1" lang="zh-CN" altLang="en-US" sz="2400" b="1" dirty="0" smtClean="0">
                <a:latin typeface="Times New Roman" pitchFamily="18" charset="0"/>
              </a:rPr>
              <a:t>，把</a:t>
            </a:r>
            <a:r>
              <a:rPr kumimoji="1" lang="zh-CN" altLang="en-US" sz="2400" b="1" dirty="0">
                <a:latin typeface="Times New Roman" pitchFamily="18" charset="0"/>
              </a:rPr>
              <a:t>两个操作数进行按位“与”</a:t>
            </a:r>
            <a:r>
              <a:rPr kumimoji="1" lang="zh-CN" altLang="en-US" sz="2400" b="1" dirty="0" smtClean="0">
                <a:latin typeface="Times New Roman" pitchFamily="18" charset="0"/>
              </a:rPr>
              <a:t>，但</a:t>
            </a:r>
            <a:r>
              <a:rPr kumimoji="1" lang="zh-CN" altLang="en-US" sz="2400" b="1" dirty="0">
                <a:latin typeface="Times New Roman" pitchFamily="18" charset="0"/>
              </a:rPr>
              <a:t>结果不送到目的操作数</a:t>
            </a:r>
            <a:r>
              <a:rPr kumimoji="1" lang="en-US" altLang="zh-CN" sz="24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仅仅影响状态标志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执行以后，标志</a:t>
            </a:r>
            <a:r>
              <a:rPr kumimoji="1" lang="en-US" altLang="zh-CN" sz="2400" b="1" dirty="0"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PF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SF</a:t>
            </a:r>
            <a:r>
              <a:rPr kumimoji="1" lang="zh-CN" altLang="en-US" sz="2400" b="1" dirty="0">
                <a:latin typeface="Times New Roman" pitchFamily="18" charset="0"/>
              </a:rPr>
              <a:t>反映运算结果，标志</a:t>
            </a:r>
            <a:r>
              <a:rPr kumimoji="1" lang="en-US" altLang="zh-CN" sz="2400" b="1" dirty="0"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OF</a:t>
            </a:r>
            <a:r>
              <a:rPr kumimoji="1" lang="zh-CN" altLang="en-US" sz="2400" b="1" dirty="0">
                <a:latin typeface="Times New Roman" pitchFamily="18" charset="0"/>
              </a:rPr>
              <a:t>被清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TEST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95863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AL, BL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EDX, ECX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8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TEST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1772816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560" y="3604954"/>
            <a:ext cx="714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00B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30642" y="2435118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检查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是否有一位为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1403648" y="4359846"/>
            <a:ext cx="4392488" cy="470555"/>
          </a:xfrm>
          <a:prstGeom prst="wedgeRoundRectCallout">
            <a:avLst>
              <a:gd name="adj1" fmla="val -37957"/>
              <a:gd name="adj2" fmla="val -8887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随后，判断标志位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ZF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（另一个目标代码）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83575" cy="4386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eax, eax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z=0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test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&amp; 3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LN1cf312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[ecx-5]    ; x - 5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      edx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esi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- 5 ) |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76256" y="980728"/>
            <a:ext cx="205222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使速度最大化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（另一个目标代码）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905" y="1850048"/>
            <a:ext cx="8283575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 ecx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255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395970" y="210643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续前页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cf38( int x, int y )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* x + 3) / (168 * y);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3068960"/>
            <a:ext cx="74171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imul   eax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eax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imul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ecx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168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168*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x*x+3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位被除数）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ecx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除运算，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是除数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504" y="3068960"/>
            <a:ext cx="1512168" cy="720080"/>
          </a:xfrm>
          <a:prstGeom prst="wedgeRectCallout">
            <a:avLst>
              <a:gd name="adj1" fmla="val 38815"/>
              <a:gd name="adj2" fmla="val 9249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速度最大化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移位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移动方式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一般移位指令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循环移位指令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双精度移位指令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移动方向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右移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移动位数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1</a:t>
            </a:r>
            <a:r>
              <a:rPr kumimoji="1" lang="zh-CN" altLang="en-US" sz="2000" b="1" dirty="0" smtClean="0">
                <a:latin typeface="Times New Roman" pitchFamily="18" charset="0"/>
              </a:rPr>
              <a:t>位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m</a:t>
            </a:r>
            <a:r>
              <a:rPr kumimoji="1" lang="zh-CN" altLang="en-US" sz="2000" b="1" dirty="0" smtClean="0">
                <a:latin typeface="Times New Roman" pitchFamily="18" charset="0"/>
              </a:rPr>
              <a:t>位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一般移位指令的助记符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686507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算术</a:t>
            </a:r>
            <a:r>
              <a:rPr kumimoji="1" lang="zh-CN" altLang="en-US" sz="2000" b="1" dirty="0">
                <a:latin typeface="Times New Roman" pitchFamily="18" charset="0"/>
              </a:rPr>
              <a:t>左移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SAL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 smtClean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逻辑</a:t>
            </a:r>
            <a:r>
              <a:rPr kumimoji="1" lang="zh-CN" altLang="en-US" sz="2000" b="1" dirty="0">
                <a:latin typeface="Times New Roman" pitchFamily="18" charset="0"/>
              </a:rPr>
              <a:t>左移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SHL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ift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算术</a:t>
            </a:r>
            <a:r>
              <a:rPr kumimoji="1" lang="zh-CN" altLang="en-US" sz="2000" b="1" dirty="0">
                <a:latin typeface="Times New Roman" pitchFamily="18" charset="0"/>
              </a:rPr>
              <a:t>右移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SAR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 smtClean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逻辑</a:t>
            </a:r>
            <a:r>
              <a:rPr kumimoji="1" lang="zh-CN" altLang="en-US" sz="2000" b="1" dirty="0">
                <a:latin typeface="Times New Roman" pitchFamily="18" charset="0"/>
              </a:rPr>
              <a:t>右移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SHR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>
                <a:latin typeface="Times New Roman" pitchFamily="18" charset="0"/>
              </a:rPr>
              <a:t>ift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 smtClean="0">
                <a:latin typeface="Times New Roman" pitchFamily="18" charset="0"/>
              </a:rPr>
              <a:t>）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444581" y="2302876"/>
            <a:ext cx="2088232" cy="1270139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相同：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32733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19902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SAL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SAR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293384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可以是字节、字或者双</a:t>
            </a:r>
            <a:r>
              <a:rPr kumimoji="1" lang="zh-CN" altLang="en-US" sz="2000" b="1" dirty="0" smtClean="0">
                <a:latin typeface="Times New Roman" pitchFamily="18" charset="0"/>
              </a:rPr>
              <a:t>字。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</a:t>
            </a:r>
            <a:r>
              <a:rPr kumimoji="1" lang="zh-CN" altLang="en-US" sz="20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000" b="1" dirty="0">
                <a:latin typeface="Times New Roman" pitchFamily="18" charset="0"/>
              </a:rPr>
              <a:t>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</a:t>
            </a:r>
            <a:r>
              <a:rPr kumimoji="1" lang="zh-CN" altLang="en-US" sz="2000" b="1" dirty="0" smtClean="0">
                <a:latin typeface="Times New Roman" pitchFamily="18" charset="0"/>
              </a:rPr>
              <a:t>决定。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>
                <a:latin typeface="Times New Roman" pitchFamily="18" charset="0"/>
              </a:rPr>
              <a:t>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位，实际的移位数被限于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</a:t>
            </a: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804248" y="2253608"/>
            <a:ext cx="2088232" cy="1247399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相同：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4437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一般移位指令的执行示意图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848655"/>
              </p:ext>
            </p:extLst>
          </p:nvPr>
        </p:nvGraphicFramePr>
        <p:xfrm>
          <a:off x="1403648" y="2310698"/>
          <a:ext cx="4599930" cy="38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Visio" r:id="rId4" imgW="3876040" imgH="3250692" progId="Visio.Drawing.11">
                  <p:embed/>
                </p:oleObj>
              </mc:Choice>
              <mc:Fallback>
                <p:oleObj name="Visio" r:id="rId4" imgW="3876040" imgH="32506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10698"/>
                        <a:ext cx="4599930" cy="3854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660232" y="2060848"/>
            <a:ext cx="2088232" cy="1178988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相同：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SAL</a:t>
            </a: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SHL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588224" y="3717032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算术右移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SAR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6588224" y="5085184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右移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SHR</a:t>
            </a:r>
          </a:p>
        </p:txBody>
      </p:sp>
    </p:spTree>
    <p:extLst>
      <p:ext uri="{BB962C8B-B14F-4D97-AF65-F5344CB8AC3E}">
        <p14:creationId xmlns:p14="http://schemas.microsoft.com/office/powerpoint/2010/main" val="103086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7400EF9CH    ;EBX=7400EF9CH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;EBX=7400EF9CH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;EBX=E801DF38H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CL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;EBX=400EF9C0H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16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;EBX=F9C00000H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12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;EBX=00000000H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 smtClean="0">
                <a:latin typeface="Times New Roman" pitchFamily="18" charset="0"/>
              </a:rPr>
              <a:t>SAL/SHL</a:t>
            </a:r>
            <a:r>
              <a:rPr kumimoji="1" lang="zh-CN" altLang="en-US" sz="2400" b="1" dirty="0" smtClean="0">
                <a:latin typeface="Times New Roman" pitchFamily="18" charset="0"/>
              </a:rPr>
              <a:t>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30642" y="5445224"/>
            <a:ext cx="6389630" cy="705850"/>
          </a:xfrm>
          <a:prstGeom prst="wedgeRoundRectCallout">
            <a:avLst>
              <a:gd name="adj1" fmla="val -9739"/>
              <a:gd name="adj2" fmla="val -768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3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194154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AH            ;AH=0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暂存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2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;8*X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BX            ;8*X+2*X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 smtClean="0">
                <a:latin typeface="Times New Roman" pitchFamily="18" charset="0"/>
              </a:rPr>
              <a:t>SAL/SHL</a:t>
            </a:r>
            <a:r>
              <a:rPr kumimoji="1" lang="zh-CN" altLang="en-US" sz="2400" b="1" dirty="0" smtClean="0">
                <a:latin typeface="Times New Roman" pitchFamily="18" charset="0"/>
              </a:rPr>
              <a:t>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算术（逻辑）左移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30642" y="2291102"/>
            <a:ext cx="710971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实现把寄存器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中的内容（设为无符号数）乘以</a:t>
            </a:r>
            <a:r>
              <a:rPr lang="en-US" altLang="zh-CN" sz="2000" b="1" dirty="0">
                <a:solidFill>
                  <a:srgbClr val="0000FF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9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   ;DX=C161H,CF=1,SF=1,ZF=0,PF=0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CL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;DX=F82CH,CF=0,SF=1,ZF=0,PF=0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4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;DX=FF82H,CF=1,SF=1,ZF=0,PF=1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算术右移指令</a:t>
            </a:r>
            <a:r>
              <a:rPr kumimoji="1" lang="en-US" altLang="zh-CN" sz="2400" b="1" dirty="0">
                <a:latin typeface="Times New Roman" pitchFamily="18" charset="0"/>
              </a:rPr>
              <a:t>SAR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768957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;DX=4161H,CF=1,SF=0,ZF=0,PF=0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CL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;DX=082CH,CF=0,SF=0,ZF=0,PF=0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;DX=0000H,CF=1,SF=0,ZF=1,PF=1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9552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逻辑</a:t>
            </a:r>
            <a:r>
              <a:rPr kumimoji="1" lang="zh-CN" altLang="en-US" sz="2400" b="1" dirty="0" smtClean="0">
                <a:latin typeface="Times New Roman" pitchFamily="18" charset="0"/>
              </a:rPr>
              <a:t>右移</a:t>
            </a: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en-US" altLang="zh-CN" sz="2400" b="1" dirty="0" smtClean="0">
                <a:latin typeface="Times New Roman" pitchFamily="18" charset="0"/>
              </a:rPr>
              <a:t>SHR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逻辑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1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cf313( unsigned x,  unsigned y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x &lt;&lt; 2 ) - ( y &gt;&gt; 4 ) - ( x / 32)  - ( y * 8 );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940152" y="2132856"/>
            <a:ext cx="1656184" cy="792088"/>
          </a:xfrm>
          <a:prstGeom prst="wedgeRectCallout">
            <a:avLst>
              <a:gd name="adj1" fmla="val -60509"/>
              <a:gd name="adj2" fmla="val 539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</a:t>
            </a:r>
            <a:r>
              <a:rPr lang="zh-CN" altLang="en-US" b="1" dirty="0" smtClean="0">
                <a:solidFill>
                  <a:srgbClr val="0000FF"/>
                </a:solidFill>
              </a:rPr>
              <a:t>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演示移位指令的使用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7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56792"/>
            <a:ext cx="741682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shl     eax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2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向左移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shr     ecx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shr 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edx, 5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无符号整数除以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shl     ecx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乘以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052736"/>
            <a:ext cx="4752528" cy="864096"/>
          </a:xfrm>
          <a:prstGeom prst="wedgeRoundRectCallout">
            <a:avLst>
              <a:gd name="adj1" fmla="val -38149"/>
              <a:gd name="adj2" fmla="val 7951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禁止优化  编译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cf313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所得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目标代码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实现两个无符号操作数的乘法运算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乘数是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，被乘数位于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  <a:r>
              <a:rPr kumimoji="1" lang="zh-CN" altLang="en-US" sz="2400" b="1" dirty="0" smtClean="0">
                <a:latin typeface="Times New Roman" pitchFamily="18" charset="0"/>
              </a:rPr>
              <a:t>（由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latin typeface="Times New Roman" pitchFamily="18" charset="0"/>
              </a:rPr>
              <a:t>尺寸决定，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乘数和被乘数的尺寸一致</a:t>
            </a:r>
            <a:r>
              <a:rPr kumimoji="1" lang="zh-CN" altLang="en-US" sz="2400" b="1" dirty="0" smtClean="0">
                <a:latin typeface="Times New Roman" pitchFamily="18" charset="0"/>
              </a:rPr>
              <a:t>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乘积尺寸</a:t>
            </a:r>
            <a:r>
              <a:rPr kumimoji="1" lang="zh-CN" altLang="en-US" sz="2400" b="1" dirty="0" smtClean="0">
                <a:latin typeface="Times New Roman" pitchFamily="18" charset="0"/>
              </a:rPr>
              <a:t>翻倍：</a:t>
            </a:r>
            <a:r>
              <a:rPr kumimoji="1" lang="en-US" altLang="zh-CN" sz="2000" b="1" dirty="0" smtClean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zh-CN" altLang="en-US" sz="24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64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en-US" altLang="zh-CN" sz="2000" b="1" dirty="0">
                <a:latin typeface="Times New Roman" pitchFamily="18" charset="0"/>
              </a:rPr>
              <a:t>EDX:EAX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可以是通用寄存器，可以是存储单元</a:t>
            </a:r>
            <a:r>
              <a:rPr kumimoji="1" lang="zh-CN" altLang="en-US" sz="2400" b="1" dirty="0">
                <a:latin typeface="Times New Roman" pitchFamily="18" charset="0"/>
              </a:rPr>
              <a:t>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移位指令的助记符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76571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左循环移位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ROL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tate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右</a:t>
            </a:r>
            <a:r>
              <a:rPr kumimoji="1" lang="zh-CN" altLang="en-US" sz="2000" b="1" dirty="0">
                <a:latin typeface="Times New Roman" pitchFamily="18" charset="0"/>
              </a:rPr>
              <a:t>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ROR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tate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带</a:t>
            </a:r>
            <a:r>
              <a:rPr kumimoji="1" lang="zh-CN" altLang="en-US" sz="2000" b="1" dirty="0">
                <a:latin typeface="Times New Roman" pitchFamily="18" charset="0"/>
              </a:rPr>
              <a:t>进位左循环移位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RCL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otate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>
                <a:latin typeface="Times New Roman" pitchFamily="18" charset="0"/>
              </a:rPr>
              <a:t>eft through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dirty="0" smtClean="0">
                <a:latin typeface="Times New Roman" pitchFamily="18" charset="0"/>
              </a:rPr>
              <a:t>F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带</a:t>
            </a:r>
            <a:r>
              <a:rPr kumimoji="1" lang="zh-CN" altLang="en-US" sz="2000" b="1" dirty="0">
                <a:latin typeface="Times New Roman" pitchFamily="18" charset="0"/>
              </a:rPr>
              <a:t>进位右循环移位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RCR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otate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</a:rPr>
              <a:t>ight through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dirty="0" smtClean="0">
                <a:latin typeface="Times New Roman" pitchFamily="18" charset="0"/>
              </a:rPr>
              <a:t>F</a:t>
            </a:r>
            <a:r>
              <a:rPr kumimoji="1" lang="zh-CN" altLang="en-US" sz="2000" b="1" dirty="0" smtClean="0">
                <a:latin typeface="Times New Roman" pitchFamily="18" charset="0"/>
              </a:rPr>
              <a:t>）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21954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ROL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ROR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RCL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RCR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581416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可以是字节、字或者双</a:t>
            </a:r>
            <a:r>
              <a:rPr kumimoji="1" lang="zh-CN" altLang="en-US" sz="2000" b="1" dirty="0" smtClean="0">
                <a:latin typeface="Times New Roman" pitchFamily="18" charset="0"/>
              </a:rPr>
              <a:t>字。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</a:t>
            </a:r>
            <a:r>
              <a:rPr kumimoji="1" lang="zh-CN" altLang="en-US" sz="20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000" b="1" dirty="0">
                <a:latin typeface="Times New Roman" pitchFamily="18" charset="0"/>
              </a:rPr>
              <a:t>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Times New Roman" pitchFamily="18" charset="0"/>
              </a:rPr>
              <a:t>通过</a:t>
            </a:r>
            <a:r>
              <a:rPr kumimoji="1" lang="zh-CN" altLang="en-US" sz="2000" b="1" dirty="0">
                <a:latin typeface="Times New Roman" pitchFamily="18" charset="0"/>
              </a:rPr>
              <a:t>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位，实际的移位数被限于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593421" y="3212976"/>
            <a:ext cx="2448272" cy="936104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移位方式不同，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其他相同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9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移位指令的执行示意图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6241569" y="5949280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带进位右循环</a:t>
            </a:r>
            <a:r>
              <a:rPr lang="en-US" altLang="zh-CN" b="1" dirty="0" smtClean="0">
                <a:solidFill>
                  <a:srgbClr val="0000FF"/>
                </a:solidFill>
              </a:rPr>
              <a:t>RCR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9213"/>
              </p:ext>
            </p:extLst>
          </p:nvPr>
        </p:nvGraphicFramePr>
        <p:xfrm>
          <a:off x="827584" y="2204864"/>
          <a:ext cx="506487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Visio" r:id="rId4" imgW="3897376" imgH="4489323" progId="Visio.Drawing.11">
                  <p:embed/>
                </p:oleObj>
              </mc:Choice>
              <mc:Fallback>
                <p:oleObj name="Visio" r:id="rId4" imgW="3897376" imgH="44893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5064870" cy="448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标注 11"/>
          <p:cNvSpPr/>
          <p:nvPr/>
        </p:nvSpPr>
        <p:spPr>
          <a:xfrm>
            <a:off x="6241568" y="5013176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带进位</a:t>
            </a:r>
            <a:r>
              <a:rPr lang="zh-CN" altLang="en-US" b="1" dirty="0">
                <a:solidFill>
                  <a:srgbClr val="0000FF"/>
                </a:solidFill>
              </a:rPr>
              <a:t>左</a:t>
            </a:r>
            <a:r>
              <a:rPr lang="zh-CN" altLang="en-US" b="1" dirty="0" smtClean="0">
                <a:solidFill>
                  <a:srgbClr val="0000FF"/>
                </a:solidFill>
              </a:rPr>
              <a:t>循环</a:t>
            </a:r>
            <a:r>
              <a:rPr lang="en-US" altLang="zh-CN" b="1" dirty="0" smtClean="0">
                <a:solidFill>
                  <a:srgbClr val="0000FF"/>
                </a:solidFill>
              </a:rPr>
              <a:t>RCL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241567" y="4005064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右循环</a:t>
            </a:r>
            <a:r>
              <a:rPr lang="en-US" altLang="zh-CN" b="1" dirty="0" smtClean="0">
                <a:solidFill>
                  <a:srgbClr val="0000FF"/>
                </a:solidFill>
              </a:rPr>
              <a:t>ROR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6238469" y="2996952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左</a:t>
            </a:r>
            <a:r>
              <a:rPr lang="zh-CN" altLang="en-US" b="1" dirty="0" smtClean="0">
                <a:solidFill>
                  <a:srgbClr val="0000FF"/>
                </a:solidFill>
              </a:rPr>
              <a:t>循环</a:t>
            </a:r>
            <a:r>
              <a:rPr lang="en-US" altLang="zh-CN" b="1" dirty="0" smtClean="0">
                <a:solidFill>
                  <a:srgbClr val="0000FF"/>
                </a:solidFill>
              </a:rPr>
              <a:t>ROL</a:t>
            </a:r>
          </a:p>
        </p:txBody>
      </p:sp>
    </p:spTree>
    <p:extLst>
      <p:ext uri="{BB962C8B-B14F-4D97-AF65-F5344CB8AC3E}">
        <p14:creationId xmlns:p14="http://schemas.microsoft.com/office/powerpoint/2010/main" val="35984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917976" y="2348880"/>
            <a:ext cx="7326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1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;DX=0587H, CF=1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CL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;DX=2C38H,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8A2035F7H      ;EBX=8A2035F7H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4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;EBX=78A2035FH,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（设置进位标志）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;EBX=F14406BFH,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CL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;EBX=DE2880D7H, CF=1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循环移位指令的示例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19796" y="1428422"/>
            <a:ext cx="4733073" cy="705850"/>
          </a:xfrm>
          <a:prstGeom prst="wedgeRoundRectCallout">
            <a:avLst>
              <a:gd name="adj1" fmla="val -35224"/>
              <a:gd name="adj2" fmla="val 6925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观察被移位寄存器；观察标志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7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381960"/>
            <a:ext cx="8226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 ;AL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位，最低位到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带进位左移，带进了来自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的最低位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循环移位指令的示例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的最低位送入</a:t>
            </a:r>
            <a:r>
              <a:rPr lang="en-US" altLang="zh-CN" sz="2000" b="1" dirty="0">
                <a:solidFill>
                  <a:srgbClr val="0000FF"/>
                </a:solidFill>
              </a:rPr>
              <a:t>BL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的最低位，仍保持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双精度移位指令的格式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10327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SHLD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SHRD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2052" y="3429000"/>
            <a:ext cx="784924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作为目的</a:t>
            </a:r>
            <a:r>
              <a:rPr kumimoji="1" lang="zh-CN" altLang="en-US" sz="2000" b="1" dirty="0" smtClean="0">
                <a:latin typeface="Times New Roman" pitchFamily="18" charset="0"/>
              </a:rPr>
              <a:t>操作数，可以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通用寄存器或者存储器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是字或者双字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OPRD2</a:t>
            </a:r>
            <a:r>
              <a:rPr kumimoji="1" lang="zh-CN" altLang="en-US" sz="2000" b="1" dirty="0" smtClean="0">
                <a:latin typeface="Times New Roman" pitchFamily="18" charset="0"/>
              </a:rPr>
              <a:t>相当于源</a:t>
            </a:r>
            <a:r>
              <a:rPr kumimoji="1" lang="zh-CN" altLang="en-US" sz="2000" b="1" dirty="0">
                <a:latin typeface="Times New Roman" pitchFamily="18" charset="0"/>
              </a:rPr>
              <a:t>操作数，只能寄存器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必须与操作数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一致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位立即数，也可以是寄存器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的值决定。通过截取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6096" y="908720"/>
            <a:ext cx="3672408" cy="943068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把</a:t>
            </a:r>
            <a:r>
              <a:rPr lang="zh-CN" altLang="en-US" sz="2000" b="1" dirty="0">
                <a:solidFill>
                  <a:schemeClr val="tx1"/>
                </a:solidFill>
              </a:rPr>
              <a:t>一个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操作数的</a:t>
            </a:r>
            <a:r>
              <a:rPr lang="zh-CN" altLang="en-US" sz="2000" b="1" dirty="0">
                <a:solidFill>
                  <a:schemeClr val="tx1"/>
                </a:solidFill>
              </a:rPr>
              <a:t>部分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内容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移位</a:t>
            </a:r>
            <a:r>
              <a:rPr lang="zh-CN" altLang="en-US" sz="2000" b="1" dirty="0">
                <a:solidFill>
                  <a:schemeClr val="tx1"/>
                </a:solidFill>
              </a:rPr>
              <a:t>方式复制到另一个操作数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9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2297772"/>
            <a:ext cx="82260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8321H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5678H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;AX=0642H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DX, 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;AX=1909H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01234867H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5ABCDEF9H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EDX, 4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;EAX=90123486H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8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EDX, CL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;EAX=F9901234H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双进度移位指令的示例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3436893"/>
            <a:ext cx="822602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SHLD   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双进度移位指令的示例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33489"/>
              <a:gd name="adj2" fmla="val 766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</a:rPr>
              <a:t>中的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位数，保存到寄存器对</a:t>
            </a:r>
            <a:r>
              <a:rPr lang="en-US" altLang="zh-CN" sz="2000" b="1" dirty="0">
                <a:solidFill>
                  <a:srgbClr val="0000FF"/>
                </a:solidFill>
              </a:rPr>
              <a:t>DX:AX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4139952" y="3573016"/>
            <a:ext cx="3672408" cy="936104"/>
          </a:xfrm>
          <a:prstGeom prst="wedgeRoundRectCallout">
            <a:avLst>
              <a:gd name="adj1" fmla="val -44564"/>
              <a:gd name="adj2" fmla="val -7445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不采用双精度移位指令，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169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79275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7250" y="310324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188" y="3717032"/>
            <a:ext cx="714700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BL                 ;8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ECX                ;32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DX:AX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DX                 ;16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EDX:EAX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11188" y="184482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82352" y="239573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1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54360" y="2363976"/>
            <a:ext cx="5257800" cy="17851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536766" y="2060848"/>
            <a:ext cx="2067682" cy="864096"/>
          </a:xfrm>
          <a:prstGeom prst="wedgeRectCallout">
            <a:avLst>
              <a:gd name="adj1" fmla="val -46631"/>
              <a:gd name="adj2" fmla="val 9433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有符号乘法指令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有三种形式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格式（一）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319263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单</a:t>
            </a:r>
            <a:r>
              <a:rPr kumimoji="1" lang="zh-CN" altLang="en-US" sz="2400" b="1" dirty="0">
                <a:latin typeface="Times New Roman" pitchFamily="18" charset="0"/>
              </a:rPr>
              <a:t>操作数乘法指令实际上有一个隐含的操作数，</a:t>
            </a:r>
            <a:r>
              <a:rPr kumimoji="1" lang="zh-CN" altLang="en-US" sz="2400" b="1" dirty="0" smtClean="0">
                <a:latin typeface="Times New Roman" pitchFamily="18" charset="0"/>
              </a:rPr>
              <a:t>位于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  <a:r>
              <a:rPr kumimoji="1" lang="zh-CN" altLang="en-US" sz="2400" b="1" dirty="0" smtClean="0">
                <a:latin typeface="Times New Roman" pitchFamily="18" charset="0"/>
              </a:rPr>
              <a:t>（取决于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的尺寸）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它</a:t>
            </a:r>
            <a:r>
              <a:rPr kumimoji="1" lang="zh-CN" altLang="en-US" sz="2400" b="1" dirty="0">
                <a:latin typeface="Times New Roman" pitchFamily="18" charset="0"/>
              </a:rPr>
              <a:t>把被乘数和乘数均作为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有符号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其他</a:t>
            </a:r>
            <a:r>
              <a:rPr kumimoji="1" lang="zh-CN" altLang="en-US" sz="2400" b="1" dirty="0" smtClean="0">
                <a:latin typeface="Times New Roman" pitchFamily="18" charset="0"/>
              </a:rPr>
              <a:t>与</a:t>
            </a:r>
            <a:r>
              <a:rPr kumimoji="1" lang="zh-CN" altLang="en-US" sz="2400" b="1" dirty="0">
                <a:latin typeface="Times New Roman" pitchFamily="18" charset="0"/>
              </a:rPr>
              <a:t>无符号乘法指令</a:t>
            </a:r>
            <a:r>
              <a:rPr kumimoji="1" lang="en-US" altLang="zh-CN" sz="2000" b="1" dirty="0" smtClean="0">
                <a:latin typeface="Times New Roman" pitchFamily="18" charset="0"/>
              </a:rPr>
              <a:t>MUL</a:t>
            </a:r>
            <a:r>
              <a:rPr kumimoji="1" lang="zh-CN" altLang="en-US" sz="2400" b="1" dirty="0" smtClean="0">
                <a:latin typeface="Times New Roman" pitchFamily="18" charset="0"/>
              </a:rPr>
              <a:t>类似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1188" y="5013176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[EBP+12]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双字存储单元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单操作数形式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格式（二）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DEST  &lt;= DEST </a:t>
            </a:r>
            <a:r>
              <a:rPr kumimoji="1" lang="en-US" altLang="zh-CN" sz="2400" b="1" dirty="0">
                <a:latin typeface="Times New Roman" pitchFamily="18" charset="0"/>
              </a:rPr>
              <a:t>*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SRC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目的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 smtClean="0">
                <a:latin typeface="Times New Roman" pitchFamily="18" charset="0"/>
              </a:rPr>
              <a:t>可以</a:t>
            </a:r>
            <a:r>
              <a:rPr kumimoji="1" lang="zh-CN" altLang="en-US" sz="2400" b="1" dirty="0">
                <a:latin typeface="Times New Roman" pitchFamily="18" charset="0"/>
              </a:rPr>
              <a:t>是通用寄存器或存储单元（须与目的操作数尺寸一致</a:t>
            </a:r>
            <a:r>
              <a:rPr kumimoji="1" lang="zh-CN" altLang="en-US" sz="2400" b="1" dirty="0" smtClean="0">
                <a:latin typeface="Times New Roman" pitchFamily="18" charset="0"/>
              </a:rPr>
              <a:t>），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可以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是一个立即数</a:t>
            </a:r>
            <a:r>
              <a:rPr kumimoji="1" lang="zh-CN" altLang="en-US" sz="2400" b="1" dirty="0">
                <a:latin typeface="Times New Roman" pitchFamily="18" charset="0"/>
              </a:rPr>
              <a:t>（尺寸不能超过目的操作数）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Times New Roman" pitchFamily="18" charset="0"/>
              </a:rPr>
              <a:t>被乘数</a:t>
            </a:r>
            <a:r>
              <a:rPr kumimoji="1" lang="zh-CN" altLang="en-US" sz="2400" b="1" dirty="0">
                <a:latin typeface="Times New Roman" pitchFamily="18" charset="0"/>
              </a:rPr>
              <a:t>和乘数均作为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有符号数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</a:rPr>
              <a:t>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2324</TotalTime>
  <Words>4386</Words>
  <Application>Microsoft Office PowerPoint</Application>
  <PresentationFormat>全屏显示(4:3)</PresentationFormat>
  <Paragraphs>684</Paragraphs>
  <Slides>57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Profile</vt:lpstr>
      <vt:lpstr>Visio</vt:lpstr>
      <vt:lpstr>第3章  程序设计初步</vt:lpstr>
      <vt:lpstr>3.2  算术逻辑运算指令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652</cp:revision>
  <dcterms:created xsi:type="dcterms:W3CDTF">2008-02-14T05:21:14Z</dcterms:created>
  <dcterms:modified xsi:type="dcterms:W3CDTF">2017-06-16T07:17:19Z</dcterms:modified>
</cp:coreProperties>
</file>