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0"/>
  </p:notesMasterIdLst>
  <p:sldIdLst>
    <p:sldId id="256" r:id="rId2"/>
    <p:sldId id="257" r:id="rId3"/>
    <p:sldId id="507" r:id="rId4"/>
    <p:sldId id="377" r:id="rId5"/>
    <p:sldId id="525" r:id="rId6"/>
    <p:sldId id="521" r:id="rId7"/>
    <p:sldId id="522" r:id="rId8"/>
    <p:sldId id="523" r:id="rId9"/>
    <p:sldId id="524" r:id="rId10"/>
    <p:sldId id="540" r:id="rId11"/>
    <p:sldId id="541" r:id="rId12"/>
    <p:sldId id="542" r:id="rId13"/>
    <p:sldId id="543" r:id="rId14"/>
    <p:sldId id="544" r:id="rId15"/>
    <p:sldId id="545" r:id="rId16"/>
    <p:sldId id="526" r:id="rId17"/>
    <p:sldId id="546" r:id="rId18"/>
    <p:sldId id="527" r:id="rId19"/>
    <p:sldId id="547" r:id="rId20"/>
    <p:sldId id="528" r:id="rId21"/>
    <p:sldId id="529" r:id="rId22"/>
    <p:sldId id="548" r:id="rId23"/>
    <p:sldId id="530" r:id="rId24"/>
    <p:sldId id="549" r:id="rId25"/>
    <p:sldId id="550" r:id="rId26"/>
    <p:sldId id="551" r:id="rId27"/>
    <p:sldId id="552" r:id="rId28"/>
    <p:sldId id="531" r:id="rId29"/>
    <p:sldId id="553" r:id="rId30"/>
    <p:sldId id="532" r:id="rId31"/>
    <p:sldId id="533" r:id="rId32"/>
    <p:sldId id="539" r:id="rId33"/>
    <p:sldId id="554" r:id="rId34"/>
    <p:sldId id="555" r:id="rId35"/>
    <p:sldId id="534" r:id="rId36"/>
    <p:sldId id="535" r:id="rId37"/>
    <p:sldId id="536" r:id="rId38"/>
    <p:sldId id="53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FFCC"/>
    <a:srgbClr val="66FFFF"/>
    <a:srgbClr val="00FFFF"/>
    <a:srgbClr val="0000FF"/>
    <a:srgbClr val="FFFFFF"/>
    <a:srgbClr val="D5D38F"/>
    <a:srgbClr val="00CCFF"/>
    <a:srgbClr val="33CC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字符串操作和位操作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59535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</a:t>
            </a:r>
            <a:endParaRPr lang="zh-CN" altLang="en-US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条件设置字节指令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装入字节（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yte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装入双字（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ouble Word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字符串装入指令把字符串中的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一个字符</a:t>
            </a:r>
            <a:r>
              <a:rPr kumimoji="1" lang="zh-CN" altLang="en-US" sz="2400" b="1" dirty="0">
                <a:latin typeface="+mn-ea"/>
                <a:ea typeface="+mn-ea"/>
              </a:rPr>
              <a:t>装入到累加器</a:t>
            </a:r>
            <a:r>
              <a:rPr kumimoji="1" lang="zh-CN" altLang="en-US" sz="2400" b="1" dirty="0" smtClean="0">
                <a:latin typeface="+mn-ea"/>
                <a:ea typeface="+mn-ea"/>
              </a:rPr>
              <a:t>中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字符是字节、字、双字，对应累加器是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根据字符尺寸，和方向标志</a:t>
            </a:r>
            <a:r>
              <a:rPr kumimoji="1" lang="en-US" altLang="zh-CN" sz="2400" b="1" dirty="0" smtClean="0">
                <a:latin typeface="+mn-ea"/>
                <a:ea typeface="+mn-ea"/>
              </a:rPr>
              <a:t>DF</a:t>
            </a:r>
            <a:r>
              <a:rPr kumimoji="1" lang="zh-CN" altLang="en-US" sz="2400" b="1" dirty="0" smtClean="0">
                <a:latin typeface="+mn-ea"/>
                <a:ea typeface="+mn-ea"/>
              </a:rPr>
              <a:t>，调整指向字符串的指针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35553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492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LODSB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一个字节</a:t>
            </a:r>
            <a:r>
              <a:rPr kumimoji="1" lang="zh-CN" altLang="en-US" sz="2400" b="1" dirty="0">
                <a:latin typeface="+mn-ea"/>
                <a:ea typeface="+mn-ea"/>
              </a:rPr>
              <a:t>数据装入到累加器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增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。它类似下面的两条指令：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INC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 smtClean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AL, [ESI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ESI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5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LODSW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kumimoji="1" lang="zh-CN" altLang="en-US" sz="2400" b="1" dirty="0" smtClean="0">
                <a:latin typeface="+mn-ea"/>
                <a:ea typeface="+mn-ea"/>
              </a:rPr>
              <a:t>数</a:t>
            </a:r>
            <a:r>
              <a:rPr kumimoji="1" lang="zh-CN" altLang="en-US" sz="2400" b="1" dirty="0">
                <a:latin typeface="+mn-ea"/>
                <a:ea typeface="+mn-ea"/>
              </a:rPr>
              <a:t>据装入到累加器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latin typeface="+mn-ea"/>
                <a:ea typeface="+mn-ea"/>
              </a:rPr>
              <a:t>中</a:t>
            </a:r>
            <a:r>
              <a:rPr kumimoji="1" lang="zh-CN" altLang="en-US" sz="2400" b="1" dirty="0">
                <a:latin typeface="+mn-ea"/>
                <a:ea typeface="+mn-ea"/>
              </a:rPr>
              <a:t>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增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r>
              <a:rPr kumimoji="1" lang="zh-CN" altLang="en-US" sz="2400" b="1" dirty="0">
                <a:latin typeface="+mn-ea"/>
                <a:ea typeface="+mn-ea"/>
              </a:rPr>
              <a:t>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 smtClean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AX,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[ESI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LODSD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kumimoji="1" lang="zh-CN" altLang="en-US" sz="2400" b="1" dirty="0" smtClean="0">
                <a:latin typeface="+mn-ea"/>
                <a:ea typeface="+mn-ea"/>
              </a:rPr>
              <a:t>数</a:t>
            </a:r>
            <a:r>
              <a:rPr kumimoji="1" lang="zh-CN" altLang="en-US" sz="2400" b="1" dirty="0">
                <a:latin typeface="+mn-ea"/>
                <a:ea typeface="+mn-ea"/>
              </a:rPr>
              <a:t>据装入到</a:t>
            </a:r>
            <a:r>
              <a:rPr kumimoji="1" lang="zh-CN" altLang="en-US" sz="2400" b="1" dirty="0" smtClean="0">
                <a:latin typeface="+mn-ea"/>
                <a:ea typeface="+mn-ea"/>
              </a:rPr>
              <a:t>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 smtClean="0">
                <a:latin typeface="+mn-ea"/>
                <a:ea typeface="+mn-ea"/>
              </a:rPr>
              <a:t>中</a:t>
            </a:r>
            <a:r>
              <a:rPr kumimoji="1" lang="zh-CN" altLang="en-US" sz="2400" b="1" dirty="0">
                <a:latin typeface="+mn-ea"/>
                <a:ea typeface="+mn-ea"/>
              </a:rPr>
              <a:t>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增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r>
              <a:rPr kumimoji="1" lang="zh-CN" altLang="en-US" sz="2400" b="1" dirty="0">
                <a:latin typeface="+mn-ea"/>
                <a:ea typeface="+mn-ea"/>
              </a:rPr>
              <a:t>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ESI, </a:t>
            </a: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 smtClean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EAX,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[ESI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3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STOS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字节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yte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字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双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ouble Word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存储指令（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STOre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字符串</a:t>
            </a:r>
            <a:r>
              <a:rPr kumimoji="1" lang="zh-CN" altLang="en-US" sz="2400" b="1" dirty="0">
                <a:latin typeface="+mn-ea"/>
                <a:ea typeface="+mn-ea"/>
              </a:rPr>
              <a:t>存储</a:t>
            </a:r>
            <a:r>
              <a:rPr kumimoji="1" lang="zh-CN" altLang="en-US" sz="2400" b="1" dirty="0" smtClean="0">
                <a:latin typeface="+mn-ea"/>
                <a:ea typeface="+mn-ea"/>
              </a:rPr>
              <a:t>指令把</a:t>
            </a:r>
            <a:r>
              <a:rPr kumimoji="1" lang="zh-CN" altLang="en-US" sz="2400" b="1" dirty="0">
                <a:latin typeface="+mn-ea"/>
                <a:ea typeface="+mn-ea"/>
              </a:rPr>
              <a:t>累加器的值存到字符串中，即替换字符串中一个</a:t>
            </a:r>
            <a:r>
              <a:rPr kumimoji="1" lang="zh-CN" altLang="en-US" sz="2400" b="1" dirty="0" smtClean="0">
                <a:latin typeface="+mn-ea"/>
                <a:ea typeface="+mn-ea"/>
              </a:rPr>
              <a:t>字符。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字符是字节、字、双字，对应累加器是</a:t>
            </a:r>
            <a:r>
              <a:rPr kumimoji="1" lang="en-US" altLang="zh-CN" sz="2400" b="1" dirty="0" smtClean="0">
                <a:latin typeface="+mn-ea"/>
                <a:ea typeface="+mn-ea"/>
              </a:rPr>
              <a:t>AL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latin typeface="+mn-ea"/>
                <a:ea typeface="+mn-ea"/>
              </a:rPr>
              <a:t>EAX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根据字符尺寸，和方向标志</a:t>
            </a:r>
            <a:r>
              <a:rPr kumimoji="1" lang="en-US" altLang="zh-CN" sz="2400" b="1" dirty="0" smtClean="0">
                <a:latin typeface="+mn-ea"/>
                <a:ea typeface="+mn-ea"/>
              </a:rPr>
              <a:t>DF</a:t>
            </a:r>
            <a:r>
              <a:rPr kumimoji="1" lang="zh-CN" altLang="en-US" sz="2400" b="1" dirty="0" smtClean="0">
                <a:latin typeface="+mn-ea"/>
                <a:ea typeface="+mn-ea"/>
              </a:rPr>
              <a:t>，调整指向字符串的指针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14816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STOS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存储指令（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STOre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2852936"/>
            <a:ext cx="7924800" cy="347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把累加器</a:t>
            </a:r>
            <a:r>
              <a:rPr kumimoji="1" lang="en-US" altLang="zh-CN" sz="2400" b="1" dirty="0"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latin typeface="+mn-ea"/>
                <a:ea typeface="+mn-ea"/>
              </a:rPr>
              <a:t>的内容送到寄存器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所指向的存储单元中，然后根据方向标志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使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latin typeface="+mn-ea"/>
                <a:ea typeface="+mn-ea"/>
              </a:rPr>
              <a:t>4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4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r>
              <a:rPr kumimoji="1" lang="en-US" altLang="zh-CN" sz="2400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 smtClean="0">
                <a:latin typeface="+mn-ea"/>
                <a:ea typeface="+mn-ea"/>
              </a:rPr>
              <a:t>         </a:t>
            </a:r>
            <a:r>
              <a:rPr kumimoji="1" lang="zh-CN" altLang="en-US" sz="2400" b="1" dirty="0" smtClean="0">
                <a:latin typeface="+mn-ea"/>
              </a:rPr>
              <a:t>类似</a:t>
            </a:r>
            <a:r>
              <a:rPr kumimoji="1" lang="zh-CN" altLang="en-US" sz="2400" b="1" dirty="0" smtClean="0">
                <a:latin typeface="+mn-ea"/>
              </a:rPr>
              <a:t>下面两</a:t>
            </a:r>
            <a:r>
              <a:rPr kumimoji="1" lang="zh-CN" altLang="en-US" sz="2400" b="1" dirty="0">
                <a:latin typeface="+mn-ea"/>
              </a:rPr>
              <a:t>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[EDI], EAX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ADD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</a:rPr>
              <a:t>   </a:t>
            </a:r>
            <a:r>
              <a:rPr kumimoji="1" lang="zh-CN" altLang="en-US" sz="2400" b="1" dirty="0">
                <a:latin typeface="+mn-ea"/>
              </a:rPr>
              <a:t>或</a:t>
            </a:r>
            <a:endParaRPr kumimoji="1"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[EDI], EAX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SUB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636666" y="5085184"/>
            <a:ext cx="2391718" cy="936104"/>
          </a:xfrm>
          <a:prstGeom prst="wedgeRoundRectCallout">
            <a:avLst>
              <a:gd name="adj1" fmla="val -44921"/>
              <a:gd name="adj2" fmla="val -891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STOSB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STOSW  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相似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5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2739692"/>
            <a:ext cx="7273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LODSD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STOSD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LODSW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STOSW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647964"/>
            <a:ext cx="3544044" cy="844932"/>
          </a:xfrm>
          <a:prstGeom prst="wedgeRoundRectCallout">
            <a:avLst>
              <a:gd name="adj1" fmla="val -58"/>
              <a:gd name="adj2" fmla="val 7497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更好地实现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dp41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的嵌入汇编代码功能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72000" y="1647964"/>
            <a:ext cx="3024336" cy="844932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1686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163927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字节传送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字传送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双字传送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字符串传送</a:t>
            </a:r>
            <a:r>
              <a:rPr lang="zh-CN" altLang="en-US" sz="2800" b="1" dirty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MOVe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字节</a:t>
            </a:r>
            <a:r>
              <a:rPr kumimoji="1" lang="zh-CN" altLang="en-US" sz="2400" b="1" dirty="0">
                <a:latin typeface="+mn-ea"/>
                <a:ea typeface="+mn-ea"/>
              </a:rPr>
              <a:t>传送指令</a:t>
            </a:r>
            <a:r>
              <a:rPr kumimoji="1" lang="en-US" altLang="zh-CN" sz="2400" b="1" dirty="0" smtClean="0">
                <a:latin typeface="+mn-ea"/>
                <a:ea typeface="+mn-ea"/>
              </a:rPr>
              <a:t>MOVSB</a:t>
            </a: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所指向的一个字节数据传送到由寄存器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所指向的存储单元中，然后根据方向标志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</a:t>
            </a:r>
            <a:r>
              <a:rPr kumimoji="1" lang="zh-CN" altLang="en-US" sz="2400" b="1" dirty="0" smtClean="0">
                <a:latin typeface="+mn-ea"/>
                <a:ea typeface="+mn-ea"/>
              </a:rPr>
              <a:t>使</a:t>
            </a:r>
            <a:r>
              <a:rPr kumimoji="1" lang="en-US" altLang="zh-CN" sz="2400" b="1" dirty="0" smtClean="0">
                <a:latin typeface="+mn-ea"/>
                <a:ea typeface="+mn-ea"/>
              </a:rPr>
              <a:t>ESI</a:t>
            </a:r>
            <a:r>
              <a:rPr kumimoji="1" lang="zh-CN" altLang="en-US" sz="2400" b="1" dirty="0" smtClean="0">
                <a:latin typeface="+mn-ea"/>
                <a:ea typeface="+mn-ea"/>
              </a:rPr>
              <a:t>和</a:t>
            </a:r>
            <a:r>
              <a:rPr kumimoji="1" lang="en-US" altLang="zh-CN" sz="2400" b="1" dirty="0" smtClean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之值分别增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r>
              <a:rPr kumimoji="1" lang="en-US" altLang="zh-CN" sz="2400" b="1" dirty="0">
                <a:latin typeface="+mn-ea"/>
                <a:ea typeface="+mn-ea"/>
              </a:rPr>
              <a:t> </a:t>
            </a:r>
            <a:r>
              <a:rPr kumimoji="1" lang="zh-CN" altLang="en-US" sz="2400" b="1" dirty="0" smtClean="0">
                <a:latin typeface="+mn-ea"/>
                <a:ea typeface="+mn-ea"/>
              </a:rPr>
              <a:t>类似于</a:t>
            </a:r>
            <a:r>
              <a:rPr kumimoji="1" lang="zh-CN" altLang="en-US" sz="2400" b="1" dirty="0">
                <a:latin typeface="+mn-ea"/>
                <a:ea typeface="+mn-ea"/>
              </a:rPr>
              <a:t>如下指令片段，但不会影响</a:t>
            </a:r>
            <a:r>
              <a:rPr kumimoji="1" lang="en-US" altLang="zh-CN" sz="2400" b="1" dirty="0"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LODSB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STOSB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372200" y="5619194"/>
            <a:ext cx="2391718" cy="936104"/>
          </a:xfrm>
          <a:prstGeom prst="wedgeRoundRectCallout">
            <a:avLst>
              <a:gd name="adj1" fmla="val -42876"/>
              <a:gd name="adj2" fmla="val -891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MOVSW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MOVSD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相似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2739692"/>
            <a:ext cx="77052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MOVSD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719972"/>
            <a:ext cx="3544044" cy="844932"/>
          </a:xfrm>
          <a:prstGeom prst="wedgeRoundRectCallout">
            <a:avLst>
              <a:gd name="adj1" fmla="val -7349"/>
              <a:gd name="adj2" fmla="val 6673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更高效地实现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dp41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的嵌入汇编代码功能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72000" y="1700808"/>
            <a:ext cx="3024336" cy="864096"/>
          </a:xfrm>
          <a:prstGeom prst="wedgeRoundRectCallout">
            <a:avLst>
              <a:gd name="adj1" fmla="val -39320"/>
              <a:gd name="adj2" fmla="val 775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21815" y="4005064"/>
            <a:ext cx="1436274" cy="864096"/>
          </a:xfrm>
          <a:prstGeom prst="wedgeRectCallout">
            <a:avLst>
              <a:gd name="adj1" fmla="val -77531"/>
              <a:gd name="adj2" fmla="val 91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LODSD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STOSD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2195736" y="5661248"/>
            <a:ext cx="1436274" cy="864096"/>
          </a:xfrm>
          <a:prstGeom prst="wedgeRectCallout">
            <a:avLst>
              <a:gd name="adj1" fmla="val -37395"/>
              <a:gd name="adj2" fmla="val -6217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LODSW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STOSW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36934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SCAS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235935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串字节扫描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串字扫描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串双字扫描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扫描指令（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SCAn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串</a:t>
            </a:r>
            <a:r>
              <a:rPr kumimoji="1" lang="zh-CN" altLang="en-US" sz="2400" b="1" dirty="0">
                <a:latin typeface="+mn-ea"/>
                <a:ea typeface="+mn-ea"/>
              </a:rPr>
              <a:t>字节扫描指令</a:t>
            </a:r>
            <a:r>
              <a:rPr kumimoji="1" lang="en-US" altLang="zh-CN" sz="2400" b="1" dirty="0">
                <a:latin typeface="+mn-ea"/>
                <a:ea typeface="+mn-ea"/>
              </a:rPr>
              <a:t>SCASB</a:t>
            </a:r>
            <a:r>
              <a:rPr kumimoji="1" lang="zh-CN" altLang="en-US" sz="2400" b="1" dirty="0">
                <a:latin typeface="+mn-ea"/>
                <a:ea typeface="+mn-ea"/>
              </a:rPr>
              <a:t>把累加器</a:t>
            </a:r>
            <a:r>
              <a:rPr kumimoji="1" lang="en-US" altLang="zh-CN" sz="2400" b="1" dirty="0"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的内容与由寄存器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所指向一个</a:t>
            </a:r>
            <a:r>
              <a:rPr kumimoji="1" lang="zh-CN" altLang="en-US" sz="2400" b="1" dirty="0" smtClean="0">
                <a:latin typeface="+mn-ea"/>
                <a:ea typeface="+mn-ea"/>
              </a:rPr>
              <a:t>字节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目标数据</a:t>
            </a:r>
            <a:r>
              <a:rPr kumimoji="1" lang="zh-CN" altLang="en-US" sz="2400" b="1" dirty="0">
                <a:latin typeface="+mn-ea"/>
                <a:ea typeface="+mn-ea"/>
              </a:rPr>
              <a:t>采用相减方式比较，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相减结果反映到各状态标志（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kumimoji="1" lang="zh-CN" altLang="en-US" sz="2400" b="1" dirty="0">
                <a:latin typeface="+mn-ea"/>
                <a:ea typeface="+mn-ea"/>
              </a:rPr>
              <a:t>，但不影响两个操作数，然后根据方向标志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372200" y="2348880"/>
            <a:ext cx="2391718" cy="936104"/>
          </a:xfrm>
          <a:prstGeom prst="wedgeRoundRectCallout">
            <a:avLst>
              <a:gd name="adj1" fmla="val -42150"/>
              <a:gd name="adj2" fmla="val 814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SCASW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SCASD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相似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字符串操作指令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重复操作前缀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.1.3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应用举例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431916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string[] ="0123456789ABCDEFabcdef";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'%';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用于保存其他方式输入的字符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flag;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反映是否为十六进制数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把要判断的字符送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22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合计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string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NEXT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找遍，且没有找到，继续找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NOT_FOUND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找到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39552" y="1664804"/>
            <a:ext cx="4752528" cy="792088"/>
          </a:xfrm>
          <a:prstGeom prst="wedgeRoundRectCallout">
            <a:avLst>
              <a:gd name="adj1" fmla="val 12685"/>
              <a:gd name="adj2" fmla="val 759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演示字符串扫描指令的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判断字符是否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为十六进制数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符号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5055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325081"/>
            <a:ext cx="828357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把要判断的字符送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22  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合计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个十六进制数符号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string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找遍，且没有找到，继续找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NOT_FOUND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没有找到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FOUND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找到，字符是十六进制数符号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OVER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NOT_FOUND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字符不是十六进制数符号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("flag=%d\n", flag);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3968" y="1700808"/>
            <a:ext cx="4752528" cy="936104"/>
          </a:xfrm>
          <a:prstGeom prst="wedgeRoundRectCallout">
            <a:avLst>
              <a:gd name="adj1" fmla="val -39738"/>
              <a:gd name="adj2" fmla="val 792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演示字符串扫描指令的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判断字符是否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为十六进制数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符号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10472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CMPS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01991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串字节比较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串字比较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串双字比较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比较指令（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CoMPare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串</a:t>
            </a:r>
            <a:r>
              <a:rPr kumimoji="1" lang="zh-CN" altLang="en-US" sz="2400" b="1" dirty="0">
                <a:latin typeface="+mn-ea"/>
                <a:ea typeface="+mn-ea"/>
              </a:rPr>
              <a:t>字节比较指令</a:t>
            </a:r>
            <a:r>
              <a:rPr kumimoji="1" lang="en-US" altLang="zh-CN" sz="2400" b="1" dirty="0">
                <a:latin typeface="+mn-ea"/>
                <a:ea typeface="+mn-ea"/>
              </a:rPr>
              <a:t>CMPSB</a:t>
            </a:r>
            <a:r>
              <a:rPr kumimoji="1" lang="zh-CN" altLang="en-US" sz="2400" b="1" dirty="0">
                <a:latin typeface="+mn-ea"/>
                <a:ea typeface="+mn-ea"/>
              </a:rPr>
              <a:t>把寄存器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所指向的一个</a:t>
            </a:r>
            <a:r>
              <a:rPr kumimoji="1" lang="zh-CN" altLang="en-US" sz="2400" b="1" dirty="0" smtClean="0">
                <a:latin typeface="+mn-ea"/>
                <a:ea typeface="+mn-ea"/>
              </a:rPr>
              <a:t>字节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源数据</a:t>
            </a:r>
            <a:r>
              <a:rPr kumimoji="1" lang="zh-CN" altLang="en-US" sz="2400" b="1" dirty="0">
                <a:latin typeface="+mn-ea"/>
                <a:ea typeface="+mn-ea"/>
              </a:rPr>
              <a:t>与由寄存器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所指向的一个</a:t>
            </a:r>
            <a:r>
              <a:rPr kumimoji="1" lang="zh-CN" altLang="en-US" sz="2400" b="1" dirty="0" smtClean="0">
                <a:latin typeface="+mn-ea"/>
                <a:ea typeface="+mn-ea"/>
              </a:rPr>
              <a:t>字节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目标数据</a:t>
            </a:r>
            <a:r>
              <a:rPr kumimoji="1" lang="zh-CN" altLang="en-US" sz="2400" b="1" dirty="0">
                <a:latin typeface="+mn-ea"/>
                <a:ea typeface="+mn-ea"/>
              </a:rPr>
              <a:t>采用相减方式比较，相减结果反映到各有关标志（</a:t>
            </a:r>
            <a:r>
              <a:rPr kumimoji="1" lang="en-US" altLang="zh-CN" sz="2400" b="1" dirty="0">
                <a:latin typeface="+mn-ea"/>
                <a:ea typeface="+mn-ea"/>
              </a:rPr>
              <a:t>CF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OF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SF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PF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AF</a:t>
            </a:r>
            <a:r>
              <a:rPr kumimoji="1" lang="zh-CN" altLang="en-US" sz="2400" b="1" dirty="0">
                <a:latin typeface="+mn-ea"/>
                <a:ea typeface="+mn-ea"/>
              </a:rPr>
              <a:t>），但不影响两个操作数，然后根据方向标志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之值分别增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62830" y="2509011"/>
            <a:ext cx="2391718" cy="936104"/>
          </a:xfrm>
          <a:prstGeom prst="wedgeRoundRectCallout">
            <a:avLst>
              <a:gd name="adj1" fmla="val -30792"/>
              <a:gd name="adj2" fmla="val 764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CMPSW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CMPSD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4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关于重复前缀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串操作指令每次只能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为了进一步提高效率，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重复操作前缀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前缀加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在字符串操作指令之前，起到重复执行其后的一条字符串操作指令的作用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三个重复前缀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REPZ/REPE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REPNZ/REPNE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75856" y="4103847"/>
            <a:ext cx="2016224" cy="648072"/>
          </a:xfrm>
          <a:prstGeom prst="wedgeRoundRectCallout">
            <a:avLst>
              <a:gd name="adj1" fmla="val -39738"/>
              <a:gd name="adj2" fmla="val 792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两个助记符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7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>
                <a:solidFill>
                  <a:srgbClr val="0000FF"/>
                </a:solidFill>
              </a:rPr>
              <a:t>REP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一次重复都先判断寄存器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，如为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就结束重复，否则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，重复其后的串操作指令。所以当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时，就不执行其后的字符串操作指令。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类似于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指令，但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指令是先把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，后再判是否为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重复过程中的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操作，不影响各状态标志。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串传送指令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串存储指令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之前。</a:t>
            </a:r>
          </a:p>
        </p:txBody>
      </p:sp>
    </p:spTree>
    <p:extLst>
      <p:ext uri="{BB962C8B-B14F-4D97-AF65-F5344CB8AC3E}">
        <p14:creationId xmlns:p14="http://schemas.microsoft.com/office/powerpoint/2010/main" val="252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改写嵌入</a:t>
            </a:r>
            <a:r>
              <a:rPr lang="zh-CN" altLang="en-US" sz="2800" b="1" dirty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as43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如下两条指令：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    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一个双字（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 NEXT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改写成如下所示的一条指令：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重复执行（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123728" y="4725144"/>
            <a:ext cx="3312368" cy="576064"/>
          </a:xfrm>
          <a:prstGeom prst="wedgeRoundRectCallout">
            <a:avLst>
              <a:gd name="adj1" fmla="val -41278"/>
              <a:gd name="adj2" fmla="val -11471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利用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重复前缀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REP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9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4608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457" y="2924944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DWORD PTR [EBP-100]  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25        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准备计数值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0CCCCCCCCH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准备填充值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快速填充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1188" y="1700808"/>
            <a:ext cx="4968924" cy="936104"/>
          </a:xfrm>
          <a:prstGeom prst="wedgeRoundRectCallout">
            <a:avLst>
              <a:gd name="adj1" fmla="val 6508"/>
              <a:gd name="adj2" fmla="val 661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利用重复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前缀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和串存储指令的配合，快速初始化某一内存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区域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2290" y="5229200"/>
            <a:ext cx="5823926" cy="936104"/>
          </a:xfrm>
          <a:prstGeom prst="wedgeRoundRectCallout">
            <a:avLst>
              <a:gd name="adj1" fmla="val -28444"/>
              <a:gd name="adj2" fmla="val -8266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假设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作为目的段附加段寄存器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ES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已有合适内容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假设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方向标志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DF=0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6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>
                <a:solidFill>
                  <a:srgbClr val="0000FF"/>
                </a:solidFill>
              </a:rPr>
              <a:t>REPE/REPZ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是一个前缀的两个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助记符。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重复一次，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，重复一直进行到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或串操作指令使零标志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时止。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只有当相等（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）时，才有可能继续重复。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在重复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前，会先判断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。在重复过程中，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操作，并不影响状态标志（包括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标志）。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扫描指令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6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355245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ptobuff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取指向目的串的指针初值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-1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0FFFFFFFFH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20H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REPE   SCASB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EDI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ptobuff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EDI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保存定位后的指针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719972"/>
            <a:ext cx="5200228" cy="844932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演示利用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重复前缀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串扫描指令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跳过字符串开始部分的空格符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52120" y="2708920"/>
            <a:ext cx="3024336" cy="720080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52701" y="2708920"/>
            <a:ext cx="3024336" cy="720080"/>
          </a:xfrm>
          <a:prstGeom prst="wedgeRoundRectCallout">
            <a:avLst>
              <a:gd name="adj1" fmla="val -38225"/>
              <a:gd name="adj2" fmla="val 849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ptobuff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REPNE/REPNZ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是一个前缀的两个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助记符。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重复一次，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，重复一直进行到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或串操作指令使零标志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止。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当不相等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时，才有可能继续重复。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在重复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前，会先判断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。在重复过程中，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操作，并不影响状态标志（包括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标志）。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重复前缀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主要用在字符串扫描指令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2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字符串是字符的一个序列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字符串的操作处理包括复制、比较和检索等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高效地处理字符串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系列处理器有专门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处理字符串的指令，称之为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，简称为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串操作指令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691680" y="4293096"/>
            <a:ext cx="3960440" cy="1296144"/>
          </a:xfrm>
          <a:prstGeom prst="wedgeRoundRectCallout">
            <a:avLst>
              <a:gd name="adj1" fmla="val -39501"/>
              <a:gd name="adj2" fmla="val -7991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 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16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个字节，字）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个字节，双字）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72816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string[100];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("Input string:");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由用户输入一个字符串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("%s", string);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嵌入汇编代码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string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CALL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("length=%d\n",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1412046"/>
            <a:ext cx="5544616" cy="864825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重复前缀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REPNE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和串扫描指令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SCASB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的结合，测量字符串的长度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8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[EBP+8]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取得入口参数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 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（字符串结束标记值）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-1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假设字符串足够长（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0FFFFFFFFH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寻找字符串结束标记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至此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含字符串长度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准备返回参数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1386354"/>
            <a:ext cx="5544616" cy="870625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重复前缀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REPNE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和串扫描指令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SCASB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的结合，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测量字符串的长度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826" y="4534088"/>
            <a:ext cx="7839606" cy="1631216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源</a:t>
            </a:r>
            <a:r>
              <a:rPr lang="zh-CN" altLang="en-US" sz="2000" b="1" dirty="0">
                <a:latin typeface="+mn-ea"/>
                <a:ea typeface="+mn-ea"/>
              </a:rPr>
              <a:t>数据块区域与目的地区域可能出现部分重叠，也就是目的地起始地址界于源数据块范围内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当</a:t>
            </a:r>
            <a:r>
              <a:rPr lang="zh-CN" altLang="en-US" sz="2000" b="1" dirty="0">
                <a:latin typeface="+mn-ea"/>
                <a:ea typeface="+mn-ea"/>
              </a:rPr>
              <a:t>出现这种情况时，移动（复制）过程就不能简单地从低地址向高地址调整，而需要从高地址向低地址调整。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29532" y="1834208"/>
            <a:ext cx="8046924" cy="2026840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编写一个移动（复制）数据块的子程序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子程序的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参数分别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目的地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块长度（字节数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83766" y="2357322"/>
            <a:ext cx="1080121" cy="3159910"/>
            <a:chOff x="1043607" y="2357322"/>
            <a:chExt cx="1080121" cy="3159910"/>
          </a:xfrm>
        </p:grpSpPr>
        <p:sp>
          <p:nvSpPr>
            <p:cNvPr id="3" name="矩形 2"/>
            <p:cNvSpPr/>
            <p:nvPr/>
          </p:nvSpPr>
          <p:spPr>
            <a:xfrm>
              <a:off x="1043608" y="3293426"/>
              <a:ext cx="1080120" cy="504056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43608" y="2357322"/>
              <a:ext cx="1080120" cy="93610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43607" y="4409550"/>
              <a:ext cx="1076061" cy="504056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08" y="3805924"/>
              <a:ext cx="1080120" cy="60362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08" y="4913606"/>
              <a:ext cx="1080120" cy="60362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49509" y="32934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1477" y="440805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39" y="3314473"/>
            <a:ext cx="1080120" cy="50405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32039" y="2378369"/>
            <a:ext cx="1080120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31667" y="4155815"/>
            <a:ext cx="1080491" cy="13824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99619" y="33222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1959" y="36627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1668" y="3651759"/>
            <a:ext cx="1080492" cy="504056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932040" y="3847424"/>
            <a:ext cx="1080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标注 42"/>
          <p:cNvSpPr/>
          <p:nvPr/>
        </p:nvSpPr>
        <p:spPr>
          <a:xfrm>
            <a:off x="869024" y="5568644"/>
            <a:ext cx="1419977" cy="504056"/>
          </a:xfrm>
          <a:prstGeom prst="wedgeRoundRectCallout">
            <a:avLst>
              <a:gd name="adj1" fmla="val 39319"/>
              <a:gd name="adj2" fmla="val -884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不重叠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6660232" y="5301208"/>
            <a:ext cx="2160240" cy="864096"/>
          </a:xfrm>
          <a:prstGeom prst="wedgeRoundRectCallout">
            <a:avLst>
              <a:gd name="adj1" fmla="val -42664"/>
              <a:gd name="adj2" fmla="val -793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部分重叠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目标低，源高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3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3466" y="3293426"/>
            <a:ext cx="1080120" cy="504056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73466" y="2357322"/>
            <a:ext cx="1080120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3465" y="4409550"/>
            <a:ext cx="1076061" cy="504056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3466" y="3805924"/>
            <a:ext cx="1080120" cy="60362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3466" y="4913606"/>
            <a:ext cx="1080120" cy="60362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44095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5696" y="32959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21738" y="3314473"/>
            <a:ext cx="1080120" cy="504056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21738" y="2378369"/>
            <a:ext cx="1080120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21366" y="4155815"/>
            <a:ext cx="1080491" cy="13824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65132" y="36627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77100" y="33144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21367" y="3651759"/>
            <a:ext cx="1080492" cy="504056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021739" y="3847424"/>
            <a:ext cx="1080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869024" y="5568644"/>
            <a:ext cx="1419977" cy="504056"/>
          </a:xfrm>
          <a:prstGeom prst="wedgeRoundRectCallout">
            <a:avLst>
              <a:gd name="adj1" fmla="val 39319"/>
              <a:gd name="adj2" fmla="val -884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不重叠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588224" y="5301208"/>
            <a:ext cx="2160240" cy="864096"/>
          </a:xfrm>
          <a:prstGeom prst="wedgeRoundRectCallout">
            <a:avLst>
              <a:gd name="adj1" fmla="val -42664"/>
              <a:gd name="adj2" fmla="val -79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部分重叠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目标高，源低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74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MEMMOVE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[EBP+12]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源数据块起始地址偏移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[EBP+16]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移动数据块的长度（字节数）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[EBP+8] 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目的地起始地址偏移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ECX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ESI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源数据块末尾后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ESI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目的起始地址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源起始地址  吗？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CopyUp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，由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低端向高端复制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EAX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目的起始地址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源数据块末尾后  吗？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CopyDown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，由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高端向低端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52975" y="116632"/>
            <a:ext cx="4104456" cy="1872208"/>
          </a:xfrm>
          <a:prstGeom prst="wedgeRoundRectCallout">
            <a:avLst>
              <a:gd name="adj1" fmla="val -40054"/>
              <a:gd name="adj2" fmla="val 5928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（复制）数据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块子程序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目的地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起始地址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源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数据块起始地址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数据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块长度（字节数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8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CopyUp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Dword_align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长度（字节数）转换成双字数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双字为单位移动（复制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AND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3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（余数）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TrailUp0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整除，不用处理零头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1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TrailUp1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MOVSW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TrailUp0          ; 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，表示刚才被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MOVSB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563888" y="1124744"/>
            <a:ext cx="2448272" cy="684076"/>
          </a:xfrm>
          <a:prstGeom prst="wedgeRoundRectCallout">
            <a:avLst>
              <a:gd name="adj1" fmla="val -38007"/>
              <a:gd name="adj2" fmla="val 9531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由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低端向高端复制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84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268760"/>
            <a:ext cx="828357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CopyDown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[ESI+ECX-4]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[EDI+ECX-4]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目的地末尾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长度（字节数）转换成双字数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置方向标志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（串操作方向由高向低）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双字为单位移动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3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（余数）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TrailDown0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整除，不用处理零头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INC    ESI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INC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INC    ESI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INC    EDI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1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TrailDown1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MOVSW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 TrailDown0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355976" y="584684"/>
            <a:ext cx="2448272" cy="684076"/>
          </a:xfrm>
          <a:prstGeom prst="wedgeRoundRectCallout">
            <a:avLst>
              <a:gd name="adj1" fmla="val -38007"/>
              <a:gd name="adj2" fmla="val 9531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由高端向低端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复制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931304" y="4084915"/>
            <a:ext cx="1800200" cy="504056"/>
          </a:xfrm>
          <a:prstGeom prst="wedgeRectCallout">
            <a:avLst>
              <a:gd name="adj1" fmla="val -47851"/>
              <a:gd name="adj2" fmla="val 1049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先调整指针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7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83844"/>
            <a:ext cx="8283575" cy="44268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MOVSB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CLD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清方向标志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[EBP+8]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准备出口参数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771800" y="1700808"/>
            <a:ext cx="1800200" cy="504056"/>
          </a:xfrm>
          <a:prstGeom prst="wedgeRectCallout">
            <a:avLst>
              <a:gd name="adj1" fmla="val -47851"/>
              <a:gd name="adj2" fmla="val 1049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先调整指针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4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[14]=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abcdefghijklm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temp[14];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[14];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作为目的字符串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temp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14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AL,[ESI]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从源串取一个字节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调整指向源串的指针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[EDI],AL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复制到目的串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调整指向目的串的指针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635896" y="1268760"/>
            <a:ext cx="3312368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操作指令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的使用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06484" y="4941168"/>
            <a:ext cx="1656184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普通方法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556792"/>
            <a:ext cx="74171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14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LODSB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装入指令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STOSB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存储指令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temp);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显示相同的字符串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显示相同的字符串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99792" y="2996952"/>
            <a:ext cx="2088232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串操作指令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9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种常用的串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操作指令：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装入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扫描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操作有三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条具体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指令，对应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三种字符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尺寸：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8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变址寄存器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串，变址寄存器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缺省引用数据段寄存器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；目的操作数，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缺省引用附加段寄存器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操作指令中，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DS:ESI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指向源串，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ES:EDI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只有一个数据段，或者说源串与目的串在同一个段，那么可以简单地认为，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指向源串，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指向目的串。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339752" y="5157192"/>
            <a:ext cx="3960440" cy="895268"/>
          </a:xfrm>
          <a:prstGeom prst="wedgeRoundRectCallout">
            <a:avLst>
              <a:gd name="adj1" fmla="val -21515"/>
              <a:gd name="adj2" fmla="val -7837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VC2010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嵌入汇编环境中，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保护方式，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位代码段。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3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操作指令执行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自动调整作为指针使用的寄存器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之值，使其指向下一个字符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调整的尺寸与字符串中字符的尺寸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一致：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调整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  调整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调整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操作的方向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（处理字符串中字符的次序）通常是由低地址向高地址，但也可以由高地址向低地址。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操作方向由标志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操作方向由标志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决定：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复位（为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），由低向高，按递增方式调整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置位（为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由高向低，按递减方式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可以根据需要，调整字符串操作方向。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设置标志寄存器中的方向标志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CLD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方向标志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置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方向标志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4414</TotalTime>
  <Words>3605</Words>
  <Application>Microsoft Office PowerPoint</Application>
  <PresentationFormat>全屏显示(4:3)</PresentationFormat>
  <Paragraphs>507</Paragraphs>
  <Slides>38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Profile</vt:lpstr>
      <vt:lpstr>第4章  字符串操作和位操作</vt:lpstr>
      <vt:lpstr>4.1  字符串操作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4.1.2  重复前缀</vt:lpstr>
      <vt:lpstr>4.1.2  重复前缀</vt:lpstr>
      <vt:lpstr>4.1.2  重复前缀</vt:lpstr>
      <vt:lpstr>4.1.2  重复前缀</vt:lpstr>
      <vt:lpstr>4.1.2  重复前缀</vt:lpstr>
      <vt:lpstr>4.1.2  重复前缀</vt:lpstr>
      <vt:lpstr>4.1.2  重复前缀</vt:lpstr>
      <vt:lpstr>4.1.3  应用举例</vt:lpstr>
      <vt:lpstr>4.1.3  应用举例</vt:lpstr>
      <vt:lpstr>4.1.3  应用举例</vt:lpstr>
      <vt:lpstr>4.1.3  应用举例</vt:lpstr>
      <vt:lpstr>4.1.3  应用举例</vt:lpstr>
      <vt:lpstr>4.1.3  应用举例</vt:lpstr>
      <vt:lpstr>4.1.3  应用举例</vt:lpstr>
      <vt:lpstr>4.1.3  应用举例</vt:lpstr>
      <vt:lpstr>4.1.3  应用举例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830</cp:revision>
  <dcterms:created xsi:type="dcterms:W3CDTF">2008-02-14T05:21:14Z</dcterms:created>
  <dcterms:modified xsi:type="dcterms:W3CDTF">2017-06-19T01:39:34Z</dcterms:modified>
</cp:coreProperties>
</file>