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9"/>
  </p:notesMasterIdLst>
  <p:sldIdLst>
    <p:sldId id="256" r:id="rId2"/>
    <p:sldId id="555" r:id="rId3"/>
    <p:sldId id="556" r:id="rId4"/>
    <p:sldId id="557" r:id="rId5"/>
    <p:sldId id="559" r:id="rId6"/>
    <p:sldId id="558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90" r:id="rId37"/>
    <p:sldId id="58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FFFF"/>
    <a:srgbClr val="66CCFF"/>
    <a:srgbClr val="33CCCC"/>
    <a:srgbClr val="00FFFF"/>
    <a:srgbClr val="99FF66"/>
    <a:srgbClr val="FFFFFF"/>
    <a:srgbClr val="D5D38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字符串操作和位操作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条件设置字节指令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65686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  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BTC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BTR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BTS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4149080"/>
            <a:ext cx="7924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指定位串</a:t>
            </a:r>
            <a:r>
              <a:rPr kumimoji="1" lang="zh-CN" altLang="en-US" sz="2400" b="1" dirty="0" smtClean="0">
                <a:latin typeface="+mn-ea"/>
                <a:ea typeface="+mn-ea"/>
              </a:rPr>
              <a:t>，可以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位</a:t>
            </a:r>
            <a:r>
              <a:rPr kumimoji="1" lang="zh-CN" altLang="en-US" sz="2400" b="1" dirty="0" smtClean="0">
                <a:latin typeface="+mn-ea"/>
                <a:ea typeface="+mn-ea"/>
              </a:rPr>
              <a:t>通用寄存器，可以是</a:t>
            </a:r>
            <a:r>
              <a:rPr kumimoji="1" lang="en-US" altLang="zh-CN" sz="2400" b="1" dirty="0" smtClean="0">
                <a:latin typeface="+mn-ea"/>
                <a:ea typeface="+mn-ea"/>
              </a:rPr>
              <a:t>16</a:t>
            </a:r>
            <a:r>
              <a:rPr kumimoji="1" lang="zh-CN" altLang="en-US" sz="2400" b="1" dirty="0" smtClean="0">
                <a:latin typeface="+mn-ea"/>
                <a:ea typeface="+mn-ea"/>
              </a:rPr>
              <a:t>位或</a:t>
            </a:r>
            <a:r>
              <a:rPr kumimoji="1" lang="en-US" altLang="zh-CN" sz="2400" b="1" dirty="0" smtClean="0">
                <a:latin typeface="+mn-ea"/>
                <a:ea typeface="+mn-ea"/>
              </a:rPr>
              <a:t>32</a:t>
            </a:r>
            <a:r>
              <a:rPr kumimoji="1" lang="zh-CN" altLang="en-US" sz="2400" b="1" dirty="0" smtClean="0">
                <a:latin typeface="+mn-ea"/>
                <a:ea typeface="+mn-ea"/>
              </a:rPr>
              <a:t>位存储单元</a:t>
            </a:r>
            <a:r>
              <a:rPr kumimoji="1" lang="zh-CN" altLang="en-US" sz="2400" b="1" dirty="0">
                <a:latin typeface="+mn-ea"/>
                <a:ea typeface="+mn-ea"/>
              </a:rPr>
              <a:t>地址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</a:rPr>
              <a:t>操作数</a:t>
            </a:r>
            <a:r>
              <a:rPr kumimoji="1" lang="en-US" altLang="zh-CN" sz="2400" b="1" dirty="0">
                <a:latin typeface="+mn-ea"/>
              </a:rPr>
              <a:t>OPRD2</a:t>
            </a:r>
            <a:r>
              <a:rPr kumimoji="1" lang="zh-CN" altLang="en-US" sz="2400" b="1" dirty="0">
                <a:latin typeface="+mn-ea"/>
              </a:rPr>
              <a:t>指定位</a:t>
            </a:r>
            <a:r>
              <a:rPr kumimoji="1" lang="zh-CN" altLang="en-US" sz="2400" b="1" dirty="0" smtClean="0">
                <a:latin typeface="+mn-ea"/>
              </a:rPr>
              <a:t>号，</a:t>
            </a:r>
            <a:r>
              <a:rPr kumimoji="1" lang="zh-CN" altLang="en-US" sz="2400" b="1" dirty="0" smtClean="0">
                <a:latin typeface="+mn-ea"/>
                <a:ea typeface="+mn-ea"/>
              </a:rPr>
              <a:t>可以</a:t>
            </a:r>
            <a:r>
              <a:rPr kumimoji="1" lang="zh-CN" altLang="en-US" sz="2400" b="1" dirty="0">
                <a:latin typeface="+mn-ea"/>
                <a:ea typeface="+mn-ea"/>
              </a:rPr>
              <a:t>是操作数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尺寸相同的通用寄存器，也可以是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位立即数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</p:spTree>
    <p:extLst>
      <p:ext uri="{BB962C8B-B14F-4D97-AF65-F5344CB8AC3E}">
        <p14:creationId xmlns:p14="http://schemas.microsoft.com/office/powerpoint/2010/main" val="16305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04864"/>
            <a:ext cx="7904151" cy="165686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  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BTC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BTR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BTS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933056"/>
            <a:ext cx="7924800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被测试位的值送到进位标志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测试并取反指令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BTC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，并且把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被测试位取反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测试并复位指令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BTR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，并且把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被测试位复位</a:t>
            </a:r>
            <a:r>
              <a:rPr kumimoji="1" lang="zh-CN" altLang="en-US" sz="2000" b="1" dirty="0">
                <a:latin typeface="+mn-ea"/>
                <a:ea typeface="+mn-ea"/>
              </a:rPr>
              <a:t>，也即清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测试并置位指令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BTS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，并且把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被测试位置位</a:t>
            </a:r>
            <a:r>
              <a:rPr kumimoji="1" lang="zh-CN" altLang="en-US" sz="2000" b="1" dirty="0">
                <a:latin typeface="+mn-ea"/>
                <a:ea typeface="+mn-ea"/>
              </a:rPr>
              <a:t>，也即置</a:t>
            </a:r>
            <a:r>
              <a:rPr kumimoji="1" lang="en-US" altLang="zh-CN" sz="2000" b="1" dirty="0">
                <a:latin typeface="+mn-ea"/>
                <a:ea typeface="+mn-ea"/>
              </a:rPr>
              <a:t>1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zh-CN" altLang="en-US" sz="20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</p:spTree>
    <p:extLst>
      <p:ext uri="{BB962C8B-B14F-4D97-AF65-F5344CB8AC3E}">
        <p14:creationId xmlns:p14="http://schemas.microsoft.com/office/powerpoint/2010/main" val="34117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636912"/>
            <a:ext cx="8283575" cy="26058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3456H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DX=3456H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 DX=3476H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18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CX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 DX=3472H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（被测位号是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ECX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 DX=347AH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38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 DX=347AH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（被测位号是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957" y="1700808"/>
            <a:ext cx="4157067" cy="700916"/>
          </a:xfrm>
          <a:prstGeom prst="wedgeRoundRectCallout">
            <a:avLst>
              <a:gd name="adj1" fmla="val -5946"/>
              <a:gd name="adj2" fmla="val 688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演示位测试及设置指令的使用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55576" y="5445224"/>
            <a:ext cx="6048672" cy="1224136"/>
          </a:xfrm>
          <a:prstGeom prst="wedgeRoundRectCallout">
            <a:avLst>
              <a:gd name="adj1" fmla="val 1780"/>
              <a:gd name="adj2" fmla="val -6930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如果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位）寄存器，那么被测位串也就限于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位），实际被测位号将是操作数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（或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）的余数。</a:t>
            </a:r>
          </a:p>
        </p:txBody>
      </p:sp>
    </p:spTree>
    <p:extLst>
      <p:ext uri="{BB962C8B-B14F-4D97-AF65-F5344CB8AC3E}">
        <p14:creationId xmlns:p14="http://schemas.microsoft.com/office/powerpoint/2010/main" val="25860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5" y="1628800"/>
            <a:ext cx="777723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如果</a:t>
            </a:r>
            <a:r>
              <a:rPr lang="zh-CN" altLang="en-US" sz="2000" b="1" dirty="0"/>
              <a:t>给出被测位串的操作数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位）存储单元的地址，那么意味着被测的位串在存储器中</a:t>
            </a:r>
            <a:r>
              <a:rPr lang="zh-CN" altLang="en-US" sz="2000" b="1" dirty="0" smtClean="0"/>
              <a:t>。存储器</a:t>
            </a:r>
            <a:r>
              <a:rPr lang="zh-CN" altLang="en-US" sz="2000" b="1" dirty="0"/>
              <a:t>中的被测位串可以足够长，可以是多个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假设</a:t>
            </a:r>
            <a:r>
              <a:rPr lang="zh-CN" altLang="en-US" sz="2000" b="1" dirty="0"/>
              <a:t>由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给出的存储单元有效地址是</a:t>
            </a:r>
            <a:r>
              <a:rPr lang="en-US" altLang="zh-CN" sz="2000" b="1" dirty="0"/>
              <a:t>EA</a:t>
            </a:r>
            <a:r>
              <a:rPr lang="zh-CN" altLang="en-US" sz="2000" b="1" dirty="0"/>
              <a:t>，由</a:t>
            </a:r>
            <a:r>
              <a:rPr lang="en-US" altLang="zh-CN" sz="2000" b="1" dirty="0"/>
              <a:t>OPRD2</a:t>
            </a:r>
            <a:r>
              <a:rPr lang="zh-CN" altLang="en-US" sz="2000" b="1" dirty="0"/>
              <a:t>给出的位号是</a:t>
            </a:r>
            <a:r>
              <a:rPr lang="en-US" altLang="zh-CN" sz="2000" b="1" dirty="0" err="1" smtClean="0"/>
              <a:t>BitOffset</a:t>
            </a:r>
            <a:r>
              <a:rPr lang="zh-CN" altLang="en-US" sz="2000" b="1" dirty="0"/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(4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 32))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32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(2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DIV  16))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4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5" y="1628800"/>
            <a:ext cx="777723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如果</a:t>
            </a:r>
            <a:r>
              <a:rPr lang="zh-CN" altLang="en-US" sz="2000" b="1" dirty="0"/>
              <a:t>给出被测位串的操作数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位）存储单元的地址，那么意味着被测的位串在存储器中</a:t>
            </a:r>
            <a:r>
              <a:rPr lang="zh-CN" altLang="en-US" sz="2000" b="1" dirty="0" smtClean="0"/>
              <a:t>。存储器</a:t>
            </a:r>
            <a:r>
              <a:rPr lang="zh-CN" altLang="en-US" sz="2000" b="1" dirty="0"/>
              <a:t>中的被测位串可以足够长，可以是多个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假设</a:t>
            </a:r>
            <a:r>
              <a:rPr lang="zh-CN" altLang="en-US" sz="2000" b="1" dirty="0"/>
              <a:t>由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给出的存储单元有效地址是</a:t>
            </a:r>
            <a:r>
              <a:rPr lang="en-US" altLang="zh-CN" sz="2000" b="1" dirty="0"/>
              <a:t>EA</a:t>
            </a:r>
            <a:r>
              <a:rPr lang="zh-CN" altLang="en-US" sz="2000" b="1" dirty="0"/>
              <a:t>，由</a:t>
            </a:r>
            <a:r>
              <a:rPr lang="en-US" altLang="zh-CN" sz="2000" b="1" dirty="0"/>
              <a:t>OPRD2</a:t>
            </a:r>
            <a:r>
              <a:rPr lang="zh-CN" altLang="en-US" sz="2000" b="1" dirty="0"/>
              <a:t>给出的位号是</a:t>
            </a:r>
            <a:r>
              <a:rPr lang="en-US" altLang="zh-CN" sz="2000" b="1" dirty="0" err="1"/>
              <a:t>BitOffet</a:t>
            </a:r>
            <a:r>
              <a:rPr lang="zh-CN" altLang="en-US" sz="2000" b="1" dirty="0"/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(4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 32))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32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(2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DIV  16))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39952" y="980728"/>
            <a:ext cx="4814653" cy="2232248"/>
          </a:xfrm>
          <a:prstGeom prst="wedgeRoundRectCallout">
            <a:avLst>
              <a:gd name="adj1" fmla="val -33651"/>
              <a:gd name="adj2" fmla="val 6828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由于操作数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可以是有符号整数值，所以当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位时，可访问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(-2G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）至（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2G-1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）范围内的位串；当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位时，可访问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(-32K)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至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(32K-1)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范围内的位串。</a:t>
            </a:r>
          </a:p>
        </p:txBody>
      </p:sp>
    </p:spTree>
    <p:extLst>
      <p:ext uri="{BB962C8B-B14F-4D97-AF65-F5344CB8AC3E}">
        <p14:creationId xmlns:p14="http://schemas.microsoft.com/office/powerpoint/2010/main" val="32444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564904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660307"/>
            <a:ext cx="4157067" cy="864096"/>
          </a:xfrm>
          <a:prstGeom prst="wedgeRoundRectCallout">
            <a:avLst>
              <a:gd name="adj1" fmla="val -8815"/>
              <a:gd name="adj2" fmla="val 664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改写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dp48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的嵌入汇编代码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85968" y="5427226"/>
            <a:ext cx="6048672" cy="936104"/>
          </a:xfrm>
          <a:prstGeom prst="wedgeRoundRectCallout">
            <a:avLst>
              <a:gd name="adj1" fmla="val 1780"/>
              <a:gd name="adj2" fmla="val -6930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利用了指令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BTS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可以跨越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位边界的特点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位构成的位串，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作为一个整体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来对待</a:t>
            </a:r>
          </a:p>
        </p:txBody>
      </p:sp>
    </p:spTree>
    <p:extLst>
      <p:ext uri="{BB962C8B-B14F-4D97-AF65-F5344CB8AC3E}">
        <p14:creationId xmlns:p14="http://schemas.microsoft.com/office/powerpoint/2010/main" val="16352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636912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17-16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[EDX+2]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43-32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[EDX+4]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628800"/>
            <a:ext cx="4229075" cy="916940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再次改写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dp48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的嵌入汇编代码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27584" y="5589240"/>
            <a:ext cx="6048672" cy="936104"/>
          </a:xfrm>
          <a:prstGeom prst="wedgeRoundRectCallout">
            <a:avLst>
              <a:gd name="adj1" fmla="val 1780"/>
              <a:gd name="adj2" fmla="val -6930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把这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来处理。</a:t>
            </a:r>
          </a:p>
        </p:txBody>
      </p:sp>
    </p:spTree>
    <p:extLst>
      <p:ext uri="{BB962C8B-B14F-4D97-AF65-F5344CB8AC3E}">
        <p14:creationId xmlns:p14="http://schemas.microsoft.com/office/powerpoint/2010/main" val="32199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位扫描指令</a:t>
            </a:r>
            <a:r>
              <a:rPr lang="zh-CN" altLang="en-US" sz="2800" b="1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721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位扫描指令组含有如下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顺向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位扫描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Scan Forward)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BSF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逆向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位扫描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Scan Reverse)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BSR</a:t>
            </a:r>
          </a:p>
        </p:txBody>
      </p:sp>
    </p:spTree>
    <p:extLst>
      <p:ext uri="{BB962C8B-B14F-4D97-AF65-F5344CB8AC3E}">
        <p14:creationId xmlns:p14="http://schemas.microsoft.com/office/powerpoint/2010/main" val="36076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91095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BSF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BSR 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位扫描指令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356992"/>
            <a:ext cx="792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位通用寄存器，操作数</a:t>
            </a:r>
            <a:r>
              <a:rPr kumimoji="1" lang="en-US" altLang="zh-CN" sz="2400" b="1" dirty="0">
                <a:latin typeface="+mn-ea"/>
                <a:ea typeface="+mn-ea"/>
              </a:rPr>
              <a:t>OPRD2</a:t>
            </a:r>
            <a:r>
              <a:rPr kumimoji="1" lang="zh-CN" altLang="en-US" sz="2400" b="1" dirty="0">
                <a:latin typeface="+mn-ea"/>
                <a:ea typeface="+mn-ea"/>
              </a:rPr>
              <a:t>可以是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位通用寄存器或者存储单元；但操作数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OPRD2</a:t>
            </a:r>
            <a:r>
              <a:rPr kumimoji="1" lang="zh-CN" altLang="en-US" sz="2400" b="1" dirty="0">
                <a:latin typeface="+mn-ea"/>
                <a:ea typeface="+mn-ea"/>
              </a:rPr>
              <a:t>的位数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latin typeface="+mn-ea"/>
                <a:ea typeface="+mn-ea"/>
              </a:rPr>
              <a:t>长度</a:t>
            </a:r>
            <a:r>
              <a:rPr kumimoji="1" lang="en-US" altLang="zh-CN" sz="2400" b="1" dirty="0"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latin typeface="+mn-ea"/>
                <a:ea typeface="+mn-ea"/>
              </a:rPr>
              <a:t>必须相同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</p:spTree>
    <p:extLst>
      <p:ext uri="{BB962C8B-B14F-4D97-AF65-F5344CB8AC3E}">
        <p14:creationId xmlns:p14="http://schemas.microsoft.com/office/powerpoint/2010/main" val="5765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91095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BSF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BSR 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位扫描指令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356992"/>
            <a:ext cx="7924800" cy="31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顺向</a:t>
            </a:r>
            <a:r>
              <a:rPr kumimoji="1" lang="zh-CN" altLang="en-US" sz="2000" b="1" dirty="0">
                <a:latin typeface="+mn-ea"/>
                <a:ea typeface="+mn-ea"/>
              </a:rPr>
              <a:t>位扫描指令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BSF</a:t>
            </a:r>
            <a:r>
              <a:rPr kumimoji="1" lang="zh-CN" altLang="en-US" sz="2000" b="1" dirty="0" smtClean="0">
                <a:latin typeface="+mn-ea"/>
                <a:ea typeface="+mn-ea"/>
              </a:rPr>
              <a:t>，从</a:t>
            </a:r>
            <a:r>
              <a:rPr kumimoji="1" lang="zh-CN" altLang="en-US" sz="2000" b="1" dirty="0">
                <a:latin typeface="+mn-ea"/>
                <a:ea typeface="+mn-ea"/>
              </a:rPr>
              <a:t>右向左（位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至位</a:t>
            </a:r>
            <a:r>
              <a:rPr kumimoji="1" lang="en-US" altLang="zh-CN" sz="2000" b="1" dirty="0">
                <a:latin typeface="+mn-ea"/>
                <a:ea typeface="+mn-ea"/>
              </a:rPr>
              <a:t>15</a:t>
            </a:r>
            <a:r>
              <a:rPr kumimoji="1" lang="zh-CN" altLang="en-US" sz="2000" b="1" dirty="0">
                <a:latin typeface="+mn-ea"/>
                <a:ea typeface="+mn-ea"/>
              </a:rPr>
              <a:t>或位</a:t>
            </a:r>
            <a:r>
              <a:rPr kumimoji="1" lang="en-US" altLang="zh-CN" sz="2000" b="1" dirty="0">
                <a:latin typeface="+mn-ea"/>
                <a:ea typeface="+mn-ea"/>
              </a:rPr>
              <a:t>31</a:t>
            </a:r>
            <a:r>
              <a:rPr kumimoji="1" lang="zh-CN" altLang="en-US" sz="2000" b="1" dirty="0">
                <a:latin typeface="+mn-ea"/>
                <a:ea typeface="+mn-ea"/>
              </a:rPr>
              <a:t>）扫描字</a:t>
            </a:r>
            <a:r>
              <a:rPr kumimoji="1" lang="zh-CN" altLang="en-US" sz="2000" b="1" dirty="0" smtClean="0">
                <a:latin typeface="+mn-ea"/>
                <a:ea typeface="+mn-ea"/>
              </a:rPr>
              <a:t>或双</a:t>
            </a:r>
            <a:r>
              <a:rPr kumimoji="1" lang="zh-CN" altLang="en-US" sz="2000" b="1" dirty="0">
                <a:latin typeface="+mn-ea"/>
                <a:ea typeface="+mn-ea"/>
              </a:rPr>
              <a:t>字操作数</a:t>
            </a:r>
            <a:r>
              <a:rPr kumimoji="1" lang="en-US" altLang="zh-CN" sz="2000" b="1" dirty="0">
                <a:latin typeface="+mn-ea"/>
                <a:ea typeface="+mn-ea"/>
              </a:rPr>
              <a:t>OPRD2</a:t>
            </a:r>
            <a:r>
              <a:rPr kumimoji="1" lang="zh-CN" altLang="en-US" sz="2000" b="1" dirty="0">
                <a:latin typeface="+mn-ea"/>
                <a:ea typeface="+mn-ea"/>
              </a:rPr>
              <a:t>中第一个含“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的位，并把扫描到的第一个含“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的位的位号送操作数</a:t>
            </a:r>
            <a:r>
              <a:rPr kumimoji="1" lang="en-US" altLang="zh-CN" sz="2000" b="1" dirty="0">
                <a:latin typeface="+mn-ea"/>
                <a:ea typeface="+mn-ea"/>
              </a:rPr>
              <a:t>OPRD1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逆向</a:t>
            </a:r>
            <a:r>
              <a:rPr kumimoji="1" lang="zh-CN" altLang="en-US" sz="2000" b="1" dirty="0">
                <a:latin typeface="+mn-ea"/>
                <a:ea typeface="+mn-ea"/>
              </a:rPr>
              <a:t>位扫描指令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BSR</a:t>
            </a:r>
            <a:r>
              <a:rPr kumimoji="1" lang="zh-CN" altLang="en-US" sz="2000" b="1" dirty="0" smtClean="0">
                <a:latin typeface="+mn-ea"/>
                <a:ea typeface="+mn-ea"/>
              </a:rPr>
              <a:t>，从</a:t>
            </a:r>
            <a:r>
              <a:rPr kumimoji="1" lang="zh-CN" altLang="en-US" sz="2000" b="1" dirty="0">
                <a:latin typeface="+mn-ea"/>
                <a:ea typeface="+mn-ea"/>
              </a:rPr>
              <a:t>左向右（位</a:t>
            </a:r>
            <a:r>
              <a:rPr kumimoji="1" lang="en-US" altLang="zh-CN" sz="2000" b="1" dirty="0">
                <a:latin typeface="+mn-ea"/>
                <a:ea typeface="+mn-ea"/>
              </a:rPr>
              <a:t>15</a:t>
            </a:r>
            <a:r>
              <a:rPr kumimoji="1" lang="zh-CN" altLang="en-US" sz="2000" b="1" dirty="0">
                <a:latin typeface="+mn-ea"/>
                <a:ea typeface="+mn-ea"/>
              </a:rPr>
              <a:t>或位</a:t>
            </a:r>
            <a:r>
              <a:rPr kumimoji="1" lang="en-US" altLang="zh-CN" sz="2000" b="1" dirty="0">
                <a:latin typeface="+mn-ea"/>
                <a:ea typeface="+mn-ea"/>
              </a:rPr>
              <a:t>31</a:t>
            </a:r>
            <a:r>
              <a:rPr kumimoji="1" lang="zh-CN" altLang="en-US" sz="2000" b="1" dirty="0">
                <a:latin typeface="+mn-ea"/>
                <a:ea typeface="+mn-ea"/>
              </a:rPr>
              <a:t>至位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）扫描字</a:t>
            </a:r>
            <a:r>
              <a:rPr kumimoji="1" lang="zh-CN" altLang="en-US" sz="2000" b="1" dirty="0" smtClean="0">
                <a:latin typeface="+mn-ea"/>
                <a:ea typeface="+mn-ea"/>
              </a:rPr>
              <a:t>或双</a:t>
            </a:r>
            <a:r>
              <a:rPr kumimoji="1" lang="zh-CN" altLang="en-US" sz="2000" b="1" dirty="0">
                <a:latin typeface="+mn-ea"/>
                <a:ea typeface="+mn-ea"/>
              </a:rPr>
              <a:t>字操作数</a:t>
            </a:r>
            <a:r>
              <a:rPr kumimoji="1" lang="en-US" altLang="zh-CN" sz="2000" b="1" dirty="0">
                <a:latin typeface="+mn-ea"/>
                <a:ea typeface="+mn-ea"/>
              </a:rPr>
              <a:t>OPRD2</a:t>
            </a:r>
            <a:r>
              <a:rPr kumimoji="1" lang="zh-CN" altLang="en-US" sz="2000" b="1" dirty="0">
                <a:latin typeface="+mn-ea"/>
                <a:ea typeface="+mn-ea"/>
              </a:rPr>
              <a:t>中第一个含“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的位，并把扫描到的第一个含“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的位的位号送操作数</a:t>
            </a:r>
            <a:r>
              <a:rPr kumimoji="1" lang="en-US" altLang="zh-CN" sz="2000" b="1" dirty="0">
                <a:latin typeface="+mn-ea"/>
                <a:ea typeface="+mn-ea"/>
              </a:rPr>
              <a:t>OPRD1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b="1" dirty="0" smtClean="0">
                <a:latin typeface="+mn-ea"/>
                <a:ea typeface="+mn-ea"/>
              </a:rPr>
              <a:t>如果</a:t>
            </a:r>
            <a:r>
              <a:rPr kumimoji="1" lang="zh-CN" altLang="en-US" sz="2000" b="1" dirty="0">
                <a:latin typeface="+mn-ea"/>
                <a:ea typeface="+mn-ea"/>
              </a:rPr>
              <a:t>字或双字操作数</a:t>
            </a:r>
            <a:r>
              <a:rPr kumimoji="1" lang="en-US" altLang="zh-CN" sz="2000" b="1" dirty="0">
                <a:latin typeface="+mn-ea"/>
                <a:ea typeface="+mn-ea"/>
              </a:rPr>
              <a:t>OPRD2</a:t>
            </a:r>
            <a:r>
              <a:rPr kumimoji="1" lang="zh-CN" altLang="en-US" sz="2000" b="1" dirty="0">
                <a:latin typeface="+mn-ea"/>
                <a:ea typeface="+mn-ea"/>
              </a:rPr>
              <a:t>等于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，那么零标志</a:t>
            </a:r>
            <a:r>
              <a:rPr kumimoji="1" lang="en-US" altLang="zh-CN" sz="2000" b="1" dirty="0">
                <a:latin typeface="+mn-ea"/>
                <a:ea typeface="+mn-ea"/>
              </a:rPr>
              <a:t>ZF</a:t>
            </a:r>
            <a:r>
              <a:rPr kumimoji="1" lang="zh-CN" altLang="en-US" sz="2000" b="1" dirty="0">
                <a:latin typeface="+mn-ea"/>
                <a:ea typeface="+mn-ea"/>
              </a:rPr>
              <a:t>被置</a:t>
            </a:r>
            <a:r>
              <a:rPr kumimoji="1" lang="en-US" altLang="zh-CN" sz="2000" b="1" dirty="0">
                <a:latin typeface="+mn-ea"/>
                <a:ea typeface="+mn-ea"/>
              </a:rPr>
              <a:t>1</a:t>
            </a:r>
            <a:r>
              <a:rPr kumimoji="1" lang="zh-CN" altLang="en-US" sz="2000" b="1" dirty="0">
                <a:latin typeface="+mn-ea"/>
                <a:ea typeface="+mn-ea"/>
              </a:rPr>
              <a:t>，操作数</a:t>
            </a:r>
            <a:r>
              <a:rPr kumimoji="1" lang="en-US" altLang="zh-CN" sz="2000" b="1" dirty="0">
                <a:latin typeface="+mn-ea"/>
                <a:ea typeface="+mn-ea"/>
              </a:rPr>
              <a:t>OPRD1</a:t>
            </a:r>
            <a:r>
              <a:rPr kumimoji="1" lang="zh-CN" altLang="en-US" sz="2000" b="1" dirty="0">
                <a:latin typeface="+mn-ea"/>
                <a:ea typeface="+mn-ea"/>
              </a:rPr>
              <a:t>的值不确定；否则零标志</a:t>
            </a:r>
            <a:r>
              <a:rPr kumimoji="1" lang="en-US" altLang="zh-CN" sz="2000" b="1" dirty="0">
                <a:latin typeface="+mn-ea"/>
                <a:ea typeface="+mn-ea"/>
              </a:rPr>
              <a:t>ZF</a:t>
            </a:r>
            <a:r>
              <a:rPr kumimoji="1" lang="zh-CN" altLang="en-US" sz="2000" b="1" dirty="0">
                <a:latin typeface="+mn-ea"/>
                <a:ea typeface="+mn-ea"/>
              </a:rPr>
              <a:t>被清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</p:spTree>
    <p:extLst>
      <p:ext uri="{BB962C8B-B14F-4D97-AF65-F5344CB8AC3E}">
        <p14:creationId xmlns:p14="http://schemas.microsoft.com/office/powerpoint/2010/main" val="345100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58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操作指令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1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97649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12345678H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;ZF=0, EAX=1CH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BSF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AX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;ZF=0, DX=2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BSF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DX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;ZF=0, CX=1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</p:spTree>
    <p:extLst>
      <p:ext uri="{BB962C8B-B14F-4D97-AF65-F5344CB8AC3E}">
        <p14:creationId xmlns:p14="http://schemas.microsoft.com/office/powerpoint/2010/main" val="3847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844824"/>
            <a:ext cx="7093964" cy="108012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度的子程序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的点阵由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个字节构成，每一个字节对应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一行。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8401"/>
              </p:ext>
            </p:extLst>
          </p:nvPr>
        </p:nvGraphicFramePr>
        <p:xfrm>
          <a:off x="1475656" y="3356992"/>
          <a:ext cx="5482895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4" imgW="3467100" imgH="1864995" progId="Visio.Drawing.11">
                  <p:embed/>
                </p:oleObj>
              </mc:Choice>
              <mc:Fallback>
                <p:oleObj name="Visio" r:id="rId4" imgW="3467100" imgH="18649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56992"/>
                        <a:ext cx="5482895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0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420888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RIGHT90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保护使用到的关心寄存器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[EBP+8]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从堆栈中取得原始点阵首地址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[EBP+12]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从堆栈中取得目标点阵首地址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表示目标点阵的当前位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7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原始点阵的列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46387" y="1643066"/>
            <a:ext cx="5293763" cy="63380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度的子程序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1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276872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0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表示原始点阵的行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BTR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[EDI], EBX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先清目标点阵的当前位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[ESI+EDX],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测试原始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点阵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，无需设置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[EDI], 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设置目标点阵的当前位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LAB3: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依次调整目标点阵当前位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调整原始点阵行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8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根据行号，控制循环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调整原始点阵列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根据列号，控制外循环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643066"/>
            <a:ext cx="5653805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子程序（续）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1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6152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916832"/>
            <a:ext cx="5293763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子程序（续）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19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2780928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pbmp_8X8(unsigned char bitmap[]);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[8] =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{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0x10,0x28,0x44,0x82,0xFE,0x82,0x82,0x82};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[8];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pbmp_8X8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显示原始点阵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("\n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调用顺时针旋转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度子程序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pbmp_8X8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显示目标点阵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628800"/>
            <a:ext cx="7742037" cy="1137862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显示一个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的原始点阵信息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子程序，把原始点阵顺时针旋转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度成为目标点阵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目标点阵信息。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3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3158966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调用顺时针旋转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度子程序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bitmap_b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压入目标点阵首地址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bitmap_a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压入原始点阵首地址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RIGHT90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8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715074"/>
            <a:ext cx="7742037" cy="128187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显示一个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的原始点阵信息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子程序，把原始点阵顺时针旋转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度成为目标点阵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目标点阵信息。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0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条件设置字节指令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58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条件设置字节指令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6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条件设置字节指令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导入示例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2816"/>
            <a:ext cx="439286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示例函数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cf414(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&amp;= 0x0f;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&amp;= 0x0f;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&gt; y ? 1 : 0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98256" y="1215916"/>
            <a:ext cx="2105792" cy="864096"/>
          </a:xfrm>
          <a:prstGeom prst="wedgeRoundRectCallout">
            <a:avLst>
              <a:gd name="adj1" fmla="val 45664"/>
              <a:gd name="adj2" fmla="val 9014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编译选项：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1484784"/>
            <a:ext cx="4032448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[ebp+8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[ebp+12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setg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dl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932040" y="2780928"/>
            <a:ext cx="0" cy="3324827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itchFamily="18" charset="0"/>
              </a:rPr>
              <a:t>SET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cc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endParaRPr kumimoji="1"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条件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设置字节指令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03409" y="2924944"/>
            <a:ext cx="7924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符号</a:t>
            </a:r>
            <a:r>
              <a:rPr kumimoji="1" lang="en-US" altLang="zh-CN" sz="2400" b="1" dirty="0">
                <a:latin typeface="+mn-ea"/>
                <a:ea typeface="+mn-ea"/>
              </a:rPr>
              <a:t>cc</a:t>
            </a:r>
            <a:r>
              <a:rPr kumimoji="1" lang="zh-CN" altLang="en-US" sz="2400" b="1" dirty="0">
                <a:latin typeface="+mn-ea"/>
                <a:ea typeface="+mn-ea"/>
              </a:rPr>
              <a:t>是代表各种条件的缩写，是指令助记符的一部分；操作数</a:t>
            </a:r>
            <a:r>
              <a:rPr kumimoji="1" lang="en-US" altLang="zh-CN" sz="2400" b="1" dirty="0">
                <a:latin typeface="+mn-ea"/>
                <a:ea typeface="+mn-ea"/>
              </a:rPr>
              <a:t>OPRD</a:t>
            </a:r>
            <a:r>
              <a:rPr kumimoji="1" lang="zh-CN" altLang="en-US" sz="2400" b="1" dirty="0">
                <a:latin typeface="+mn-ea"/>
                <a:ea typeface="+mn-ea"/>
              </a:rPr>
              <a:t>只能是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位寄存器或者字节存储单元，用于存放设置结果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条件满足时，那么将目的操作数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OPRD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设置成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，否则设置成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的条件与条件转移指令中的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条件一样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</a:p>
        </p:txBody>
      </p:sp>
    </p:spTree>
    <p:extLst>
      <p:ext uri="{BB962C8B-B14F-4D97-AF65-F5344CB8AC3E}">
        <p14:creationId xmlns:p14="http://schemas.microsoft.com/office/powerpoint/2010/main" val="7596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位的概念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无论在表示、存储或者处理时，位（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）是计算机系统中最基本的单位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位，一个字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位，一个双字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个二进制位能表示两种状态：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提高位操作的效率，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处理器提供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专门的位操作指令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。所谓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）作为操作单位的指令。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6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2928769"/>
            <a:ext cx="734518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23H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AL=23H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35H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DL=35H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DL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AL=58H, DL=35H, ZF=0,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DL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AL=58H, DL=01H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AL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AL=00H, DL=01H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DL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AL=FFH, DL=01H, ZF=0, CF=1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AL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AL=01H, DL=01H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条件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设置字节指令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</a:p>
        </p:txBody>
      </p:sp>
    </p:spTree>
    <p:extLst>
      <p:ext uri="{BB962C8B-B14F-4D97-AF65-F5344CB8AC3E}">
        <p14:creationId xmlns:p14="http://schemas.microsoft.com/office/powerpoint/2010/main" val="29385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8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BL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是，则使得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BL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保存检测结果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647964"/>
            <a:ext cx="6677347" cy="936104"/>
          </a:xfrm>
          <a:prstGeom prst="wedgeRoundRectCallout">
            <a:avLst>
              <a:gd name="adj1" fmla="val -5320"/>
              <a:gd name="adj2" fmla="val 7028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检测含于寄存器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进制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数是否有一位为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检测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结果由寄存器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反映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</a:p>
        </p:txBody>
      </p:sp>
    </p:spTree>
    <p:extLst>
      <p:ext uri="{BB962C8B-B14F-4D97-AF65-F5344CB8AC3E}">
        <p14:creationId xmlns:p14="http://schemas.microsoft.com/office/powerpoint/2010/main" val="42650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59437"/>
            <a:ext cx="8283575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buffer[] = { 3, -5, 12, 8, 6, -8, -9, 7, 0 };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}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00807"/>
            <a:ext cx="7165972" cy="986621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统计字节数据缓冲区中正数和负数的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，缓冲区长度不超过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256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，且数据为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表示缓冲区结尾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13079" y="4077072"/>
            <a:ext cx="1656184" cy="576064"/>
          </a:xfrm>
          <a:prstGeom prst="wedgeRoundRectCallout">
            <a:avLst>
              <a:gd name="adj1" fmla="val -45321"/>
              <a:gd name="adj2" fmla="val 891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统计处理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30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816363"/>
            <a:ext cx="76332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计数器清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buffer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指向缓冲区首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LODSB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取字节数据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比较，会影响各状态标志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OVER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如果结束，则跳转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SETG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正数时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，否则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SETL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负数时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，否则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DL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统计正数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CH, DH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统计负数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NEXT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359932"/>
            <a:ext cx="1656184" cy="576064"/>
          </a:xfrm>
          <a:prstGeom prst="wedgeRoundRectCallout">
            <a:avLst>
              <a:gd name="adj1" fmla="val -45321"/>
              <a:gd name="adj2" fmla="val 891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统计处理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683335" y="3140968"/>
            <a:ext cx="4464496" cy="864096"/>
          </a:xfrm>
          <a:prstGeom prst="wedgeRoundRectCallout">
            <a:avLst>
              <a:gd name="adj1" fmla="val -40553"/>
              <a:gd name="adj2" fmla="val 9704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在统计正数和负数时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了条件转移指令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9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862822"/>
            <a:ext cx="72011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准备保存统计结果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CL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保存正数之个数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保存负数之个数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95936" y="1412776"/>
            <a:ext cx="2376264" cy="576064"/>
          </a:xfrm>
          <a:prstGeom prst="wedgeRoundRectCallout">
            <a:avLst>
              <a:gd name="adj1" fmla="val -45321"/>
              <a:gd name="adj2" fmla="val 891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统计处理（续）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9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代替</a:t>
            </a:r>
            <a:r>
              <a:rPr lang="zh-CN" altLang="en-US" sz="2800" b="1" dirty="0">
                <a:solidFill>
                  <a:srgbClr val="0000FF"/>
                </a:solidFill>
              </a:rPr>
              <a:t>条件转移指令</a:t>
            </a:r>
            <a:r>
              <a:rPr lang="en-US" altLang="zh-CN" sz="2800" b="1" dirty="0" err="1">
                <a:solidFill>
                  <a:srgbClr val="0000FF"/>
                </a:solidFill>
              </a:rPr>
              <a:t>Jcc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389" y="4246056"/>
            <a:ext cx="353998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1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NEXT</a:t>
            </a:r>
            <a:endParaRPr lang="pt-B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24337"/>
            <a:ext cx="7165972" cy="201622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假设需要计算如下的类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条件表达式，其中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分别表示通用寄存器，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表示寄存器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的值高于等于（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above or equal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）寄存器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r3 = ( r1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ae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r2 ) ? 1 : 0 ;</a:t>
            </a:r>
          </a:p>
        </p:txBody>
      </p:sp>
      <p:sp>
        <p:nvSpPr>
          <p:cNvPr id="8" name="矩形 7"/>
          <p:cNvSpPr/>
          <p:nvPr/>
        </p:nvSpPr>
        <p:spPr>
          <a:xfrm>
            <a:off x="4992828" y="4717593"/>
            <a:ext cx="353998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r3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23928" y="4149080"/>
            <a:ext cx="0" cy="20882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6228184" y="4005064"/>
            <a:ext cx="2736304" cy="576064"/>
          </a:xfrm>
          <a:prstGeom prst="wedgeRectCallout">
            <a:avLst>
              <a:gd name="adj1" fmla="val -33844"/>
              <a:gd name="adj2" fmla="val 79742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避免了条件转移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00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代替</a:t>
            </a:r>
            <a:r>
              <a:rPr lang="zh-CN" altLang="en-US" sz="2800" b="1" dirty="0">
                <a:solidFill>
                  <a:srgbClr val="0000FF"/>
                </a:solidFill>
              </a:rPr>
              <a:t>条件转移指令</a:t>
            </a:r>
            <a:r>
              <a:rPr lang="en-US" altLang="zh-CN" sz="2800" b="1" dirty="0" err="1">
                <a:solidFill>
                  <a:srgbClr val="0000FF"/>
                </a:solidFill>
              </a:rPr>
              <a:t>Jcc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861048"/>
            <a:ext cx="29527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 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CONST1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cc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NEXT</a:t>
            </a:r>
            <a:endParaRPr lang="pt-B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CONST2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00808"/>
            <a:ext cx="7670028" cy="151216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需要计算如下的类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条件表达式，其中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通用寄存器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表示条件，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CONST1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CONST2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分别表示常数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pt-BR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r3 = ( r1 </a:t>
            </a:r>
            <a:r>
              <a:rPr lang="pt-BR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</a:t>
            </a:r>
            <a:r>
              <a:rPr lang="pt-BR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r2 ) ? </a:t>
            </a:r>
            <a:r>
              <a:rPr lang="pt-BR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CONST1 </a:t>
            </a:r>
            <a:r>
              <a:rPr lang="pt-BR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CONST2 ;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3861048"/>
            <a:ext cx="50760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r3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r3L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CONST2 - CONST1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CONST1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419872" y="3789040"/>
            <a:ext cx="0" cy="20882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6157764" y="3645024"/>
            <a:ext cx="2590699" cy="576064"/>
          </a:xfrm>
          <a:prstGeom prst="wedgeRectCallout">
            <a:avLst>
              <a:gd name="adj1" fmla="val -33844"/>
              <a:gd name="adj2" fmla="val 79742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避免了条件转移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2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代替</a:t>
            </a:r>
            <a:r>
              <a:rPr lang="zh-CN" altLang="en-US" sz="2800" b="1" dirty="0">
                <a:solidFill>
                  <a:srgbClr val="0000FF"/>
                </a:solidFill>
              </a:rPr>
              <a:t>条件转移指令</a:t>
            </a:r>
            <a:r>
              <a:rPr lang="en-US" altLang="zh-CN" sz="2800" b="1" dirty="0" err="1">
                <a:solidFill>
                  <a:srgbClr val="0000FF"/>
                </a:solidFill>
              </a:rPr>
              <a:t>Jcc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153" y="3548623"/>
            <a:ext cx="30086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AL, 0FH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ADD   AL, 30H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39H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NEXT</a:t>
            </a:r>
            <a:endParaRPr lang="pt-B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7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72816"/>
            <a:ext cx="4789708" cy="720080"/>
          </a:xfrm>
          <a:prstGeom prst="wedgeRoundRectCallout">
            <a:avLst>
              <a:gd name="adj1" fmla="val -5533"/>
              <a:gd name="adj2" fmla="val 6875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十六进制数转换成对应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3284984"/>
            <a:ext cx="36004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30H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39H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BL</a:t>
            </a:r>
            <a:endParaRPr lang="pt-B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7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BL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07904" y="2973288"/>
            <a:ext cx="0" cy="29039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/>
          <p:cNvSpPr/>
          <p:nvPr/>
        </p:nvSpPr>
        <p:spPr>
          <a:xfrm>
            <a:off x="323528" y="2708920"/>
            <a:ext cx="2232248" cy="576064"/>
          </a:xfrm>
          <a:prstGeom prst="wedgeRectCallout">
            <a:avLst>
              <a:gd name="adj1" fmla="val -13660"/>
              <a:gd name="adj2" fmla="val 8434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普通方法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724128" y="2636912"/>
            <a:ext cx="2664296" cy="576064"/>
          </a:xfrm>
          <a:prstGeom prst="wedgeRectCallout">
            <a:avLst>
              <a:gd name="adj1" fmla="val -24643"/>
              <a:gd name="adj2" fmla="val 7859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避免转移指令的方法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0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43191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echo_bit64(unsigned char *bit64);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bitstr1[8] = { 0,0,0,0,0,0,0,0 };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bitstr2[8] = { 0,0,0,0,0,0,0,0 };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逻辑运算指令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echo_bit64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bitstr1 );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0000080000020000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位操作指令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BTS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echo_bit64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bitstr2 );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0000080000020000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9" y="1719972"/>
            <a:ext cx="4501676" cy="55690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演示位操作指令的使用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750853" y="1939802"/>
            <a:ext cx="2762217" cy="913134"/>
          </a:xfrm>
          <a:prstGeom prst="wedgeRectCallout">
            <a:avLst>
              <a:gd name="adj1" fmla="val -35625"/>
              <a:gd name="adj2" fmla="val 7061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两个位串分别长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位，由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个字节构成。</a:t>
            </a:r>
          </a:p>
        </p:txBody>
      </p:sp>
    </p:spTree>
    <p:extLst>
      <p:ext uri="{BB962C8B-B14F-4D97-AF65-F5344CB8AC3E}">
        <p14:creationId xmlns:p14="http://schemas.microsoft.com/office/powerpoint/2010/main" val="1927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4797152"/>
            <a:ext cx="7056784" cy="1368152"/>
          </a:xfrm>
          <a:prstGeom prst="wedgeRoundRectCallout">
            <a:avLst>
              <a:gd name="adj1" fmla="val 8318"/>
              <a:gd name="adj2" fmla="val -6503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位串的起始位号是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如果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位串占用多个字节，那么同样适用“高高低低”原则，也就是高字节在高地址存储单元，低字节在低地址存储单元。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742298"/>
              </p:ext>
            </p:extLst>
          </p:nvPr>
        </p:nvGraphicFramePr>
        <p:xfrm>
          <a:off x="755576" y="1916832"/>
          <a:ext cx="8033136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4" imgW="5177028" imgH="1666875" progId="Visio.Drawing.11">
                  <p:embed/>
                </p:oleObj>
              </mc:Choice>
              <mc:Fallback>
                <p:oleObj name="Visio" r:id="rId4" imgW="5177028" imgH="16668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8033136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49289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bitstr1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CL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[EDX], 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43-32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[EDX+4], EAX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9" y="1628800"/>
            <a:ext cx="4861716" cy="86409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采用逻辑运算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650061" y="3748202"/>
            <a:ext cx="1656184" cy="576064"/>
          </a:xfrm>
          <a:prstGeom prst="wedgeRoundRectCallout">
            <a:avLst>
              <a:gd name="adj1" fmla="val -43721"/>
              <a:gd name="adj2" fmla="val 8565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普通方法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23144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BTS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DWORD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 [EDX],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43-32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BTS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DWORD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 [EDX+4], ECX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8485" y="1772816"/>
            <a:ext cx="4861716" cy="86409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采用位操作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BTS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407877" y="5764642"/>
            <a:ext cx="2084001" cy="576064"/>
          </a:xfrm>
          <a:prstGeom prst="wedgeRoundRectCallout">
            <a:avLst>
              <a:gd name="adj1" fmla="val -43721"/>
              <a:gd name="adj2" fmla="val -707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位操作指令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72000" y="5805264"/>
            <a:ext cx="2880320" cy="647126"/>
          </a:xfrm>
          <a:prstGeom prst="wedgeRoundRectCallout">
            <a:avLst>
              <a:gd name="adj1" fmla="val -41194"/>
              <a:gd name="adj2" fmla="val -738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dp48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的嵌入汇编代码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39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echo_bit64(unsigned char *pc)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("%08x", *((unsigned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*)(pc+4)));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("%08x\n", *((unsigned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*)pc));	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1772816"/>
            <a:ext cx="5616624" cy="576064"/>
          </a:xfrm>
          <a:prstGeom prst="wedgeRoundRectCallout">
            <a:avLst>
              <a:gd name="adj1" fmla="val -29666"/>
              <a:gd name="adj2" fmla="val 9551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：采用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进制数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形式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显示输出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6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r>
              <a:rPr lang="zh-CN" altLang="en-US" sz="2800" b="1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644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位测试和设置指令组含有如下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测试并取反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 and Complement)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BTC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测试并复位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 and Reset)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BTR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测试并置位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 and Set)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</a:t>
            </a:r>
          </a:p>
        </p:txBody>
      </p:sp>
    </p:spTree>
    <p:extLst>
      <p:ext uri="{BB962C8B-B14F-4D97-AF65-F5344CB8AC3E}">
        <p14:creationId xmlns:p14="http://schemas.microsoft.com/office/powerpoint/2010/main" val="22088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4508</TotalTime>
  <Words>3272</Words>
  <Application>Microsoft Office PowerPoint</Application>
  <PresentationFormat>全屏显示(4:3)</PresentationFormat>
  <Paragraphs>455</Paragraphs>
  <Slides>37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Profile</vt:lpstr>
      <vt:lpstr>Visio</vt:lpstr>
      <vt:lpstr>第4章  字符串操作和位操作</vt:lpstr>
      <vt:lpstr>4.2  位操作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4.2.2  应用举例</vt:lpstr>
      <vt:lpstr>4.2.2  应用举例</vt:lpstr>
      <vt:lpstr>4.2.2  应用举例</vt:lpstr>
      <vt:lpstr>4.2.2  应用举例</vt:lpstr>
      <vt:lpstr>4.2.2  应用举例</vt:lpstr>
      <vt:lpstr>4.2.2  应用举例</vt:lpstr>
      <vt:lpstr>4.3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4.3.2  应用举例</vt:lpstr>
      <vt:lpstr>4.3.2  应用举例</vt:lpstr>
      <vt:lpstr>4.3.2  应用举例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829</cp:revision>
  <dcterms:created xsi:type="dcterms:W3CDTF">2008-02-14T05:21:14Z</dcterms:created>
  <dcterms:modified xsi:type="dcterms:W3CDTF">2017-06-19T02:28:40Z</dcterms:modified>
</cp:coreProperties>
</file>