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0"/>
  </p:notesMasterIdLst>
  <p:sldIdLst>
    <p:sldId id="256" r:id="rId2"/>
    <p:sldId id="608" r:id="rId3"/>
    <p:sldId id="583" r:id="rId4"/>
    <p:sldId id="585" r:id="rId5"/>
    <p:sldId id="587" r:id="rId6"/>
    <p:sldId id="588" r:id="rId7"/>
    <p:sldId id="589" r:id="rId8"/>
    <p:sldId id="591" r:id="rId9"/>
    <p:sldId id="590" r:id="rId10"/>
    <p:sldId id="598" r:id="rId11"/>
    <p:sldId id="609" r:id="rId12"/>
    <p:sldId id="611" r:id="rId13"/>
    <p:sldId id="610" r:id="rId14"/>
    <p:sldId id="592" r:id="rId15"/>
    <p:sldId id="593" r:id="rId16"/>
    <p:sldId id="594" r:id="rId17"/>
    <p:sldId id="597" r:id="rId18"/>
    <p:sldId id="612" r:id="rId19"/>
    <p:sldId id="599" r:id="rId20"/>
    <p:sldId id="595" r:id="rId21"/>
    <p:sldId id="596" r:id="rId22"/>
    <p:sldId id="600" r:id="rId23"/>
    <p:sldId id="601" r:id="rId24"/>
    <p:sldId id="602" r:id="rId25"/>
    <p:sldId id="603" r:id="rId26"/>
    <p:sldId id="604" r:id="rId27"/>
    <p:sldId id="606" r:id="rId28"/>
    <p:sldId id="607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66FFFF"/>
    <a:srgbClr val="D5D38F"/>
    <a:srgbClr val="339966"/>
    <a:srgbClr val="FFFFCC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目标代码的阅读理解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207780"/>
            <a:ext cx="792162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汇编语言形式的目标代码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C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语言部分编译的解析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C++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部分功能实现细节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目标程序的优化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 C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C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程序的目标代码分析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关于大小最小化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92157"/>
            <a:ext cx="79216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“使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大小最小化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使得目标程序长度最短，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也即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把组成目标程序的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所有指令长度相加最小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系列处理器属于复杂指令系统的处理器，其指令长度少则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字节，多则超过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大小最小化的方法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寄存器作为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变量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长度较短的指令或者指令片段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4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43928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cf37(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n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i, sum;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i=1; i &lt;= n; i++ 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sum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+= i;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460851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之间的整数之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8" name="爆炸形 1 7"/>
          <p:cNvSpPr/>
          <p:nvPr/>
        </p:nvSpPr>
        <p:spPr>
          <a:xfrm>
            <a:off x="4644008" y="2996270"/>
            <a:ext cx="2214986" cy="129614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4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</a:t>
            </a:r>
            <a:r>
              <a:rPr lang="zh-CN" altLang="en-US" sz="2800" b="1" dirty="0">
                <a:solidFill>
                  <a:srgbClr val="0000FF"/>
                </a:solidFill>
              </a:rPr>
              <a:t>大小最小化）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2104395"/>
            <a:ext cx="7273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_n$[ebp],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LN1@cf37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LL3@cf37: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_n$[ebp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LL3@cf37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1556792"/>
            <a:ext cx="4608512" cy="485174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之间的整数之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5940152" y="1628800"/>
            <a:ext cx="2592661" cy="1296144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寄存器作为变量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sum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733256"/>
            <a:ext cx="2030237" cy="504056"/>
          </a:xfrm>
          <a:prstGeom prst="wedgeRectCallout">
            <a:avLst>
              <a:gd name="adj1" fmla="val -39278"/>
              <a:gd name="adj2" fmla="val -7547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_n$ = 8 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2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的目标代码（大小最小化）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104395"/>
            <a:ext cx="7273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33 </a:t>
            </a:r>
            <a:r>
              <a:rPr lang="nn-NO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C9</a:t>
            </a:r>
            <a:endParaRPr lang="nn-NO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41</a:t>
            </a:r>
            <a:endParaRPr lang="nn-NO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eax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33 </a:t>
            </a:r>
            <a:r>
              <a:rPr lang="nn-NO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C0</a:t>
            </a:r>
            <a:endParaRPr lang="nn-NO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_n$[ebp],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LN1@cf37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LL3@cf37: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ecx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 C1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nn-NO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41</a:t>
            </a:r>
            <a:endParaRPr lang="nn-NO" altLang="zh-CN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_n$[ebp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LL3@cf37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1556792"/>
            <a:ext cx="4608512" cy="485174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之间的整数之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868144" y="3140968"/>
            <a:ext cx="1872208" cy="576064"/>
          </a:xfrm>
          <a:prstGeom prst="wedgeRectCallout">
            <a:avLst>
              <a:gd name="adj1" fmla="val -60131"/>
              <a:gd name="adj2" fmla="val -3331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ecx,1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5243263" y="3933056"/>
            <a:ext cx="1921025" cy="576064"/>
          </a:xfrm>
          <a:prstGeom prst="wedgeRectCallout">
            <a:avLst>
              <a:gd name="adj1" fmla="val -37587"/>
              <a:gd name="adj2" fmla="val -6782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eax,0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269632" y="5373216"/>
            <a:ext cx="1966849" cy="576064"/>
          </a:xfrm>
          <a:prstGeom prst="wedgeRectCallout">
            <a:avLst>
              <a:gd name="adj1" fmla="val -50462"/>
              <a:gd name="adj2" fmla="val -8277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 ecx,1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5940152" y="1628800"/>
            <a:ext cx="2592661" cy="864096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利用长度较短指令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或者代码片段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82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849731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(((year % 4 == 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&amp;&amp; 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 %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100!=0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 || (year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400==0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4752528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根据年份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判断某年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是否为闰年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</p:spTree>
    <p:extLst>
      <p:ext uri="{BB962C8B-B14F-4D97-AF65-F5344CB8AC3E}">
        <p14:creationId xmlns:p14="http://schemas.microsoft.com/office/powerpoint/2010/main" val="33727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的目标代码（大小最小化）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45" y="1556792"/>
            <a:ext cx="849731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year$ =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PTR _year$[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;EAX = year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100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LN2@cf521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344585" y="3717032"/>
            <a:ext cx="2952328" cy="540060"/>
          </a:xfrm>
          <a:prstGeom prst="wedgeRectCallout">
            <a:avLst>
              <a:gd name="adj1" fmla="val -37002"/>
              <a:gd name="adj2" fmla="val -6951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year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整除吗？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203848" y="5373216"/>
            <a:ext cx="3168352" cy="540060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year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100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整除吗？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76533" y="2060848"/>
            <a:ext cx="2592661" cy="864096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寄存器作为变量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leap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963344" y="2060848"/>
            <a:ext cx="2592661" cy="864096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利用长度较短指令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或者代码片段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491880" y="4725144"/>
            <a:ext cx="2952328" cy="540060"/>
          </a:xfrm>
          <a:prstGeom prst="wedgeRectCallout">
            <a:avLst>
              <a:gd name="adj1" fmla="val -54508"/>
              <a:gd name="adj2" fmla="val -2043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 smtClean="0">
                <a:solidFill>
                  <a:srgbClr val="0000FF"/>
                </a:solidFill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esi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, 100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的目标代码（续）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45" y="1556792"/>
            <a:ext cx="6743267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;EAX = year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400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LN3@cf521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44581" y="1254013"/>
            <a:ext cx="1799827" cy="455898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203848" y="4725144"/>
            <a:ext cx="2160240" cy="540060"/>
          </a:xfrm>
          <a:prstGeom prst="wedgeRectCallout">
            <a:avLst>
              <a:gd name="adj1" fmla="val -43782"/>
              <a:gd name="adj2" fmla="val -7698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l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eap=1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09539" y="2669011"/>
            <a:ext cx="2952328" cy="540060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year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被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400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整除吗？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爆炸形 1 10"/>
          <p:cNvSpPr/>
          <p:nvPr/>
        </p:nvSpPr>
        <p:spPr>
          <a:xfrm>
            <a:off x="5436096" y="3284984"/>
            <a:ext cx="2214986" cy="1710190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优化依赖处理器！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</p:spTree>
    <p:extLst>
      <p:ext uri="{BB962C8B-B14F-4D97-AF65-F5344CB8AC3E}">
        <p14:creationId xmlns:p14="http://schemas.microsoft.com/office/powerpoint/2010/main" val="300010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关于速度最大化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32923"/>
            <a:ext cx="792162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“使速度最大化”就是使得执行目标程序的速度最快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影响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目标程序执行速度的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因素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执行的时钟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高速缓存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cache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命中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流水线及其配对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等等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7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关于速度最大化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36926"/>
            <a:ext cx="792162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速度最大化方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法：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避免时钟数多的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转移指令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循环执行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次数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存储器地址对齐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等等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211960" y="1650736"/>
            <a:ext cx="2592288" cy="576064"/>
          </a:xfrm>
          <a:prstGeom prst="wedgeRectCallout">
            <a:avLst>
              <a:gd name="adj1" fmla="val -40355"/>
              <a:gd name="adj2" fmla="val 7710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除法指令时钟数多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067944" y="2780928"/>
            <a:ext cx="2592288" cy="576064"/>
          </a:xfrm>
          <a:prstGeom prst="wedgeRectCallout">
            <a:avLst>
              <a:gd name="adj1" fmla="val -57225"/>
              <a:gd name="adj2" fmla="val 1384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影响执行流水线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849731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(((year % 4 == 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&amp;&amp; 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 %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100!=0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 || (year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400==0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1;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4536504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根据年份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判断某年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是否为闰年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436096" y="2204864"/>
            <a:ext cx="2520280" cy="9579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的目标代码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6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目标程序的优化</a:t>
            </a:r>
            <a:endParaRPr lang="zh-CN" altLang="en-US" sz="4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5.4.4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8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的目标代码（速度最大化）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45" y="1628800"/>
            <a:ext cx="78957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year$ = 8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cl,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LN1@cf521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1374389535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LN2@cf521              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75856" y="4797152"/>
            <a:ext cx="2952328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EDX = year </a:t>
            </a:r>
            <a:r>
              <a:rPr lang="en-US" altLang="zh-CN" sz="2000" b="1" dirty="0">
                <a:solidFill>
                  <a:srgbClr val="0000FF"/>
                </a:solidFill>
              </a:rPr>
              <a:t>/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91880" y="5449444"/>
            <a:ext cx="4824536" cy="720080"/>
          </a:xfrm>
          <a:prstGeom prst="wedgeRectCallout">
            <a:avLst>
              <a:gd name="adj1" fmla="val -53500"/>
              <a:gd name="adj2" fmla="val -70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% 100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EAX </a:t>
            </a:r>
            <a:r>
              <a:rPr lang="en-US" altLang="zh-CN" sz="2000" b="1" dirty="0">
                <a:solidFill>
                  <a:srgbClr val="0000FF"/>
                </a:solidFill>
              </a:rPr>
              <a:t>= year-(year/100)*100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15275" y="1844824"/>
            <a:ext cx="2120821" cy="720080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避免除法指令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767098" y="3867149"/>
            <a:ext cx="2952328" cy="540060"/>
          </a:xfrm>
          <a:prstGeom prst="wedgeRectCallout">
            <a:avLst>
              <a:gd name="adj1" fmla="val -56118"/>
              <a:gd name="adj2" fmla="val -2022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(year % 4)==0 ?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2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的目标代码（速度最大化）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45" y="1488841"/>
            <a:ext cx="849731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1374389535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LN6@cf521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LN6@cf521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13440" y="4005064"/>
            <a:ext cx="2083982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leap = 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52733" y="2636912"/>
            <a:ext cx="4824536" cy="720080"/>
          </a:xfrm>
          <a:prstGeom prst="wedgeRectCallout">
            <a:avLst>
              <a:gd name="adj1" fmla="val -53500"/>
              <a:gd name="adj2" fmla="val -70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% 400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ECX </a:t>
            </a:r>
            <a:r>
              <a:rPr lang="en-US" altLang="zh-CN" sz="2000" b="1" dirty="0">
                <a:solidFill>
                  <a:srgbClr val="0000FF"/>
                </a:solidFill>
              </a:rPr>
              <a:t>= year-(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year/400)*400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19872" y="5229200"/>
            <a:ext cx="2083982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leap 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139952" y="1519972"/>
            <a:ext cx="2592661" cy="720080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避免除法指令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594970" y="3645024"/>
            <a:ext cx="2592661" cy="720080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减少转移指令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57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4536876" cy="311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cf37(int  n)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i, sum;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i=1; i &lt;= n; i++ 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+= i;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11188" y="1772816"/>
            <a:ext cx="460851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之间的整数之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635896" y="5104665"/>
            <a:ext cx="5184949" cy="1442909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作为演示，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3.1.3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介绍过禁止优化的目标代码，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5.4.2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介绍过大小最小化的目标代码，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现在观察速度最大化的目标代码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67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的目标代码（速度最大化）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129164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n$ = 8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esp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ebx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edi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DWORD PTR _n$[ebp]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edx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sum1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sum2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ebx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作为“零头”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[edx+1]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i=1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2        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循环次数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太小？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LC9@cf37       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确实太小，则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635896" y="2223825"/>
            <a:ext cx="2592661" cy="720080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寄存器作为变量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076056" y="3501008"/>
            <a:ext cx="2952328" cy="2016224"/>
          </a:xfrm>
          <a:prstGeom prst="wedgeRectCallout">
            <a:avLst>
              <a:gd name="adj1" fmla="val -66590"/>
              <a:gd name="adj2" fmla="val 466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edi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作为参数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n</a:t>
            </a:r>
          </a:p>
          <a:p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e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dx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作为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sum1</a:t>
            </a:r>
          </a:p>
          <a:p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ecx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作为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sum2</a:t>
            </a:r>
          </a:p>
          <a:p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ebx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作为“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零头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”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eax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作为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循环变量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1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的目标代码（续）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70522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esi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DWORD PTR [edi-1]       ;ESI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相当于（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n-1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600"/>
              </a:lnSpc>
              <a:defRPr/>
            </a:pP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npad  6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LL10@cf37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eax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;sum1 += i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DWORD PTR [ecx+eax+1]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;sum2 += (i+1)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2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;i = i+2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eax, esi           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;i &lt;= n-1 ?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SHORT LL10@cf37    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是，继续循环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esi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LC9@cf37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edi                     ;i &gt; n 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2600"/>
              </a:lnSpc>
              <a:defRPr/>
            </a:pP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LN8@cf37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是，跳转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eax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准备“零头”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LN8@cf37: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627784" y="2276872"/>
            <a:ext cx="3060340" cy="540060"/>
          </a:xfrm>
          <a:prstGeom prst="wedgeRectCallout">
            <a:avLst>
              <a:gd name="adj1" fmla="val -61142"/>
              <a:gd name="adj2" fmla="val -1934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为了地址对齐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923928" y="4653136"/>
            <a:ext cx="3240360" cy="583704"/>
          </a:xfrm>
          <a:prstGeom prst="wedgeRectCallout">
            <a:avLst>
              <a:gd name="adj1" fmla="val -41541"/>
              <a:gd name="adj2" fmla="val -8778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循环体内：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重复累加操作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156177" y="980728"/>
            <a:ext cx="1872208" cy="576064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减少循环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940152" y="2285864"/>
            <a:ext cx="1765077" cy="531068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地址对齐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cf37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的目标代码（续二）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49390"/>
            <a:ext cx="7273180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LN8@cf37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DWORD PTR [ecx+edx]     ;EAX = sum1+sum2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edi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ebx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加上可能存在的“零头”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ebx</a:t>
            </a:r>
            <a:endParaRPr lang="nn-NO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</p:spTree>
    <p:extLst>
      <p:ext uri="{BB962C8B-B14F-4D97-AF65-F5344CB8AC3E}">
        <p14:creationId xmlns:p14="http://schemas.microsoft.com/office/powerpoint/2010/main" val="23316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关于内存地址对齐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0405"/>
            <a:ext cx="7921625" cy="295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地址对齐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指，访问存储单元的地址是存储单元尺寸（字节数）的倍数。例如，访问某双字存储单元，那么当地址是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的倍数时，就是对齐的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系列处理器的系统中，存储器的读写地址必须是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的倍数。如果不是双字地址对齐，那么将自动分解为两次读写操作，导致多读写操作一次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1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关于内存地址对齐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00339"/>
            <a:ext cx="7921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[0000137FH]        ;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地址不对齐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[00001380H]        ;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对齐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条指令读存储器的操作分解为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[0000137CH]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00001380H]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[0000137FH]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</a:p>
        </p:txBody>
      </p:sp>
    </p:spTree>
    <p:extLst>
      <p:ext uri="{BB962C8B-B14F-4D97-AF65-F5344CB8AC3E}">
        <p14:creationId xmlns:p14="http://schemas.microsoft.com/office/powerpoint/2010/main" val="38245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关于内存地址对齐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600339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37455"/>
              </p:ext>
            </p:extLst>
          </p:nvPr>
        </p:nvGraphicFramePr>
        <p:xfrm>
          <a:off x="683567" y="2636912"/>
          <a:ext cx="7143287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Visio" r:id="rId4" imgW="3647440" imgH="1987296" progId="Visio.Drawing.11">
                  <p:embed/>
                </p:oleObj>
              </mc:Choice>
              <mc:Fallback>
                <p:oleObj name="Visio" r:id="rId4" imgW="3647440" imgH="19872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2636912"/>
                        <a:ext cx="7143287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5.4.4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907704" y="1772816"/>
            <a:ext cx="2880693" cy="485174"/>
          </a:xfrm>
          <a:prstGeom prst="wedgeRoundRectCallout">
            <a:avLst>
              <a:gd name="adj1" fmla="val -33043"/>
              <a:gd name="adj2" fmla="val 892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EAX,[0000137F]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580112" y="1772816"/>
            <a:ext cx="2880693" cy="485174"/>
          </a:xfrm>
          <a:prstGeom prst="wedgeRoundRectCallout">
            <a:avLst>
              <a:gd name="adj1" fmla="val -33043"/>
              <a:gd name="adj2" fmla="val 892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EAX,[00001380]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0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</a:rPr>
              <a:t>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就是提高目标程序的效率，体现在“时间”和“空间”两个方面。在时间方面是执行速度最大化，在空间方面是占用空间最小化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时间和空间两个方面的效率同时得到提高是最好。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但时间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和空间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常常矛盾。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换时间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时间换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关键是算法优化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从汇编语言的角度看，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主要指利用恰当的指令。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1187624" y="5661248"/>
            <a:ext cx="6120680" cy="864096"/>
          </a:xfrm>
          <a:prstGeom prst="wedgeRoundRectCallout">
            <a:avLst>
              <a:gd name="adj1" fmla="val -28380"/>
              <a:gd name="adj2" fmla="val -86340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汇编语言的角度介绍目标程序的优化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假设：算法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已经优化，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或算法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已经确定。</a:t>
            </a:r>
          </a:p>
        </p:txBody>
      </p:sp>
    </p:spTree>
    <p:extLst>
      <p:ext uri="{BB962C8B-B14F-4D97-AF65-F5344CB8AC3E}">
        <p14:creationId xmlns:p14="http://schemas.microsoft.com/office/powerpoint/2010/main" val="35071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关于优化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0808"/>
            <a:ext cx="59050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有多种不同方法实现同一功能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               ;5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EBX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EBX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0               ;3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5508104" y="1435569"/>
            <a:ext cx="2232248" cy="530478"/>
          </a:xfrm>
          <a:prstGeom prst="wedgeRoundRectCallout">
            <a:avLst>
              <a:gd name="adj1" fmla="val -35783"/>
              <a:gd name="adj2" fmla="val 1074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EBX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27584" y="4725144"/>
            <a:ext cx="5328592" cy="648072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采用哪条指令比较好，与具体的场合有关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</p:spTree>
    <p:extLst>
      <p:ext uri="{BB962C8B-B14F-4D97-AF65-F5344CB8AC3E}">
        <p14:creationId xmlns:p14="http://schemas.microsoft.com/office/powerpoint/2010/main" val="37614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</a:rPr>
              <a:t>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一般而言，采用相同的算法，由汇编语言编写的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程序效率最高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。因为汇编语言更能充分发挥机器的特性。但是，用汇编语言编程的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工作效率却是最低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，现在高级语言的编译器功能很强劲，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由编译器生成的目标代码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已经“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足够好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”，或者说好过普通汇编语言程序员编写的程序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2174046" y="5317054"/>
            <a:ext cx="5256584" cy="864096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某种意义上，这也是越来越少使用汇编语言编写源程序的原因之一。</a:t>
            </a:r>
          </a:p>
        </p:txBody>
      </p:sp>
      <p:sp>
        <p:nvSpPr>
          <p:cNvPr id="3" name="爆炸形 1 2"/>
          <p:cNvSpPr/>
          <p:nvPr/>
        </p:nvSpPr>
        <p:spPr>
          <a:xfrm>
            <a:off x="6084168" y="2636912"/>
            <a:ext cx="1656184" cy="108012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代价！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</p:spTree>
    <p:extLst>
      <p:ext uri="{BB962C8B-B14F-4D97-AF65-F5344CB8AC3E}">
        <p14:creationId xmlns:p14="http://schemas.microsoft.com/office/powerpoint/2010/main" val="35333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7273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cf520(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n)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y, sum;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 * 8;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 / 8;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x + y;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424847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</p:spTree>
    <p:extLst>
      <p:ext uri="{BB962C8B-B14F-4D97-AF65-F5344CB8AC3E}">
        <p14:creationId xmlns:p14="http://schemas.microsoft.com/office/powerpoint/2010/main" val="19682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cf520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986" y="2492896"/>
            <a:ext cx="8116478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n$ = 8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_n$[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;x = 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;y = 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;y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n/8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y + x*8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537927" y="2852936"/>
            <a:ext cx="3734204" cy="756084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cf520(unsigned  char  n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自动类型转换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026381" y="5434478"/>
            <a:ext cx="3091238" cy="453539"/>
          </a:xfrm>
          <a:prstGeom prst="wedgeRectCallout">
            <a:avLst>
              <a:gd name="adj1" fmla="val -32736"/>
              <a:gd name="adj2" fmla="val -840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乘法、加法，合并进行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86774" y="4293096"/>
            <a:ext cx="2880320" cy="504056"/>
          </a:xfrm>
          <a:prstGeom prst="wedgeRectCallout">
            <a:avLst>
              <a:gd name="adj1" fmla="val -65806"/>
              <a:gd name="adj2" fmla="val 3454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移位指令代替除法指令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148064" y="1717648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683568" y="1717346"/>
            <a:ext cx="424847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24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cf520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的目标代码（另一种）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3168352" cy="700916"/>
          </a:xfrm>
          <a:prstGeom prst="wedgeRoundRectCallout">
            <a:avLst>
              <a:gd name="adj1" fmla="val 10245"/>
              <a:gd name="adj2" fmla="val 7276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986" y="2492896"/>
            <a:ext cx="8116478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esp+4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;x = 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;y = 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;y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n/8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y + x*8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995936" y="1721299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不建立堆栈框架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爆炸形 1 13"/>
          <p:cNvSpPr/>
          <p:nvPr/>
        </p:nvSpPr>
        <p:spPr>
          <a:xfrm>
            <a:off x="6929014" y="2772616"/>
            <a:ext cx="2214986" cy="129614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67544" y="5082434"/>
            <a:ext cx="6336704" cy="1442909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VC2010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的编译器相当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“聪明”。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不仅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用寄存器作为局部变量，而且还充分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IA-32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系列处理器的相关指令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这样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的目标代码在“时空”两个方面都是高效的。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372200" y="1717346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24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zh-CN" altLang="en-US" sz="2800" b="1" dirty="0">
                <a:solidFill>
                  <a:srgbClr val="0000FF"/>
                </a:solidFill>
              </a:rPr>
              <a:t>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寄存器作为局部变量能大大提高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效率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内部，存取寄存器速度最快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寄存器的编码比较短，相应指令的长度也就比较短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与处理器关系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密切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优化依赖于处理器。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</p:spTree>
    <p:extLst>
      <p:ext uri="{BB962C8B-B14F-4D97-AF65-F5344CB8AC3E}">
        <p14:creationId xmlns:p14="http://schemas.microsoft.com/office/powerpoint/2010/main" val="5948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5441</TotalTime>
  <Words>2272</Words>
  <Application>Microsoft Office PowerPoint</Application>
  <PresentationFormat>全屏显示(4:3)</PresentationFormat>
  <Paragraphs>403</Paragraphs>
  <Slides>28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Profile</vt:lpstr>
      <vt:lpstr>Visio</vt:lpstr>
      <vt:lpstr>第5章  VC目标代码的阅读理解</vt:lpstr>
      <vt:lpstr>5.4  目标程序的优化</vt:lpstr>
      <vt:lpstr>5.4.1  关于程序优化</vt:lpstr>
      <vt:lpstr>5.4.1  关于程序优化</vt:lpstr>
      <vt:lpstr>5.4.1  关于程序优化</vt:lpstr>
      <vt:lpstr>5.4.1  关于程序优化</vt:lpstr>
      <vt:lpstr>5.4.1  关于程序优化</vt:lpstr>
      <vt:lpstr>5.4.1  关于程序优化</vt:lpstr>
      <vt:lpstr>5.4.1  关于程序优化</vt:lpstr>
      <vt:lpstr>5.4.2  使大小最小化</vt:lpstr>
      <vt:lpstr>5.4.2  使大小最小化</vt:lpstr>
      <vt:lpstr>5.4.2  使大小最小化</vt:lpstr>
      <vt:lpstr>5.4.2  使大小最小化</vt:lpstr>
      <vt:lpstr>5.4.2  使大小最小化</vt:lpstr>
      <vt:lpstr>5.4.2  使大小最小化</vt:lpstr>
      <vt:lpstr>5.4.2  使大小最小化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5.4.4  内存地址对齐</vt:lpstr>
      <vt:lpstr>5.4.4  内存地址对齐</vt:lpstr>
      <vt:lpstr>5.4.4  内存地址对齐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1025</cp:revision>
  <dcterms:created xsi:type="dcterms:W3CDTF">2008-02-14T05:21:14Z</dcterms:created>
  <dcterms:modified xsi:type="dcterms:W3CDTF">2017-06-19T06:12:40Z</dcterms:modified>
</cp:coreProperties>
</file>