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77"/>
  </p:notesMasterIdLst>
  <p:sldIdLst>
    <p:sldId id="256" r:id="rId2"/>
    <p:sldId id="647" r:id="rId3"/>
    <p:sldId id="649" r:id="rId4"/>
    <p:sldId id="645" r:id="rId5"/>
    <p:sldId id="569" r:id="rId6"/>
    <p:sldId id="628" r:id="rId7"/>
    <p:sldId id="650" r:id="rId8"/>
    <p:sldId id="651" r:id="rId9"/>
    <p:sldId id="652" r:id="rId10"/>
    <p:sldId id="653" r:id="rId11"/>
    <p:sldId id="659" r:id="rId12"/>
    <p:sldId id="654" r:id="rId13"/>
    <p:sldId id="655" r:id="rId14"/>
    <p:sldId id="656" r:id="rId15"/>
    <p:sldId id="657" r:id="rId16"/>
    <p:sldId id="658" r:id="rId17"/>
    <p:sldId id="721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70" r:id="rId27"/>
    <p:sldId id="669" r:id="rId28"/>
    <p:sldId id="668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8" r:id="rId46"/>
    <p:sldId id="690" r:id="rId47"/>
    <p:sldId id="691" r:id="rId48"/>
    <p:sldId id="692" r:id="rId49"/>
    <p:sldId id="693" r:id="rId50"/>
    <p:sldId id="695" r:id="rId51"/>
    <p:sldId id="694" r:id="rId52"/>
    <p:sldId id="696" r:id="rId53"/>
    <p:sldId id="697" r:id="rId54"/>
    <p:sldId id="698" r:id="rId55"/>
    <p:sldId id="699" r:id="rId56"/>
    <p:sldId id="701" r:id="rId57"/>
    <p:sldId id="700" r:id="rId58"/>
    <p:sldId id="702" r:id="rId59"/>
    <p:sldId id="703" r:id="rId60"/>
    <p:sldId id="704" r:id="rId61"/>
    <p:sldId id="705" r:id="rId62"/>
    <p:sldId id="706" r:id="rId63"/>
    <p:sldId id="707" r:id="rId64"/>
    <p:sldId id="708" r:id="rId65"/>
    <p:sldId id="720" r:id="rId66"/>
    <p:sldId id="709" r:id="rId67"/>
    <p:sldId id="710" r:id="rId68"/>
    <p:sldId id="711" r:id="rId69"/>
    <p:sldId id="712" r:id="rId70"/>
    <p:sldId id="713" r:id="rId71"/>
    <p:sldId id="714" r:id="rId72"/>
    <p:sldId id="715" r:id="rId73"/>
    <p:sldId id="716" r:id="rId74"/>
    <p:sldId id="717" r:id="rId75"/>
    <p:sldId id="718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FF66"/>
    <a:srgbClr val="66FFFF"/>
    <a:srgbClr val="00FFFF"/>
    <a:srgbClr val="D5D38F"/>
    <a:srgbClr val="3399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CB165E1-687D-4FBF-A6A6-9FC727655155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汇编语言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实方式执行环境</a:t>
            </a: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源程序和语句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操作数表示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伪指令语句和变量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段声明和段间转移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目标文件和段模式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724128" y="2019942"/>
            <a:ext cx="3168352" cy="259228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72816"/>
            <a:ext cx="6696744" cy="86409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接受用户按一个键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以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位十六进制数的形式显示所按键的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码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811700"/>
            <a:ext cx="80652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流程：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设置堆栈段和数据段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接受用户按键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转换成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码串，并显示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0828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327389"/>
            <a:ext cx="8283575" cy="327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segment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启动标号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stack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SS, AX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设置堆栈段寄存器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stacktop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设置堆栈顶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data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设置数据段寄存器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536031" y="2868179"/>
            <a:ext cx="1008112" cy="448598"/>
          </a:xfrm>
          <a:prstGeom prst="wedgeRectCallout">
            <a:avLst>
              <a:gd name="adj1" fmla="val -75247"/>
              <a:gd name="adj2" fmla="val -456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1575" y="3356992"/>
            <a:ext cx="1152128" cy="448598"/>
          </a:xfrm>
          <a:prstGeom prst="wedgeRectCallout">
            <a:avLst>
              <a:gd name="adj1" fmla="val 38760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93645" y="1647964"/>
            <a:ext cx="4248472" cy="608845"/>
          </a:xfrm>
          <a:prstGeom prst="wedgeRoundRectCallout">
            <a:avLst>
              <a:gd name="adj1" fmla="val 11472"/>
              <a:gd name="adj2" fmla="val 8011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定义一个代码段（段名称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code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95736" y="5517233"/>
            <a:ext cx="3312368" cy="648072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设置堆栈段和数据段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2604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92896"/>
            <a:ext cx="828357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DX, prompt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显示提示信息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AL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临时保存所按键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newline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调用子程序输出回车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100467" y="3429000"/>
            <a:ext cx="3420380" cy="1045697"/>
          </a:xfrm>
          <a:prstGeom prst="wedgeRectCallout">
            <a:avLst>
              <a:gd name="adj1" fmla="val -56982"/>
              <a:gd name="adj2" fmla="val -1671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号系统功能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接受用户按键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含所得字符的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30008" y="1740035"/>
            <a:ext cx="3841992" cy="608845"/>
          </a:xfrm>
          <a:prstGeom prst="wedgeRoundRectCallout">
            <a:avLst>
              <a:gd name="adj1" fmla="val -11920"/>
              <a:gd name="adj2" fmla="val 710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接受用户按键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4204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348880"/>
            <a:ext cx="8283575" cy="438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BL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恢复所按键的码值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4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[result], AL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[result+1], AL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result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子程序输出回车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换行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455876" y="5862600"/>
            <a:ext cx="3240360" cy="864096"/>
          </a:xfrm>
          <a:prstGeom prst="wedgeRectCallout">
            <a:avLst>
              <a:gd name="adj1" fmla="val -56513"/>
              <a:gd name="adj2" fmla="val 1379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4CH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结束程序的运行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42628" y="1700808"/>
            <a:ext cx="4433428" cy="608845"/>
          </a:xfrm>
          <a:prstGeom prst="wedgeRoundRectCallout">
            <a:avLst>
              <a:gd name="adj1" fmla="val 2347"/>
              <a:gd name="adj2" fmla="val 670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转换成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码串，并显示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615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12171"/>
            <a:ext cx="8283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DX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[BX]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取出待显示字符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'$'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结束符吗？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遇到结束符，结束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显示该字符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059832" y="4581128"/>
            <a:ext cx="2700335" cy="864096"/>
          </a:xfrm>
          <a:prstGeom prst="wedgeRectCallout">
            <a:avLst>
              <a:gd name="adj1" fmla="val -56513"/>
              <a:gd name="adj2" fmla="val 1379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显示一个字符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88" y="1700808"/>
            <a:ext cx="4968924" cy="432048"/>
          </a:xfrm>
          <a:prstGeom prst="wedgeRoundRectCallout">
            <a:avLst>
              <a:gd name="adj1" fmla="val -30991"/>
              <a:gd name="adj2" fmla="val 9302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子程序：显示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输出指定的字符串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8427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641069"/>
            <a:ext cx="8283575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位转成对应十六进制数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88" y="1759252"/>
            <a:ext cx="3190467" cy="608845"/>
          </a:xfrm>
          <a:prstGeom prst="wedgeRoundRectCallout">
            <a:avLst>
              <a:gd name="adj1" fmla="val -41541"/>
              <a:gd name="adj2" fmla="val 843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子程序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ToASCII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27966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</a:rPr>
              <a:t>数据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段）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2935" y="2708920"/>
            <a:ext cx="8283575" cy="184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prompt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"Press a key: ",'$'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0DH,0AH,'$'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0,0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存放十六进制数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'H',0DH,0AH,'$'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结果字符串后半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部分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755576" y="4538095"/>
            <a:ext cx="1152128" cy="448598"/>
          </a:xfrm>
          <a:prstGeom prst="wedgeRectCallout">
            <a:avLst>
              <a:gd name="adj1" fmla="val 56384"/>
              <a:gd name="adj2" fmla="val -1048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07132" y="2484621"/>
            <a:ext cx="1008112" cy="448598"/>
          </a:xfrm>
          <a:prstGeom prst="wedgeRectCallout">
            <a:avLst>
              <a:gd name="adj1" fmla="val 61327"/>
              <a:gd name="adj2" fmla="val 4312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72816"/>
            <a:ext cx="4248472" cy="608845"/>
          </a:xfrm>
          <a:prstGeom prst="wedgeRoundRectCallout">
            <a:avLst>
              <a:gd name="adj1" fmla="val -7818"/>
              <a:gd name="adj2" fmla="val 897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定义一个数据段（段名称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data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66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</a:rPr>
              <a:t>堆栈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段）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217" y="3205425"/>
            <a:ext cx="6915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segment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定义堆栈段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1024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1024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stacktop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65972" y="4132530"/>
            <a:ext cx="1353900" cy="448598"/>
          </a:xfrm>
          <a:prstGeom prst="wedgeRectCallout">
            <a:avLst>
              <a:gd name="adj1" fmla="val -67503"/>
              <a:gd name="adj2" fmla="val -9603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561916" y="2620362"/>
            <a:ext cx="1008112" cy="448598"/>
          </a:xfrm>
          <a:prstGeom prst="wedgeRectCallout">
            <a:avLst>
              <a:gd name="adj1" fmla="val -38579"/>
              <a:gd name="adj2" fmla="val 8448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11560" y="1740035"/>
            <a:ext cx="4248472" cy="608845"/>
          </a:xfrm>
          <a:prstGeom prst="wedgeRoundRectCallout">
            <a:avLst>
              <a:gd name="adj1" fmla="val -41038"/>
              <a:gd name="adj2" fmla="val 897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定义一个堆栈段（段名称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stack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40530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汇编语言（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四种类型的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19872" y="3742580"/>
            <a:ext cx="3960440" cy="982564"/>
          </a:xfrm>
          <a:prstGeom prst="wedgeRoundRectCallout">
            <a:avLst>
              <a:gd name="adj1" fmla="val -41863"/>
              <a:gd name="adj2" fmla="val -9844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分别对应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指令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、伪指令、宏指令和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指示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6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1963"/>
            <a:ext cx="79216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就是表示汇编格式指令的语句，也就是表示符号化的机器指令的语句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符号表示的机器指令被称为汇编格式的指令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。汇编器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在对源程序进行汇编时，把指令语句翻译成机器指令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7418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汇编语言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79317"/>
            <a:ext cx="82089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汇编语言是一种程序设计语言，是机器语言的符号化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语句主要是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汇编格式指令和伪指令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把用汇编语言编写的程序称为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汇编语言源程序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，或称为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汇编源程序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，或简称为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把汇编源程序翻译成目标程序的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完成汇编工作的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或程序叫做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</a:t>
            </a:r>
          </a:p>
        </p:txBody>
      </p:sp>
      <p:sp>
        <p:nvSpPr>
          <p:cNvPr id="7" name="爆炸形 1 6"/>
          <p:cNvSpPr/>
          <p:nvPr/>
        </p:nvSpPr>
        <p:spPr>
          <a:xfrm>
            <a:off x="5652120" y="0"/>
            <a:ext cx="2160240" cy="191311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8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1963"/>
            <a:ext cx="792162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就是表示伪指令的语句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并非真正符号化的机器指令。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对处理器而言，伪指令不是指令，但对汇编器而言，它却是指令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主要用于定义变量，预留存储单元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928" y="3933056"/>
            <a:ext cx="6646408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prompt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"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Press a key: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'$'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0DH, 0AH, '$'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0, 0</a:t>
            </a:r>
          </a:p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1024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755576" y="5445224"/>
            <a:ext cx="1353900" cy="448598"/>
          </a:xfrm>
          <a:prstGeom prst="wedgeRectCallout">
            <a:avLst>
              <a:gd name="adj1" fmla="val 54849"/>
              <a:gd name="adj2" fmla="val -13739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259069" y="5013177"/>
            <a:ext cx="2736304" cy="913236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定义数据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安排空间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9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1963"/>
            <a:ext cx="7921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宏指令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表示宏指令。宏指令也被简称为宏，与高级语言中宏的概念相同，就是代表一个代码片段的标识符。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宏指令在使用之前要先声明。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directive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）也常被称为汇编器指令或汇编指令，它指示汇编器怎样进行汇编，如何生成目标代码。为了避免与汇编格式指令相混淆，所以把它称为“指示”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40216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标号：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指令助记符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211960" y="3645024"/>
            <a:ext cx="3744416" cy="864096"/>
          </a:xfrm>
          <a:prstGeom prst="wedgeRectCallout">
            <a:avLst>
              <a:gd name="adj1" fmla="val -34535"/>
              <a:gd name="adj2" fmla="val -11180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指令助记符与操作数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表示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具体的指令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228184" y="1844822"/>
            <a:ext cx="2808312" cy="595803"/>
          </a:xfrm>
          <a:prstGeom prst="wedgeRectCallout">
            <a:avLst>
              <a:gd name="adj1" fmla="val 8937"/>
              <a:gd name="adj2" fmla="val 750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注释以分号引导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11187" y="3473762"/>
            <a:ext cx="3024708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标号之后带一个冒号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91680" y="5157192"/>
            <a:ext cx="4176464" cy="1224136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可以没有标号和注释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可以只有注释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可以只有标号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16338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标号：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指令助记符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699792" y="3717032"/>
            <a:ext cx="5616624" cy="1296144"/>
          </a:xfrm>
          <a:prstGeom prst="wedgeRoundRectCallout">
            <a:avLst>
              <a:gd name="adj1" fmla="val 10825"/>
              <a:gd name="adj2" fmla="val -885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操作数的形式也与具体的指令有关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可以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是常数或数值表达式、寄存器（寄存器名）或者存储单元（有效地址）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3586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伪指令语句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指令定义符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851920" y="3481269"/>
            <a:ext cx="4805772" cy="595803"/>
          </a:xfrm>
          <a:prstGeom prst="wedgeRectCallout">
            <a:avLst>
              <a:gd name="adj1" fmla="val -32467"/>
              <a:gd name="adj2" fmla="val -9289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伪指令定义符规定了伪指令的功能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51520" y="3481269"/>
            <a:ext cx="3384375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名字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之后一般不带冒号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331640" y="5085184"/>
            <a:ext cx="4176464" cy="1008112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参数表与伪指令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有关，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可以没有名字，可以没有注释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715000" y="1268760"/>
            <a:ext cx="4429000" cy="1258583"/>
          </a:xfrm>
          <a:prstGeom prst="wedgeRoundRectCallout">
            <a:avLst>
              <a:gd name="adj1" fmla="val -29157"/>
              <a:gd name="adj2" fmla="val 614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有时参数是常数（数值表达式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有时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参数是一般的符号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有时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是具有特殊意义的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记号。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8872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755576" y="4293096"/>
            <a:ext cx="3384375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字母大小写敏感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55576" y="5422288"/>
            <a:ext cx="4176464" cy="59900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标号和名字要尽量起得有意义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9" y="1628800"/>
            <a:ext cx="7849244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标识符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字母、数字及一些特定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成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88197" y="2420888"/>
            <a:ext cx="4104083" cy="864096"/>
          </a:xfrm>
          <a:prstGeom prst="wedgeRoundRectCallout">
            <a:avLst>
              <a:gd name="adj1" fmla="val 10825"/>
              <a:gd name="adj2" fmla="val -885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特定字符：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$   #   @   ~   .   ?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55576" y="3392996"/>
            <a:ext cx="5400600" cy="504056"/>
          </a:xfrm>
          <a:prstGeom prst="wedgeRoundRectCallout">
            <a:avLst>
              <a:gd name="adj1" fmla="val -35430"/>
              <a:gd name="adj2" fmla="val -2075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标识符首字符只能是：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字母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  _    ?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4417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操作数表示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" name="矩形 16"/>
          <p:cNvSpPr/>
          <p:nvPr/>
        </p:nvSpPr>
        <p:spPr>
          <a:xfrm>
            <a:off x="574576" y="1217652"/>
            <a:ext cx="79932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指令的操作数通常在寄存器或者存储单元中，有时也会是立即数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的汇编格式指令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通用寄存器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和段寄存器都直接用寄存器名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立即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数就是常数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，可以有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多种表示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的表示就是存储器寻址方式的表示，也就是有效地址的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4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操作数表示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24744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整数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560" y="2782201"/>
            <a:ext cx="7919665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在没有特别标记时，一个整数由十进制表示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采用十六进制、八进制和二进制形式表示整数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表示十六进制数，后缀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表示八进制数，后缀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表示二进制数。当然也可以用后缀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十进制数。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避免与普通标识符混淆，十六进制数应以数字开头，如果以字母开头，应该再冠以数字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。还可以采用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风格的前缀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表示十六进制数。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664309"/>
            <a:ext cx="4608512" cy="1008112"/>
          </a:xfrm>
          <a:prstGeom prst="wedgeRoundRectCallout">
            <a:avLst>
              <a:gd name="adj1" fmla="val 8704"/>
              <a:gd name="adj2" fmla="val 6771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种不同类型的常数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、字符、字符串和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浮点数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29754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整数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48422"/>
            <a:ext cx="820896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多种整数的表示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形式：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168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十进制表示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0168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仍然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表示十进制数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168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，代表十进制数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A8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，代表十六进制数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10101000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，代表二进制数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250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，代表八进制数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250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，代表八进制数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A8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，代表十六进制数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547664" y="5949280"/>
            <a:ext cx="4608512" cy="750362"/>
          </a:xfrm>
          <a:prstGeom prst="wedgeRoundRectCallout">
            <a:avLst>
              <a:gd name="adj1" fmla="val 5608"/>
              <a:gd name="adj2" fmla="val -6537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将生成完全相同的代码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7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汇编和汇编程序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65200" y="3140422"/>
            <a:ext cx="6934200" cy="2736850"/>
            <a:chOff x="965200" y="2891480"/>
            <a:chExt cx="6934200" cy="2736850"/>
          </a:xfrm>
        </p:grpSpPr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 smtClean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67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整数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74556"/>
            <a:ext cx="8208962" cy="247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多种整数表示形式的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特点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8080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0F0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00110100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11001010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158198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560" y="1683560"/>
            <a:ext cx="8208962" cy="41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字符常数是一对单引号（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或双引号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）之间的若干个字符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字符表示一个字节（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个二进制位），可以认为字符的值是对应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位数据时，包含在一对引号中的字符常数最多可以由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个字符组成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由多个字符组成的字符常数，在存储时出现在前面的字符占用低地址存储单元。这样，按照“高高低低”存储规则，出现在前面的字符代表了数值的低位。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30495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65265"/>
            <a:ext cx="8208962" cy="284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字符常数的表示及其值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'a'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'a'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AX=6261H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EAX=64636261H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'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BX=6261H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123728" y="5013176"/>
            <a:ext cx="4968552" cy="936104"/>
          </a:xfrm>
          <a:prstGeom prst="wedgeRectCallout">
            <a:avLst>
              <a:gd name="adj1" fmla="val -35841"/>
              <a:gd name="adj2" fmla="val -963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该</a:t>
            </a:r>
            <a:r>
              <a:rPr lang="zh-CN" altLang="en-US" b="1" dirty="0" smtClean="0">
                <a:solidFill>
                  <a:srgbClr val="0000FF"/>
                </a:solidFill>
              </a:rPr>
              <a:t>字符</a:t>
            </a:r>
            <a:r>
              <a:rPr lang="zh-CN" altLang="en-US" b="1" dirty="0">
                <a:solidFill>
                  <a:srgbClr val="0000FF"/>
                </a:solidFill>
              </a:rPr>
              <a:t>常数太大</a:t>
            </a:r>
            <a:r>
              <a:rPr lang="zh-CN" altLang="en-US" b="1" dirty="0" smtClean="0">
                <a:solidFill>
                  <a:srgbClr val="0000FF"/>
                </a:solidFill>
              </a:rPr>
              <a:t>，汇编器</a:t>
            </a:r>
            <a:r>
              <a:rPr lang="en-US" altLang="zh-CN" b="1" dirty="0">
                <a:solidFill>
                  <a:srgbClr val="0000FF"/>
                </a:solidFill>
              </a:rPr>
              <a:t>NASM</a:t>
            </a:r>
            <a:r>
              <a:rPr lang="zh-CN" altLang="en-US" b="1" dirty="0">
                <a:solidFill>
                  <a:srgbClr val="0000FF"/>
                </a:solidFill>
              </a:rPr>
              <a:t>会给出警告，并抛弃高位部分。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7493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28800"/>
            <a:ext cx="8208962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表示字符常数时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单引号和双引号的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AL=22H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"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 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AL=27H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"A" 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BL=41H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"AB"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BX=4241H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15269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字符串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772816"/>
            <a:ext cx="8208962" cy="92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字符串常数与字符常数很相近，但是字符串常数可以含有更多的字符。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3122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表达式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560" y="1962038"/>
            <a:ext cx="820896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运算符和括号把常数、记号和标识符等连接起来的式子，被称为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所谓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是指在汇编过程中能够由汇编器计算出具体数值的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组成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数值表达式的各部分必须在汇编时就能完全确定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635896" y="1125538"/>
            <a:ext cx="4608512" cy="750362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表达式的概念与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语言中是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一样的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4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运算符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1101358"/>
            <a:ext cx="3168352" cy="462330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运算符及其优先级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59421"/>
              </p:ext>
            </p:extLst>
          </p:nvPr>
        </p:nvGraphicFramePr>
        <p:xfrm>
          <a:off x="683568" y="1700808"/>
          <a:ext cx="5832648" cy="446201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36313"/>
                <a:gridCol w="1295935"/>
                <a:gridCol w="2376264"/>
                <a:gridCol w="1224136"/>
              </a:tblGrid>
              <a:tr h="316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优先级</a:t>
                      </a: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运算符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运算说明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运算对象个数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|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按位或（类似指令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OR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^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按位异或（类似指令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XOR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&amp;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按位与（类似指令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AND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&lt;&lt; 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逻辑左移（类似指令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SHL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&gt;&gt; 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逻辑右移（类似指令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SHR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+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加运算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-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减运算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*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乘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/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无符号除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//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有符号除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%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无符号模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%%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有符号模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+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加号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-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负号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~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按位取反（类似指令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NOT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!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逻辑否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seg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获得段值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</p:txBody>
      </p:sp>
    </p:spTree>
    <p:extLst>
      <p:ext uri="{BB962C8B-B14F-4D97-AF65-F5344CB8AC3E}">
        <p14:creationId xmlns:p14="http://schemas.microsoft.com/office/powerpoint/2010/main" val="2190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表达式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750047"/>
            <a:ext cx="6985148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如下演示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运算符的使用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01000111B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00100000B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AL=67H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01101000B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11011111B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AL=48H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03H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4      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AL=30H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80H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6     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AL=02H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00000001B   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AL=FEH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                        	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AL=00H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                    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AL=FFH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</p:txBody>
      </p:sp>
    </p:spTree>
    <p:extLst>
      <p:ext uri="{BB962C8B-B14F-4D97-AF65-F5344CB8AC3E}">
        <p14:creationId xmlns:p14="http://schemas.microsoft.com/office/powerpoint/2010/main" val="17544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有效地址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给出存储单元，有效地址的表示就是存储器操作数的表示。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，也支持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位存储器寻址方式。</a:t>
            </a:r>
          </a:p>
        </p:txBody>
      </p:sp>
    </p:spTree>
    <p:extLst>
      <p:ext uri="{BB962C8B-B14F-4D97-AF65-F5344CB8AC3E}">
        <p14:creationId xmlns:p14="http://schemas.microsoft.com/office/powerpoint/2010/main" val="41934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611189" y="2665417"/>
            <a:ext cx="57610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[BX]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[SI+3]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[BX+DI-5]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[ECX]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[ESI+EBX]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[EDX*4+ESI+8]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6389" y="1700808"/>
            <a:ext cx="4861716" cy="79208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如下指令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说明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有效地址的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</p:spTree>
    <p:extLst>
      <p:ext uri="{BB962C8B-B14F-4D97-AF65-F5344CB8AC3E}">
        <p14:creationId xmlns:p14="http://schemas.microsoft.com/office/powerpoint/2010/main" val="39277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源程序和语句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96072"/>
            <a:ext cx="792162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5200" y="3140422"/>
            <a:ext cx="6934200" cy="2736850"/>
            <a:chOff x="965200" y="2891480"/>
            <a:chExt cx="6934200" cy="273685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 smtClean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7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611187" y="2852936"/>
            <a:ext cx="720117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[wordvar+2]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[wordvar-3]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wordvar+BX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寄存器相对寻址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SI+wordvar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寄存器相对寻址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BX+DI+wordvar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相对基址变址寻址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309742" cy="874840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wordvar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是一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个字存储单元：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wordvar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DW    1234H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39552" y="5445224"/>
            <a:ext cx="7920880" cy="1152128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存储单元有效地址的表达式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只能出现在方括号中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标号或名字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，当它们表示存储单元内容时，也必须出现在方括号中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一点与有些汇编器不同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</p:spTree>
    <p:extLst>
      <p:ext uri="{BB962C8B-B14F-4D97-AF65-F5344CB8AC3E}">
        <p14:creationId xmlns:p14="http://schemas.microsoft.com/office/powerpoint/2010/main" val="16242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607115" y="2852936"/>
            <a:ext cx="69892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GS: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BX+bytevar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寄存器相对寻址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874840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如下指令说明段超越前缀的表示，其中标识符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bytevar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是一个变量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名：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39552" y="4149080"/>
            <a:ext cx="4896544" cy="864096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段超越前缀也出现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方括号中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一点与有些汇编器不同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</p:spTree>
    <p:extLst>
      <p:ext uri="{BB962C8B-B14F-4D97-AF65-F5344CB8AC3E}">
        <p14:creationId xmlns:p14="http://schemas.microsoft.com/office/powerpoint/2010/main" val="20811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数据类型说明的背景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大部分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情况下，能够根据存放操作数的寄存器来确定操作数的类型（尺寸）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但类似如下指令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操作数类型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不明确，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会报告错误：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[BX],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[DI+3], 5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SUB   [ESI+ECX*4], 6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提供了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等关键字，用于说明操作数的类型（尺寸）。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把这些关键词称之为类型符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9552" y="5717292"/>
            <a:ext cx="8424936" cy="88006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VC2010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的嵌入汇编中，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或生成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的汇编格式目标代码中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“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BYTE  PTR”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、“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  PTR”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和“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  PTR”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指定操作数的类型。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1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数据类型说明示例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564904"/>
            <a:ext cx="640908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[BX], 1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[DI+3], 5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[ESI+ECX*4], 6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1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[DI+3],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5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[ESI+ECX*4],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6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指定操作数的类型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47864" y="5589240"/>
            <a:ext cx="3888432" cy="504056"/>
          </a:xfrm>
          <a:prstGeom prst="wedgeRectCallout">
            <a:avLst>
              <a:gd name="adj1" fmla="val -35841"/>
              <a:gd name="adj2" fmla="val -963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NASM</a:t>
            </a:r>
            <a:r>
              <a:rPr lang="zh-CN" altLang="en-US" b="1" dirty="0">
                <a:solidFill>
                  <a:srgbClr val="0000FF"/>
                </a:solidFill>
              </a:rPr>
              <a:t>中，省略了“</a:t>
            </a:r>
            <a:r>
              <a:rPr lang="en-US" altLang="zh-CN" b="1" dirty="0">
                <a:solidFill>
                  <a:srgbClr val="0000FF"/>
                </a:solidFill>
              </a:rPr>
              <a:t>PTR”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</a:p>
        </p:txBody>
      </p:sp>
    </p:spTree>
    <p:extLst>
      <p:ext uri="{BB962C8B-B14F-4D97-AF65-F5344CB8AC3E}">
        <p14:creationId xmlns:p14="http://schemas.microsoft.com/office/powerpoint/2010/main" val="12728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数据类型说明示例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420888"/>
            <a:ext cx="655310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[BX]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[ECX-8]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DWORD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[0100H]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99AAH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12345678H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99H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指定操作数的类型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568" y="5350282"/>
            <a:ext cx="7848872" cy="1319078"/>
          </a:xfrm>
          <a:prstGeom prst="wedgeRoundRectCallout">
            <a:avLst>
              <a:gd name="adj1" fmla="val -33829"/>
              <a:gd name="adj2" fmla="val -58120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对于把立即数压入堆栈的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指令，在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位代码中默认的操作数是字，在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位代码中默认的操作数是双字，所以需要明确操作数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PUSH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指令的操作数至少是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位的，所以不能使用类型符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BYTE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</a:p>
        </p:txBody>
      </p:sp>
    </p:spTree>
    <p:extLst>
      <p:ext uri="{BB962C8B-B14F-4D97-AF65-F5344CB8AC3E}">
        <p14:creationId xmlns:p14="http://schemas.microsoft.com/office/powerpoint/2010/main" val="40515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伪指令语句和变量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971600" y="4221088"/>
            <a:ext cx="6667855" cy="88006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伪指令语句主要有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数据定义语句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存储单元定义语句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前者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定义初始化的数据项，后者定义未初始化的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数据项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6" y="1268760"/>
            <a:ext cx="82812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就是表示伪指令的语句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并非真正符号化的机器指令。对处理器而言，伪指令不是指令，但对汇编器而言，它却是指令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主要用于定义变量，预留存储单元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1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伪指令语句和变量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97958"/>
            <a:ext cx="7921625" cy="338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存储单元定义语句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547664" y="5301208"/>
            <a:ext cx="6667855" cy="88006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伪指令语句主要有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数据定义语句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存储单元定义语句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前者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定义初始化的数据项，后者定义未初始化的数据项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5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数据定义语句格式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274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     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定义字节数据项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DW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定义字数据项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DD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定义双字数据项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83568" y="5301208"/>
            <a:ext cx="7848872" cy="1152128"/>
          </a:xfrm>
          <a:prstGeom prst="wedgeRoundRectCallout">
            <a:avLst>
              <a:gd name="adj1" fmla="val -33333"/>
              <a:gd name="adj2" fmla="val -6844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定义语句是常用的伪指令语句。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数据定义语句可为数据项分配存储单元，并根据需要设置其初值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可用名字（标识符）代表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数据项。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691680" y="3501008"/>
            <a:ext cx="7200800" cy="1368152"/>
          </a:xfrm>
          <a:prstGeom prst="wedgeRectCallout">
            <a:avLst>
              <a:gd name="adj1" fmla="val -36341"/>
              <a:gd name="adj2" fmla="val -750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DB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DW</a:t>
            </a:r>
            <a:r>
              <a:rPr lang="zh-CN" altLang="en-US" b="1" dirty="0">
                <a:solidFill>
                  <a:srgbClr val="0000FF"/>
                </a:solidFill>
              </a:rPr>
              <a:t>或</a:t>
            </a:r>
            <a:r>
              <a:rPr lang="en-US" altLang="zh-CN" b="1" dirty="0">
                <a:solidFill>
                  <a:srgbClr val="0000FF"/>
                </a:solidFill>
              </a:rPr>
              <a:t>DD</a:t>
            </a:r>
            <a:r>
              <a:rPr lang="zh-CN" altLang="en-US" b="1" dirty="0">
                <a:solidFill>
                  <a:srgbClr val="0000FF"/>
                </a:solidFill>
              </a:rPr>
              <a:t>分别是伪指令符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第一</a:t>
            </a:r>
            <a:r>
              <a:rPr lang="zh-CN" altLang="en-US" b="1" dirty="0">
                <a:solidFill>
                  <a:srgbClr val="0000FF"/>
                </a:solidFill>
              </a:rPr>
              <a:t>个字母</a:t>
            </a:r>
            <a:r>
              <a:rPr lang="en-US" altLang="zh-CN" b="1" dirty="0">
                <a:solidFill>
                  <a:srgbClr val="0000FF"/>
                </a:solidFill>
              </a:rPr>
              <a:t>D</a:t>
            </a:r>
            <a:r>
              <a:rPr lang="zh-CN" altLang="en-US" b="1" dirty="0">
                <a:solidFill>
                  <a:srgbClr val="0000FF"/>
                </a:solidFill>
              </a:rPr>
              <a:t>的含义是“定义”，第二个字母代表了数据类型，分别是字节（</a:t>
            </a:r>
            <a:r>
              <a:rPr lang="en-US" altLang="zh-CN" b="1" dirty="0">
                <a:solidFill>
                  <a:srgbClr val="0000FF"/>
                </a:solidFill>
              </a:rPr>
              <a:t>Byte</a:t>
            </a:r>
            <a:r>
              <a:rPr lang="zh-CN" altLang="en-US" b="1" dirty="0">
                <a:solidFill>
                  <a:srgbClr val="0000FF"/>
                </a:solidFill>
              </a:rPr>
              <a:t>）、字（</a:t>
            </a:r>
            <a:r>
              <a:rPr lang="en-US" altLang="zh-CN" b="1" dirty="0">
                <a:solidFill>
                  <a:srgbClr val="0000FF"/>
                </a:solidFill>
              </a:rPr>
              <a:t>Word</a:t>
            </a:r>
            <a:r>
              <a:rPr lang="zh-CN" altLang="en-US" b="1" dirty="0">
                <a:solidFill>
                  <a:srgbClr val="0000FF"/>
                </a:solidFill>
              </a:rPr>
              <a:t>）和双字（</a:t>
            </a:r>
            <a:r>
              <a:rPr lang="en-US" altLang="zh-CN" b="1" dirty="0" err="1">
                <a:solidFill>
                  <a:srgbClr val="0000FF"/>
                </a:solidFill>
              </a:rPr>
              <a:t>DoubleWord</a:t>
            </a:r>
            <a:r>
              <a:rPr lang="zh-CN" altLang="en-US" b="1" dirty="0">
                <a:solidFill>
                  <a:srgbClr val="0000FF"/>
                </a:solidFill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784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定义数据语句示例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564904"/>
            <a:ext cx="828357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0, 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个字节，字节值为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'H', 0DH, 0AH, '$'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-1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个字，值为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5, 17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如下伪指令演示数据定义语句的使用：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3528" y="4509120"/>
            <a:ext cx="7200800" cy="1224136"/>
          </a:xfrm>
          <a:prstGeom prst="wedgeRectCallout">
            <a:avLst>
              <a:gd name="adj1" fmla="val -36791"/>
              <a:gd name="adj2" fmla="val -7742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名字</a:t>
            </a:r>
            <a:r>
              <a:rPr lang="zh-CN" altLang="en-US" b="1" dirty="0">
                <a:solidFill>
                  <a:srgbClr val="0000FF"/>
                </a:solidFill>
              </a:rPr>
              <a:t>是可选的，如果使用名字，那么它就代表存储单元的有效地址。确切地说，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名字代表语句所定义的若干数据项中，第一个数据项对应存储单元的有效地址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029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定义数据语句示例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564904"/>
            <a:ext cx="8283575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2+3*4, 0xc3 &gt;&gt; 4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个字节，分别是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0EH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vector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(0xABCD&lt;&lt;16)+ 0x1234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=0ABCD1234H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=0FFFFH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如下伪指令演示数据定义语句的使用：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4077072"/>
            <a:ext cx="4176464" cy="504056"/>
          </a:xfrm>
          <a:prstGeom prst="wedgeRectCallout">
            <a:avLst>
              <a:gd name="adj1" fmla="val -34521"/>
              <a:gd name="adj2" fmla="val -1171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数据项</a:t>
            </a:r>
            <a:r>
              <a:rPr lang="zh-CN" altLang="en-US" b="1" dirty="0">
                <a:solidFill>
                  <a:srgbClr val="0000FF"/>
                </a:solidFill>
              </a:rPr>
              <a:t>的初值还可以是数值表达式。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581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标注 10"/>
          <p:cNvSpPr/>
          <p:nvPr/>
        </p:nvSpPr>
        <p:spPr>
          <a:xfrm>
            <a:off x="69850" y="5489969"/>
            <a:ext cx="1073749" cy="448598"/>
          </a:xfrm>
          <a:prstGeom prst="wedgeRectCallout">
            <a:avLst>
              <a:gd name="adj1" fmla="val 125681"/>
              <a:gd name="adj2" fmla="val 13168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9" y="1124744"/>
            <a:ext cx="6913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5544616" cy="50405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显示输出“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Hello world!”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20888"/>
            <a:ext cx="82835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命名段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段内偏移从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开始计算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使数据段与代码段相同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hello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的段内偏移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开始的字符串（以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结尾）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返回操作系统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 world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!", 0DH, 0AH, '$'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79512" y="2240577"/>
            <a:ext cx="917984" cy="448598"/>
          </a:xfrm>
          <a:prstGeom prst="wedgeRectCallout">
            <a:avLst>
              <a:gd name="adj1" fmla="val 60229"/>
              <a:gd name="adj2" fmla="val 3966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79512" y="2841575"/>
            <a:ext cx="976528" cy="448598"/>
          </a:xfrm>
          <a:prstGeom prst="wedgeRectCallout">
            <a:avLst>
              <a:gd name="adj1" fmla="val 60229"/>
              <a:gd name="adj2" fmla="val -1093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131840" y="5013176"/>
            <a:ext cx="2664296" cy="448598"/>
          </a:xfrm>
          <a:prstGeom prst="wedgeRectCallout">
            <a:avLst>
              <a:gd name="adj1" fmla="val -73324"/>
              <a:gd name="adj2" fmla="val -528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操作系统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功能调用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6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存储单元初始化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3573016"/>
            <a:ext cx="54729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1234H, 55H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99H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abcstr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'A', 'B', 0DH, 0AH, '$'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51520" y="1792774"/>
            <a:ext cx="5616624" cy="1420202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按照数据定义语句给出的初值，初始化相关存储单元。而且，为多条紧挨着的数据定义语句，分配连续的内存单元。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475656" y="5589240"/>
            <a:ext cx="4248472" cy="720080"/>
          </a:xfrm>
          <a:prstGeom prst="wedgeRectCallout">
            <a:avLst>
              <a:gd name="adj1" fmla="val 49281"/>
              <a:gd name="adj2" fmla="val -999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字符是对应的</a:t>
            </a:r>
            <a:r>
              <a:rPr lang="en-US" altLang="zh-CN" b="1" dirty="0">
                <a:solidFill>
                  <a:srgbClr val="0000FF"/>
                </a:solidFill>
              </a:rPr>
              <a:t>ASCII</a:t>
            </a:r>
            <a:r>
              <a:rPr lang="zh-CN" altLang="en-US" b="1" dirty="0">
                <a:solidFill>
                  <a:srgbClr val="0000FF"/>
                </a:solidFill>
              </a:rPr>
              <a:t>码值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采用</a:t>
            </a:r>
            <a:r>
              <a:rPr lang="zh-CN" altLang="en-US" b="1" dirty="0">
                <a:solidFill>
                  <a:srgbClr val="0000FF"/>
                </a:solidFill>
              </a:rPr>
              <a:t>“高高低低”规则存储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085517"/>
              </p:ext>
            </p:extLst>
          </p:nvPr>
        </p:nvGraphicFramePr>
        <p:xfrm>
          <a:off x="6156176" y="1418419"/>
          <a:ext cx="2548678" cy="46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Visio" r:id="rId4" imgW="1485392" imgH="2699766" progId="Visio.Drawing.11">
                  <p:embed/>
                </p:oleObj>
              </mc:Choice>
              <mc:Fallback>
                <p:oleObj name="Visio" r:id="rId4" imgW="1485392" imgH="26997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418419"/>
                        <a:ext cx="2548678" cy="463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26037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存储单元初始化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4411" y="1700808"/>
            <a:ext cx="79200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'hello'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一个字符串等价于如下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'h', 'e', 'l', 'l', 'o'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多个字符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ninechars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作为双字数据项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'nine', 'char', 's'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ninechars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', 0, 0, 0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实际就是这样子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94928" y="2348880"/>
            <a:ext cx="936104" cy="450195"/>
          </a:xfrm>
          <a:prstGeom prst="wedgeRectCallout">
            <a:avLst>
              <a:gd name="adj1" fmla="val 58979"/>
              <a:gd name="adj2" fmla="val -870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等价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124844" y="3573016"/>
            <a:ext cx="936104" cy="450195"/>
          </a:xfrm>
          <a:prstGeom prst="wedgeRectCallout">
            <a:avLst>
              <a:gd name="adj1" fmla="val 58979"/>
              <a:gd name="adj2" fmla="val -870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等价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3535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初始化的变量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0590" y="5087506"/>
            <a:ext cx="79200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4455H, 6677H, 8899H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 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2" y="1677752"/>
            <a:ext cx="79916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数据定义语句中定义的数据项占用存储单元，可以把它看作为变量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定义语句中的名字相当于变量名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。类似于高级语言，通过变量名，可以访问变量，本质上是存取对应的存储单元。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55576" y="4120800"/>
            <a:ext cx="6336704" cy="676352"/>
          </a:xfrm>
          <a:prstGeom prst="wedgeRoundRectCallout">
            <a:avLst>
              <a:gd name="adj1" fmla="val 6738"/>
              <a:gd name="adj2" fmla="val 8881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数据定义语句，定义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个字变量和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个双字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7283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初始化的变量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780928"/>
            <a:ext cx="7920037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4455H, 6677H, 8899H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 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warray+4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ADC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700808"/>
            <a:ext cx="7632848" cy="892376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设有如下数据定义语句，定义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个字变量和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个双字变量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个无符号字变量之和，并存放到双字变量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923928" y="5805264"/>
            <a:ext cx="2808312" cy="504056"/>
          </a:xfrm>
          <a:prstGeom prst="wedgeRectCallout">
            <a:avLst>
              <a:gd name="adj1" fmla="val -55483"/>
              <a:gd name="adj2" fmla="val 424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NASM</a:t>
            </a:r>
            <a:r>
              <a:rPr lang="zh-CN" altLang="en-US" b="1" dirty="0" smtClean="0">
                <a:solidFill>
                  <a:srgbClr val="0000FF"/>
                </a:solidFill>
              </a:rPr>
              <a:t>并不发出警告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649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初始化的变量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780928"/>
            <a:ext cx="7273181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4455H, 6677H, 8899H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  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把变量有效地址送到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WORD [SI]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WORD [SI+2]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WORD [SI+4]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EAX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700808"/>
            <a:ext cx="6481092" cy="892376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个无符号字变量之和，并存放到双字变量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另一种实现方法：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63888" y="3490277"/>
            <a:ext cx="3575942" cy="450195"/>
          </a:xfrm>
          <a:prstGeom prst="wedgeRectCallout">
            <a:avLst>
              <a:gd name="adj1" fmla="val -46762"/>
              <a:gd name="adj2" fmla="val 915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把变量有效地址送到</a:t>
            </a:r>
            <a:r>
              <a:rPr lang="en-US" altLang="zh-CN" b="1" dirty="0">
                <a:solidFill>
                  <a:srgbClr val="0000FF"/>
                </a:solidFill>
              </a:rPr>
              <a:t>SI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635896" y="5661248"/>
            <a:ext cx="3575942" cy="450195"/>
          </a:xfrm>
          <a:prstGeom prst="wedgeRectCallout">
            <a:avLst>
              <a:gd name="adj1" fmla="val -46762"/>
              <a:gd name="adj2" fmla="val 915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把</a:t>
            </a:r>
            <a:r>
              <a:rPr lang="en-US" altLang="zh-CN" b="1" dirty="0" smtClean="0">
                <a:solidFill>
                  <a:srgbClr val="0000FF"/>
                </a:solidFill>
              </a:rPr>
              <a:t>EAX</a:t>
            </a:r>
            <a:r>
              <a:rPr lang="zh-CN" altLang="en-US" b="1" dirty="0" smtClean="0">
                <a:solidFill>
                  <a:srgbClr val="0000FF"/>
                </a:solidFill>
              </a:rPr>
              <a:t>的内容送</a:t>
            </a:r>
            <a:r>
              <a:rPr lang="zh-CN" altLang="en-US" b="1" dirty="0">
                <a:solidFill>
                  <a:srgbClr val="0000FF"/>
                </a:solidFill>
              </a:rPr>
              <a:t>到</a:t>
            </a:r>
            <a:r>
              <a:rPr lang="en-US" altLang="zh-CN" b="1" dirty="0">
                <a:solidFill>
                  <a:srgbClr val="0000FF"/>
                </a:solidFill>
              </a:rPr>
              <a:t>sum</a:t>
            </a:r>
            <a:r>
              <a:rPr lang="zh-CN" altLang="en-US" b="1" dirty="0">
                <a:solidFill>
                  <a:srgbClr val="0000FF"/>
                </a:solidFill>
              </a:rPr>
              <a:t>单元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0215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定义语句</a:t>
            </a:r>
            <a:endParaRPr lang="zh-CN" altLang="en-US" sz="36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定义</a:t>
            </a:r>
            <a:r>
              <a:rPr lang="zh-CN" altLang="en-US" sz="2800" b="1" smtClean="0">
                <a:solidFill>
                  <a:srgbClr val="0000FF"/>
                </a:solidFill>
              </a:rPr>
              <a:t>存储单元语句格式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  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预留字节存储单元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RESW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  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预留字存储单元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  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预留双字存储单元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83568" y="5301208"/>
            <a:ext cx="8136904" cy="1152128"/>
          </a:xfrm>
          <a:prstGeom prst="wedgeRoundRectCallout">
            <a:avLst>
              <a:gd name="adj1" fmla="val -33333"/>
              <a:gd name="adj2" fmla="val -6844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语句是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伪指令语句。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存储单元定义语句可以分配存储单元，但没有初始化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。可用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名字代表存储单元。如果把这样的存储单元视作为变量，那么就是没有初始化的变量。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691680" y="3429000"/>
            <a:ext cx="7200800" cy="1584176"/>
          </a:xfrm>
          <a:prstGeom prst="wedgeRectCallout">
            <a:avLst>
              <a:gd name="adj1" fmla="val -27245"/>
              <a:gd name="adj2" fmla="val -656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“项数”表示要定义的存储单元个数，可以是一个数值表达式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r>
              <a:rPr lang="en-US" altLang="zh-CN" b="1" dirty="0" smtClean="0">
                <a:solidFill>
                  <a:srgbClr val="0000FF"/>
                </a:solidFill>
              </a:rPr>
              <a:t>RESB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RESW</a:t>
            </a:r>
            <a:r>
              <a:rPr lang="zh-CN" altLang="en-US" b="1" dirty="0">
                <a:solidFill>
                  <a:srgbClr val="0000FF"/>
                </a:solidFill>
              </a:rPr>
              <a:t>或</a:t>
            </a:r>
            <a:r>
              <a:rPr lang="en-US" altLang="zh-CN" b="1" dirty="0">
                <a:solidFill>
                  <a:srgbClr val="0000FF"/>
                </a:solidFill>
              </a:rPr>
              <a:t>RESD</a:t>
            </a:r>
            <a:r>
              <a:rPr lang="zh-CN" altLang="en-US" b="1" dirty="0">
                <a:solidFill>
                  <a:srgbClr val="0000FF"/>
                </a:solidFill>
              </a:rPr>
              <a:t>分别是伪指令符。</a:t>
            </a:r>
            <a:r>
              <a:rPr lang="en-US" altLang="zh-CN" b="1" dirty="0">
                <a:solidFill>
                  <a:srgbClr val="0000FF"/>
                </a:solidFill>
              </a:rPr>
              <a:t>RES</a:t>
            </a:r>
            <a:r>
              <a:rPr lang="zh-CN" altLang="en-US" b="1" dirty="0">
                <a:solidFill>
                  <a:srgbClr val="0000FF"/>
                </a:solidFill>
              </a:rPr>
              <a:t>的含义是“预留”，</a:t>
            </a:r>
            <a:r>
              <a:rPr lang="zh-CN" altLang="en-US" b="1" dirty="0" smtClean="0">
                <a:solidFill>
                  <a:srgbClr val="0000FF"/>
                </a:solidFill>
              </a:rPr>
              <a:t>其后字母代表存储单元类型，字节</a:t>
            </a:r>
            <a:r>
              <a:rPr lang="zh-CN" altLang="en-US" b="1" dirty="0">
                <a:solidFill>
                  <a:srgbClr val="0000FF"/>
                </a:solidFill>
              </a:rPr>
              <a:t>（</a:t>
            </a:r>
            <a:r>
              <a:rPr lang="en-US" altLang="zh-CN" b="1" dirty="0">
                <a:solidFill>
                  <a:srgbClr val="0000FF"/>
                </a:solidFill>
              </a:rPr>
              <a:t>Byte</a:t>
            </a:r>
            <a:r>
              <a:rPr lang="zh-CN" altLang="en-US" b="1" dirty="0">
                <a:solidFill>
                  <a:srgbClr val="0000FF"/>
                </a:solidFill>
              </a:rPr>
              <a:t>）、字（</a:t>
            </a:r>
            <a:r>
              <a:rPr lang="en-US" altLang="zh-CN" b="1" dirty="0">
                <a:solidFill>
                  <a:srgbClr val="0000FF"/>
                </a:solidFill>
              </a:rPr>
              <a:t>Word</a:t>
            </a:r>
            <a:r>
              <a:rPr lang="zh-CN" altLang="en-US" b="1" dirty="0">
                <a:solidFill>
                  <a:srgbClr val="0000FF"/>
                </a:solidFill>
              </a:rPr>
              <a:t>）和双字（</a:t>
            </a:r>
            <a:r>
              <a:rPr lang="en-US" altLang="zh-CN" b="1" dirty="0" err="1">
                <a:solidFill>
                  <a:srgbClr val="0000FF"/>
                </a:solidFill>
              </a:rPr>
              <a:t>DoubleWord</a:t>
            </a:r>
            <a:r>
              <a:rPr lang="zh-CN" altLang="en-US" b="1" dirty="0">
                <a:solidFill>
                  <a:srgbClr val="0000FF"/>
                </a:solidFill>
              </a:rPr>
              <a:t>）。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23528" y="3443036"/>
            <a:ext cx="1224136" cy="1570140"/>
          </a:xfrm>
          <a:prstGeom prst="wedgeRectCallout">
            <a:avLst>
              <a:gd name="adj1" fmla="val 19515"/>
              <a:gd name="adj2" fmla="val -6413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名字可选，代表</a:t>
            </a:r>
            <a:r>
              <a:rPr lang="zh-CN" altLang="en-US" b="1" dirty="0">
                <a:solidFill>
                  <a:srgbClr val="0000FF"/>
                </a:solidFill>
              </a:rPr>
              <a:t>预留存储单元的首地址</a:t>
            </a:r>
          </a:p>
        </p:txBody>
      </p:sp>
    </p:spTree>
    <p:extLst>
      <p:ext uri="{BB962C8B-B14F-4D97-AF65-F5344CB8AC3E}">
        <p14:creationId xmlns:p14="http://schemas.microsoft.com/office/powerpoint/2010/main" val="3007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定义存储单元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691497"/>
            <a:ext cx="6697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 </a:t>
            </a: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128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wordtab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resw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4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farptr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resd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1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844824"/>
            <a:ext cx="5761012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如下伪指令演示存储单元定义语句的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定义语句</a:t>
            </a:r>
            <a:endParaRPr lang="zh-CN" altLang="en-US" sz="36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3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定义存储单元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2619489"/>
            <a:ext cx="7920037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abuff 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32*2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wtable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3+5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772816"/>
            <a:ext cx="5761012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如下伪指令演示存储单元定义语句的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843808" y="3717032"/>
            <a:ext cx="5112568" cy="936104"/>
          </a:xfrm>
          <a:prstGeom prst="wedgeRectCallout">
            <a:avLst>
              <a:gd name="adj1" fmla="val -38602"/>
              <a:gd name="adj2" fmla="val -8126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“项数”可以是一个数值表达式，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但必须是马上可以计算出结果的表达式。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定义语句</a:t>
            </a:r>
            <a:endParaRPr lang="zh-CN" altLang="en-US" sz="36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5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常数符号声明语句格式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数值表达式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2771800" y="2636912"/>
            <a:ext cx="5040560" cy="1224136"/>
          </a:xfrm>
          <a:prstGeom prst="wedgeRectCallout">
            <a:avLst>
              <a:gd name="adj1" fmla="val -33163"/>
              <a:gd name="adj2" fmla="val -6722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汇编过程中，</a:t>
            </a:r>
            <a:r>
              <a:rPr lang="en-US" altLang="zh-CN" b="1" dirty="0">
                <a:solidFill>
                  <a:srgbClr val="0000FF"/>
                </a:solidFill>
              </a:rPr>
              <a:t>NASM</a:t>
            </a:r>
            <a:r>
              <a:rPr lang="zh-CN" altLang="en-US" b="1" dirty="0">
                <a:solidFill>
                  <a:srgbClr val="0000FF"/>
                </a:solidFill>
              </a:rPr>
              <a:t>会计算出数值表达式的值，然后符号就代表计算结果。在随后的程序中，就可以使用该符号代替这个表达式。</a:t>
            </a:r>
          </a:p>
        </p:txBody>
      </p:sp>
      <p:sp>
        <p:nvSpPr>
          <p:cNvPr id="10" name="矩形 9"/>
          <p:cNvSpPr/>
          <p:nvPr/>
        </p:nvSpPr>
        <p:spPr>
          <a:xfrm>
            <a:off x="863030" y="4221088"/>
            <a:ext cx="73813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5+3*2                  ;COUNT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8                      ;MIN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MIN + COUNT + 20       ;MAX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39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4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常数符号声明语句格式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006" y="2852936"/>
            <a:ext cx="80294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"Hello,world!", 0DH, 0AH, '$'    ;15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安排一个标号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 – hello   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dcount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定义双字，初始值为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保留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11188" y="1700808"/>
            <a:ext cx="554498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常数符号声明伪指令的使用：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</p:spTree>
    <p:extLst>
      <p:ext uri="{BB962C8B-B14F-4D97-AF65-F5344CB8AC3E}">
        <p14:creationId xmlns:p14="http://schemas.microsoft.com/office/powerpoint/2010/main" val="7107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系统功能调用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065269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系统功能类似于子程序。可以认为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是由操作系统提供的子程序。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调用系统功能，类似于调用子程序，有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出入口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采用编号的方式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，不采用子程序名称的方式。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这里操作系统是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（或者说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系统功能是显示输出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字符串。入口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参数为字符串首地址，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含有段值，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含有偏移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4CH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号的系统功能是结束程序运行，返回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3846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常数符号声明语句格式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006" y="2564904"/>
            <a:ext cx="80294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"Hello,world!", 0DH, 0AH, '$'    ;15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安排一个标号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 – hello   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dcount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定义双字，初始值为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保留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11188" y="1700808"/>
            <a:ext cx="554498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常数符号声明伪指令的使用：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709656"/>
            <a:ext cx="80294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CLD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;ECX=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MOVSB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707904" y="4797152"/>
            <a:ext cx="4536504" cy="936104"/>
          </a:xfrm>
          <a:prstGeom prst="wedgeRectCallout">
            <a:avLst>
              <a:gd name="adj1" fmla="val -55228"/>
              <a:gd name="adj2" fmla="val 325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名字本身代表对应存储单元的有效地址，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这是取得有效地址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91880" y="6165304"/>
            <a:ext cx="1728192" cy="625446"/>
          </a:xfrm>
          <a:prstGeom prst="wedgeRectCallout">
            <a:avLst>
              <a:gd name="adj1" fmla="val -60806"/>
              <a:gd name="adj2" fmla="val -4409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符号表示常数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</p:spTree>
    <p:extLst>
      <p:ext uri="{BB962C8B-B14F-4D97-AF65-F5344CB8AC3E}">
        <p14:creationId xmlns:p14="http://schemas.microsoft.com/office/powerpoint/2010/main" val="19242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两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个特别的记号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33" y="1772816"/>
            <a:ext cx="80294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支持在表达式中出现两个特别的记号，即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这两个记号，可以方便地获得当前位置值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代表它所在源代码行的指令或者数据在段内的偏移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，或者就是当前位置在段内的偏移。</a:t>
            </a:r>
          </a:p>
        </p:txBody>
      </p:sp>
      <p:sp>
        <p:nvSpPr>
          <p:cNvPr id="7" name="矩形 6"/>
          <p:cNvSpPr/>
          <p:nvPr/>
        </p:nvSpPr>
        <p:spPr>
          <a:xfrm>
            <a:off x="611188" y="3573016"/>
            <a:ext cx="802945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627784" y="3494181"/>
            <a:ext cx="1224136" cy="609076"/>
          </a:xfrm>
          <a:prstGeom prst="wedgeRectCallout">
            <a:avLst>
              <a:gd name="adj1" fmla="val -61585"/>
              <a:gd name="adj2" fmla="val -127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无限循环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089" y="5085184"/>
            <a:ext cx="80294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message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    "asdfjkl;"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message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  16 - (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% 16)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32450" y="4293096"/>
            <a:ext cx="6071798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如下伪指令使得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message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占用的字节数是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的倍数：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</p:spTree>
    <p:extLst>
      <p:ext uri="{BB962C8B-B14F-4D97-AF65-F5344CB8AC3E}">
        <p14:creationId xmlns:p14="http://schemas.microsoft.com/office/powerpoint/2010/main" val="14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 animBg="1"/>
      <p:bldP spid="12" grpId="0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712745"/>
            <a:ext cx="8029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流程：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用户从键盘输入的某存储单元地址的段值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用户从键盘输入的某存储单元地址的偏移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对应存储单元的字节数据，并显示输出。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用户从键盘分别输入段值和偏移，来指定存储单元，段值和偏移都采用十六进制表示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输出的指定存储单元的内容，采用二进制表示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1188" y="1844824"/>
            <a:ext cx="662510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编写一个控制台应用程序，显示指定内存单元的内容。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00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1432609"/>
            <a:ext cx="8029450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 100H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起始偏移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AX, CS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使得数据段与代码段相同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DS, AX               ;DS = CS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mess1             ;DX = mess1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EchoMess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显示输出提示信息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mess1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buffer            ;DX = buffer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GetHex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由键盘输入一个十六进制数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addrSeg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AX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保存，作为指定存储单元的段值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形成回车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mess2             ;DX = mess2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EchoMess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显示输出提示信息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mess2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buffer            ;DX = buffer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GetHex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由键盘输入一个十六进制数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addrDisp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保存，作为指定存储单元的偏移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形成回车换行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4067944" y="4005064"/>
            <a:ext cx="4248472" cy="576064"/>
          </a:xfrm>
          <a:prstGeom prst="wedgeRectCallout">
            <a:avLst>
              <a:gd name="adj1" fmla="val -55228"/>
              <a:gd name="adj2" fmla="val 325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获得所指定存储单元的段值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67944" y="5733256"/>
            <a:ext cx="4248472" cy="576064"/>
          </a:xfrm>
          <a:prstGeom prst="wedgeRectCallout">
            <a:avLst>
              <a:gd name="adj1" fmla="val -55228"/>
              <a:gd name="adj2" fmla="val 325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获得所指定存储单元的偏移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5380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1844824"/>
            <a:ext cx="8029450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addrSeg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取出段值，送到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addrDisp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取出偏移，送到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[ES:BX]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取出指定存储单元之字节值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EchoBin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按二进制方式显示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结束程序，返回操作系统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707904" y="3104202"/>
            <a:ext cx="3456384" cy="792088"/>
          </a:xfrm>
          <a:prstGeom prst="wedgeRectCallout">
            <a:avLst>
              <a:gd name="adj1" fmla="val -58793"/>
              <a:gd name="adj2" fmla="val 65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取得指定存储单元的内容；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显示输出。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8285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060848"/>
            <a:ext cx="802945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常量声明部分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BUFFLEN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数据部分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mess1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"Segment(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): ",0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提示字符串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mess2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"Offset(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): ",0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提示字符串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BUFFLEN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输入缓冲区长度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BUFFLEN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输入缓冲区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addrSeg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0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存放指定的存储单元段值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addrDisp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0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存放指定的存储单元偏移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68248" y="1916832"/>
            <a:ext cx="2424175" cy="916146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常量声明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数据定义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5734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48880"/>
            <a:ext cx="8029450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能：接受由键盘输入的十六进制数，并转换成二进制值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DS:DX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用于存放字符串缓存区的开始地址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（首字节含有实际的缓冲区有效长度）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二进制值（由字符串转换所得）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明：不考虑非法输入，实际输入字符数应是缓冲区字节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GetHex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BX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恢复被保护寄存器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SI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65612" y="1648758"/>
            <a:ext cx="4770484" cy="576064"/>
          </a:xfrm>
          <a:prstGeom prst="wedgeRoundRectCallout">
            <a:avLst>
              <a:gd name="adj1" fmla="val 33547"/>
              <a:gd name="adj2" fmla="val 694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GetHex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860397" y="4581128"/>
            <a:ext cx="3639877" cy="504056"/>
          </a:xfrm>
          <a:prstGeom prst="wedgeRectCallout">
            <a:avLst>
              <a:gd name="adj1" fmla="val -39467"/>
              <a:gd name="adj2" fmla="val 794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接受键盘输入的十六进制数字串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685065" y="5589240"/>
            <a:ext cx="3815209" cy="576064"/>
          </a:xfrm>
          <a:prstGeom prst="wedgeRectCallout">
            <a:avLst>
              <a:gd name="adj1" fmla="val -34584"/>
              <a:gd name="adj2" fmla="val -663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将十六进制数字串其转换成值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41031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794957"/>
            <a:ext cx="8029450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DX                ;SI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CX, CX                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CL, [SI]              ;CX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缓冲区长度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BX, [SI+1]            ;BX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存放字符的缓冲区首地址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LL1@GetHex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接受键盘输入的十六进制数字符串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[BX], AL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依次保存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LL1@GetHex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转换成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数值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752061" y="1772816"/>
            <a:ext cx="3639877" cy="720080"/>
          </a:xfrm>
          <a:prstGeom prst="wedgeRectCallout">
            <a:avLst>
              <a:gd name="adj1" fmla="val -39467"/>
              <a:gd name="adj2" fmla="val 794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接受键盘输入的十六进制数字串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1142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69780"/>
            <a:ext cx="80294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[SI]              ;CX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缓冲区长度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[SI+1]            ;BX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存放字符的缓冲区首地址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DX                ;DX = 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LL2@GetHex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[BX]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依次取得一个字符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转换成字符对应的数值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4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准备合并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合并到一起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LL2@GetHex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DX                ;AX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返回值（转换结果）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347864" y="1617453"/>
            <a:ext cx="3815209" cy="659419"/>
          </a:xfrm>
          <a:prstGeom prst="wedgeRectCallout">
            <a:avLst>
              <a:gd name="adj1" fmla="val -38154"/>
              <a:gd name="adj2" fmla="val 7858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将十六进制数字串其转换成值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75599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37211"/>
            <a:ext cx="80294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ToBin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能：把一位十六进制数字符转换成对应的二进制数值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十六进制数字符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对应二进制数值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明：如非十六进制数字符，返回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 '0'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0’-‘9’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的字符转成对应数值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6002" y="1648758"/>
            <a:ext cx="4224030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ToBin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2315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系统功能调用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采用编号的方式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，不采用子程序名称的方式。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这里操作系统是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（或者说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调用系统功能的方法：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根据相应的功能，准备好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相应的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含有功能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执行调用指令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21H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3808" y="5229200"/>
            <a:ext cx="3600400" cy="864095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这是一条软中断指令，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在第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章介绍该指令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7448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474357"/>
            <a:ext cx="8029450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LL1@ToBin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11011111B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可能小写字母转成大写字母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'A'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'F'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JA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'A' - 10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'A'-'F'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的字符转成对应数值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LL2@ToBin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无效字符，缺省值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700808"/>
            <a:ext cx="446486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ToBin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2449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016611"/>
            <a:ext cx="8029450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EchoBin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能：二进制数形式显示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位二进制值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二进制数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出口参数：无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DH, AL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8                 ;8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位二进制，循环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LL1@EchoBin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依次移出一位到进位标志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'0'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考虑实际值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LL1@EchoBin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27984" y="1638278"/>
            <a:ext cx="3120158" cy="576064"/>
          </a:xfrm>
          <a:prstGeom prst="wedgeRoundRectCallout">
            <a:avLst>
              <a:gd name="adj1" fmla="val 2967"/>
              <a:gd name="adj2" fmla="val 614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EchoBin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145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1706850"/>
            <a:ext cx="8029450" cy="510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能：显示字符串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DS:DX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字符串首地址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出口参数：无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明：字符串以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作为结束标志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EchoMess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DX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LL1@EchoMess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[BX]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DL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是否结束符？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LL2@EchoMess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是，转结束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否，显示之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LL1@EchoMess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LL2@EchoMess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48186" y="1268760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EchoMess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8828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122204"/>
            <a:ext cx="802945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能：显示输出回车换行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出入参数：无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    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号系统功能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0DH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回车符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显示输出回车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0AH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显示输出换行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347864" y="1648758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NewLine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818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192278"/>
            <a:ext cx="802945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能：从键盘读一个键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入口参数：无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所读键的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号系统功能键盘输入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648758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GetChar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2588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36294"/>
            <a:ext cx="802945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能：显示输出一个字符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显示输出字符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出口参数：无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号系统功能显示输出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120258" y="1760230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PutChar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9929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系统功能调用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20888"/>
            <a:ext cx="82835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hello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准备参数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         ;9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4CH       ;4CH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演示系统功能调用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822700" y="3333184"/>
            <a:ext cx="2088232" cy="576064"/>
          </a:xfrm>
          <a:prstGeom prst="wedgeRectCallout">
            <a:avLst>
              <a:gd name="adj1" fmla="val -44034"/>
              <a:gd name="adj2" fmla="val -7021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显示字符串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716016" y="4682616"/>
            <a:ext cx="2592288" cy="576064"/>
          </a:xfrm>
          <a:prstGeom prst="wedgeRectCallout">
            <a:avLst>
              <a:gd name="adj1" fmla="val -41830"/>
              <a:gd name="adj2" fmla="val -1047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结束程序返回操作系统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2148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，生成纯二进制代码文件（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类型的可执行程序）的方法：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dp61.asm 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-f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-o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hello.com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23528" y="4373786"/>
            <a:ext cx="1429010" cy="448598"/>
          </a:xfrm>
          <a:prstGeom prst="wedgeRectCallout">
            <a:avLst>
              <a:gd name="adj1" fmla="val 44649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命令名称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051720" y="4373786"/>
            <a:ext cx="1800200" cy="448598"/>
          </a:xfrm>
          <a:prstGeom prst="wedgeRectCallout">
            <a:avLst>
              <a:gd name="adj1" fmla="val 25511"/>
              <a:gd name="adj2" fmla="val -115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源程序文件名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508104" y="4386619"/>
            <a:ext cx="1584176" cy="448598"/>
          </a:xfrm>
          <a:prstGeom prst="wedgeRectCallout">
            <a:avLst>
              <a:gd name="adj1" fmla="val 10872"/>
              <a:gd name="adj2" fmla="val -115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77365" y="3037677"/>
            <a:ext cx="1152128" cy="448598"/>
          </a:xfrm>
          <a:prstGeom prst="wedgeRectCallout">
            <a:avLst>
              <a:gd name="adj1" fmla="val 4122"/>
              <a:gd name="adj2" fmla="val 859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格式项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220071" y="3018584"/>
            <a:ext cx="1152128" cy="448598"/>
          </a:xfrm>
          <a:prstGeom prst="wedgeRectCallout">
            <a:avLst>
              <a:gd name="adj1" fmla="val -13132"/>
              <a:gd name="adj2" fmla="val 1125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32990" y="5013176"/>
            <a:ext cx="1944215" cy="448598"/>
          </a:xfrm>
          <a:prstGeom prst="wedgeRectCallout">
            <a:avLst>
              <a:gd name="adj1" fmla="val 4650"/>
              <a:gd name="adj2" fmla="val -2588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纯二进制格式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789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6174</TotalTime>
  <Words>5767</Words>
  <Application>Microsoft Office PowerPoint</Application>
  <PresentationFormat>全屏显示(4:3)</PresentationFormat>
  <Paragraphs>915</Paragraphs>
  <Slides>75</Slides>
  <Notes>75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7" baseType="lpstr">
      <vt:lpstr>Profile</vt:lpstr>
      <vt:lpstr>Visio</vt:lpstr>
      <vt:lpstr>第6章  汇编语言</vt:lpstr>
      <vt:lpstr>回顾</vt:lpstr>
      <vt:lpstr>回顾</vt:lpstr>
      <vt:lpstr>6.2  源程序和语句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6.3  操作数表示</vt:lpstr>
      <vt:lpstr>6.3  操作数表示</vt:lpstr>
      <vt:lpstr>6.3.1  常数</vt:lpstr>
      <vt:lpstr>6.3.1  常数</vt:lpstr>
      <vt:lpstr>6.3.1  常数</vt:lpstr>
      <vt:lpstr>6.3.1  常数</vt:lpstr>
      <vt:lpstr>6.3.1  常数</vt:lpstr>
      <vt:lpstr>6.3.1  常数</vt:lpstr>
      <vt:lpstr>6.3.1  常数</vt:lpstr>
      <vt:lpstr>6.3.2  数值表达式</vt:lpstr>
      <vt:lpstr>6.3.2  数值表达式</vt:lpstr>
      <vt:lpstr>6.3.2  数值表达式</vt:lpstr>
      <vt:lpstr>6.3.3  有效地址</vt:lpstr>
      <vt:lpstr>6.3.3  有效地址</vt:lpstr>
      <vt:lpstr>6.3.3  有效地址</vt:lpstr>
      <vt:lpstr>6.3.3  有效地址</vt:lpstr>
      <vt:lpstr>6.3.4  数据类型说明</vt:lpstr>
      <vt:lpstr>6.3.4  数据类型说明</vt:lpstr>
      <vt:lpstr>6.3.4  数据类型说明</vt:lpstr>
      <vt:lpstr>6.4  伪指令语句和变量</vt:lpstr>
      <vt:lpstr>6.4  伪指令语句和变量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6.4.2  存储单元定义语句</vt:lpstr>
      <vt:lpstr>6.4.2  存储单元定义语句</vt:lpstr>
      <vt:lpstr>6.4.2  存储单元定义语句</vt:lpstr>
      <vt:lpstr>6.4.3  常数符号声明语句</vt:lpstr>
      <vt:lpstr>6.4.3  常数符号声明语句</vt:lpstr>
      <vt:lpstr>6.4.3  常数符号声明语句</vt:lpstr>
      <vt:lpstr>6.4.3  常数符号声明语句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1231</cp:revision>
  <dcterms:created xsi:type="dcterms:W3CDTF">2008-02-14T05:21:14Z</dcterms:created>
  <dcterms:modified xsi:type="dcterms:W3CDTF">2017-06-19T07:12:25Z</dcterms:modified>
</cp:coreProperties>
</file>