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8"/>
  </p:notesMasterIdLst>
  <p:sldIdLst>
    <p:sldId id="256" r:id="rId2"/>
    <p:sldId id="747" r:id="rId3"/>
    <p:sldId id="721" r:id="rId4"/>
    <p:sldId id="652" r:id="rId5"/>
    <p:sldId id="748" r:id="rId6"/>
    <p:sldId id="749" r:id="rId7"/>
    <p:sldId id="750" r:id="rId8"/>
    <p:sldId id="752" r:id="rId9"/>
    <p:sldId id="753" r:id="rId10"/>
    <p:sldId id="772" r:id="rId11"/>
    <p:sldId id="755" r:id="rId12"/>
    <p:sldId id="754" r:id="rId13"/>
    <p:sldId id="756" r:id="rId14"/>
    <p:sldId id="757" r:id="rId15"/>
    <p:sldId id="758" r:id="rId16"/>
    <p:sldId id="759" r:id="rId17"/>
    <p:sldId id="760" r:id="rId18"/>
    <p:sldId id="761" r:id="rId19"/>
    <p:sldId id="763" r:id="rId20"/>
    <p:sldId id="767" r:id="rId21"/>
    <p:sldId id="768" r:id="rId22"/>
    <p:sldId id="769" r:id="rId23"/>
    <p:sldId id="765" r:id="rId24"/>
    <p:sldId id="766" r:id="rId25"/>
    <p:sldId id="770" r:id="rId26"/>
    <p:sldId id="77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FFFFCC"/>
    <a:srgbClr val="FFFFFF"/>
    <a:srgbClr val="66FFFF"/>
    <a:srgbClr val="99FF66"/>
    <a:srgbClr val="D5D38F"/>
    <a:srgbClr val="339966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汇编语言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实方式执行环境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源程序和语句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操作数表示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伪指令语句和变量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段声明和段间转移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目标文件和段模式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724128" y="2019942"/>
            <a:ext cx="3168352" cy="259228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700455" y="1772816"/>
            <a:ext cx="329548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调用示例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AL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0AH</a:t>
            </a:r>
          </a:p>
        </p:txBody>
      </p:sp>
      <p:sp>
        <p:nvSpPr>
          <p:cNvPr id="8" name="矩形 7"/>
          <p:cNvSpPr/>
          <p:nvPr/>
        </p:nvSpPr>
        <p:spPr>
          <a:xfrm>
            <a:off x="4283969" y="1931961"/>
            <a:ext cx="288032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AL</a:t>
            </a: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0AH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39952" y="1102522"/>
            <a:ext cx="2592288" cy="598286"/>
          </a:xfrm>
          <a:prstGeom prst="wedgeRoundRectCallout">
            <a:avLst>
              <a:gd name="adj1" fmla="val 4546"/>
              <a:gd name="adj2" fmla="val 918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宏展开之结果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99792" y="2060848"/>
            <a:ext cx="1584177" cy="648072"/>
            <a:chOff x="2699792" y="2060848"/>
            <a:chExt cx="1584177" cy="648072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699792" y="2384884"/>
              <a:ext cx="1584177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83968" y="2060848"/>
              <a:ext cx="0" cy="64807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059832" y="3356992"/>
            <a:ext cx="1152129" cy="1224136"/>
            <a:chOff x="3131840" y="1916832"/>
            <a:chExt cx="1152129" cy="122413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131840" y="1916832"/>
              <a:ext cx="1152128" cy="68407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283968" y="2060848"/>
              <a:ext cx="1" cy="10801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31840" y="3789040"/>
            <a:ext cx="1080121" cy="2159405"/>
            <a:chOff x="3203848" y="981563"/>
            <a:chExt cx="1080121" cy="2159405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203848" y="981563"/>
              <a:ext cx="1080120" cy="151216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283968" y="2060848"/>
              <a:ext cx="1" cy="10801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圆角矩形标注 27"/>
          <p:cNvSpPr/>
          <p:nvPr/>
        </p:nvSpPr>
        <p:spPr>
          <a:xfrm>
            <a:off x="251520" y="4725144"/>
            <a:ext cx="3420380" cy="1440160"/>
          </a:xfrm>
          <a:prstGeom prst="wedgeRoundRectCallout">
            <a:avLst>
              <a:gd name="adj1" fmla="val 40134"/>
              <a:gd name="adj2" fmla="val -7053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在宏调用时，通常参数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表中的参数个数应该与声明宏指令时一致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6444208" y="3799460"/>
            <a:ext cx="1224136" cy="925684"/>
          </a:xfrm>
          <a:prstGeom prst="wedgeRectCallout">
            <a:avLst>
              <a:gd name="adj1" fmla="val -83532"/>
              <a:gd name="adj2" fmla="val -338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原样替换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3042533"/>
            <a:ext cx="590465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的声明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$+4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跳过其后加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1188" y="1764562"/>
            <a:ext cx="6337076" cy="872350"/>
          </a:xfrm>
          <a:prstGeom prst="wedgeRoundRectCallout">
            <a:avLst>
              <a:gd name="adj1" fmla="val 4546"/>
              <a:gd name="adj2" fmla="val 918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编写一个程序，以十六进制数的形式显示所按键的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。（应用宏指令）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485390" y="3861048"/>
            <a:ext cx="4903034" cy="864096"/>
          </a:xfrm>
          <a:prstGeom prst="wedgeRoundRectCallout">
            <a:avLst>
              <a:gd name="adj1" fmla="val -39681"/>
              <a:gd name="adj2" fmla="val 793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宏指令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TOASC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十六进制数转成对应字符的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355976" y="3212976"/>
            <a:ext cx="2232248" cy="448598"/>
          </a:xfrm>
          <a:prstGeom prst="wedgeRectCallout">
            <a:avLst>
              <a:gd name="adj1" fmla="val -61339"/>
              <a:gd name="adj2" fmla="val -910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安排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3042533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TEXT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开始一个段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100H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起始偏移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接受一个键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AL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临时保存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形成回车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0AH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1188" y="1764562"/>
            <a:ext cx="6337076" cy="872350"/>
          </a:xfrm>
          <a:prstGeom prst="wedgeRoundRectCallout">
            <a:avLst>
              <a:gd name="adj1" fmla="val 4546"/>
              <a:gd name="adj2" fmla="val 918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编写一个程序，以十六进制数的形式显示所按键的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。（应用宏指令）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3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2708920"/>
            <a:ext cx="799288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4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得到高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位转成对应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显示之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位转成对应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显示之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AH,4CH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结束返回操作系统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1188" y="1764562"/>
            <a:ext cx="6337076" cy="872350"/>
          </a:xfrm>
          <a:prstGeom prst="wedgeRoundRectCallout">
            <a:avLst>
              <a:gd name="adj1" fmla="val 4546"/>
              <a:gd name="adj2" fmla="val 918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编写一个程序，以十六进制数的形式显示所按键的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。（应用宏指令）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6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用途</a:t>
            </a:r>
          </a:p>
        </p:txBody>
      </p:sp>
      <p:sp>
        <p:nvSpPr>
          <p:cNvPr id="14" name="矩形 13"/>
          <p:cNvSpPr/>
          <p:nvPr/>
        </p:nvSpPr>
        <p:spPr>
          <a:xfrm>
            <a:off x="600411" y="1735648"/>
            <a:ext cx="53397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简化源代码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扩充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指令集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改变指令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助记符的意义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6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单行宏的声明和使用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单行宏的声明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2276872"/>
            <a:ext cx="79216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8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宏名（参数表）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宏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体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331640" y="3764294"/>
            <a:ext cx="1483434" cy="448598"/>
          </a:xfrm>
          <a:prstGeom prst="wedgeRectCallout">
            <a:avLst>
              <a:gd name="adj1" fmla="val -16225"/>
              <a:gd name="adj2" fmla="val -1184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508104" y="3772490"/>
            <a:ext cx="2664296" cy="448598"/>
          </a:xfrm>
          <a:prstGeom prst="wedgeRectCallout">
            <a:avLst>
              <a:gd name="adj1" fmla="val -29550"/>
              <a:gd name="adj2" fmla="val -10068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包含参数的表达式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410" y="1735648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单行宏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指，一个符号代表多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符号，由一行表示之。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915816" y="4581128"/>
            <a:ext cx="4536504" cy="864096"/>
          </a:xfrm>
          <a:prstGeom prst="wedgeRoundRectCallout">
            <a:avLst>
              <a:gd name="adj1" fmla="val -19116"/>
              <a:gd name="adj2" fmla="val -16761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可以没有参数表，如果没有参数表，那么也不需要圆括号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847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单行宏的声明和使用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单行宏的声明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1628800"/>
            <a:ext cx="79216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8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宏名（参数表）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宏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体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87367"/>
            <a:ext cx="55472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12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XOR   EAX, 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63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单行宏的声明和使用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单行宏的使用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700808"/>
            <a:ext cx="55472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声明之示例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12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XOR   EAX, 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9" y="3610759"/>
            <a:ext cx="4032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使用之示例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cleax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+ 3</a:t>
            </a:r>
          </a:p>
        </p:txBody>
      </p:sp>
      <p:sp>
        <p:nvSpPr>
          <p:cNvPr id="7" name="矩形 6"/>
          <p:cNvSpPr/>
          <p:nvPr/>
        </p:nvSpPr>
        <p:spPr>
          <a:xfrm>
            <a:off x="4788397" y="3610759"/>
            <a:ext cx="35280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展开之结果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+ 3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355976" y="3652741"/>
            <a:ext cx="0" cy="247058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单行宏的声明和使用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单行宏的应用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709033"/>
            <a:ext cx="5547271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array(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+4*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914392"/>
            <a:ext cx="5688631" cy="18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array(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array(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9" y="4786600"/>
            <a:ext cx="5688631" cy="18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展开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+4*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+4*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4580046" y="4509120"/>
            <a:ext cx="1656184" cy="925684"/>
          </a:xfrm>
          <a:prstGeom prst="wedgeRectCallout">
            <a:avLst>
              <a:gd name="adj1" fmla="val -36487"/>
              <a:gd name="adj2" fmla="val 746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原样替换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宏相关的方法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411" y="1735648"/>
            <a:ext cx="533974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名的“脱敏”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宏体中的标号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嵌套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灵活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的宏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条件码作为宏参数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宏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62487"/>
            <a:ext cx="792162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一个符号表示多个符号，或者代码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片段。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 eaLnBrk="1" hangingPunct="1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源程序中使用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宏的优点：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减少重复书写，简化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1085850" lvl="1" indent="-342900" eaLnBrk="1" hangingPunct="1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实现整体替换，维护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3851920" y="3717032"/>
            <a:ext cx="5112568" cy="2088232"/>
          </a:xfrm>
          <a:prstGeom prst="cloudCallou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汇编语言的宏，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类似于高级语言的宏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0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标注 15"/>
          <p:cNvSpPr/>
          <p:nvPr/>
        </p:nvSpPr>
        <p:spPr>
          <a:xfrm>
            <a:off x="718794" y="5716706"/>
            <a:ext cx="2576872" cy="448598"/>
          </a:xfrm>
          <a:prstGeom prst="wedgeRectCallout">
            <a:avLst>
              <a:gd name="adj1" fmla="val 26951"/>
              <a:gd name="adj2" fmla="val -933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符号不完全一致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</a:t>
            </a:r>
            <a:r>
              <a:rPr lang="zh-CN" altLang="en-US" sz="2800" b="1" dirty="0">
                <a:solidFill>
                  <a:srgbClr val="0000FF"/>
                </a:solidFill>
              </a:rPr>
              <a:t>名的“脱敏”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101616" y="3032956"/>
            <a:ext cx="4502832" cy="540060"/>
          </a:xfrm>
          <a:prstGeom prst="wedgeRoundRectCallout">
            <a:avLst>
              <a:gd name="adj1" fmla="val -20376"/>
              <a:gd name="adj2" fmla="val 9975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如何使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宏（指令）名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大小写不敏感？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3958024"/>
            <a:ext cx="3384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[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SI+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CX,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DX,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724128" y="5877272"/>
            <a:ext cx="2232248" cy="448598"/>
          </a:xfrm>
          <a:prstGeom prst="wedgeRectCallout">
            <a:avLst>
              <a:gd name="adj1" fmla="val 19104"/>
              <a:gd name="adj2" fmla="val -12875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没有替换（扩展）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3188583"/>
            <a:ext cx="33843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 ABC   123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ABC+1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BX, [SI+ABC]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CX,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ADD   DX,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809" y="1650866"/>
            <a:ext cx="496855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问题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83568" y="2204864"/>
            <a:ext cx="4248472" cy="504056"/>
          </a:xfrm>
          <a:prstGeom prst="wedgeRoundRectCallout">
            <a:avLst>
              <a:gd name="adj1" fmla="val -34889"/>
              <a:gd name="adj2" fmla="val 9361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应用符号常量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ABC</a:t>
            </a:r>
          </a:p>
        </p:txBody>
      </p:sp>
      <p:sp>
        <p:nvSpPr>
          <p:cNvPr id="2" name="右箭头 1"/>
          <p:cNvSpPr/>
          <p:nvPr/>
        </p:nvSpPr>
        <p:spPr>
          <a:xfrm>
            <a:off x="4242454" y="4112932"/>
            <a:ext cx="936104" cy="504056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8" grpId="0"/>
      <p:bldP spid="9" grpId="0" animBg="1"/>
      <p:bldP spid="15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标注 15"/>
          <p:cNvSpPr/>
          <p:nvPr/>
        </p:nvSpPr>
        <p:spPr>
          <a:xfrm>
            <a:off x="718794" y="5716706"/>
            <a:ext cx="2576872" cy="448598"/>
          </a:xfrm>
          <a:prstGeom prst="wedgeRectCallout">
            <a:avLst>
              <a:gd name="adj1" fmla="val 31065"/>
              <a:gd name="adj2" fmla="val -12136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符号不完全一致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</a:t>
            </a:r>
            <a:r>
              <a:rPr lang="zh-CN" altLang="en-US" sz="2800" b="1" dirty="0">
                <a:solidFill>
                  <a:srgbClr val="0000FF"/>
                </a:solidFill>
              </a:rPr>
              <a:t>名的“脱敏”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55576" y="2276872"/>
            <a:ext cx="4248472" cy="540060"/>
          </a:xfrm>
          <a:prstGeom prst="wedgeRoundRectCallout">
            <a:avLst>
              <a:gd name="adj1" fmla="val -39248"/>
              <a:gd name="adj2" fmla="val 11938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在声明时，指示符中增加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字母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3814008"/>
            <a:ext cx="3384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[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SI+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DX,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3356992"/>
            <a:ext cx="338437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ABC   123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ABC+1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BX, [SI+ABC]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ADD   DX,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809" y="1650866"/>
            <a:ext cx="496855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解决方案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242454" y="4112932"/>
            <a:ext cx="936104" cy="504056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5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标注 15"/>
          <p:cNvSpPr/>
          <p:nvPr/>
        </p:nvSpPr>
        <p:spPr>
          <a:xfrm>
            <a:off x="467544" y="6093296"/>
            <a:ext cx="3312368" cy="448598"/>
          </a:xfrm>
          <a:prstGeom prst="wedgeRectCallout">
            <a:avLst>
              <a:gd name="adj1" fmla="val -16921"/>
              <a:gd name="adj2" fmla="val -1243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指令名大小写字母混合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</a:t>
            </a:r>
            <a:r>
              <a:rPr lang="zh-CN" altLang="en-US" sz="2800" b="1" dirty="0">
                <a:solidFill>
                  <a:srgbClr val="0000FF"/>
                </a:solidFill>
              </a:rPr>
              <a:t>名的“脱敏”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55576" y="2276872"/>
            <a:ext cx="4248472" cy="540060"/>
          </a:xfrm>
          <a:prstGeom prst="wedgeRoundRectCallout">
            <a:avLst>
              <a:gd name="adj1" fmla="val -39092"/>
              <a:gd name="adj2" fmla="val 14146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在声明时，指示符中增加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字母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3814008"/>
            <a:ext cx="33843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push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</p:txBody>
      </p:sp>
      <p:sp>
        <p:nvSpPr>
          <p:cNvPr id="15" name="矩形 14"/>
          <p:cNvSpPr/>
          <p:nvPr/>
        </p:nvSpPr>
        <p:spPr>
          <a:xfrm>
            <a:off x="683568" y="3356992"/>
            <a:ext cx="33843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EBX, 9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809" y="1650866"/>
            <a:ext cx="496855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解决方案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242454" y="4112932"/>
            <a:ext cx="936104" cy="504056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3495125" y="5013176"/>
            <a:ext cx="4248472" cy="648072"/>
          </a:xfrm>
          <a:prstGeom prst="wedgeRoundRectCallout">
            <a:avLst>
              <a:gd name="adj1" fmla="val -47834"/>
              <a:gd name="adj2" fmla="val -822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一个利用堆栈传递立即数的宏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7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5" grpId="0"/>
      <p:bldP spid="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宏体中的标号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1650866"/>
            <a:ext cx="3672408" cy="648072"/>
          </a:xfrm>
          <a:prstGeom prst="wedgeRoundRectCallout">
            <a:avLst>
              <a:gd name="adj1" fmla="val -20376"/>
              <a:gd name="adj2" fmla="val 9975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如何在宏体中使用标号？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3140968"/>
            <a:ext cx="338437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$+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AL, 7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084168" y="5941005"/>
            <a:ext cx="2232248" cy="448598"/>
          </a:xfrm>
          <a:prstGeom prst="wedgeRectCallout">
            <a:avLst>
              <a:gd name="adj1" fmla="val 20291"/>
              <a:gd name="adj2" fmla="val -23066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跳过其后的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2000" y="3175572"/>
            <a:ext cx="0" cy="29897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3568" y="3139221"/>
            <a:ext cx="3384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AL, 7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2211152" y="5924994"/>
            <a:ext cx="2576872" cy="448598"/>
          </a:xfrm>
          <a:prstGeom prst="wedgeRectCallout">
            <a:avLst>
              <a:gd name="adj1" fmla="val -37334"/>
              <a:gd name="adj2" fmla="val -9920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会引起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标号重复出现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809" y="1650866"/>
            <a:ext cx="496855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问题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83568" y="2204864"/>
            <a:ext cx="4248472" cy="648072"/>
          </a:xfrm>
          <a:prstGeom prst="wedgeRoundRectCallout">
            <a:avLst>
              <a:gd name="adj1" fmla="val -34889"/>
              <a:gd name="adj2" fmla="val 9361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十六进制数转成对应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码的宏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233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宏体中的标号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1650866"/>
            <a:ext cx="3672408" cy="648072"/>
          </a:xfrm>
          <a:prstGeom prst="wedgeRoundRectCallout">
            <a:avLst>
              <a:gd name="adj1" fmla="val -20376"/>
              <a:gd name="adj2" fmla="val 9975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在标号前加记号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%%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572000" y="3175572"/>
            <a:ext cx="0" cy="29897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3568" y="3139221"/>
            <a:ext cx="3384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AL, 7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2211152" y="5924994"/>
            <a:ext cx="2576872" cy="448598"/>
          </a:xfrm>
          <a:prstGeom prst="wedgeRectCallout">
            <a:avLst>
              <a:gd name="adj1" fmla="val -37334"/>
              <a:gd name="adj2" fmla="val -9920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会引起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标号重复出现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809" y="1650866"/>
            <a:ext cx="496855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解决方案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83568" y="2204864"/>
            <a:ext cx="4248472" cy="648072"/>
          </a:xfrm>
          <a:prstGeom prst="wedgeRoundRectCallout">
            <a:avLst>
              <a:gd name="adj1" fmla="val -34889"/>
              <a:gd name="adj2" fmla="val 9361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十六进制数转成对应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码的宏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048" y="3140968"/>
            <a:ext cx="3384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%%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AL, 7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%%OK: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宏的嵌套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2000" y="3175572"/>
            <a:ext cx="0" cy="29897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标注 15"/>
          <p:cNvSpPr/>
          <p:nvPr/>
        </p:nvSpPr>
        <p:spPr>
          <a:xfrm>
            <a:off x="611188" y="3356992"/>
            <a:ext cx="2880692" cy="504056"/>
          </a:xfrm>
          <a:prstGeom prst="wedgeRectCallout">
            <a:avLst>
              <a:gd name="adj1" fmla="val -12032"/>
              <a:gd name="adj2" fmla="val 987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假设已声明宏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PutChar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809" y="1722874"/>
            <a:ext cx="4968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宏嵌套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指在宏体中包含有宏调用。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78800" y="2420888"/>
            <a:ext cx="5793399" cy="648072"/>
          </a:xfrm>
          <a:prstGeom prst="wedgeRoundRectCallout">
            <a:avLst>
              <a:gd name="adj1" fmla="val 32894"/>
              <a:gd name="adj2" fmla="val 823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一个产生回车换行效果的宏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NewLine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6056" y="3453968"/>
            <a:ext cx="3384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576" y="4115322"/>
            <a:ext cx="329548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%1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942892" y="5445224"/>
            <a:ext cx="2763721" cy="448598"/>
          </a:xfrm>
          <a:prstGeom prst="wedgeRectCallout">
            <a:avLst>
              <a:gd name="adj1" fmla="val 6865"/>
              <a:gd name="adj2" fmla="val -22180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宏体中含有其他宏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/>
      <p:bldP spid="1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宏的嵌套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809" y="1722874"/>
            <a:ext cx="4968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宏嵌套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指在宏体中包含有宏调用。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78800" y="2420888"/>
            <a:ext cx="5793399" cy="648072"/>
          </a:xfrm>
          <a:prstGeom prst="wedgeRoundRectCallout">
            <a:avLst>
              <a:gd name="adj1" fmla="val 32894"/>
              <a:gd name="adj2" fmla="val 823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一个产生回车换行效果的宏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NewLine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212976"/>
            <a:ext cx="33843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3620631"/>
            <a:ext cx="33843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endParaRPr lang="en-US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155841" y="5085184"/>
            <a:ext cx="936104" cy="504056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6588224" y="2455641"/>
            <a:ext cx="1656184" cy="925684"/>
          </a:xfrm>
          <a:prstGeom prst="wedgeRectCallout">
            <a:avLst>
              <a:gd name="adj1" fmla="val -36487"/>
              <a:gd name="adj2" fmla="val 746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原样替换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宏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62487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单行宏的声明和使用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宏相关方法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3851920" y="3717032"/>
            <a:ext cx="5112568" cy="2088232"/>
          </a:xfrm>
          <a:prstGeom prst="cloudCallou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汇编语言的宏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类似于高级语言的宏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宏指令的声明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3319824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个数</a:t>
            </a:r>
            <a:endParaRPr lang="en-US" altLang="zh-C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......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23528" y="5369269"/>
            <a:ext cx="1483434" cy="448598"/>
          </a:xfrm>
          <a:prstGeom prst="wedgeRectCallout">
            <a:avLst>
              <a:gd name="adj1" fmla="val -16225"/>
              <a:gd name="adj2" fmla="val -1184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一对指示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779912" y="4581128"/>
            <a:ext cx="1728192" cy="448598"/>
          </a:xfrm>
          <a:prstGeom prst="wedgeRectCallout">
            <a:avLst>
              <a:gd name="adj1" fmla="val -29550"/>
              <a:gd name="adj2" fmla="val -10068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410" y="1735648"/>
            <a:ext cx="792162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宏指令的声明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说明宏指令（宏）与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由它代表的多个符号或代码片段之间的替代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关系。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419872" y="5593568"/>
            <a:ext cx="4536504" cy="864096"/>
          </a:xfrm>
          <a:prstGeom prst="wedgeRoundRectCallout">
            <a:avLst>
              <a:gd name="adj1" fmla="val -33868"/>
              <a:gd name="adj2" fmla="val -848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宏指令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占用存储空间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称其“声明”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，而非“定义”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宏指令的声明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12304" y="4780602"/>
            <a:ext cx="1483434" cy="448598"/>
          </a:xfrm>
          <a:prstGeom prst="wedgeRectCallout">
            <a:avLst>
              <a:gd name="adj1" fmla="val -16225"/>
              <a:gd name="adj2" fmla="val -1184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一对指示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635896" y="3645024"/>
            <a:ext cx="3096344" cy="864096"/>
          </a:xfrm>
          <a:prstGeom prst="wedgeRoundRectCallout">
            <a:avLst>
              <a:gd name="adj1" fmla="val -46708"/>
              <a:gd name="adj2" fmla="val -824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宏指令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GetChar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没有参数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844824"/>
            <a:ext cx="5112568" cy="504056"/>
          </a:xfrm>
          <a:prstGeom prst="wedgeRoundRectCallout">
            <a:avLst>
              <a:gd name="adj1" fmla="val -8087"/>
              <a:gd name="adj2" fmla="val 10872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声明一个宏，其接受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从键盘输入一个键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0454" y="2733888"/>
            <a:ext cx="55472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26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宏指令的声明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126635" y="3626701"/>
            <a:ext cx="3096344" cy="864096"/>
          </a:xfrm>
          <a:prstGeom prst="wedgeRoundRectCallout">
            <a:avLst>
              <a:gd name="adj1" fmla="val -46708"/>
              <a:gd name="adj2" fmla="val -824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宏指令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PutChar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个参数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844824"/>
            <a:ext cx="5112568" cy="504056"/>
          </a:xfrm>
          <a:prstGeom prst="wedgeRoundRectCallout">
            <a:avLst>
              <a:gd name="adj1" fmla="val -8087"/>
              <a:gd name="adj2" fmla="val 10872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声明一个宏，其显示输出一个字符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304" y="2733888"/>
            <a:ext cx="5935421" cy="2719611"/>
            <a:chOff x="312304" y="2733888"/>
            <a:chExt cx="5935421" cy="2719611"/>
          </a:xfrm>
        </p:grpSpPr>
        <p:sp>
          <p:nvSpPr>
            <p:cNvPr id="7" name="矩形标注 6"/>
            <p:cNvSpPr/>
            <p:nvPr/>
          </p:nvSpPr>
          <p:spPr>
            <a:xfrm>
              <a:off x="312304" y="5004901"/>
              <a:ext cx="1483434" cy="448598"/>
            </a:xfrm>
            <a:prstGeom prst="wedgeRectCallout">
              <a:avLst>
                <a:gd name="adj1" fmla="val -16225"/>
                <a:gd name="adj2" fmla="val -118410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一对指示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0454" y="2733888"/>
              <a:ext cx="5547271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  <a:defRPr/>
              </a:pPr>
              <a:r>
                <a:rPr lang="en-US" altLang="zh-CN" sz="2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%</a:t>
              </a: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macro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</a:t>
              </a:r>
              <a:r>
                <a:rPr lang="en-US" altLang="zh-CN" sz="2000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PutChar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</a:t>
              </a:r>
              <a:r>
                <a:rPr lang="en-US" altLang="zh-CN" sz="2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endPara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>
                <a:lnSpc>
                  <a:spcPts val="3000"/>
                </a:lnSpc>
                <a:defRPr/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MOV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DL, </a:t>
              </a: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%1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MOV   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AH, 2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</a:t>
              </a: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INT   21H</a:t>
              </a:r>
            </a:p>
            <a:p>
              <a:pPr>
                <a:lnSpc>
                  <a:spcPts val="3000"/>
                </a:lnSpc>
                <a:defRPr/>
              </a:pPr>
              <a:r>
                <a:rPr lang="en-US" altLang="zh-CN" sz="2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%</a:t>
              </a:r>
              <a:r>
                <a:rPr lang="en-US" altLang="zh-CN" sz="20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endmacro</a:t>
              </a:r>
              <a:endPara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94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声明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09464" y="5453499"/>
            <a:ext cx="1483434" cy="448598"/>
          </a:xfrm>
          <a:prstGeom prst="wedgeRectCallout">
            <a:avLst>
              <a:gd name="adj1" fmla="val -16225"/>
              <a:gd name="adj2" fmla="val -1184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一对指示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635896" y="3645024"/>
            <a:ext cx="4320480" cy="864096"/>
          </a:xfrm>
          <a:prstGeom prst="wedgeRoundRectCallout">
            <a:avLst>
              <a:gd name="adj1" fmla="val -46708"/>
              <a:gd name="adj2" fmla="val -824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宏指令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MOVED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个参数，分别代表源和目标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00808"/>
            <a:ext cx="5688632" cy="864096"/>
          </a:xfrm>
          <a:prstGeom prst="wedgeRoundRectCallout">
            <a:avLst>
              <a:gd name="adj1" fmla="val -11115"/>
              <a:gd name="adj2" fmla="val 688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声明一个宏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，其把一个双字存储单元的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内容，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送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到另一个存储单元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0454" y="2733888"/>
            <a:ext cx="554727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macro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MOVED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endmacro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52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使用</a:t>
            </a:r>
          </a:p>
        </p:txBody>
      </p:sp>
      <p:sp>
        <p:nvSpPr>
          <p:cNvPr id="12" name="矩形 11"/>
          <p:cNvSpPr/>
          <p:nvPr/>
        </p:nvSpPr>
        <p:spPr>
          <a:xfrm>
            <a:off x="611421" y="2780928"/>
            <a:ext cx="7921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410" y="1735648"/>
            <a:ext cx="7921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所谓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宏调用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指，在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声明宏指令后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，使用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宏指令来表示对应的程序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片段。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455" y="3958024"/>
            <a:ext cx="45916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调用示例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AL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0AH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716491" y="4293096"/>
            <a:ext cx="4455909" cy="864096"/>
          </a:xfrm>
          <a:prstGeom prst="wedgeRoundRectCallout">
            <a:avLst>
              <a:gd name="adj1" fmla="val -38924"/>
              <a:gd name="adj2" fmla="val 7163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宏调用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有点像函数调用，或子程序调用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8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0409" y="4226312"/>
            <a:ext cx="3395528" cy="1938992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时汇编器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还原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成对应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的宏体（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代码片段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，这被称为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宏展开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宏扩展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宏指令的声明和使用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宏指令的</a:t>
            </a:r>
            <a:r>
              <a:rPr lang="zh-CN" altLang="en-US" sz="2800" b="1" dirty="0">
                <a:solidFill>
                  <a:srgbClr val="0000FF"/>
                </a:solidFill>
              </a:rPr>
              <a:t>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700455" y="1772816"/>
            <a:ext cx="329548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调用示例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AL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0AH</a:t>
            </a:r>
          </a:p>
        </p:txBody>
      </p:sp>
      <p:sp>
        <p:nvSpPr>
          <p:cNvPr id="8" name="矩形 7"/>
          <p:cNvSpPr/>
          <p:nvPr/>
        </p:nvSpPr>
        <p:spPr>
          <a:xfrm>
            <a:off x="4283969" y="1931961"/>
            <a:ext cx="288032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AL</a:t>
            </a: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0AH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39952" y="1102522"/>
            <a:ext cx="2592288" cy="598286"/>
          </a:xfrm>
          <a:prstGeom prst="wedgeRoundRectCallout">
            <a:avLst>
              <a:gd name="adj1" fmla="val 4546"/>
              <a:gd name="adj2" fmla="val 918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宏展开之结果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99792" y="2060848"/>
            <a:ext cx="1584177" cy="648072"/>
            <a:chOff x="2699792" y="2060848"/>
            <a:chExt cx="1584177" cy="648072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699792" y="2384884"/>
              <a:ext cx="1584177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83968" y="2060848"/>
              <a:ext cx="0" cy="64807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059832" y="3356992"/>
            <a:ext cx="1152129" cy="1224136"/>
            <a:chOff x="3131840" y="1916832"/>
            <a:chExt cx="1152129" cy="122413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131840" y="1916832"/>
              <a:ext cx="1152128" cy="68407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283968" y="2060848"/>
              <a:ext cx="1" cy="10801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31840" y="3789040"/>
            <a:ext cx="1080121" cy="2159405"/>
            <a:chOff x="3203848" y="981563"/>
            <a:chExt cx="1080121" cy="2159405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203848" y="981563"/>
              <a:ext cx="1080120" cy="151216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283968" y="2060848"/>
              <a:ext cx="1" cy="10801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9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6794</TotalTime>
  <Words>1720</Words>
  <Application>Microsoft Office PowerPoint</Application>
  <PresentationFormat>全屏显示(4:3)</PresentationFormat>
  <Paragraphs>368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Profile</vt:lpstr>
      <vt:lpstr>第6章  汇编语言</vt:lpstr>
      <vt:lpstr>6.5  宏</vt:lpstr>
      <vt:lpstr>6.7  宏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6.7.1  宏指令的声明和使用</vt:lpstr>
      <vt:lpstr>6.7.2  单行宏的声明和使用</vt:lpstr>
      <vt:lpstr>6.7.2  单行宏的声明和使用</vt:lpstr>
      <vt:lpstr>6.7.2  单行宏的声明和使用</vt:lpstr>
      <vt:lpstr>6.7.2  单行宏的声明和使用</vt:lpstr>
      <vt:lpstr>6.7.3  宏相关方法</vt:lpstr>
      <vt:lpstr>6.7.3  宏相关方法</vt:lpstr>
      <vt:lpstr>6.7.3  宏相关方法</vt:lpstr>
      <vt:lpstr>6.7.3  宏相关方法</vt:lpstr>
      <vt:lpstr>6.7.3  宏相关方法</vt:lpstr>
      <vt:lpstr>6.7.3  宏相关方法</vt:lpstr>
      <vt:lpstr>6.7.3  宏相关方法</vt:lpstr>
      <vt:lpstr>6.7.3  宏相关方法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1328</cp:revision>
  <dcterms:created xsi:type="dcterms:W3CDTF">2008-02-14T05:21:14Z</dcterms:created>
  <dcterms:modified xsi:type="dcterms:W3CDTF">2017-06-19T08:38:32Z</dcterms:modified>
</cp:coreProperties>
</file>