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7"/>
  </p:notesMasterIdLst>
  <p:sldIdLst>
    <p:sldId id="256" r:id="rId2"/>
    <p:sldId id="619" r:id="rId3"/>
    <p:sldId id="629" r:id="rId4"/>
    <p:sldId id="628" r:id="rId5"/>
    <p:sldId id="630" r:id="rId6"/>
    <p:sldId id="632" r:id="rId7"/>
    <p:sldId id="652" r:id="rId8"/>
    <p:sldId id="631" r:id="rId9"/>
    <p:sldId id="633" r:id="rId10"/>
    <p:sldId id="634" r:id="rId11"/>
    <p:sldId id="635" r:id="rId12"/>
    <p:sldId id="664" r:id="rId13"/>
    <p:sldId id="636" r:id="rId14"/>
    <p:sldId id="637" r:id="rId15"/>
    <p:sldId id="638" r:id="rId16"/>
    <p:sldId id="653" r:id="rId17"/>
    <p:sldId id="639" r:id="rId18"/>
    <p:sldId id="641" r:id="rId19"/>
    <p:sldId id="655" r:id="rId20"/>
    <p:sldId id="642" r:id="rId21"/>
    <p:sldId id="649" r:id="rId22"/>
    <p:sldId id="643" r:id="rId23"/>
    <p:sldId id="644" r:id="rId24"/>
    <p:sldId id="648" r:id="rId25"/>
    <p:sldId id="651" r:id="rId26"/>
    <p:sldId id="650" r:id="rId27"/>
    <p:sldId id="646" r:id="rId28"/>
    <p:sldId id="647" r:id="rId29"/>
    <p:sldId id="656" r:id="rId30"/>
    <p:sldId id="657" r:id="rId31"/>
    <p:sldId id="659" r:id="rId32"/>
    <p:sldId id="663" r:id="rId33"/>
    <p:sldId id="660" r:id="rId34"/>
    <p:sldId id="661" r:id="rId35"/>
    <p:sldId id="66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FFFFCC"/>
    <a:srgbClr val="00FFFF"/>
    <a:srgbClr val="99FFCC"/>
    <a:srgbClr val="D5D38F"/>
    <a:srgbClr val="339966"/>
    <a:srgbClr val="99FF66"/>
    <a:srgbClr val="FF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solidFill>
                  <a:prstClr val="black"/>
                </a:solidFill>
                <a:latin typeface="Arial" charset="0"/>
              </a:rPr>
              <a:pPr eaLnBrk="1" hangingPunct="1"/>
              <a:t>25</a:t>
            </a:fld>
            <a:endParaRPr lang="en-US" altLang="zh-CN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和虚拟机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9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BIOS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及其调用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.2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磁盘及其读写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7.3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虚拟机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7.4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一个简易的加载器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5593"/>
              </p:ext>
            </p:extLst>
          </p:nvPr>
        </p:nvGraphicFramePr>
        <p:xfrm>
          <a:off x="899592" y="1916833"/>
          <a:ext cx="7344816" cy="3816423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132366"/>
                <a:gridCol w="2116106"/>
                <a:gridCol w="3096344"/>
              </a:tblGrid>
              <a:tr h="50405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口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参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从键盘读一个字符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如果无字符可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</a:t>
                      </a:r>
                      <a:r>
                        <a:rPr lang="zh-CN" altLang="en-US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键盘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缓冲区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空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zh-CN" sz="1800" b="1" kern="1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则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等待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；字符也包括功能键，对应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码为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判键盘是否有键可读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ZF=1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表示无键可读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ZF=0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表示有键可</a:t>
                      </a:r>
                      <a:r>
                        <a:rPr lang="zh-CN" sz="1800" b="1" kern="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</a:t>
                      </a:r>
                      <a:endParaRPr lang="en-US" altLang="zh-CN" sz="1800" b="1" kern="1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表示零标志位）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不等待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，立即返回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获取变换键当前状态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变换键状态字节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键盘输入示例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936104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从键盘获得在调用发出之后用户按下的字符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清除键盘缓冲区，然后再从键盘读一个字符：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2924944"/>
            <a:ext cx="7419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键盘缓冲区空吗？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.OK          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已清空，跳转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从键盘缓冲区取走一个字符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            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直到键盘缓存区空为止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等待键盘输入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221801" y="6282592"/>
            <a:ext cx="3101668" cy="448598"/>
          </a:xfrm>
          <a:prstGeom prst="wedgeRectCallout">
            <a:avLst>
              <a:gd name="adj1" fmla="val -38618"/>
              <a:gd name="adj2" fmla="val -1077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获得刚从键盘输入的字符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230726" y="3501008"/>
            <a:ext cx="4861215" cy="684076"/>
          </a:xfrm>
          <a:prstGeom prst="wedgeRoundRectCallout">
            <a:avLst>
              <a:gd name="adj1" fmla="val -31224"/>
              <a:gd name="adj2" fmla="val 8551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可能会读到键盘缓冲区中剩余的字符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8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键盘输入示例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936104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从键盘获得在调用发出之后用户按下的字符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清除键盘缓冲区，然后再从键盘读一个字符：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2924944"/>
            <a:ext cx="7419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键盘缓冲区空吗？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.OK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已清空，跳转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从键盘缓冲区取走一个字符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直到键盘缓存区空为止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等待键盘输入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987824" y="2996952"/>
            <a:ext cx="230167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空键盘缓冲区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221801" y="6282592"/>
            <a:ext cx="3101668" cy="448598"/>
          </a:xfrm>
          <a:prstGeom prst="wedgeRectCallout">
            <a:avLst>
              <a:gd name="adj1" fmla="val -38618"/>
              <a:gd name="adj2" fmla="val -1077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获得刚从键盘输入的字符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两类显示方式：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图形显示方式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。每一类显示方式还含有多种显示模式。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显示方式指以字符为单位显示的方式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。字符通常指字母、数字、普通符号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如运算符号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和一些特殊符号（如菱形块和矩形块）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几乎不采用文本显示方式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但这是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043608" y="5157192"/>
            <a:ext cx="6696744" cy="576064"/>
          </a:xfrm>
          <a:prstGeom prst="wedgeRoundRectCallout">
            <a:avLst>
              <a:gd name="adj1" fmla="val 4032"/>
              <a:gd name="adj2" fmla="val -9310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现在貌似文本显示，其实是在图形显示方式下模拟的效果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1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经典文本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zh-CN" altLang="en-US" sz="2800" b="1" dirty="0">
                <a:solidFill>
                  <a:srgbClr val="0000FF"/>
                </a:solidFill>
              </a:rPr>
              <a:t>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经典的文本显示模式是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。在该文本显示模式下，显示器的屏幕被划分成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行，所以每一屏最多可显示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80×25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）个字符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和列号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组成的坐标来定位屏幕上的每个可显示位置。左上角的坐标规定为（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0,0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），向右增加列号，向下增加行号，于是右下角的坐标便是（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79,24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4" y="4713237"/>
            <a:ext cx="3816424" cy="1821399"/>
            <a:chOff x="1907704" y="4713237"/>
            <a:chExt cx="3816424" cy="1821399"/>
          </a:xfrm>
        </p:grpSpPr>
        <p:sp>
          <p:nvSpPr>
            <p:cNvPr id="2" name="TextBox 1"/>
            <p:cNvSpPr txBox="1"/>
            <p:nvPr/>
          </p:nvSpPr>
          <p:spPr>
            <a:xfrm>
              <a:off x="1907704" y="471323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（</a:t>
              </a:r>
              <a:r>
                <a:rPr lang="en-US" altLang="zh-CN" b="1" dirty="0" smtClean="0"/>
                <a:t>0,0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627784" y="5082569"/>
              <a:ext cx="2232248" cy="1082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（</a:t>
              </a:r>
              <a:r>
                <a:rPr lang="en-US" altLang="zh-CN" b="1" dirty="0" smtClean="0"/>
                <a:t>79,0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61560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（</a:t>
              </a:r>
              <a:r>
                <a:rPr lang="en-US" altLang="zh-CN" b="1" dirty="0" smtClean="0"/>
                <a:t>0,24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61653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（</a:t>
              </a:r>
              <a:r>
                <a:rPr lang="en-US" altLang="zh-CN" b="1" dirty="0" smtClean="0"/>
                <a:t>79,24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4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中提供显示输出功能的程序被称为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一个功能有一个编号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程序的某个功能时，应根据要求设置好入口参数，把功能编号置入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有关寄存器中取得出口参数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4630777"/>
            <a:ext cx="7920038" cy="12464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'8'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14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;14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0EH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方式显示字符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6165304"/>
            <a:ext cx="7920038" cy="576064"/>
          </a:xfrm>
          <a:prstGeom prst="wedgeRoundRectCallout">
            <a:avLst>
              <a:gd name="adj1" fmla="val -2939"/>
              <a:gd name="adj2" fmla="val -11111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TTY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显示方式：在当前光标处显示字符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，随后光标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移动到下一个位置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8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441" y="1772816"/>
            <a:ext cx="7921625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屏幕上显示的字符代码及其属性被依次保存在显示缓冲区（某个确定的内存区域）中。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可以认为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显示页号是显示缓冲区的编号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号功能，可选择当前显示页。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通常，总是使用第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22974"/>
              </p:ext>
            </p:extLst>
          </p:nvPr>
        </p:nvGraphicFramePr>
        <p:xfrm>
          <a:off x="633239" y="1700808"/>
          <a:ext cx="7755184" cy="514372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89804"/>
                <a:gridCol w="1946055"/>
                <a:gridCol w="1633052"/>
                <a:gridCol w="2286273"/>
              </a:tblGrid>
              <a:tr h="39392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入口参数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置光标位置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行号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列号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左上角坐标是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(0,0)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AH=8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读取光标位置处的字符和属性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64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AH=9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字符和属性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光标不移动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①光标不移动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②不带属性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AH=14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TTY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方式显示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光标处显示字符并后移光标；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解释回车、换行、退格和响铃等控制符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显示输出示例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当前光标位置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处，按指定属性，显示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（光标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并不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移动）：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3185681"/>
            <a:ext cx="69154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显示页（第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BL, 47H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红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底白字）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重复次数（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267744" y="5580965"/>
            <a:ext cx="3600400" cy="448598"/>
          </a:xfrm>
          <a:prstGeom prst="wedgeRectCallout">
            <a:avLst>
              <a:gd name="adj1" fmla="val -37186"/>
              <a:gd name="adj2" fmla="val -15260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当前光标处按指定属性显示字符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显示输出示例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在当前光标位置处显示指定字符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光标并不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2" y="3185681"/>
            <a:ext cx="828357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2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10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411760" y="5317758"/>
            <a:ext cx="3600400" cy="448598"/>
          </a:xfrm>
          <a:prstGeom prst="wedgeRectCallout">
            <a:avLst>
              <a:gd name="adj1" fmla="val -37726"/>
              <a:gd name="adj2" fmla="val -15549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当前光标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处显示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及其调用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7.1.1  BIOS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简介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键盘输入和显示输出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应用举例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获得用户按键，显示所按键对应的字符，重复这一过程直到用户按下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SHIFT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键后结束程序运行。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3212976"/>
            <a:ext cx="8283575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 L_SHIFT   00000010B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%define   R_SHIFT   00000001B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位代码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类型可执行程序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START: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20072" y="3068960"/>
            <a:ext cx="3065748" cy="448598"/>
          </a:xfrm>
          <a:prstGeom prst="wedgeRectCallout">
            <a:avLst>
              <a:gd name="adj1" fmla="val -40357"/>
              <a:gd name="adj2" fmla="val 11483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定义两个符号常量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771800" y="5517232"/>
            <a:ext cx="3065748" cy="1080120"/>
          </a:xfrm>
          <a:prstGeom prst="wedgeRectCallout">
            <a:avLst>
              <a:gd name="adj1" fmla="val -52837"/>
              <a:gd name="adj2" fmla="val -795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24128" y="1155593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3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5229200"/>
            <a:ext cx="6696744" cy="864096"/>
          </a:xfrm>
          <a:prstGeom prst="wedgeRoundRectCallout">
            <a:avLst>
              <a:gd name="adj1" fmla="val -11139"/>
              <a:gd name="adj2" fmla="val -8659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调用键盘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程序的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号功能，可取得变换键状态字节。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根据变换键状态字节，进而判断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SHIFT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键是否被按。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57676"/>
              </p:ext>
            </p:extLst>
          </p:nvPr>
        </p:nvGraphicFramePr>
        <p:xfrm>
          <a:off x="611188" y="1844824"/>
          <a:ext cx="7619709" cy="217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Visio" r:id="rId4" imgW="4561840" imgH="1300734" progId="Visio.Drawing.11">
                  <p:embed/>
                </p:oleObj>
              </mc:Choice>
              <mc:Fallback>
                <p:oleObj name="Visio" r:id="rId4" imgW="4561840" imgH="13007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44824"/>
                        <a:ext cx="7619709" cy="2172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4644008" y="4365104"/>
            <a:ext cx="3600400" cy="448598"/>
          </a:xfrm>
          <a:prstGeom prst="wedgeRectCallout">
            <a:avLst>
              <a:gd name="adj1" fmla="val -34484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变换键状态字节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各位的意义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49788" y="1196752"/>
            <a:ext cx="3366628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如何判断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键状态？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8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0863" y="1556792"/>
            <a:ext cx="8283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取变换键状态字节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L_SHIFT  +  R_SHIFT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判是否按下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按下，转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判断是否有按键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无，继续下一轮检查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14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             </a:t>
            </a:r>
            <a:r>
              <a:rPr lang="en-US" altLang="zh-C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下一轮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771800" y="1723896"/>
            <a:ext cx="3065748" cy="448598"/>
          </a:xfrm>
          <a:prstGeom prst="wedgeRectCallout">
            <a:avLst>
              <a:gd name="adj1" fmla="val -50087"/>
              <a:gd name="adj2" fmla="val 1032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取得变换键状态字节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012160" y="2204864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203848" y="2996952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判断是否有按键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249776" y="3933056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取得所按字符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249776" y="4869160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显示所取得字符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02176" y="6349970"/>
            <a:ext cx="3065748" cy="448598"/>
          </a:xfrm>
          <a:prstGeom prst="wedgeRectCallout">
            <a:avLst>
              <a:gd name="adj1" fmla="val -56433"/>
              <a:gd name="adj2" fmla="val 107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605098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在屏幕指定位置处显示彩色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5043"/>
            <a:ext cx="4216098" cy="356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3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相关数据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708920"/>
            <a:ext cx="8283575" cy="188769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"Hello,world",0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显示信息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起始光标行号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CurCol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起始光标列号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Color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0x07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每行起始显示属性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55576" y="5229200"/>
            <a:ext cx="5184576" cy="648072"/>
          </a:xfrm>
          <a:prstGeom prst="wedgeRoundRectCallout">
            <a:avLst>
              <a:gd name="adj1" fmla="val -31378"/>
              <a:gd name="adj2" fmla="val -9760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这样安排，可以使得程序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更加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灵活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8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在屏幕指定位置处显示彩色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字符串。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708920"/>
            <a:ext cx="8283575" cy="350192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SECTION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                    ;16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位代码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ORG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                  ;COM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类型可执行程序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Hello             ;SI=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字符串首地址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DL, [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CurCol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          ;DL=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光标列号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[SI]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取得待显示字符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49776" y="2992374"/>
            <a:ext cx="3065748" cy="1080120"/>
          </a:xfrm>
          <a:prstGeom prst="wedgeRectCallout">
            <a:avLst>
              <a:gd name="adj1" fmla="val -60664"/>
              <a:gd name="adj2" fmla="val 4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644008" y="1120874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249776" y="4341135"/>
            <a:ext cx="2883808" cy="432048"/>
          </a:xfrm>
          <a:prstGeom prst="wedgeRectCallout">
            <a:avLst>
              <a:gd name="adj1" fmla="val -37276"/>
              <a:gd name="adj2" fmla="val 9565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循环初始化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2" y="1628800"/>
            <a:ext cx="8035594" cy="1112621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循环控制列，内循环控制行。同一列的显示字符相同，但显示属性不同。同一行的显示字符不同，但显示属性相同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867" y="2845142"/>
            <a:ext cx="7171497" cy="39267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4725144"/>
            <a:ext cx="513392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显示一列字符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6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855" y="2636912"/>
            <a:ext cx="7171497" cy="39267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6550" y="3113573"/>
            <a:ext cx="5133921" cy="3195747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设置光标位置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显示字符（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调整光标的行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调整显示属性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59832" y="3113573"/>
            <a:ext cx="846718" cy="1354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59832" y="4467602"/>
            <a:ext cx="846718" cy="1841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40862" y="1484784"/>
            <a:ext cx="8035594" cy="1080120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循环控制列，内循环控制行。同一列的显示字符相同，但显示属性不同。同一行的显示字符不同，但显示属性相同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8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674655"/>
            <a:ext cx="8283575" cy="296491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19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重新设置光标到位置（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19,0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功能，结束程序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28187" y="5445224"/>
            <a:ext cx="3065748" cy="720080"/>
          </a:xfrm>
          <a:prstGeom prst="wedgeRectCallout">
            <a:avLst>
              <a:gd name="adj1" fmla="val -48818"/>
              <a:gd name="adj2" fmla="val -117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作为</a:t>
            </a:r>
            <a:r>
              <a:rPr lang="en-US" altLang="zh-CN" b="1" dirty="0" smtClean="0">
                <a:solidFill>
                  <a:srgbClr val="0000FF"/>
                </a:solidFill>
              </a:rPr>
              <a:t>COM</a:t>
            </a:r>
            <a:r>
              <a:rPr lang="zh-CN" altLang="en-US" b="1" dirty="0" smtClean="0">
                <a:solidFill>
                  <a:srgbClr val="0000FF"/>
                </a:solidFill>
              </a:rPr>
              <a:t>类型程序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返回</a:t>
            </a:r>
            <a:r>
              <a:rPr lang="en-US" altLang="zh-CN" b="1" dirty="0" smtClean="0">
                <a:solidFill>
                  <a:srgbClr val="0000FF"/>
                </a:solidFill>
              </a:rPr>
              <a:t>DOS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50551" y="2492896"/>
            <a:ext cx="3065748" cy="720080"/>
          </a:xfrm>
          <a:prstGeom prst="wedgeRectCallout">
            <a:avLst>
              <a:gd name="adj1" fmla="val -47126"/>
              <a:gd name="adj2" fmla="val 919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重新设置光标位置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5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98" y="1700808"/>
            <a:ext cx="7920850" cy="1728192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提供的键盘输入和显示输出基本功能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，实现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如下应用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用户从键盘输入一个由十进制数字符组成的字符串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然后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回显该字符串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用户按回车键表示输入结束，允许用户利用退格键修正输入。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3645024"/>
            <a:ext cx="7560840" cy="25202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）安排一个缓冲区，存放由用户从键盘输入的字符串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GetDStr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，接受用户从键盘输入数字字符串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PutDStr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，显示输出字符串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GetChar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接受键盘输入一个字符，它调用键盘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号功能。还安排子程序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PutChar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显示一个字符，它调用显示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号功能。</a:t>
            </a:r>
          </a:p>
        </p:txBody>
      </p:sp>
    </p:spTree>
    <p:extLst>
      <p:ext uri="{BB962C8B-B14F-4D97-AF65-F5344CB8AC3E}">
        <p14:creationId xmlns:p14="http://schemas.microsoft.com/office/powerpoint/2010/main" val="12375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BIOS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41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(Basic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Input/Output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输入输出系统，它被固化在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包含了主要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设备的处理程序和许多常用例行程序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，它们一般以中断处理程序的形式存在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是覆盖在硬件系统上的第一层软件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，它直接操纵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设备或者硬件设备，实现计算机系统的基本输入或输出。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0" y="4670276"/>
            <a:ext cx="2376264" cy="2016224"/>
            <a:chOff x="2771800" y="4653136"/>
            <a:chExt cx="2376264" cy="2016224"/>
          </a:xfrm>
        </p:grpSpPr>
        <p:sp>
          <p:nvSpPr>
            <p:cNvPr id="3" name="椭圆 2"/>
            <p:cNvSpPr/>
            <p:nvPr/>
          </p:nvSpPr>
          <p:spPr>
            <a:xfrm>
              <a:off x="2771800" y="4653136"/>
              <a:ext cx="2376264" cy="20162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3888" y="4684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91644" y="5053826"/>
              <a:ext cx="1736576" cy="1448544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0378" y="5529047"/>
              <a:ext cx="939108" cy="8371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576294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裸机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5876" y="515971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BIOS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908720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框架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659080"/>
            <a:ext cx="8283575" cy="51065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Space      20H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Enter      0DH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Newline    0AH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Backspace  08H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退格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Bell       07H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响铃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16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区长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TEXT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16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100H                  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型程序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起点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3" y="4725144"/>
            <a:ext cx="360040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主体部分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0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908720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框架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659080"/>
            <a:ext cx="8283575" cy="51065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Space      20H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Enter      0DH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Newline    0AH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Backspace  08H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退格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Bell       07H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响铃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16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区长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TEXT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16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100H                  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型程序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起点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3" y="4725144"/>
            <a:ext cx="360040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主体部分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3279" y="2348880"/>
            <a:ext cx="6005225" cy="3631763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DS=CS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buffer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缓冲区首地址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GetDStr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获取一个数字串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Enter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形成回车换行效果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Newline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buffer + 1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字符串首地址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PutDStr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显示一个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411760" y="2348880"/>
            <a:ext cx="691519" cy="23721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39752" y="5125254"/>
            <a:ext cx="763527" cy="855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989128"/>
            <a:ext cx="8093457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315" y="4534088"/>
            <a:ext cx="8283575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2987824" y="1700808"/>
            <a:ext cx="360040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子程序：显示输出一个字符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29527" y="4085490"/>
            <a:ext cx="360040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子程序：由键盘输入一个字符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772816"/>
            <a:ext cx="8093457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GetDStr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能：接受一个由十进制数字符组成的字符串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缓冲区首地址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缓冲区第一个字节是其字符串容量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）返回的字符串以回车符（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）结尾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98" y="4293096"/>
            <a:ext cx="8283575" cy="12464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8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56253"/>
              </p:ext>
            </p:extLst>
          </p:nvPr>
        </p:nvGraphicFramePr>
        <p:xfrm>
          <a:off x="671800" y="1567668"/>
          <a:ext cx="5340360" cy="51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4" imgW="4680396" imgH="4531680" progId="Visio.Drawing.11">
                  <p:embed/>
                </p:oleObj>
              </mc:Choice>
              <mc:Fallback>
                <p:oleObj name="Visio" r:id="rId4" imgW="4680396" imgH="4531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00" y="1567668"/>
                        <a:ext cx="5340360" cy="517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3709042" y="1772816"/>
            <a:ext cx="3023198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GetDStr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的流程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2708920"/>
            <a:ext cx="3384376" cy="576064"/>
          </a:xfrm>
          <a:prstGeom prst="wedgeRectCallout">
            <a:avLst>
              <a:gd name="adj1" fmla="val -57491"/>
              <a:gd name="adj2" fmla="val 405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各种字符，进行不同处理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6354722" y="4293096"/>
            <a:ext cx="2160240" cy="576064"/>
          </a:xfrm>
          <a:prstGeom prst="wedgeRectCallout">
            <a:avLst>
              <a:gd name="adj1" fmla="val -57491"/>
              <a:gd name="adj2" fmla="val 40598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如何处理回退？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844824"/>
            <a:ext cx="8093457" cy="470898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Lab4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字符串中是否有字符？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.Lab2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没有，响铃提醒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光标回退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Space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用空格擦除字符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Backspace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再次光标回退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调整字符串中的存放位置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调整字符串中的字符计数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调整字符串中的空间计数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.Lab1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继续接受字符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16016" y="1107904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对退格的处理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300192" y="3501008"/>
            <a:ext cx="2670212" cy="1080120"/>
          </a:xfrm>
          <a:prstGeom prst="wedgeRectCallout">
            <a:avLst>
              <a:gd name="adj1" fmla="val -37818"/>
              <a:gd name="adj2" fmla="val 813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指向存放位置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含字符计数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含字符串剩余字节数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4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简单使用机器的途径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83562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为用户使用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“裸机”，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提供简单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基本途径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在没有安装操作系统的计算机上，可以通过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使用计算机。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支持基本的键盘输入，能够根据用户的按键操作，得到对应键符的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码等。它支持基本的显示输出，能够根据字符的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码和显示属性（颜色），在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屏幕的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指定位置显示对应的字符。它还支持基本的鼠标操作和打印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操作，还支持读写外部存储设备。。。。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读取磁盘上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的特定程序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可以进行基本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的输入和输出。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主要作用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87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操作系统启动自举的过程中，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发挥重要作用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依靠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，操作系统完成启动自举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的操作系统可以直接建立在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的基础之上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。曾经十分流行的磁盘操作系统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DOS(Disk Operating System)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就是这样，通过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操纵控制硬件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Linux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等操作系统在启动成功后，会直接控制操纵硬件。这样的操作系统完全掌控硬件，实现完备的输入输出功能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3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键位和扫描码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5122" name="Picture 2" descr="https://timgsa.baidu.com/timg?image&amp;quality=80&amp;size=b9999_10000&amp;sec=1489379646511&amp;di=de27c8262f029272123bd8e3b4a20b81&amp;imgtype=0&amp;src=http%3A%2F%2Fec4.images-amazon.com%2Fimages%2FI%2F71yP7LSOfaL._SL1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6624736" cy="25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11187" y="1773971"/>
            <a:ext cx="7921625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键可以分为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五类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：字符键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字母、数字和符号等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，功能键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PgUp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，控制键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(Ctrl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和左右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，双态键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Num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Caps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，特殊请求键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 screen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键位和扫描码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823" y="1773971"/>
            <a:ext cx="79216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键有对应的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码，其他的键并没有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每个键有一个代表键位置的扫描码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9" name="Picture 2" descr="https://timgsa.baidu.com/timg?image&amp;quality=80&amp;size=b9999_10000&amp;sec=1489379646511&amp;di=de27c8262f029272123bd8e3b4a20b81&amp;imgtype=0&amp;src=http%3A%2F%2Fec4.images-amazon.com%2Fimages%2FI%2F71yP7LSOfaL._SL1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3575418"/>
            <a:ext cx="6624736" cy="25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1187624" y="3110331"/>
            <a:ext cx="1944216" cy="418406"/>
          </a:xfrm>
          <a:prstGeom prst="borderCallout1">
            <a:avLst>
              <a:gd name="adj1" fmla="val 18750"/>
              <a:gd name="adj2" fmla="val -8333"/>
              <a:gd name="adj3" fmla="val 203948"/>
              <a:gd name="adj4" fmla="val -1088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ESC</a:t>
            </a:r>
            <a:r>
              <a:rPr lang="zh-CN" altLang="en-US" b="1" dirty="0" smtClean="0">
                <a:solidFill>
                  <a:srgbClr val="C00000"/>
                </a:solidFill>
              </a:rPr>
              <a:t>键扫描码</a:t>
            </a:r>
            <a:r>
              <a:rPr lang="en-US" altLang="zh-CN" b="1" dirty="0" smtClean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3563888" y="3136159"/>
            <a:ext cx="1944216" cy="418406"/>
          </a:xfrm>
          <a:prstGeom prst="borderCallout1">
            <a:avLst>
              <a:gd name="adj1" fmla="val 10832"/>
              <a:gd name="adj2" fmla="val -7992"/>
              <a:gd name="adj3" fmla="val 329056"/>
              <a:gd name="adj4" fmla="val -13950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8</a:t>
            </a:r>
            <a:r>
              <a:rPr lang="zh-CN" altLang="en-US" b="1" dirty="0" smtClean="0">
                <a:solidFill>
                  <a:srgbClr val="C00000"/>
                </a:solidFill>
              </a:rPr>
              <a:t>键的扫描码</a:t>
            </a:r>
            <a:r>
              <a:rPr lang="en-US" altLang="zh-CN" b="1" dirty="0" smtClean="0">
                <a:solidFill>
                  <a:srgbClr val="C00000"/>
                </a:solidFill>
              </a:rPr>
              <a:t>09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键位和扫描码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用户实施按键动作后，键盘作为外部设备会发送扫描码到主机。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用户按键后，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根据所按键的扫描码进行处理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把字符键的扫描码和对应的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码存到键盘缓冲区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（某个确定的内存区域）；把功能键的扫描码存到键盘缓冲区；记录下控制键和双态键的状态；直接处理特殊请求键。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411760" y="5589240"/>
            <a:ext cx="5184949" cy="576064"/>
          </a:xfrm>
          <a:prstGeom prst="wedgeRoundRectCallout">
            <a:avLst>
              <a:gd name="adj1" fmla="val 4032"/>
              <a:gd name="adj2" fmla="val -9310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今后介绍键盘中断处理程序</a:t>
            </a:r>
          </a:p>
        </p:txBody>
      </p:sp>
    </p:spTree>
    <p:extLst>
      <p:ext uri="{BB962C8B-B14F-4D97-AF65-F5344CB8AC3E}">
        <p14:creationId xmlns:p14="http://schemas.microsoft.com/office/powerpoint/2010/main" val="33100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中提供键盘输入功能的程序被称为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一个功能有一个编号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调用键盘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程序时，把功能编号置入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。调用返回后，从有关寄存器中取得出口参数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4221088"/>
            <a:ext cx="7920038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获得键盘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5235262"/>
            <a:ext cx="7920038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是否含有键码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4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6292</TotalTime>
  <Words>3373</Words>
  <Application>Microsoft Office PowerPoint</Application>
  <PresentationFormat>全屏显示(4:3)</PresentationFormat>
  <Paragraphs>469</Paragraphs>
  <Slides>35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Profile</vt:lpstr>
      <vt:lpstr>Visio</vt:lpstr>
      <vt:lpstr>第7章  BIOS和虚拟机</vt:lpstr>
      <vt:lpstr>7.1  BIOS及其调用</vt:lpstr>
      <vt:lpstr>7.1.1  BIOS简介</vt:lpstr>
      <vt:lpstr>7.1.1  BIOS简介</vt:lpstr>
      <vt:lpstr>7.1.1  BIOS简介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1125</cp:revision>
  <dcterms:created xsi:type="dcterms:W3CDTF">2008-02-14T05:21:14Z</dcterms:created>
  <dcterms:modified xsi:type="dcterms:W3CDTF">2017-06-20T00:57:51Z</dcterms:modified>
</cp:coreProperties>
</file>