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2"/>
  </p:notesMasterIdLst>
  <p:sldIdLst>
    <p:sldId id="256" r:id="rId2"/>
    <p:sldId id="620" r:id="rId3"/>
    <p:sldId id="673" r:id="rId4"/>
    <p:sldId id="674" r:id="rId5"/>
    <p:sldId id="675" r:id="rId6"/>
    <p:sldId id="685" r:id="rId7"/>
    <p:sldId id="684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569" r:id="rId17"/>
    <p:sldId id="621" r:id="rId18"/>
    <p:sldId id="623" r:id="rId19"/>
    <p:sldId id="624" r:id="rId20"/>
    <p:sldId id="625" r:id="rId21"/>
    <p:sldId id="626" r:id="rId22"/>
    <p:sldId id="628" r:id="rId23"/>
    <p:sldId id="627" r:id="rId24"/>
    <p:sldId id="629" r:id="rId25"/>
    <p:sldId id="631" r:id="rId26"/>
    <p:sldId id="630" r:id="rId27"/>
    <p:sldId id="661" r:id="rId28"/>
    <p:sldId id="662" r:id="rId29"/>
    <p:sldId id="664" r:id="rId30"/>
    <p:sldId id="66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FF"/>
    <a:srgbClr val="FFFF99"/>
    <a:srgbClr val="FFFFFF"/>
    <a:srgbClr val="FFFFCC"/>
    <a:srgbClr val="D5D38F"/>
    <a:srgbClr val="339966"/>
    <a:srgbClr val="99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和虚拟机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9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.1  BIOS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及其调用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磁盘及其读写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虚拟机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一个简易的加载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器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扇区采用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编址模式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（柱面、磁头和扇区的编址模式）时，最多只能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访问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8GB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左右的硬盘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1024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（扇区）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1024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1024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（扇区）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= 16M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（扇区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= 8G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496" y="4420562"/>
            <a:ext cx="2088232" cy="448598"/>
          </a:xfrm>
          <a:prstGeom prst="wedgeRectCallout">
            <a:avLst>
              <a:gd name="adj1" fmla="val 16135"/>
              <a:gd name="adj2" fmla="val -1460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最大柱面数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339752" y="4420562"/>
            <a:ext cx="2016224" cy="448598"/>
          </a:xfrm>
          <a:prstGeom prst="wedgeRectCallout">
            <a:avLst>
              <a:gd name="adj1" fmla="val -44841"/>
              <a:gd name="adj2" fmla="val -14884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最大磁头数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382938" y="2764378"/>
            <a:ext cx="1909142" cy="448598"/>
          </a:xfrm>
          <a:prstGeom prst="wedgeRectCallout">
            <a:avLst>
              <a:gd name="adj1" fmla="val -50300"/>
              <a:gd name="adj2" fmla="val 9746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最大扇区数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磁盘地址数据包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DAP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7" y="1700808"/>
            <a:ext cx="7921626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数据包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Disk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Address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Packet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，是供扩展磁盘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程序所使用的数据结构。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的结构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DiskAddressPacket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PacketSize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数据包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尺寸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 Reserved;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==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WORD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BlockCount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传输数据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块个数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以扇区为单位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DWORD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BufferAddr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传输缓冲地址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segment:offset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QWORD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BlockNum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</a:t>
            </a:r>
            <a:r>
              <a:rPr lang="zh-CN" altLang="en-US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扇区的逻辑块号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（一维地址）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364088" y="692696"/>
            <a:ext cx="3024709" cy="792088"/>
          </a:xfrm>
          <a:prstGeom prst="wedgeRoundRectCallout">
            <a:avLst>
              <a:gd name="adj1" fmla="val -43809"/>
              <a:gd name="adj2" fmla="val 760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准备采用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扩展的磁盘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771800" y="6109692"/>
            <a:ext cx="3528392" cy="487660"/>
          </a:xfrm>
          <a:prstGeom prst="wedgeRoundRectCallout">
            <a:avLst>
              <a:gd name="adj1" fmla="val 24910"/>
              <a:gd name="adj2" fmla="val -12718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LBA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字节表示，足够大！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4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程序（扩展）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3971"/>
            <a:ext cx="79216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扇区采用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逻辑块编址模式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Logical Block Addressing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时，可以访问“无限大”的硬盘。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编址模式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，扇区地址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表示硬盘中的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实际物理地址（柱面、磁头和扇区）。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编址方式将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三维编址方式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转变为一维的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线性编址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，它把硬盘所有的物理扇区的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C/H/S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编号通过一定的规则转变为一线性的编号，系统效率得到大大提高，避免了烦琐的磁头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柱面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扇区的寻址方式。在访问硬盘时，由硬盘控制器再将这种逻辑地址转换为实际硬盘的物理地址。</a:t>
            </a:r>
          </a:p>
        </p:txBody>
      </p:sp>
    </p:spTree>
    <p:extLst>
      <p:ext uri="{BB962C8B-B14F-4D97-AF65-F5344CB8AC3E}">
        <p14:creationId xmlns:p14="http://schemas.microsoft.com/office/powerpoint/2010/main" val="388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程序（扩展）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42h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DL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驱动器号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DS:SI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磁盘地址数据包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DAP)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0, AH = 0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成功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1, AH =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错误码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调用将磁盘上的数据读入内存。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如果出现错误，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BlockCount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项中则记录了出错前实际读取的数据块个数。</a:t>
            </a:r>
          </a:p>
        </p:txBody>
      </p:sp>
    </p:spTree>
    <p:extLst>
      <p:ext uri="{BB962C8B-B14F-4D97-AF65-F5344CB8AC3E}">
        <p14:creationId xmlns:p14="http://schemas.microsoft.com/office/powerpoint/2010/main" val="12567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程序（扩展）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扩展写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43h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控制写校验</a:t>
            </a:r>
            <a:endParaRPr lang="en-US" altLang="zh-C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DL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驱动器号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DS:SI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磁盘地址数据包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DAP)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0, AH = 0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成功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1, AH =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错误码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功能：这个调用将内存中的数据写入磁盘。如果出现错误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BlockCount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中则记录了出错前实际写入的数据块个数。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427984" y="1647964"/>
            <a:ext cx="3456384" cy="1259210"/>
          </a:xfrm>
          <a:prstGeom prst="wedgeRectCallout">
            <a:avLst>
              <a:gd name="adj1" fmla="val -61324"/>
              <a:gd name="adj2" fmla="val 5560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位控制写校验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关闭；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打开）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到位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，保留（置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547260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利用扩展的磁盘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程序，读取磁盘上的首个（第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个）扇区，到内存的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0000:7C00H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处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865" y="3140968"/>
            <a:ext cx="2591991" cy="2200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DiskAP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80H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42H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13H 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2958844"/>
            <a:ext cx="5328592" cy="2918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DiskAP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尺寸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扇区数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7C00H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缓冲区偏移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缓冲区段值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491880" y="3284984"/>
            <a:ext cx="0" cy="28803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7020272" y="2132856"/>
            <a:ext cx="1840706" cy="792212"/>
          </a:xfrm>
          <a:prstGeom prst="wedgeRoundRectCallout">
            <a:avLst>
              <a:gd name="adj1" fmla="val -46098"/>
              <a:gd name="adj2" fmla="val 986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扩展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INT13H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的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DAP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7880" y="5517232"/>
            <a:ext cx="3249984" cy="1008112"/>
          </a:xfrm>
          <a:prstGeom prst="wedgeRectCallout">
            <a:avLst>
              <a:gd name="adj1" fmla="val 11150"/>
              <a:gd name="adj2" fmla="val -7620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盘  （驱动器号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（扩展的读功能号）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DS:SI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139952" y="6012904"/>
            <a:ext cx="3249984" cy="800472"/>
          </a:xfrm>
          <a:prstGeom prst="wedgeRectCallout">
            <a:avLst>
              <a:gd name="adj1" fmla="val 2943"/>
              <a:gd name="adj2" fmla="val -7144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个扇区开始的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个扇区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到内存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0000:7C00H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开始处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8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PC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机启动的主要步骤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156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加电自检（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POST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配置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引导操作系统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加电</a:t>
            </a:r>
            <a:r>
              <a:rPr lang="zh-CN" altLang="en-US" sz="2800" b="1" dirty="0">
                <a:solidFill>
                  <a:srgbClr val="0000FF"/>
                </a:solidFill>
              </a:rPr>
              <a:t>自检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Power On Self Test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加电（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RESET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）开始执行的地址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FFFF:0000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796024"/>
            <a:ext cx="7200800" cy="17851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版本相关指令           地址        机器码</a:t>
            </a:r>
            <a:endParaRPr lang="it-IT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F000:FFD1        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it-IT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FFFF:0000 </a:t>
            </a:r>
            <a:r>
              <a:rPr lang="it-IT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EAD1FF00F0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E878             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it-IT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F000:FFD1 </a:t>
            </a:r>
            <a:r>
              <a:rPr lang="it-IT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E9A4E8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AL,30            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it-IT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F000:E878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B030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697849"/>
            <a:ext cx="7200800" cy="1323439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乙版本相关指令          地址        机器码</a:t>
            </a:r>
            <a:endParaRPr lang="it-IT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</a:t>
            </a: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F000:E05B         </a:t>
            </a:r>
            <a:r>
              <a:rPr lang="it-IT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it-IT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FFFF:0000  </a:t>
            </a:r>
            <a:r>
              <a:rPr lang="it-IT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EA5BE000F0</a:t>
            </a:r>
            <a:endParaRPr lang="it-IT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AX, AX      </a:t>
            </a: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it-IT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;F000:E05B  </a:t>
            </a:r>
            <a:r>
              <a:rPr lang="it-IT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31C0</a:t>
            </a:r>
            <a:endParaRPr lang="it-IT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25938" y="1421832"/>
            <a:ext cx="2790477" cy="927047"/>
          </a:xfrm>
          <a:prstGeom prst="wedgeRoundRectCallout">
            <a:avLst>
              <a:gd name="adj1" fmla="val -34858"/>
              <a:gd name="adj2" fmla="val 7478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不同的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ROM BIOS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版本，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具体指令不同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</p:spTree>
    <p:extLst>
      <p:ext uri="{BB962C8B-B14F-4D97-AF65-F5344CB8AC3E}">
        <p14:creationId xmlns:p14="http://schemas.microsoft.com/office/powerpoint/2010/main" val="20624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</a:t>
            </a:r>
            <a:r>
              <a:rPr lang="zh-CN" altLang="en-US" sz="2800" b="1" dirty="0">
                <a:solidFill>
                  <a:srgbClr val="0000FF"/>
                </a:solidFill>
              </a:rPr>
              <a:t>电自检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Power On Self Test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27987"/>
            <a:ext cx="7921626" cy="3645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检测关键部件，包括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、低端内存、中断控制器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检测显示控制卡，确定显卡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程序，并初始化显卡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---------------------------------------------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检测标准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设备，包括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CD-ROM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串口和并口等，确定对应的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程序，并初始化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查找确定即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插即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用设备，并初始化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24128" y="692696"/>
            <a:ext cx="3024709" cy="872807"/>
          </a:xfrm>
          <a:prstGeom prst="wedgeRoundRectCallout">
            <a:avLst>
              <a:gd name="adj1" fmla="val -33209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加电自检是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功能的一个重要部分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8034" y="5733256"/>
            <a:ext cx="5400600" cy="864095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关键部件异常，挂起系统，蜂鸣报警；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一般部件异常，屏幕提示。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</p:spTree>
    <p:extLst>
      <p:ext uri="{BB962C8B-B14F-4D97-AF65-F5344CB8AC3E}">
        <p14:creationId xmlns:p14="http://schemas.microsoft.com/office/powerpoint/2010/main" val="25024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配置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BIOS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6" cy="156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获取机器系统的基本配置信息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获取相关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和参数等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设置相关设备的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程序入口点（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47664" y="3802403"/>
            <a:ext cx="5400600" cy="562701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在加电自检过程中进行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547664" y="5035624"/>
            <a:ext cx="5400600" cy="576064"/>
          </a:xfrm>
          <a:prstGeom prst="wedgeRoundRectCallout">
            <a:avLst>
              <a:gd name="adj1" fmla="val 8265"/>
              <a:gd name="adj2" fmla="val -9531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今后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端口地址和中断向量等概念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</a:t>
            </a:r>
            <a:r>
              <a:rPr lang="zh-CN" altLang="en-US" b="1" dirty="0" smtClean="0">
                <a:solidFill>
                  <a:srgbClr val="0000FF"/>
                </a:solidFill>
              </a:rPr>
              <a:t>  磁盘及其读写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磁盘简介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磁盘</a:t>
            </a:r>
            <a:r>
              <a:rPr lang="zh-CN" altLang="en-US" sz="3200" b="1" dirty="0">
                <a:solidFill>
                  <a:srgbClr val="0000FF"/>
                </a:solidFill>
              </a:rPr>
              <a:t>读写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主引导记录分析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引导操作系统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862822"/>
            <a:ext cx="7921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按照“启动顺序”，读取主引导记录（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读取主引导记录到内存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处执行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27584" y="3905962"/>
            <a:ext cx="5400600" cy="1323238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用户应该可以事先设定启动顺序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例如：硬盘、光驱、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盘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盘、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硬盘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</p:spTree>
    <p:extLst>
      <p:ext uri="{BB962C8B-B14F-4D97-AF65-F5344CB8AC3E}">
        <p14:creationId xmlns:p14="http://schemas.microsoft.com/office/powerpoint/2010/main" val="384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关于主引导记录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主引导记录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Boot Record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位于启动磁盘首个扇区的一段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引导（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Loader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。所谓启动磁盘指准备启动操作系统的磁盘。所谓首个扇区指磁盘上的逻辑块号（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的扇区，也就是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道、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面、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扇区）的扇区。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44008" y="4221088"/>
            <a:ext cx="3024709" cy="936104"/>
          </a:xfrm>
          <a:prstGeom prst="wedgeRoundRectCallout">
            <a:avLst>
              <a:gd name="adj1" fmla="val -41709"/>
              <a:gd name="adj2" fmla="val -850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将其读到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0000:7C00H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开始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处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</p:spTree>
    <p:extLst>
      <p:ext uri="{BB962C8B-B14F-4D97-AF65-F5344CB8AC3E}">
        <p14:creationId xmlns:p14="http://schemas.microsoft.com/office/powerpoint/2010/main" val="21155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关于主引导记录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主引导记录负责引导操作系统。从磁盘上当前活动分区读取操作系统的引导程序，然后转引导程序。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传统的主引导记录由三部分组成：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主引导程序（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446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分区表项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Disk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Partition Table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619672" y="5140642"/>
            <a:ext cx="1728192" cy="448598"/>
          </a:xfrm>
          <a:prstGeom prst="wedgeRectCallout">
            <a:avLst>
              <a:gd name="adj1" fmla="val -28995"/>
              <a:gd name="adj2" fmla="val -9766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  AA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50062" y="4626863"/>
            <a:ext cx="4270410" cy="1178401"/>
          </a:xfrm>
          <a:prstGeom prst="wedgeRectCallout">
            <a:avLst>
              <a:gd name="adj1" fmla="val -33598"/>
              <a:gd name="adj2" fmla="val -6905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分区表项构成（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每项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字节），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磁盘上的分区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情况。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主引导程序的执行步骤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自身腾挪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自身代码块搬移，为读入操作系统引导程序做准备。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识别当前活动分区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读取操作系统引导程序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转操作系统引导程序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7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代码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自身腾挪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087651"/>
            <a:ext cx="5472608" cy="422166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33C0          XOR   AX,AX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0000:7C02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8ED0          MOV   SS,AX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0000:7C04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BC007C        MOV   SP,7C00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0000:7C07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8EC0          MOV   ES,AX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0000:7C09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8ED8          MOV   DS,AX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0000:7C0B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BE007C        MOV   SI,7C00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0000:7C0E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BF0006        MOV   DI,0600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0000:7C11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B90002        MOV   CX,0200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0000:7C14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FC            CLD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    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0000:7C15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F3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0000:7C16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A4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0000:7C17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50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AX    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0000:7C18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681C06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061C   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0000:7C1B CB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843808" y="1124744"/>
            <a:ext cx="3024709" cy="792088"/>
          </a:xfrm>
          <a:prstGeom prst="wedgeRoundRectCallout">
            <a:avLst>
              <a:gd name="adj1" fmla="val -32052"/>
              <a:gd name="adj2" fmla="val 7444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Windows7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位系统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主引导程序开始代码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796136" y="2852936"/>
            <a:ext cx="3024336" cy="1296144"/>
          </a:xfrm>
          <a:prstGeom prst="wedgeRectCallout">
            <a:avLst>
              <a:gd name="adj1" fmla="val -48496"/>
              <a:gd name="adj2" fmla="val 889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复制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0000:7C00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处开始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0000:0600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796136" y="5085754"/>
            <a:ext cx="3024336" cy="1178401"/>
          </a:xfrm>
          <a:prstGeom prst="wedgeRectCallout">
            <a:avLst>
              <a:gd name="adj1" fmla="val -60765"/>
              <a:gd name="adj2" fmla="val 40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跳转到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0000:061C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搬移后，继续执行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6381328"/>
            <a:ext cx="5472608" cy="477054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</a:t>
            </a:r>
            <a:r>
              <a:rPr lang="it-IT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7C1C</a:t>
            </a: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FB            ...</a:t>
            </a:r>
            <a:endParaRPr lang="it-IT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5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代码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14345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自身腾挪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900" y="1830145"/>
            <a:ext cx="180020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71900" y="4522213"/>
            <a:ext cx="1800200" cy="853346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1900" y="5373216"/>
            <a:ext cx="1800200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71900" y="2916367"/>
            <a:ext cx="1800200" cy="85334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71899" y="3783405"/>
            <a:ext cx="1800200" cy="73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9399" y="6026804"/>
            <a:ext cx="11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0000:0000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9400" y="5234716"/>
            <a:ext cx="11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0000:0600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9399" y="3644905"/>
            <a:ext cx="11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0000:7C00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2123728" y="3220514"/>
            <a:ext cx="1152500" cy="245052"/>
          </a:xfrm>
          <a:prstGeom prst="borderCallout1">
            <a:avLst>
              <a:gd name="adj1" fmla="val 49846"/>
              <a:gd name="adj2" fmla="val 101172"/>
              <a:gd name="adj3" fmla="val 130639"/>
              <a:gd name="adj4" fmla="val 1375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0000:7C1C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195364" y="4826360"/>
            <a:ext cx="1152500" cy="245052"/>
          </a:xfrm>
          <a:prstGeom prst="borderCallout1">
            <a:avLst>
              <a:gd name="adj1" fmla="val 49846"/>
              <a:gd name="adj2" fmla="val 101172"/>
              <a:gd name="adj3" fmla="val 130639"/>
              <a:gd name="adj4" fmla="val 1375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0000:061C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5652120" y="3220514"/>
            <a:ext cx="576064" cy="179266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代码分析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自身腾挪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191327"/>
            <a:ext cx="5472608" cy="40421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            CLI	     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31C0          XOR	AX,AX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0000:7C03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8ED8          MOV	DS,AX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0000:7C05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8EC0          MOV	ES,AX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0000:7C07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8ED0          MOV	SS,AX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BC007C        MOV	SP,7C00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0000:7C0C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FB            STI	     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FC            CLD	     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89E6          MOV	SI,SP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0000:7C10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BF0006        MOV	DI,0600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0000:7C13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B90001        MOV	CX,0100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F3 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	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0000:7C17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A5 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0000:7C18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EADC060000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	0000:06DC 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960442" y="3623192"/>
            <a:ext cx="3024336" cy="1178401"/>
          </a:xfrm>
          <a:prstGeom prst="wedgeRectCallout">
            <a:avLst>
              <a:gd name="adj1" fmla="val -84610"/>
              <a:gd name="adj2" fmla="val 12074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复制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0000:7C00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处开始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0000:0600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960442" y="5445224"/>
            <a:ext cx="3024336" cy="1178401"/>
          </a:xfrm>
          <a:prstGeom prst="wedgeRectCallout">
            <a:avLst>
              <a:gd name="adj1" fmla="val -60765"/>
              <a:gd name="adj2" fmla="val 40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跳转到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0000:06DC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搬移后，继续执行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699792" y="1056280"/>
            <a:ext cx="3024709" cy="860551"/>
          </a:xfrm>
          <a:prstGeom prst="wedgeRoundRectCallout">
            <a:avLst>
              <a:gd name="adj1" fmla="val -30792"/>
              <a:gd name="adj2" fmla="val 7126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DOS6.22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主引导程序开始代码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7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代码分析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识别当前活动分区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所谓分区指磁盘上的一段连续区域。引入分区概念后，一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个物理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硬盘可分为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几个较小的逻辑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分区。在不同的磁盘分区，可以安装不同的操作系统，这样可以在硬盘上安装多个操作系统。当前使用操作系统所在的分区，被称为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活动分区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主引导记录中含有一张磁盘分区表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分区表含有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项，可以表示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个分区。每项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个字节，由分区标记、分区起始扇区地址等信息构成。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分区标记，可以识别出活动分区。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6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代码分析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读取操作系统引导程序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191327"/>
            <a:ext cx="7200800" cy="422166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0000:0661 666800000000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00000000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0000:0667 66FF7608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[BP+08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0000:066B 680000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0000:066E 68007C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7C00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0000:0671 680100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0001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0000:0674 681000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0010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0000:0677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B442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AH,42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0000:0679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8A5600        MOV   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,[BP+00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0000:067C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8BF4          MOV   SI,SP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0000:067E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CD13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13                                 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0000:0680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9F            LAHF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0000:0681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83C410        ADD   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,+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0000:0684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9E            SAHF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0000:0685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EB14          JMP   069B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99992" y="1052736"/>
            <a:ext cx="3024709" cy="883749"/>
          </a:xfrm>
          <a:prstGeom prst="wedgeRoundRectCallout">
            <a:avLst>
              <a:gd name="adj1" fmla="val -34991"/>
              <a:gd name="adj2" fmla="val 7074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Windows7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位系统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主引导程序代码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156176" y="3068960"/>
            <a:ext cx="2736304" cy="864096"/>
          </a:xfrm>
          <a:prstGeom prst="wedgeRectCallout">
            <a:avLst>
              <a:gd name="adj1" fmla="val -38583"/>
              <a:gd name="adj2" fmla="val -654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在堆栈中，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形成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156176" y="4126458"/>
            <a:ext cx="2736304" cy="886718"/>
          </a:xfrm>
          <a:prstGeom prst="wedgeRectCallout">
            <a:avLst>
              <a:gd name="adj1" fmla="val -56684"/>
              <a:gd name="adj2" fmla="val -156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取得驱动器号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（硬盘号）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724128" y="5373216"/>
            <a:ext cx="2736304" cy="504056"/>
          </a:xfrm>
          <a:prstGeom prst="wedgeRectCallout">
            <a:avLst>
              <a:gd name="adj1" fmla="val -54363"/>
              <a:gd name="adj2" fmla="val -68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平衡堆栈，弹出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主引导程序代码分析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读取操作系统引导程序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191327"/>
            <a:ext cx="3528392" cy="422166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00000000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[BP+08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7C00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0001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0010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AH,42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,[BP+00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SI,SP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                                 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SP,+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SAHF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069B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829871" y="2780928"/>
            <a:ext cx="2736304" cy="864096"/>
          </a:xfrm>
          <a:prstGeom prst="wedgeRectCallout">
            <a:avLst>
              <a:gd name="adj1" fmla="val -50187"/>
              <a:gd name="adj2" fmla="val 901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在堆栈中，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形成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4082296"/>
            <a:ext cx="4752528" cy="193899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0010   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尺寸和保留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0001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7C00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缓冲区段值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xxxxxxxx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275856" y="2852936"/>
            <a:ext cx="1512168" cy="26642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3923928" y="2119319"/>
            <a:ext cx="2736304" cy="448444"/>
          </a:xfrm>
          <a:prstGeom prst="wedgeRectCallout">
            <a:avLst>
              <a:gd name="adj1" fmla="val -50187"/>
              <a:gd name="adj2" fmla="val 901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活动分区表中的信息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3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b="1" dirty="0" smtClean="0">
                <a:solidFill>
                  <a:srgbClr val="0000FF"/>
                </a:solidFill>
              </a:rPr>
              <a:t>磁盘简介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28" name="Picture 4" descr="C:\Users\HP\Desktop\硬盘外观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445000"/>
            <a:ext cx="317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标注 10"/>
          <p:cNvSpPr/>
          <p:nvPr/>
        </p:nvSpPr>
        <p:spPr>
          <a:xfrm>
            <a:off x="616794" y="5301208"/>
            <a:ext cx="4675286" cy="864095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硬盘、硬盘驱动器，往往表示相同概念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593844"/>
            <a:ext cx="7921626" cy="349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是计算机系统中重要的外部存储设备。与内部存储器相比，它容量大，但存取速度慢。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现在只使用硬磁盘（硬盘），软磁盘几乎没有了。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硬盘又可分为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机械硬盘（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HDD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传统硬盘）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、固态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SSD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盘，新式硬盘）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、混合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HHD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绝大多数硬盘都是固定硬盘，被永久性地密封固定在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硬盘驱动器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7.2.3  </a:t>
            </a:r>
            <a:r>
              <a:rPr lang="zh-CN" altLang="en-US" b="1" dirty="0" smtClean="0">
                <a:solidFill>
                  <a:srgbClr val="0000FF"/>
                </a:solidFill>
              </a:rPr>
              <a:t>主引导记录分析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主引导程序代码分析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转操作系统引导程序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187" y="2348880"/>
            <a:ext cx="7200800" cy="95154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0000:072A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EA007C0000    JMP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</a:t>
            </a:r>
          </a:p>
          <a:p>
            <a:pPr>
              <a:lnSpc>
                <a:spcPts val="2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55576" y="3789040"/>
            <a:ext cx="3672408" cy="936104"/>
          </a:xfrm>
          <a:prstGeom prst="wedgeRoundRectCallout">
            <a:avLst>
              <a:gd name="adj1" fmla="val -32154"/>
              <a:gd name="adj2" fmla="val -8866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假设一切正常，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不考虑读出错等情况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99992" y="1052736"/>
            <a:ext cx="3024709" cy="883749"/>
          </a:xfrm>
          <a:prstGeom prst="wedgeRoundRectCallout">
            <a:avLst>
              <a:gd name="adj1" fmla="val -34991"/>
              <a:gd name="adj2" fmla="val 7074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Windows7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位系统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主引导程序代码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9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硬盘结构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C:\Users\HP\Desktop\磁盘结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166673" cy="29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11187" y="1700808"/>
            <a:ext cx="7921626" cy="249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机械硬盘由多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个铝制或者玻璃制的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碟片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组成。碟片外覆盖有铁磁性材料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。碟片成为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磁片上分布若干同心圆的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；磁道又分为若干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下（磁片上）的相同半径的磁道，构成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柱面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1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扇区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扇区作为物理介质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，指位于磁道上的一段存储数据的弧形区域。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扇区作为度量单位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512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字节。通常一个扇区可以存储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512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字节的数据。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7" name="Picture 2" descr="C:\Users\HP\Desktop\磁盘结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166673" cy="29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扇区地址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传统上，通过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柱面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Cylinder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Head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Sector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）这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三维地址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来指定磁盘上的某个扇区。称之为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编址方式，对应的地址是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现在，可以采用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绝对扇区号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一维地址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）来指定磁盘上的某个扇区。称之为逻辑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块编址（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Logical Block Addressing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方式，对应的扇区地址是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2442" y="4581416"/>
            <a:ext cx="7920038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地址（逻辑块号）与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地址的关系如下（起始逻辑块号为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块号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每道扇区数 * 磁头数 * </a:t>
            </a:r>
            <a:r>
              <a:rPr lang="zh-CN" altLang="en-US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柱面号</a:t>
            </a:r>
            <a:endParaRPr lang="zh-CN" altLang="en-US" sz="20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每道扇区数 * 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磁头号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 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扇区号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- 1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6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7.2.1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磁盘容量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6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一个硬盘的柱面数、磁头数和每个磁道的扇区数，决定了硬盘的最大容量。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13" y="2953449"/>
            <a:ext cx="7920038" cy="234775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假设柱面数是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，磁头数是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，每个磁道的扇区数是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磁盘最大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容量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（字节数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下式计算：</a:t>
            </a: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每扇区字节数 * 扇区个数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512 *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扇区个数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512 *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 * h * 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507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31580"/>
            <a:ext cx="7921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输入输出功能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的程序被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包括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和软盘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、校验和格式化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一个功能有一个编号。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磁盘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，按调用的功能，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准备好读写缓存区中的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好相应的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，然后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。调用返回后，从有关寄存器中取得出口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参数，从读写缓冲区中取得数据。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7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7.2.2  </a:t>
            </a:r>
            <a:r>
              <a:rPr lang="zh-CN" altLang="en-US" b="1" dirty="0" smtClean="0">
                <a:solidFill>
                  <a:srgbClr val="0000FF"/>
                </a:solidFill>
              </a:rPr>
              <a:t>磁盘</a:t>
            </a:r>
            <a:r>
              <a:rPr lang="zh-CN" altLang="en-US" b="1" dirty="0">
                <a:solidFill>
                  <a:srgbClr val="0000FF"/>
                </a:solidFill>
              </a:rPr>
              <a:t>读写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磁盘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593852" y="1158548"/>
            <a:ext cx="3456384" cy="576064"/>
          </a:xfrm>
          <a:prstGeom prst="wedgeRoundRectCallout">
            <a:avLst>
              <a:gd name="adj1" fmla="val -41499"/>
              <a:gd name="adj2" fmla="val 21844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扇区采用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CHS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编址方式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47744"/>
              </p:ext>
            </p:extLst>
          </p:nvPr>
        </p:nvGraphicFramePr>
        <p:xfrm>
          <a:off x="611188" y="1867170"/>
          <a:ext cx="7755184" cy="443342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0492"/>
                <a:gridCol w="2808312"/>
                <a:gridCol w="1944216"/>
                <a:gridCol w="1922164"/>
              </a:tblGrid>
              <a:tr h="3347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入口参数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311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读扇区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ES=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缓冲区地址段值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BX=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缓冲区地址偏移</a:t>
                      </a:r>
                      <a:endParaRPr lang="zh-CN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AL=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扇区数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DH=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磁头号</a:t>
                      </a:r>
                      <a:endParaRPr lang="en-US" altLang="zh-CN" sz="1800" b="1" kern="1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DL=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驱动器号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CH=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柱面号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低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位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CL(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高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位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)=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柱面号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高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位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CL(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低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位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)=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扇区号</a:t>
                      </a:r>
                      <a:endParaRPr lang="en-US" altLang="zh-CN" sz="1800" b="1" kern="1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进位标志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CF=0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表示读成功，缓冲区含有读入的数据；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CF=1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表示读出错，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AX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中存放出错状态代码。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驱动器号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盘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=80H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盘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=81H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柱面号、磁头号、扇区号，指定读写首个扇区的地址。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079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AH=3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写扇区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同上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进位标志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CF=0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表示写成功；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CF=1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表示写出错，</a:t>
                      </a:r>
                      <a:r>
                        <a:rPr lang="en-US" alt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AX</a:t>
                      </a:r>
                      <a:r>
                        <a:rPr lang="zh-CN" alt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中存放出错状态。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6601</TotalTime>
  <Words>2415</Words>
  <Application>Microsoft Office PowerPoint</Application>
  <PresentationFormat>全屏显示(4:3)</PresentationFormat>
  <Paragraphs>374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Profile</vt:lpstr>
      <vt:lpstr>第7章  BIOS和虚拟机</vt:lpstr>
      <vt:lpstr>7.2  磁盘及其读写</vt:lpstr>
      <vt:lpstr>7.2.1  磁盘简介</vt:lpstr>
      <vt:lpstr>7.2.1  磁盘简介</vt:lpstr>
      <vt:lpstr>7.2.1  磁盘简介</vt:lpstr>
      <vt:lpstr>7.2.1  磁盘简介</vt:lpstr>
      <vt:lpstr>7.2.1  磁盘简介</vt:lpstr>
      <vt:lpstr>7.2.2  磁盘读写</vt:lpstr>
      <vt:lpstr>7.2.2  磁盘读写</vt:lpstr>
      <vt:lpstr>7.2.2  磁盘读写</vt:lpstr>
      <vt:lpstr>7.2.2  磁盘读写</vt:lpstr>
      <vt:lpstr>7.2.2  磁盘读写</vt:lpstr>
      <vt:lpstr>7.2.2  磁盘读写</vt:lpstr>
      <vt:lpstr>7.2.2  磁盘读写</vt:lpstr>
      <vt:lpstr>7.2.2  磁盘读写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  <vt:lpstr>7.2.3  主引导记录分析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1262</cp:revision>
  <dcterms:created xsi:type="dcterms:W3CDTF">2008-02-14T05:21:14Z</dcterms:created>
  <dcterms:modified xsi:type="dcterms:W3CDTF">2017-06-20T01:18:25Z</dcterms:modified>
</cp:coreProperties>
</file>