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7"/>
  </p:notesMasterIdLst>
  <p:sldIdLst>
    <p:sldId id="256" r:id="rId2"/>
    <p:sldId id="643" r:id="rId3"/>
    <p:sldId id="675" r:id="rId4"/>
    <p:sldId id="670" r:id="rId5"/>
    <p:sldId id="677" r:id="rId6"/>
    <p:sldId id="678" r:id="rId7"/>
    <p:sldId id="679" r:id="rId8"/>
    <p:sldId id="674" r:id="rId9"/>
    <p:sldId id="646" r:id="rId10"/>
    <p:sldId id="671" r:id="rId11"/>
    <p:sldId id="672" r:id="rId12"/>
    <p:sldId id="680" r:id="rId13"/>
    <p:sldId id="681" r:id="rId14"/>
    <p:sldId id="682" r:id="rId15"/>
    <p:sldId id="647" r:id="rId16"/>
    <p:sldId id="648" r:id="rId17"/>
    <p:sldId id="649" r:id="rId18"/>
    <p:sldId id="650" r:id="rId19"/>
    <p:sldId id="651" r:id="rId20"/>
    <p:sldId id="652" r:id="rId21"/>
    <p:sldId id="653" r:id="rId22"/>
    <p:sldId id="683" r:id="rId23"/>
    <p:sldId id="684" r:id="rId24"/>
    <p:sldId id="685" r:id="rId25"/>
    <p:sldId id="686" r:id="rId26"/>
    <p:sldId id="687" r:id="rId27"/>
    <p:sldId id="688" r:id="rId28"/>
    <p:sldId id="689" r:id="rId29"/>
    <p:sldId id="690" r:id="rId30"/>
    <p:sldId id="691" r:id="rId31"/>
    <p:sldId id="692" r:id="rId32"/>
    <p:sldId id="693" r:id="rId33"/>
    <p:sldId id="694" r:id="rId34"/>
    <p:sldId id="695" r:id="rId35"/>
    <p:sldId id="696"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FF"/>
    <a:srgbClr val="FFFFCC"/>
    <a:srgbClr val="FFFF99"/>
    <a:srgbClr val="66FFFF"/>
    <a:srgbClr val="FFFFFF"/>
    <a:srgbClr val="D5D38F"/>
    <a:srgbClr val="339966"/>
    <a:srgbClr val="99FF66"/>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1" autoAdjust="0"/>
    <p:restoredTop sz="94660"/>
  </p:normalViewPr>
  <p:slideViewPr>
    <p:cSldViewPr>
      <p:cViewPr>
        <p:scale>
          <a:sx n="100" d="100"/>
          <a:sy n="100" d="100"/>
        </p:scale>
        <p:origin x="-166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04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2E9B110-2FDF-46B6-8373-4AF47E46AF95}" type="slidenum">
              <a:rPr lang="en-US" altLang="zh-CN"/>
              <a:pPr>
                <a:defRPr/>
              </a:pPr>
              <a:t>‹#›</a:t>
            </a:fld>
            <a:endParaRPr lang="en-US" altLang="zh-CN"/>
          </a:p>
        </p:txBody>
      </p:sp>
    </p:spTree>
    <p:extLst>
      <p:ext uri="{BB962C8B-B14F-4D97-AF65-F5344CB8AC3E}">
        <p14:creationId xmlns:p14="http://schemas.microsoft.com/office/powerpoint/2010/main" val="1561698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10</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12</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13</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14</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15</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16</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17</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18</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19</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20</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22</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23</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24</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25</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26</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27</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28</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29</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30</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32</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33</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34</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35</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4</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5</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6</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7</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8</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9</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1554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607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183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Tree>
    <p:extLst>
      <p:ext uri="{BB962C8B-B14F-4D97-AF65-F5344CB8AC3E}">
        <p14:creationId xmlns:p14="http://schemas.microsoft.com/office/powerpoint/2010/main" val="68399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41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715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718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053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4698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46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1091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6621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052513"/>
            <a:ext cx="80010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908050"/>
            <a:ext cx="7958138" cy="109538"/>
          </a:xfrm>
          <a:custGeom>
            <a:avLst/>
            <a:gdLst>
              <a:gd name="T0" fmla="*/ 0 w 1000"/>
              <a:gd name="T1" fmla="*/ 0 h 1000"/>
              <a:gd name="T2" fmla="*/ 2147483647 w 1000"/>
              <a:gd name="T3" fmla="*/ 0 h 1000"/>
              <a:gd name="T4" fmla="*/ 2147483647 w 1000"/>
              <a:gd name="T5" fmla="*/ 1314287750 h 1000"/>
              <a:gd name="T6" fmla="*/ 0 w 1000"/>
              <a:gd name="T7" fmla="*/ 131428775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Text Box 9"/>
          <p:cNvSpPr txBox="1">
            <a:spLocks noChangeArrowheads="1"/>
          </p:cNvSpPr>
          <p:nvPr userDrawn="1"/>
        </p:nvSpPr>
        <p:spPr bwMode="auto">
          <a:xfrm>
            <a:off x="3492500" y="6165850"/>
            <a:ext cx="5113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spcBef>
                <a:spcPct val="50000"/>
              </a:spcBef>
              <a:defRPr/>
            </a:pPr>
            <a:r>
              <a:rPr lang="en-US" altLang="zh-CN" smtClean="0">
                <a:ea typeface="隶书" pitchFamily="49" charset="-122"/>
              </a:rPr>
              <a:t>ASM YJW</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zh-CN" altLang="en-US" b="1" dirty="0" smtClean="0">
                <a:solidFill>
                  <a:srgbClr val="0000FF"/>
                </a:solidFill>
              </a:rPr>
              <a:t>第</a:t>
            </a:r>
            <a:r>
              <a:rPr lang="en-US" altLang="zh-CN" b="1" dirty="0">
                <a:solidFill>
                  <a:srgbClr val="0000FF"/>
                </a:solidFill>
              </a:rPr>
              <a:t>7</a:t>
            </a:r>
            <a:r>
              <a:rPr lang="zh-CN" altLang="en-US" b="1" dirty="0" smtClean="0">
                <a:solidFill>
                  <a:srgbClr val="0000FF"/>
                </a:solidFill>
              </a:rPr>
              <a:t>章  </a:t>
            </a:r>
            <a:r>
              <a:rPr lang="en-US" altLang="zh-CN" b="1" dirty="0" smtClean="0">
                <a:solidFill>
                  <a:srgbClr val="0000FF"/>
                </a:solidFill>
              </a:rPr>
              <a:t>BIOS</a:t>
            </a:r>
            <a:r>
              <a:rPr lang="zh-CN" altLang="en-US" b="1" dirty="0" smtClean="0">
                <a:solidFill>
                  <a:srgbClr val="0000FF"/>
                </a:solidFill>
              </a:rPr>
              <a:t>和虚拟机</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6" name="Text Box 7"/>
          <p:cNvSpPr txBox="1">
            <a:spLocks noChangeArrowheads="1"/>
          </p:cNvSpPr>
          <p:nvPr/>
        </p:nvSpPr>
        <p:spPr bwMode="auto">
          <a:xfrm>
            <a:off x="611188" y="1052736"/>
            <a:ext cx="7921625" cy="3098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ts val="5600"/>
              </a:lnSpc>
              <a:spcBef>
                <a:spcPts val="600"/>
              </a:spcBef>
            </a:pPr>
            <a:r>
              <a:rPr lang="en-US" altLang="zh-CN" sz="3200" b="1" dirty="0">
                <a:solidFill>
                  <a:schemeClr val="bg1">
                    <a:lumMod val="75000"/>
                  </a:schemeClr>
                </a:solidFill>
              </a:rPr>
              <a:t>7</a:t>
            </a:r>
            <a:r>
              <a:rPr lang="en-US" altLang="zh-CN" sz="3200" b="1" dirty="0" smtClean="0">
                <a:solidFill>
                  <a:schemeClr val="bg1">
                    <a:lumMod val="75000"/>
                  </a:schemeClr>
                </a:solidFill>
              </a:rPr>
              <a:t>.1  BIOS</a:t>
            </a:r>
            <a:r>
              <a:rPr lang="zh-CN" altLang="en-US" sz="3200" b="1" dirty="0" smtClean="0">
                <a:solidFill>
                  <a:schemeClr val="bg1">
                    <a:lumMod val="75000"/>
                  </a:schemeClr>
                </a:solidFill>
              </a:rPr>
              <a:t>及其调用</a:t>
            </a:r>
            <a:endParaRPr lang="zh-CN" altLang="en-US" sz="3200" b="1" dirty="0">
              <a:solidFill>
                <a:schemeClr val="bg1">
                  <a:lumMod val="75000"/>
                </a:schemeClr>
              </a:solidFill>
            </a:endParaRPr>
          </a:p>
          <a:p>
            <a:pPr eaLnBrk="1" hangingPunct="1">
              <a:lnSpc>
                <a:spcPts val="5600"/>
              </a:lnSpc>
              <a:spcBef>
                <a:spcPts val="600"/>
              </a:spcBef>
            </a:pPr>
            <a:r>
              <a:rPr lang="en-US" altLang="zh-CN" sz="3200" b="1" dirty="0">
                <a:solidFill>
                  <a:schemeClr val="bg1">
                    <a:lumMod val="75000"/>
                  </a:schemeClr>
                </a:solidFill>
              </a:rPr>
              <a:t>7.2  </a:t>
            </a:r>
            <a:r>
              <a:rPr lang="zh-CN" altLang="en-US" sz="3200" b="1" dirty="0">
                <a:solidFill>
                  <a:schemeClr val="bg1">
                    <a:lumMod val="75000"/>
                  </a:schemeClr>
                </a:solidFill>
              </a:rPr>
              <a:t>磁盘及其读写</a:t>
            </a:r>
            <a:endParaRPr lang="en-US" altLang="zh-CN" sz="3200" b="1" dirty="0">
              <a:solidFill>
                <a:schemeClr val="bg1">
                  <a:lumMod val="75000"/>
                </a:schemeClr>
              </a:solidFill>
            </a:endParaRPr>
          </a:p>
          <a:p>
            <a:pPr eaLnBrk="1" hangingPunct="1">
              <a:lnSpc>
                <a:spcPts val="5600"/>
              </a:lnSpc>
              <a:spcBef>
                <a:spcPts val="600"/>
              </a:spcBef>
            </a:pPr>
            <a:r>
              <a:rPr lang="en-US" altLang="zh-CN" sz="3200" b="1" dirty="0" smtClean="0">
                <a:solidFill>
                  <a:srgbClr val="0000FF"/>
                </a:solidFill>
              </a:rPr>
              <a:t>7.3  </a:t>
            </a:r>
            <a:r>
              <a:rPr lang="zh-CN" altLang="en-US" sz="3200" b="1" dirty="0" smtClean="0">
                <a:solidFill>
                  <a:srgbClr val="0000FF"/>
                </a:solidFill>
              </a:rPr>
              <a:t>虚拟机</a:t>
            </a:r>
            <a:endParaRPr lang="en-US" altLang="zh-CN" sz="3200" b="1" dirty="0" smtClean="0">
              <a:solidFill>
                <a:srgbClr val="0000FF"/>
              </a:solidFill>
            </a:endParaRPr>
          </a:p>
          <a:p>
            <a:pPr eaLnBrk="1" hangingPunct="1">
              <a:lnSpc>
                <a:spcPts val="5600"/>
              </a:lnSpc>
              <a:spcBef>
                <a:spcPts val="600"/>
              </a:spcBef>
            </a:pPr>
            <a:r>
              <a:rPr lang="en-US" altLang="zh-CN" sz="3200" b="1" dirty="0">
                <a:solidFill>
                  <a:schemeClr val="bg1">
                    <a:lumMod val="75000"/>
                  </a:schemeClr>
                </a:solidFill>
              </a:rPr>
              <a:t>7.4  </a:t>
            </a:r>
            <a:r>
              <a:rPr lang="zh-CN" altLang="en-US" sz="3200" b="1" dirty="0">
                <a:solidFill>
                  <a:schemeClr val="bg1">
                    <a:lumMod val="75000"/>
                  </a:schemeClr>
                </a:solidFill>
              </a:rPr>
              <a:t>一个简易的加载</a:t>
            </a:r>
            <a:r>
              <a:rPr lang="zh-CN" altLang="en-US" sz="3200" b="1" dirty="0" smtClean="0">
                <a:solidFill>
                  <a:schemeClr val="bg1">
                    <a:lumMod val="75000"/>
                  </a:schemeClr>
                </a:solidFill>
              </a:rPr>
              <a:t>器</a:t>
            </a:r>
            <a:endParaRPr lang="zh-CN" altLang="en-US" sz="3200" b="1"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err="1" smtClean="0">
                <a:solidFill>
                  <a:srgbClr val="0000FF"/>
                </a:solidFill>
              </a:rPr>
              <a:t>VirtualBox</a:t>
            </a:r>
            <a:r>
              <a:rPr lang="zh-CN" altLang="en-US" sz="2800" b="1" dirty="0">
                <a:solidFill>
                  <a:srgbClr val="0000FF"/>
                </a:solidFill>
              </a:rPr>
              <a:t>特点</a:t>
            </a:r>
            <a:endParaRPr lang="zh-CN" altLang="en-US" sz="1600" b="1" dirty="0"/>
          </a:p>
          <a:p>
            <a:pPr algn="just" eaLnBrk="1" hangingPunct="1">
              <a:spcBef>
                <a:spcPct val="50000"/>
              </a:spcBef>
            </a:pPr>
            <a:endParaRPr lang="zh-CN" altLang="en-US" sz="2800" b="1" dirty="0">
              <a:solidFill>
                <a:srgbClr val="0000FF"/>
              </a:solidFill>
            </a:endParaRPr>
          </a:p>
        </p:txBody>
      </p:sp>
      <p:sp>
        <p:nvSpPr>
          <p:cNvPr id="8" name="矩形 7"/>
          <p:cNvSpPr/>
          <p:nvPr/>
        </p:nvSpPr>
        <p:spPr>
          <a:xfrm>
            <a:off x="611187" y="1713870"/>
            <a:ext cx="7921625" cy="3481722"/>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en-US" altLang="zh-CN" sz="2400" b="1" dirty="0" err="1" smtClean="0">
                <a:effectLst>
                  <a:outerShdw blurRad="38100" dist="38100" dir="2700000" algn="tl">
                    <a:srgbClr val="000000">
                      <a:alpha val="43137"/>
                    </a:srgbClr>
                  </a:outerShdw>
                </a:effectLst>
                <a:latin typeface="+mn-ea"/>
                <a:ea typeface="+mn-ea"/>
              </a:rPr>
              <a:t>VirtualBox</a:t>
            </a:r>
            <a:r>
              <a:rPr lang="zh-CN" altLang="en-US" sz="2400" b="1" dirty="0">
                <a:effectLst>
                  <a:outerShdw blurRad="38100" dist="38100" dir="2700000" algn="tl">
                    <a:srgbClr val="000000">
                      <a:alpha val="43137"/>
                    </a:srgbClr>
                  </a:outerShdw>
                </a:effectLst>
                <a:latin typeface="+mn-ea"/>
                <a:ea typeface="+mn-ea"/>
              </a:rPr>
              <a:t>作为虚拟机管理器，使用比较方便</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能够</a:t>
            </a:r>
            <a:r>
              <a:rPr lang="zh-CN" altLang="en-US" sz="2400" b="1" dirty="0">
                <a:effectLst>
                  <a:outerShdw blurRad="38100" dist="38100" dir="2700000" algn="tl">
                    <a:srgbClr val="000000">
                      <a:alpha val="43137"/>
                    </a:srgbClr>
                  </a:outerShdw>
                </a:effectLst>
                <a:latin typeface="+mn-ea"/>
                <a:ea typeface="+mn-ea"/>
              </a:rPr>
              <a:t>创建和管理多台虚拟机。在这些虚拟机上，能够分别安装不同的客户机操作系统。每个客户机系统都能够独立运行，就像不同的机器，可以独立地打开、暂停与停止</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宿主机</a:t>
            </a:r>
            <a:r>
              <a:rPr lang="zh-CN" altLang="en-US" sz="2400" b="1" dirty="0">
                <a:effectLst>
                  <a:outerShdw blurRad="38100" dist="38100" dir="2700000" algn="tl">
                    <a:srgbClr val="000000">
                      <a:alpha val="43137"/>
                    </a:srgbClr>
                  </a:outerShdw>
                </a:effectLst>
                <a:latin typeface="+mn-ea"/>
                <a:ea typeface="+mn-ea"/>
              </a:rPr>
              <a:t>操作系统与客户机操作系统之间能相互通信，而且还能够同时使用网络</a:t>
            </a:r>
            <a:r>
              <a:rPr lang="zh-CN" altLang="en-US" sz="2400" b="1" dirty="0" smtClean="0">
                <a:effectLst>
                  <a:outerShdw blurRad="38100" dist="38100" dir="2700000" algn="tl">
                    <a:srgbClr val="000000">
                      <a:alpha val="43137"/>
                    </a:srgbClr>
                  </a:outerShdw>
                </a:effectLst>
                <a:latin typeface="+mn-ea"/>
                <a:ea typeface="+mn-ea"/>
              </a:rPr>
              <a:t>。</a:t>
            </a:r>
            <a:endParaRPr lang="zh-CN" altLang="en-US" sz="2400" b="1" dirty="0">
              <a:effectLst>
                <a:outerShdw blurRad="38100" dist="38100" dir="2700000" algn="tl">
                  <a:srgbClr val="000000">
                    <a:alpha val="43137"/>
                  </a:srgbClr>
                </a:outerShdw>
              </a:effectLst>
              <a:latin typeface="+mn-ea"/>
              <a:ea typeface="+mn-ea"/>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7.3.1</a:t>
            </a:r>
            <a:r>
              <a:rPr lang="zh-CN" altLang="en-US" b="1" dirty="0" smtClean="0">
                <a:solidFill>
                  <a:srgbClr val="0000FF"/>
                </a:solidFill>
              </a:rPr>
              <a:t>  虚拟机工作原理</a:t>
            </a:r>
            <a:endParaRPr lang="zh-CN" altLang="en-US" dirty="0" smtClean="0"/>
          </a:p>
        </p:txBody>
      </p:sp>
    </p:spTree>
    <p:extLst>
      <p:ext uri="{BB962C8B-B14F-4D97-AF65-F5344CB8AC3E}">
        <p14:creationId xmlns:p14="http://schemas.microsoft.com/office/powerpoint/2010/main" val="3208872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err="1" smtClean="0">
                <a:solidFill>
                  <a:srgbClr val="0000FF"/>
                </a:solidFill>
              </a:rPr>
              <a:t>VirtualBox</a:t>
            </a:r>
            <a:r>
              <a:rPr lang="zh-CN" altLang="en-US" sz="2800" b="1" dirty="0">
                <a:solidFill>
                  <a:srgbClr val="0000FF"/>
                </a:solidFill>
              </a:rPr>
              <a:t>特点</a:t>
            </a:r>
            <a:endParaRPr lang="zh-CN" altLang="en-US" sz="1600" b="1" dirty="0"/>
          </a:p>
        </p:txBody>
      </p:sp>
      <p:sp>
        <p:nvSpPr>
          <p:cNvPr id="8" name="矩形 7"/>
          <p:cNvSpPr/>
          <p:nvPr/>
        </p:nvSpPr>
        <p:spPr>
          <a:xfrm>
            <a:off x="611187" y="1700808"/>
            <a:ext cx="7921625" cy="2939266"/>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在</a:t>
            </a:r>
            <a:r>
              <a:rPr lang="en-US" altLang="zh-CN" sz="2400" b="1" dirty="0" err="1">
                <a:effectLst>
                  <a:outerShdw blurRad="38100" dist="38100" dir="2700000" algn="tl">
                    <a:srgbClr val="000000">
                      <a:alpha val="43137"/>
                    </a:srgbClr>
                  </a:outerShdw>
                </a:effectLst>
                <a:latin typeface="+mn-ea"/>
                <a:ea typeface="+mn-ea"/>
              </a:rPr>
              <a:t>VirtualBox</a:t>
            </a:r>
            <a:r>
              <a:rPr lang="zh-CN" altLang="en-US" sz="2400" b="1" dirty="0">
                <a:effectLst>
                  <a:outerShdw blurRad="38100" dist="38100" dir="2700000" algn="tl">
                    <a:srgbClr val="000000">
                      <a:alpha val="43137"/>
                    </a:srgbClr>
                  </a:outerShdw>
                </a:effectLst>
                <a:latin typeface="+mn-ea"/>
                <a:ea typeface="+mn-ea"/>
              </a:rPr>
              <a:t>创建的虚拟机上，可以不安装操作系统，直接引导和执行特定的程序</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利用</a:t>
            </a:r>
            <a:r>
              <a:rPr lang="zh-CN" altLang="en-US" sz="2400" b="1" dirty="0">
                <a:effectLst>
                  <a:outerShdw blurRad="38100" dist="38100" dir="2700000" algn="tl">
                    <a:srgbClr val="000000">
                      <a:alpha val="43137"/>
                    </a:srgbClr>
                  </a:outerShdw>
                </a:effectLst>
                <a:latin typeface="+mn-ea"/>
                <a:ea typeface="+mn-ea"/>
              </a:rPr>
              <a:t>这一特点，</a:t>
            </a:r>
            <a:r>
              <a:rPr lang="zh-CN" altLang="en-US" sz="2400" b="1" dirty="0">
                <a:solidFill>
                  <a:srgbClr val="FF0000"/>
                </a:solidFill>
                <a:effectLst>
                  <a:outerShdw blurRad="38100" dist="38100" dir="2700000" algn="tl">
                    <a:srgbClr val="000000">
                      <a:alpha val="43137"/>
                    </a:srgbClr>
                  </a:outerShdw>
                </a:effectLst>
                <a:latin typeface="+mn-ea"/>
                <a:ea typeface="+mn-ea"/>
              </a:rPr>
              <a:t>可以在虚拟机上直接运行纯目标代码</a:t>
            </a:r>
            <a:r>
              <a:rPr lang="zh-CN" altLang="en-US" sz="2400" b="1" dirty="0">
                <a:effectLst>
                  <a:outerShdw blurRad="38100" dist="38100" dir="2700000" algn="tl">
                    <a:srgbClr val="000000">
                      <a:alpha val="43137"/>
                    </a:srgbClr>
                  </a:outerShdw>
                </a:effectLst>
                <a:latin typeface="+mn-ea"/>
                <a:ea typeface="+mn-ea"/>
              </a:rPr>
              <a:t>。采用这种方式运行程序，</a:t>
            </a:r>
            <a:r>
              <a:rPr lang="zh-CN" altLang="en-US" sz="2400" b="1" dirty="0">
                <a:solidFill>
                  <a:srgbClr val="0000FF"/>
                </a:solidFill>
                <a:effectLst>
                  <a:outerShdw blurRad="38100" dist="38100" dir="2700000" algn="tl">
                    <a:srgbClr val="000000">
                      <a:alpha val="43137"/>
                    </a:srgbClr>
                  </a:outerShdw>
                </a:effectLst>
                <a:latin typeface="+mn-ea"/>
                <a:ea typeface="+mn-ea"/>
              </a:rPr>
              <a:t>优点</a:t>
            </a:r>
            <a:r>
              <a:rPr lang="zh-CN" altLang="en-US" sz="2400" b="1" dirty="0">
                <a:effectLst>
                  <a:outerShdw blurRad="38100" dist="38100" dir="2700000" algn="tl">
                    <a:srgbClr val="000000">
                      <a:alpha val="43137"/>
                    </a:srgbClr>
                  </a:outerShdw>
                </a:effectLst>
                <a:latin typeface="+mn-ea"/>
                <a:ea typeface="+mn-ea"/>
              </a:rPr>
              <a:t>是可以不受操作系统的约束，</a:t>
            </a:r>
            <a:r>
              <a:rPr lang="zh-CN" altLang="en-US" sz="2400" b="1" dirty="0">
                <a:solidFill>
                  <a:srgbClr val="0000FF"/>
                </a:solidFill>
                <a:effectLst>
                  <a:outerShdw blurRad="38100" dist="38100" dir="2700000" algn="tl">
                    <a:srgbClr val="000000">
                      <a:alpha val="43137"/>
                    </a:srgbClr>
                  </a:outerShdw>
                </a:effectLst>
                <a:latin typeface="+mn-ea"/>
                <a:ea typeface="+mn-ea"/>
              </a:rPr>
              <a:t>“为所欲为”</a:t>
            </a:r>
            <a:r>
              <a:rPr lang="zh-CN" altLang="en-US" sz="2400" b="1" dirty="0">
                <a:effectLst>
                  <a:outerShdw blurRad="38100" dist="38100" dir="2700000" algn="tl">
                    <a:srgbClr val="000000">
                      <a:alpha val="43137"/>
                    </a:srgbClr>
                  </a:outerShdw>
                </a:effectLst>
                <a:latin typeface="+mn-ea"/>
                <a:ea typeface="+mn-ea"/>
              </a:rPr>
              <a:t>；</a:t>
            </a:r>
            <a:r>
              <a:rPr lang="zh-CN" altLang="en-US" sz="2400" b="1" dirty="0">
                <a:solidFill>
                  <a:srgbClr val="0000FF"/>
                </a:solidFill>
                <a:effectLst>
                  <a:outerShdw blurRad="38100" dist="38100" dir="2700000" algn="tl">
                    <a:srgbClr val="000000">
                      <a:alpha val="43137"/>
                    </a:srgbClr>
                  </a:outerShdw>
                </a:effectLst>
                <a:latin typeface="+mn-ea"/>
                <a:ea typeface="+mn-ea"/>
              </a:rPr>
              <a:t>缺点</a:t>
            </a:r>
            <a:r>
              <a:rPr lang="zh-CN" altLang="en-US" sz="2400" b="1" dirty="0">
                <a:effectLst>
                  <a:outerShdw blurRad="38100" dist="38100" dir="2700000" algn="tl">
                    <a:srgbClr val="000000">
                      <a:alpha val="43137"/>
                    </a:srgbClr>
                  </a:outerShdw>
                </a:effectLst>
                <a:latin typeface="+mn-ea"/>
                <a:ea typeface="+mn-ea"/>
              </a:rPr>
              <a:t>是没有操作系统可以依靠，除了利用</a:t>
            </a:r>
            <a:r>
              <a:rPr lang="en-US" altLang="zh-CN" sz="2400" b="1" dirty="0">
                <a:effectLst>
                  <a:outerShdw blurRad="38100" dist="38100" dir="2700000" algn="tl">
                    <a:srgbClr val="000000">
                      <a:alpha val="43137"/>
                    </a:srgbClr>
                  </a:outerShdw>
                </a:effectLst>
                <a:latin typeface="+mn-ea"/>
                <a:ea typeface="+mn-ea"/>
              </a:rPr>
              <a:t>BIOS</a:t>
            </a:r>
            <a:r>
              <a:rPr lang="zh-CN" altLang="en-US" sz="2400" b="1" dirty="0">
                <a:effectLst>
                  <a:outerShdw blurRad="38100" dist="38100" dir="2700000" algn="tl">
                    <a:srgbClr val="000000">
                      <a:alpha val="43137"/>
                    </a:srgbClr>
                  </a:outerShdw>
                </a:effectLst>
                <a:latin typeface="+mn-ea"/>
                <a:ea typeface="+mn-ea"/>
              </a:rPr>
              <a:t>外，其他都必须</a:t>
            </a:r>
            <a:r>
              <a:rPr lang="zh-CN" altLang="en-US" sz="2400" b="1" dirty="0">
                <a:solidFill>
                  <a:srgbClr val="0000FF"/>
                </a:solidFill>
                <a:effectLst>
                  <a:outerShdw blurRad="38100" dist="38100" dir="2700000" algn="tl">
                    <a:srgbClr val="000000">
                      <a:alpha val="43137"/>
                    </a:srgbClr>
                  </a:outerShdw>
                </a:effectLst>
                <a:latin typeface="+mn-ea"/>
                <a:ea typeface="+mn-ea"/>
              </a:rPr>
              <a:t>“自力更生”</a:t>
            </a:r>
            <a:r>
              <a:rPr lang="zh-CN" altLang="en-US" sz="2400" b="1" dirty="0">
                <a:effectLst>
                  <a:outerShdw blurRad="38100" dist="38100" dir="2700000" algn="tl">
                    <a:srgbClr val="000000">
                      <a:alpha val="43137"/>
                    </a:srgbClr>
                  </a:outerShdw>
                </a:effectLst>
                <a:latin typeface="+mn-ea"/>
                <a:ea typeface="+mn-ea"/>
              </a:rPr>
              <a:t>。</a:t>
            </a: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7.3.1</a:t>
            </a:r>
            <a:r>
              <a:rPr lang="zh-CN" altLang="en-US" b="1" dirty="0" smtClean="0">
                <a:solidFill>
                  <a:srgbClr val="0000FF"/>
                </a:solidFill>
              </a:rPr>
              <a:t>  虚拟机工作原理</a:t>
            </a:r>
            <a:endParaRPr lang="zh-CN" altLang="en-US" dirty="0" smtClean="0"/>
          </a:p>
        </p:txBody>
      </p:sp>
      <p:sp>
        <p:nvSpPr>
          <p:cNvPr id="6" name="圆角矩形标注 5"/>
          <p:cNvSpPr/>
          <p:nvPr/>
        </p:nvSpPr>
        <p:spPr>
          <a:xfrm>
            <a:off x="1043608" y="5085184"/>
            <a:ext cx="5112568" cy="864096"/>
          </a:xfrm>
          <a:prstGeom prst="wedgeRoundRectCallout">
            <a:avLst>
              <a:gd name="adj1" fmla="val -12447"/>
              <a:gd name="adj2" fmla="val -9323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sz="2000" b="1" dirty="0" smtClean="0">
                <a:solidFill>
                  <a:srgbClr val="0000FF"/>
                </a:solidFill>
                <a:effectLst>
                  <a:outerShdw blurRad="38100" dist="38100" dir="2700000" algn="tl">
                    <a:srgbClr val="000000">
                      <a:alpha val="43137"/>
                    </a:srgbClr>
                  </a:outerShdw>
                </a:effectLst>
                <a:latin typeface="+mn-ea"/>
              </a:rPr>
              <a:t>随后的学习，</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2800"/>
              </a:lnSpc>
            </a:pPr>
            <a:r>
              <a:rPr lang="zh-CN" altLang="en-US" sz="2000" b="1" dirty="0" smtClean="0">
                <a:solidFill>
                  <a:srgbClr val="0000FF"/>
                </a:solidFill>
                <a:effectLst>
                  <a:outerShdw blurRad="38100" dist="38100" dir="2700000" algn="tl">
                    <a:srgbClr val="000000">
                      <a:alpha val="43137"/>
                    </a:srgbClr>
                  </a:outerShdw>
                </a:effectLst>
                <a:latin typeface="+mn-ea"/>
              </a:rPr>
              <a:t>将利用</a:t>
            </a:r>
            <a:r>
              <a:rPr lang="en-US" altLang="zh-CN" sz="2000" b="1" dirty="0" err="1" smtClean="0">
                <a:solidFill>
                  <a:srgbClr val="0000FF"/>
                </a:solidFill>
                <a:effectLst>
                  <a:outerShdw blurRad="38100" dist="38100" dir="2700000" algn="tl">
                    <a:srgbClr val="000000">
                      <a:alpha val="43137"/>
                    </a:srgbClr>
                  </a:outerShdw>
                </a:effectLst>
                <a:latin typeface="+mn-ea"/>
              </a:rPr>
              <a:t>VirtualBox</a:t>
            </a:r>
            <a:r>
              <a:rPr lang="zh-CN" altLang="en-US" sz="2000" b="1" dirty="0" smtClean="0">
                <a:solidFill>
                  <a:srgbClr val="0000FF"/>
                </a:solidFill>
                <a:effectLst>
                  <a:outerShdw blurRad="38100" dist="38100" dir="2700000" algn="tl">
                    <a:srgbClr val="000000">
                      <a:alpha val="43137"/>
                    </a:srgbClr>
                  </a:outerShdw>
                </a:effectLst>
                <a:latin typeface="+mn-ea"/>
              </a:rPr>
              <a:t>和</a:t>
            </a:r>
            <a:r>
              <a:rPr lang="en-US" altLang="zh-CN" sz="2000" b="1" dirty="0" err="1" smtClean="0">
                <a:solidFill>
                  <a:srgbClr val="0000FF"/>
                </a:solidFill>
                <a:effectLst>
                  <a:outerShdw blurRad="38100" dist="38100" dir="2700000" algn="tl">
                    <a:srgbClr val="000000">
                      <a:alpha val="43137"/>
                    </a:srgbClr>
                  </a:outerShdw>
                </a:effectLst>
                <a:latin typeface="+mn-ea"/>
              </a:rPr>
              <a:t>Bochs</a:t>
            </a:r>
            <a:r>
              <a:rPr lang="zh-CN" altLang="en-US" sz="2000" b="1" dirty="0" smtClean="0">
                <a:solidFill>
                  <a:srgbClr val="0000FF"/>
                </a:solidFill>
                <a:effectLst>
                  <a:outerShdw blurRad="38100" dist="38100" dir="2700000" algn="tl">
                    <a:srgbClr val="000000">
                      <a:alpha val="43137"/>
                    </a:srgbClr>
                  </a:outerShdw>
                </a:effectLst>
                <a:latin typeface="+mn-ea"/>
              </a:rPr>
              <a:t>提供的环境</a:t>
            </a:r>
            <a:endParaRPr lang="en-US" altLang="zh-CN" sz="2000" b="1" dirty="0" smtClean="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49234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虚拟硬盘文件</a:t>
            </a:r>
            <a:endParaRPr lang="zh-CN" altLang="en-US" sz="1600" b="1" dirty="0"/>
          </a:p>
        </p:txBody>
      </p:sp>
      <p:sp>
        <p:nvSpPr>
          <p:cNvPr id="8" name="矩形 7"/>
          <p:cNvSpPr/>
          <p:nvPr/>
        </p:nvSpPr>
        <p:spPr>
          <a:xfrm>
            <a:off x="611187" y="1700808"/>
            <a:ext cx="7921625" cy="4939814"/>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为虚拟机配备的硬盘也是虚拟的，被称为虚拟硬盘。为虚拟机配置的虚拟硬盘，往往由宿主机上的磁盘文件来模拟，这样的文件被称为</a:t>
            </a:r>
            <a:r>
              <a:rPr lang="zh-CN" altLang="en-US" sz="2400" b="1" u="sng" dirty="0">
                <a:solidFill>
                  <a:srgbClr val="0000FF"/>
                </a:solidFill>
                <a:effectLst>
                  <a:outerShdw blurRad="38100" dist="38100" dir="2700000" algn="tl">
                    <a:srgbClr val="000000">
                      <a:alpha val="43137"/>
                    </a:srgbClr>
                  </a:outerShdw>
                </a:effectLst>
                <a:latin typeface="+mn-ea"/>
                <a:ea typeface="+mn-ea"/>
              </a:rPr>
              <a:t>虚拟硬盘文件</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在虚拟机上运行的程序，当它读写虚拟机硬盘上的文件时，或者当它直接存取虚拟机硬盘上的数据时，由虚拟机转化为对虚拟硬盘文件的</a:t>
            </a:r>
            <a:r>
              <a:rPr lang="zh-CN" altLang="en-US" sz="2400" b="1" dirty="0" smtClean="0">
                <a:effectLst>
                  <a:outerShdw blurRad="38100" dist="38100" dir="2700000" algn="tl">
                    <a:srgbClr val="000000">
                      <a:alpha val="43137"/>
                    </a:srgbClr>
                  </a:outerShdw>
                </a:effectLst>
                <a:latin typeface="+mn-ea"/>
                <a:ea typeface="+mn-ea"/>
              </a:rPr>
              <a:t>访问。</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在</a:t>
            </a:r>
            <a:r>
              <a:rPr lang="zh-CN" altLang="en-US" sz="2400" b="1" dirty="0">
                <a:solidFill>
                  <a:srgbClr val="0000FF"/>
                </a:solidFill>
                <a:effectLst>
                  <a:outerShdw blurRad="38100" dist="38100" dir="2700000" algn="tl">
                    <a:srgbClr val="000000">
                      <a:alpha val="43137"/>
                    </a:srgbClr>
                  </a:outerShdw>
                </a:effectLst>
                <a:latin typeface="+mn-ea"/>
                <a:ea typeface="+mn-ea"/>
              </a:rPr>
              <a:t>虚拟机上运行的程序</a:t>
            </a:r>
            <a:r>
              <a:rPr lang="zh-CN" altLang="en-US" sz="2400" b="1" dirty="0">
                <a:effectLst>
                  <a:outerShdw blurRad="38100" dist="38100" dir="2700000" algn="tl">
                    <a:srgbClr val="000000">
                      <a:alpha val="43137"/>
                    </a:srgbClr>
                  </a:outerShdw>
                </a:effectLst>
                <a:latin typeface="+mn-ea"/>
                <a:ea typeface="+mn-ea"/>
              </a:rPr>
              <a:t>，并不知道机器系统是虚拟的，当然也</a:t>
            </a:r>
            <a:r>
              <a:rPr lang="zh-CN" altLang="en-US" sz="2400" b="1" dirty="0">
                <a:solidFill>
                  <a:srgbClr val="0000FF"/>
                </a:solidFill>
                <a:effectLst>
                  <a:outerShdw blurRad="38100" dist="38100" dir="2700000" algn="tl">
                    <a:srgbClr val="000000">
                      <a:alpha val="43137"/>
                    </a:srgbClr>
                  </a:outerShdw>
                </a:effectLst>
                <a:latin typeface="+mn-ea"/>
                <a:ea typeface="+mn-ea"/>
              </a:rPr>
              <a:t>不知道硬盘设备是虚拟的</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对虚拟机而言，虚拟硬盘文件就是</a:t>
            </a:r>
            <a:r>
              <a:rPr lang="zh-CN" altLang="en-US" sz="2400" b="1" dirty="0" smtClean="0">
                <a:effectLst>
                  <a:outerShdw blurRad="38100" dist="38100" dir="2700000" algn="tl">
                    <a:srgbClr val="000000">
                      <a:alpha val="43137"/>
                    </a:srgbClr>
                  </a:outerShdw>
                </a:effectLst>
                <a:latin typeface="+mn-ea"/>
                <a:ea typeface="+mn-ea"/>
              </a:rPr>
              <a:t>硬盘。对</a:t>
            </a:r>
            <a:r>
              <a:rPr lang="zh-CN" altLang="en-US" sz="2400" b="1" dirty="0">
                <a:effectLst>
                  <a:outerShdw blurRad="38100" dist="38100" dir="2700000" algn="tl">
                    <a:srgbClr val="000000">
                      <a:alpha val="43137"/>
                    </a:srgbClr>
                  </a:outerShdw>
                </a:effectLst>
                <a:latin typeface="+mn-ea"/>
                <a:ea typeface="+mn-ea"/>
              </a:rPr>
              <a:t>其他软件而言，虚拟硬盘文件就是一个普通数据文件。</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7.3.2</a:t>
            </a:r>
            <a:r>
              <a:rPr lang="zh-CN" altLang="en-US" b="1" dirty="0" smtClean="0">
                <a:solidFill>
                  <a:srgbClr val="0000FF"/>
                </a:solidFill>
              </a:rPr>
              <a:t>  虚拟硬盘文件</a:t>
            </a:r>
            <a:endParaRPr lang="zh-CN" altLang="en-US" dirty="0" smtClean="0"/>
          </a:p>
        </p:txBody>
      </p:sp>
    </p:spTree>
    <p:extLst>
      <p:ext uri="{BB962C8B-B14F-4D97-AF65-F5344CB8AC3E}">
        <p14:creationId xmlns:p14="http://schemas.microsoft.com/office/powerpoint/2010/main" val="347747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smtClean="0">
                <a:solidFill>
                  <a:srgbClr val="0000FF"/>
                </a:solidFill>
              </a:rPr>
              <a:t>VHD</a:t>
            </a:r>
            <a:r>
              <a:rPr lang="zh-CN" altLang="en-US" sz="2800" b="1" dirty="0" smtClean="0">
                <a:solidFill>
                  <a:srgbClr val="0000FF"/>
                </a:solidFill>
              </a:rPr>
              <a:t>格式虚拟硬盘文件</a:t>
            </a:r>
            <a:endParaRPr lang="zh-CN" altLang="en-US" sz="1600" b="1" dirty="0"/>
          </a:p>
        </p:txBody>
      </p:sp>
      <p:sp>
        <p:nvSpPr>
          <p:cNvPr id="8" name="矩形 7"/>
          <p:cNvSpPr/>
          <p:nvPr/>
        </p:nvSpPr>
        <p:spPr>
          <a:xfrm>
            <a:off x="611187" y="1700808"/>
            <a:ext cx="7921625" cy="3016210"/>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不同种类虚拟硬盘文件的区别是文件数据格式的不同</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微软公司</a:t>
            </a:r>
            <a:r>
              <a:rPr lang="zh-CN" altLang="en-US" sz="2400" b="1" dirty="0">
                <a:effectLst>
                  <a:outerShdw blurRad="38100" dist="38100" dir="2700000" algn="tl">
                    <a:srgbClr val="000000">
                      <a:alpha val="43137"/>
                    </a:srgbClr>
                  </a:outerShdw>
                </a:effectLst>
                <a:latin typeface="+mn-ea"/>
                <a:ea typeface="+mn-ea"/>
              </a:rPr>
              <a:t>推出的虚拟硬盘文件采用名为</a:t>
            </a:r>
            <a:r>
              <a:rPr lang="en-US" altLang="zh-CN" sz="2400" b="1" dirty="0">
                <a:solidFill>
                  <a:srgbClr val="0000FF"/>
                </a:solidFill>
                <a:effectLst>
                  <a:outerShdw blurRad="38100" dist="38100" dir="2700000" algn="tl">
                    <a:srgbClr val="000000">
                      <a:alpha val="43137"/>
                    </a:srgbClr>
                  </a:outerShdw>
                </a:effectLst>
                <a:latin typeface="+mn-ea"/>
                <a:ea typeface="+mn-ea"/>
              </a:rPr>
              <a:t>VHD</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Virtual Hard Disk</a:t>
            </a:r>
            <a:r>
              <a:rPr lang="zh-CN" altLang="en-US" sz="2400" b="1" dirty="0">
                <a:effectLst>
                  <a:outerShdw blurRad="38100" dist="38100" dir="2700000" algn="tl">
                    <a:srgbClr val="000000">
                      <a:alpha val="43137"/>
                    </a:srgbClr>
                  </a:outerShdw>
                </a:effectLst>
                <a:latin typeface="+mn-ea"/>
                <a:ea typeface="+mn-ea"/>
              </a:rPr>
              <a:t>）的规范（标准），其文件扩展名是</a:t>
            </a:r>
            <a:r>
              <a:rPr lang="en-US" altLang="zh-CN" sz="2400" b="1" dirty="0" err="1">
                <a:effectLst>
                  <a:outerShdw blurRad="38100" dist="38100" dir="2700000" algn="tl">
                    <a:srgbClr val="000000">
                      <a:alpha val="43137"/>
                    </a:srgbClr>
                  </a:outerShdw>
                </a:effectLst>
                <a:latin typeface="+mn-ea"/>
                <a:ea typeface="+mn-ea"/>
              </a:rPr>
              <a:t>vhd</a:t>
            </a:r>
            <a:r>
              <a:rPr lang="zh-CN" altLang="en-US" sz="2400" b="1" dirty="0">
                <a:effectLst>
                  <a:outerShdw blurRad="38100" dist="38100" dir="2700000" algn="tl">
                    <a:srgbClr val="000000">
                      <a:alpha val="43137"/>
                    </a:srgbClr>
                  </a:outerShdw>
                </a:effectLst>
                <a:latin typeface="+mn-ea"/>
                <a:ea typeface="+mn-ea"/>
              </a:rPr>
              <a:t>，这是</a:t>
            </a:r>
            <a:r>
              <a:rPr lang="zh-CN" altLang="en-US" sz="2400" b="1" dirty="0">
                <a:solidFill>
                  <a:srgbClr val="0000FF"/>
                </a:solidFill>
                <a:effectLst>
                  <a:outerShdw blurRad="38100" dist="38100" dir="2700000" algn="tl">
                    <a:srgbClr val="000000">
                      <a:alpha val="43137"/>
                    </a:srgbClr>
                  </a:outerShdw>
                </a:effectLst>
                <a:latin typeface="+mn-ea"/>
                <a:ea typeface="+mn-ea"/>
              </a:rPr>
              <a:t>常用的虚拟硬盘文件类型</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虚拟机</a:t>
            </a:r>
            <a:r>
              <a:rPr lang="en-US" altLang="zh-CN" sz="2400" b="1" dirty="0" err="1">
                <a:effectLst>
                  <a:outerShdw blurRad="38100" dist="38100" dir="2700000" algn="tl">
                    <a:srgbClr val="000000">
                      <a:alpha val="43137"/>
                    </a:srgbClr>
                  </a:outerShdw>
                </a:effectLst>
                <a:latin typeface="+mn-ea"/>
                <a:ea typeface="+mn-ea"/>
              </a:rPr>
              <a:t>VirtualBox</a:t>
            </a:r>
            <a:r>
              <a:rPr lang="zh-CN" altLang="en-US" sz="2400" b="1" dirty="0" smtClean="0">
                <a:effectLst>
                  <a:outerShdw blurRad="38100" dist="38100" dir="2700000" algn="tl">
                    <a:srgbClr val="000000">
                      <a:alpha val="43137"/>
                    </a:srgbClr>
                  </a:outerShdw>
                </a:effectLst>
                <a:latin typeface="+mn-ea"/>
                <a:ea typeface="+mn-ea"/>
              </a:rPr>
              <a:t>和</a:t>
            </a:r>
            <a:r>
              <a:rPr lang="zh-CN" altLang="en-US" sz="2400" b="1" dirty="0">
                <a:effectLst>
                  <a:outerShdw blurRad="38100" dist="38100" dir="2700000" algn="tl">
                    <a:srgbClr val="000000">
                      <a:alpha val="43137"/>
                    </a:srgbClr>
                  </a:outerShdw>
                </a:effectLst>
                <a:latin typeface="+mn-ea"/>
                <a:ea typeface="+mn-ea"/>
              </a:rPr>
              <a:t>虚拟机</a:t>
            </a:r>
            <a:r>
              <a:rPr lang="en-US" altLang="zh-CN" sz="2400" b="1" dirty="0" err="1" smtClean="0">
                <a:effectLst>
                  <a:outerShdw blurRad="38100" dist="38100" dir="2700000" algn="tl">
                    <a:srgbClr val="000000">
                      <a:alpha val="43137"/>
                    </a:srgbClr>
                  </a:outerShdw>
                </a:effectLst>
                <a:latin typeface="+mn-ea"/>
                <a:ea typeface="+mn-ea"/>
              </a:rPr>
              <a:t>Bochs</a:t>
            </a:r>
            <a:r>
              <a:rPr lang="zh-CN" altLang="en-US" sz="2400" b="1" dirty="0" smtClean="0">
                <a:effectLst>
                  <a:outerShdw blurRad="38100" dist="38100" dir="2700000" algn="tl">
                    <a:srgbClr val="000000">
                      <a:alpha val="43137"/>
                    </a:srgbClr>
                  </a:outerShdw>
                </a:effectLst>
                <a:latin typeface="+mn-ea"/>
                <a:ea typeface="+mn-ea"/>
              </a:rPr>
              <a:t>都</a:t>
            </a:r>
            <a:r>
              <a:rPr lang="zh-CN" altLang="en-US" sz="2400" b="1" dirty="0">
                <a:effectLst>
                  <a:outerShdw blurRad="38100" dist="38100" dir="2700000" algn="tl">
                    <a:srgbClr val="000000">
                      <a:alpha val="43137"/>
                    </a:srgbClr>
                  </a:outerShdw>
                </a:effectLst>
                <a:latin typeface="+mn-ea"/>
                <a:ea typeface="+mn-ea"/>
              </a:rPr>
              <a:t>支持</a:t>
            </a:r>
            <a:r>
              <a:rPr lang="en-US" altLang="zh-CN" sz="2400" b="1" dirty="0">
                <a:effectLst>
                  <a:outerShdw blurRad="38100" dist="38100" dir="2700000" algn="tl">
                    <a:srgbClr val="000000">
                      <a:alpha val="43137"/>
                    </a:srgbClr>
                  </a:outerShdw>
                </a:effectLst>
                <a:latin typeface="+mn-ea"/>
                <a:ea typeface="+mn-ea"/>
              </a:rPr>
              <a:t>VHD</a:t>
            </a:r>
            <a:r>
              <a:rPr lang="zh-CN" altLang="en-US" sz="2400" b="1" dirty="0">
                <a:effectLst>
                  <a:outerShdw blurRad="38100" dist="38100" dir="2700000" algn="tl">
                    <a:srgbClr val="000000">
                      <a:alpha val="43137"/>
                    </a:srgbClr>
                  </a:outerShdw>
                </a:effectLst>
                <a:latin typeface="+mn-ea"/>
                <a:ea typeface="+mn-ea"/>
              </a:rPr>
              <a:t>类型的虚拟硬盘文件</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7.3.2</a:t>
            </a:r>
            <a:r>
              <a:rPr lang="zh-CN" altLang="en-US" b="1" dirty="0" smtClean="0">
                <a:solidFill>
                  <a:srgbClr val="0000FF"/>
                </a:solidFill>
              </a:rPr>
              <a:t>  虚拟硬盘文件</a:t>
            </a:r>
            <a:endParaRPr lang="zh-CN" altLang="en-US" dirty="0" smtClean="0"/>
          </a:p>
        </p:txBody>
      </p:sp>
    </p:spTree>
    <p:extLst>
      <p:ext uri="{BB962C8B-B14F-4D97-AF65-F5344CB8AC3E}">
        <p14:creationId xmlns:p14="http://schemas.microsoft.com/office/powerpoint/2010/main" val="1819156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smtClean="0">
                <a:solidFill>
                  <a:srgbClr val="0000FF"/>
                </a:solidFill>
              </a:rPr>
              <a:t>VHD</a:t>
            </a:r>
            <a:r>
              <a:rPr lang="zh-CN" altLang="en-US" sz="2800" b="1" dirty="0" smtClean="0">
                <a:solidFill>
                  <a:srgbClr val="0000FF"/>
                </a:solidFill>
              </a:rPr>
              <a:t>格式虚拟硬盘文件</a:t>
            </a:r>
            <a:endParaRPr lang="zh-CN" altLang="en-US" sz="1600" b="1" dirty="0"/>
          </a:p>
        </p:txBody>
      </p:sp>
      <p:sp>
        <p:nvSpPr>
          <p:cNvPr id="8" name="矩形 7"/>
          <p:cNvSpPr/>
          <p:nvPr/>
        </p:nvSpPr>
        <p:spPr>
          <a:xfrm>
            <a:off x="611187" y="1700808"/>
            <a:ext cx="7921625" cy="3400931"/>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en-US" altLang="zh-CN" sz="2400" b="1" dirty="0" smtClean="0">
                <a:effectLst>
                  <a:outerShdw blurRad="38100" dist="38100" dir="2700000" algn="tl">
                    <a:srgbClr val="000000">
                      <a:alpha val="43137"/>
                    </a:srgbClr>
                  </a:outerShdw>
                </a:effectLst>
                <a:latin typeface="+mn-ea"/>
                <a:ea typeface="+mn-ea"/>
              </a:rPr>
              <a:t>VHD</a:t>
            </a:r>
            <a:r>
              <a:rPr lang="zh-CN" altLang="en-US" sz="2400" b="1" dirty="0">
                <a:effectLst>
                  <a:outerShdw blurRad="38100" dist="38100" dir="2700000" algn="tl">
                    <a:srgbClr val="000000">
                      <a:alpha val="43137"/>
                    </a:srgbClr>
                  </a:outerShdw>
                </a:effectLst>
                <a:latin typeface="+mn-ea"/>
                <a:ea typeface="+mn-ea"/>
              </a:rPr>
              <a:t>格式</a:t>
            </a:r>
            <a:r>
              <a:rPr lang="zh-CN" altLang="en-US" sz="2400" b="1" dirty="0" smtClean="0">
                <a:effectLst>
                  <a:outerShdw blurRad="38100" dist="38100" dir="2700000" algn="tl">
                    <a:srgbClr val="000000">
                      <a:alpha val="43137"/>
                    </a:srgbClr>
                  </a:outerShdw>
                </a:effectLst>
                <a:latin typeface="+mn-ea"/>
                <a:ea typeface="+mn-ea"/>
              </a:rPr>
              <a:t>虚拟</a:t>
            </a:r>
            <a:r>
              <a:rPr lang="zh-CN" altLang="en-US" sz="2400" b="1" dirty="0">
                <a:effectLst>
                  <a:outerShdw blurRad="38100" dist="38100" dir="2700000" algn="tl">
                    <a:srgbClr val="000000">
                      <a:alpha val="43137"/>
                    </a:srgbClr>
                  </a:outerShdw>
                </a:effectLst>
                <a:latin typeface="+mn-ea"/>
                <a:ea typeface="+mn-ea"/>
              </a:rPr>
              <a:t>硬盘文件又分为两种：</a:t>
            </a:r>
            <a:r>
              <a:rPr lang="zh-CN" altLang="en-US" sz="2400" b="1" dirty="0">
                <a:solidFill>
                  <a:srgbClr val="0000FF"/>
                </a:solidFill>
                <a:effectLst>
                  <a:outerShdw blurRad="38100" dist="38100" dir="2700000" algn="tl">
                    <a:srgbClr val="000000">
                      <a:alpha val="43137"/>
                    </a:srgbClr>
                  </a:outerShdw>
                </a:effectLst>
                <a:latin typeface="+mn-ea"/>
                <a:ea typeface="+mn-ea"/>
              </a:rPr>
              <a:t>固定大小</a:t>
            </a:r>
            <a:r>
              <a:rPr lang="zh-CN" altLang="en-US" sz="2400" b="1" dirty="0">
                <a:effectLst>
                  <a:outerShdw blurRad="38100" dist="38100" dir="2700000" algn="tl">
                    <a:srgbClr val="000000">
                      <a:alpha val="43137"/>
                    </a:srgbClr>
                  </a:outerShdw>
                </a:effectLst>
                <a:latin typeface="+mn-ea"/>
                <a:ea typeface="+mn-ea"/>
              </a:rPr>
              <a:t>的和</a:t>
            </a:r>
            <a:r>
              <a:rPr lang="zh-CN" altLang="en-US" sz="2400" b="1" dirty="0">
                <a:solidFill>
                  <a:srgbClr val="0000FF"/>
                </a:solidFill>
                <a:effectLst>
                  <a:outerShdw blurRad="38100" dist="38100" dir="2700000" algn="tl">
                    <a:srgbClr val="000000">
                      <a:alpha val="43137"/>
                    </a:srgbClr>
                  </a:outerShdw>
                </a:effectLst>
                <a:latin typeface="+mn-ea"/>
                <a:ea typeface="+mn-ea"/>
              </a:rPr>
              <a:t>动态分配</a:t>
            </a:r>
            <a:r>
              <a:rPr lang="zh-CN" altLang="en-US" sz="2400" b="1" dirty="0">
                <a:effectLst>
                  <a:outerShdw blurRad="38100" dist="38100" dir="2700000" algn="tl">
                    <a:srgbClr val="000000">
                      <a:alpha val="43137"/>
                    </a:srgbClr>
                  </a:outerShdw>
                </a:effectLst>
                <a:latin typeface="+mn-ea"/>
                <a:ea typeface="+mn-ea"/>
              </a:rPr>
              <a:t>的</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en-US" altLang="zh-CN" sz="2400" b="1" dirty="0" smtClean="0">
                <a:effectLst>
                  <a:outerShdw blurRad="38100" dist="38100" dir="2700000" algn="tl">
                    <a:srgbClr val="000000">
                      <a:alpha val="43137"/>
                    </a:srgbClr>
                  </a:outerShdw>
                </a:effectLst>
                <a:latin typeface="+mn-ea"/>
                <a:ea typeface="+mn-ea"/>
              </a:rPr>
              <a:t>VHD</a:t>
            </a:r>
            <a:r>
              <a:rPr lang="zh-CN" altLang="en-US" sz="2400" b="1" dirty="0" smtClean="0">
                <a:effectLst>
                  <a:outerShdw blurRad="38100" dist="38100" dir="2700000" algn="tl">
                    <a:srgbClr val="000000">
                      <a:alpha val="43137"/>
                    </a:srgbClr>
                  </a:outerShdw>
                </a:effectLst>
                <a:latin typeface="+mn-ea"/>
                <a:ea typeface="+mn-ea"/>
              </a:rPr>
              <a:t>格式虚拟</a:t>
            </a:r>
            <a:r>
              <a:rPr lang="zh-CN" altLang="en-US" sz="2400" b="1" dirty="0">
                <a:effectLst>
                  <a:outerShdw blurRad="38100" dist="38100" dir="2700000" algn="tl">
                    <a:srgbClr val="000000">
                      <a:alpha val="43137"/>
                    </a:srgbClr>
                  </a:outerShdw>
                </a:effectLst>
                <a:latin typeface="+mn-ea"/>
                <a:ea typeface="+mn-ea"/>
              </a:rPr>
              <a:t>硬盘文件结构相当简单：每个扇区是</a:t>
            </a:r>
            <a:r>
              <a:rPr lang="en-US" altLang="zh-CN" sz="2400" b="1" dirty="0">
                <a:effectLst>
                  <a:outerShdw blurRad="38100" dist="38100" dir="2700000" algn="tl">
                    <a:srgbClr val="000000">
                      <a:alpha val="43137"/>
                    </a:srgbClr>
                  </a:outerShdw>
                </a:effectLst>
                <a:latin typeface="+mn-ea"/>
                <a:ea typeface="+mn-ea"/>
              </a:rPr>
              <a:t>512</a:t>
            </a:r>
            <a:r>
              <a:rPr lang="zh-CN" altLang="en-US" sz="2400" b="1" dirty="0">
                <a:effectLst>
                  <a:outerShdw blurRad="38100" dist="38100" dir="2700000" algn="tl">
                    <a:srgbClr val="000000">
                      <a:alpha val="43137"/>
                    </a:srgbClr>
                  </a:outerShdw>
                </a:effectLst>
                <a:latin typeface="+mn-ea"/>
                <a:ea typeface="+mn-ea"/>
              </a:rPr>
              <a:t>字节；文件中首个</a:t>
            </a:r>
            <a:r>
              <a:rPr lang="en-US" altLang="zh-CN" sz="2400" b="1" dirty="0">
                <a:effectLst>
                  <a:outerShdw blurRad="38100" dist="38100" dir="2700000" algn="tl">
                    <a:srgbClr val="000000">
                      <a:alpha val="43137"/>
                    </a:srgbClr>
                  </a:outerShdw>
                </a:effectLst>
                <a:latin typeface="+mn-ea"/>
                <a:ea typeface="+mn-ea"/>
              </a:rPr>
              <a:t>512</a:t>
            </a:r>
            <a:r>
              <a:rPr lang="zh-CN" altLang="en-US" sz="2400" b="1" dirty="0">
                <a:effectLst>
                  <a:outerShdw blurRad="38100" dist="38100" dir="2700000" algn="tl">
                    <a:srgbClr val="000000">
                      <a:alpha val="43137"/>
                    </a:srgbClr>
                  </a:outerShdw>
                </a:effectLst>
                <a:latin typeface="+mn-ea"/>
                <a:ea typeface="+mn-ea"/>
              </a:rPr>
              <a:t>字节对应</a:t>
            </a:r>
            <a:r>
              <a:rPr lang="en-US" altLang="zh-CN" sz="2400" b="1" dirty="0">
                <a:effectLst>
                  <a:outerShdw blurRad="38100" dist="38100" dir="2700000" algn="tl">
                    <a:srgbClr val="000000">
                      <a:alpha val="43137"/>
                    </a:srgbClr>
                  </a:outerShdw>
                </a:effectLst>
                <a:latin typeface="+mn-ea"/>
                <a:ea typeface="+mn-ea"/>
              </a:rPr>
              <a:t>LBA</a:t>
            </a:r>
            <a:r>
              <a:rPr lang="zh-CN" altLang="en-US" sz="2400" b="1" dirty="0">
                <a:effectLst>
                  <a:outerShdw blurRad="38100" dist="38100" dir="2700000" algn="tl">
                    <a:srgbClr val="000000">
                      <a:alpha val="43137"/>
                    </a:srgbClr>
                  </a:outerShdw>
                </a:effectLst>
                <a:latin typeface="+mn-ea"/>
                <a:ea typeface="+mn-ea"/>
              </a:rPr>
              <a:t>地址（逻辑块号）为</a:t>
            </a:r>
            <a:r>
              <a:rPr lang="en-US" altLang="zh-CN" sz="2400" b="1" dirty="0">
                <a:effectLst>
                  <a:outerShdw blurRad="38100" dist="38100" dir="2700000" algn="tl">
                    <a:srgbClr val="000000">
                      <a:alpha val="43137"/>
                    </a:srgbClr>
                  </a:outerShdw>
                </a:effectLst>
                <a:latin typeface="+mn-ea"/>
                <a:ea typeface="+mn-ea"/>
              </a:rPr>
              <a:t>0</a:t>
            </a:r>
            <a:r>
              <a:rPr lang="zh-CN" altLang="en-US" sz="2400" b="1" dirty="0">
                <a:effectLst>
                  <a:outerShdw blurRad="38100" dist="38100" dir="2700000" algn="tl">
                    <a:srgbClr val="000000">
                      <a:alpha val="43137"/>
                    </a:srgbClr>
                  </a:outerShdw>
                </a:effectLst>
                <a:latin typeface="+mn-ea"/>
                <a:ea typeface="+mn-ea"/>
              </a:rPr>
              <a:t>的扇区，随后的</a:t>
            </a:r>
            <a:r>
              <a:rPr lang="en-US" altLang="zh-CN" sz="2400" b="1" dirty="0">
                <a:effectLst>
                  <a:outerShdw blurRad="38100" dist="38100" dir="2700000" algn="tl">
                    <a:srgbClr val="000000">
                      <a:alpha val="43137"/>
                    </a:srgbClr>
                  </a:outerShdw>
                </a:effectLst>
                <a:latin typeface="+mn-ea"/>
                <a:ea typeface="+mn-ea"/>
              </a:rPr>
              <a:t>512</a:t>
            </a:r>
            <a:r>
              <a:rPr lang="zh-CN" altLang="en-US" sz="2400" b="1" dirty="0">
                <a:effectLst>
                  <a:outerShdw blurRad="38100" dist="38100" dir="2700000" algn="tl">
                    <a:srgbClr val="000000">
                      <a:alpha val="43137"/>
                    </a:srgbClr>
                  </a:outerShdw>
                </a:effectLst>
                <a:latin typeface="+mn-ea"/>
                <a:ea typeface="+mn-ea"/>
              </a:rPr>
              <a:t>字节对应</a:t>
            </a:r>
            <a:r>
              <a:rPr lang="en-US" altLang="zh-CN" sz="2400" b="1" dirty="0">
                <a:effectLst>
                  <a:outerShdw blurRad="38100" dist="38100" dir="2700000" algn="tl">
                    <a:srgbClr val="000000">
                      <a:alpha val="43137"/>
                    </a:srgbClr>
                  </a:outerShdw>
                </a:effectLst>
                <a:latin typeface="+mn-ea"/>
                <a:ea typeface="+mn-ea"/>
              </a:rPr>
              <a:t>LBA</a:t>
            </a:r>
            <a:r>
              <a:rPr lang="zh-CN" altLang="en-US" sz="2400" b="1" dirty="0">
                <a:effectLst>
                  <a:outerShdw blurRad="38100" dist="38100" dir="2700000" algn="tl">
                    <a:srgbClr val="000000">
                      <a:alpha val="43137"/>
                    </a:srgbClr>
                  </a:outerShdw>
                </a:effectLst>
                <a:latin typeface="+mn-ea"/>
                <a:ea typeface="+mn-ea"/>
              </a:rPr>
              <a:t>地址为</a:t>
            </a:r>
            <a:r>
              <a:rPr lang="en-US" altLang="zh-CN" sz="2400" b="1" dirty="0">
                <a:effectLst>
                  <a:outerShdw blurRad="38100" dist="38100" dir="2700000" algn="tl">
                    <a:srgbClr val="000000">
                      <a:alpha val="43137"/>
                    </a:srgbClr>
                  </a:outerShdw>
                </a:effectLst>
                <a:latin typeface="+mn-ea"/>
                <a:ea typeface="+mn-ea"/>
              </a:rPr>
              <a:t>1</a:t>
            </a:r>
            <a:r>
              <a:rPr lang="zh-CN" altLang="en-US" sz="2400" b="1" dirty="0">
                <a:effectLst>
                  <a:outerShdw blurRad="38100" dist="38100" dir="2700000" algn="tl">
                    <a:srgbClr val="000000">
                      <a:alpha val="43137"/>
                    </a:srgbClr>
                  </a:outerShdw>
                </a:effectLst>
                <a:latin typeface="+mn-ea"/>
                <a:ea typeface="+mn-ea"/>
              </a:rPr>
              <a:t>的扇区，依次递增。只有末尾的</a:t>
            </a:r>
            <a:r>
              <a:rPr lang="en-US" altLang="zh-CN" sz="2400" b="1" dirty="0">
                <a:effectLst>
                  <a:outerShdw blurRad="38100" dist="38100" dir="2700000" algn="tl">
                    <a:srgbClr val="000000">
                      <a:alpha val="43137"/>
                    </a:srgbClr>
                  </a:outerShdw>
                </a:effectLst>
                <a:latin typeface="+mn-ea"/>
                <a:ea typeface="+mn-ea"/>
              </a:rPr>
              <a:t>512</a:t>
            </a:r>
            <a:r>
              <a:rPr lang="zh-CN" altLang="en-US" sz="2400" b="1" dirty="0">
                <a:effectLst>
                  <a:outerShdw blurRad="38100" dist="38100" dir="2700000" algn="tl">
                    <a:srgbClr val="000000">
                      <a:alpha val="43137"/>
                    </a:srgbClr>
                  </a:outerShdw>
                </a:effectLst>
                <a:latin typeface="+mn-ea"/>
                <a:ea typeface="+mn-ea"/>
              </a:rPr>
              <a:t>字节是非数据扇区，而是</a:t>
            </a:r>
            <a:r>
              <a:rPr lang="en-US" altLang="zh-CN" sz="2400" b="1" dirty="0">
                <a:effectLst>
                  <a:outerShdw blurRad="38100" dist="38100" dir="2700000" algn="tl">
                    <a:srgbClr val="000000">
                      <a:alpha val="43137"/>
                    </a:srgbClr>
                  </a:outerShdw>
                </a:effectLst>
                <a:latin typeface="+mn-ea"/>
                <a:ea typeface="+mn-ea"/>
              </a:rPr>
              <a:t>VHD</a:t>
            </a:r>
            <a:r>
              <a:rPr lang="zh-CN" altLang="en-US" sz="2400" b="1" dirty="0">
                <a:effectLst>
                  <a:outerShdw blurRad="38100" dist="38100" dir="2700000" algn="tl">
                    <a:srgbClr val="000000">
                      <a:alpha val="43137"/>
                    </a:srgbClr>
                  </a:outerShdw>
                </a:effectLst>
                <a:latin typeface="+mn-ea"/>
                <a:ea typeface="+mn-ea"/>
              </a:rPr>
              <a:t>文件的格式信息。</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7.3.2</a:t>
            </a:r>
            <a:r>
              <a:rPr lang="zh-CN" altLang="en-US" b="1" dirty="0" smtClean="0">
                <a:solidFill>
                  <a:srgbClr val="0000FF"/>
                </a:solidFill>
              </a:rPr>
              <a:t>  虚拟硬盘文件</a:t>
            </a:r>
            <a:endParaRPr lang="zh-CN" altLang="en-US" dirty="0" smtClean="0"/>
          </a:p>
        </p:txBody>
      </p:sp>
    </p:spTree>
    <p:extLst>
      <p:ext uri="{BB962C8B-B14F-4D97-AF65-F5344CB8AC3E}">
        <p14:creationId xmlns:p14="http://schemas.microsoft.com/office/powerpoint/2010/main" val="4061657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演示（主引导记录示例）</a:t>
            </a:r>
            <a:r>
              <a:rPr lang="en-US" altLang="zh-CN" sz="2800" b="1" dirty="0" smtClean="0">
                <a:solidFill>
                  <a:srgbClr val="0000FF"/>
                </a:solidFill>
              </a:rPr>
              <a:t>dp74</a:t>
            </a:r>
            <a:endParaRPr lang="zh-CN" altLang="en-US" sz="2800" b="1" dirty="0">
              <a:solidFill>
                <a:srgbClr val="0000FF"/>
              </a:solidFill>
            </a:endParaRPr>
          </a:p>
        </p:txBody>
      </p:sp>
      <p:sp>
        <p:nvSpPr>
          <p:cNvPr id="9" name="圆角矩形标注 8"/>
          <p:cNvSpPr/>
          <p:nvPr/>
        </p:nvSpPr>
        <p:spPr>
          <a:xfrm>
            <a:off x="611188" y="1719108"/>
            <a:ext cx="6481092" cy="1061820"/>
          </a:xfrm>
          <a:prstGeom prst="wedgeRoundRectCallout">
            <a:avLst>
              <a:gd name="adj1" fmla="val -7914"/>
              <a:gd name="adj2" fmla="val 68397"/>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宋体"/>
              </a:rPr>
              <a:t>生成一个新的主引导记录：</a:t>
            </a:r>
            <a:endParaRPr lang="en-US" altLang="zh-CN" sz="2000" b="1" dirty="0" smtClean="0">
              <a:solidFill>
                <a:srgbClr val="0000FF"/>
              </a:solidFill>
              <a:effectLst>
                <a:outerShdw blurRad="38100" dist="38100" dir="2700000" algn="tl">
                  <a:srgbClr val="000000">
                    <a:alpha val="43137"/>
                  </a:srgbClr>
                </a:outerShdw>
              </a:effectLst>
              <a:latin typeface="宋体"/>
            </a:endParaRPr>
          </a:p>
          <a:p>
            <a:pPr>
              <a:lnSpc>
                <a:spcPts val="3000"/>
              </a:lnSpc>
            </a:pPr>
            <a:r>
              <a:rPr lang="zh-CN" altLang="en-US" sz="2000" b="1" dirty="0" smtClean="0">
                <a:solidFill>
                  <a:srgbClr val="FF0000"/>
                </a:solidFill>
                <a:effectLst>
                  <a:outerShdw blurRad="38100" dist="38100" dir="2700000" algn="tl">
                    <a:srgbClr val="000000">
                      <a:alpha val="43137"/>
                    </a:srgbClr>
                  </a:outerShdw>
                </a:effectLst>
                <a:latin typeface="宋体"/>
              </a:rPr>
              <a:t>仅仅</a:t>
            </a:r>
            <a:r>
              <a:rPr lang="zh-CN" altLang="en-US" sz="2000" b="1" dirty="0" smtClean="0">
                <a:solidFill>
                  <a:schemeClr val="tx1"/>
                </a:solidFill>
                <a:effectLst>
                  <a:outerShdw blurRad="38100" dist="38100" dir="2700000" algn="tl">
                    <a:srgbClr val="000000">
                      <a:alpha val="43137"/>
                    </a:srgbClr>
                  </a:outerShdw>
                </a:effectLst>
                <a:latin typeface="宋体"/>
              </a:rPr>
              <a:t>在</a:t>
            </a:r>
            <a:r>
              <a:rPr lang="zh-CN" altLang="en-US" sz="2000" b="1" dirty="0">
                <a:solidFill>
                  <a:schemeClr val="tx1"/>
                </a:solidFill>
                <a:effectLst>
                  <a:outerShdw blurRad="38100" dist="38100" dir="2700000" algn="tl">
                    <a:srgbClr val="000000">
                      <a:alpha val="43137"/>
                    </a:srgbClr>
                  </a:outerShdw>
                </a:effectLst>
                <a:latin typeface="宋体"/>
              </a:rPr>
              <a:t>屏幕指定位置处</a:t>
            </a:r>
            <a:r>
              <a:rPr lang="zh-CN" altLang="en-US" sz="2000" b="1" dirty="0" smtClean="0">
                <a:solidFill>
                  <a:schemeClr val="tx1"/>
                </a:solidFill>
                <a:effectLst>
                  <a:outerShdw blurRad="38100" dist="38100" dir="2700000" algn="tl">
                    <a:srgbClr val="000000">
                      <a:alpha val="43137"/>
                    </a:srgbClr>
                  </a:outerShdw>
                </a:effectLst>
                <a:latin typeface="宋体"/>
              </a:rPr>
              <a:t>显示字符串“</a:t>
            </a:r>
            <a:r>
              <a:rPr lang="en-US" altLang="zh-CN" sz="2000" b="1" dirty="0" smtClean="0">
                <a:solidFill>
                  <a:schemeClr val="tx1"/>
                </a:solidFill>
                <a:effectLst>
                  <a:outerShdw blurRad="38100" dist="38100" dir="2700000" algn="tl">
                    <a:srgbClr val="000000">
                      <a:alpha val="43137"/>
                    </a:srgbClr>
                  </a:outerShdw>
                </a:effectLst>
                <a:latin typeface="宋体"/>
              </a:rPr>
              <a:t>Hello world!</a:t>
            </a:r>
            <a:r>
              <a:rPr lang="zh-CN" altLang="en-US" sz="2000" b="1" dirty="0" smtClean="0">
                <a:solidFill>
                  <a:schemeClr val="tx1"/>
                </a:solidFill>
                <a:effectLst>
                  <a:outerShdw blurRad="38100" dist="38100" dir="2700000" algn="tl">
                    <a:srgbClr val="000000">
                      <a:alpha val="43137"/>
                    </a:srgbClr>
                  </a:outerShdw>
                </a:effectLst>
                <a:latin typeface="宋体"/>
              </a:rPr>
              <a:t>”。</a:t>
            </a:r>
            <a:endParaRPr lang="en-US" altLang="zh-CN" sz="2000" b="1" dirty="0" smtClean="0">
              <a:solidFill>
                <a:schemeClr val="tx1"/>
              </a:solidFill>
              <a:effectLst>
                <a:outerShdw blurRad="38100" dist="38100" dir="2700000" algn="tl">
                  <a:srgbClr val="000000">
                    <a:alpha val="43137"/>
                  </a:srgbClr>
                </a:outerShdw>
              </a:effectLst>
              <a:latin typeface="宋体"/>
            </a:endParaRPr>
          </a:p>
        </p:txBody>
      </p:sp>
      <p:sp>
        <p:nvSpPr>
          <p:cNvPr id="11" name="矩形 10"/>
          <p:cNvSpPr/>
          <p:nvPr/>
        </p:nvSpPr>
        <p:spPr>
          <a:xfrm>
            <a:off x="611187" y="2996952"/>
            <a:ext cx="7921625" cy="3323987"/>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编写源程序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lvl="1">
              <a:lnSpc>
                <a:spcPts val="3600"/>
              </a:lnSpc>
              <a:defRPr/>
            </a:pPr>
            <a:r>
              <a:rPr lang="zh-CN" altLang="en-US" sz="2400" b="1" dirty="0" smtClean="0">
                <a:effectLst>
                  <a:outerShdw blurRad="38100" dist="38100" dir="2700000" algn="tl">
                    <a:srgbClr val="000000">
                      <a:alpha val="43137"/>
                    </a:srgbClr>
                  </a:outerShdw>
                </a:effectLst>
                <a:latin typeface="+mn-ea"/>
                <a:ea typeface="+mn-ea"/>
              </a:rPr>
              <a:t>显示字符串的代码</a:t>
            </a:r>
            <a:endParaRPr lang="en-US" altLang="zh-CN" sz="2400" b="1" dirty="0" smtClean="0">
              <a:effectLst>
                <a:outerShdw blurRad="38100" dist="38100" dir="2700000" algn="tl">
                  <a:srgbClr val="000000">
                    <a:alpha val="43137"/>
                  </a:srgbClr>
                </a:outerShdw>
              </a:effectLst>
              <a:latin typeface="+mn-ea"/>
              <a:ea typeface="+mn-ea"/>
            </a:endParaRPr>
          </a:p>
          <a:p>
            <a:pPr lvl="1">
              <a:lnSpc>
                <a:spcPts val="3600"/>
              </a:lnSpc>
              <a:defRPr/>
            </a:pPr>
            <a:r>
              <a:rPr lang="zh-CN" altLang="en-US" sz="2400" b="1" dirty="0" smtClean="0">
                <a:effectLst>
                  <a:outerShdw blurRad="38100" dist="38100" dir="2700000" algn="tl">
                    <a:srgbClr val="000000">
                      <a:alpha val="43137"/>
                    </a:srgbClr>
                  </a:outerShdw>
                </a:effectLst>
                <a:latin typeface="+mn-ea"/>
                <a:ea typeface="+mn-ea"/>
              </a:rPr>
              <a:t>字符串信息</a:t>
            </a:r>
            <a:endParaRPr lang="en-US" altLang="zh-CN" sz="2400" b="1" dirty="0" smtClean="0">
              <a:effectLst>
                <a:outerShdw blurRad="38100" dist="38100" dir="2700000" algn="tl">
                  <a:srgbClr val="000000">
                    <a:alpha val="43137"/>
                  </a:srgbClr>
                </a:outerShdw>
              </a:effectLst>
              <a:latin typeface="+mn-ea"/>
              <a:ea typeface="+mn-ea"/>
            </a:endParaRPr>
          </a:p>
          <a:p>
            <a:pPr lvl="1">
              <a:lnSpc>
                <a:spcPts val="3600"/>
              </a:lnSpc>
              <a:defRPr/>
            </a:pPr>
            <a:r>
              <a:rPr lang="zh-CN" altLang="en-US" sz="2400" b="1" dirty="0" smtClean="0">
                <a:effectLst>
                  <a:outerShdw blurRad="38100" dist="38100" dir="2700000" algn="tl">
                    <a:srgbClr val="000000">
                      <a:alpha val="43137"/>
                    </a:srgbClr>
                  </a:outerShdw>
                </a:effectLst>
                <a:latin typeface="+mn-ea"/>
                <a:ea typeface="+mn-ea"/>
              </a:rPr>
              <a:t>标记（</a:t>
            </a:r>
            <a:r>
              <a:rPr lang="en-US" altLang="zh-CN" sz="2400" b="1" dirty="0" smtClean="0">
                <a:effectLst>
                  <a:outerShdw blurRad="38100" dist="38100" dir="2700000" algn="tl">
                    <a:srgbClr val="000000">
                      <a:alpha val="43137"/>
                    </a:srgbClr>
                  </a:outerShdw>
                </a:effectLst>
                <a:latin typeface="+mn-ea"/>
                <a:ea typeface="+mn-ea"/>
              </a:rPr>
              <a:t>55AA</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生成纯二进制代码</a:t>
            </a:r>
            <a:endParaRPr lang="en-US" altLang="zh-CN" sz="2400" b="1" dirty="0">
              <a:solidFill>
                <a:srgbClr val="0000FF"/>
              </a:solidFill>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写入虚拟磁盘文件</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启动虚拟机</a:t>
            </a:r>
            <a:endParaRPr lang="zh-CN" altLang="en-US" sz="2400" b="1" dirty="0">
              <a:effectLst>
                <a:outerShdw blurRad="38100" dist="38100" dir="2700000" algn="tl">
                  <a:srgbClr val="000000">
                    <a:alpha val="43137"/>
                  </a:srgbClr>
                </a:outerShdw>
              </a:effectLst>
              <a:latin typeface="+mn-ea"/>
              <a:ea typeface="+mn-ea"/>
            </a:endParaRPr>
          </a:p>
        </p:txBody>
      </p:sp>
      <p:sp>
        <p:nvSpPr>
          <p:cNvPr id="8" name="Rectangle 4"/>
          <p:cNvSpPr>
            <a:spLocks noGrp="1" noChangeArrowheads="1"/>
          </p:cNvSpPr>
          <p:nvPr>
            <p:ph type="title"/>
          </p:nvPr>
        </p:nvSpPr>
        <p:spPr/>
        <p:txBody>
          <a:bodyPr/>
          <a:lstStyle/>
          <a:p>
            <a:pPr eaLnBrk="1" hangingPunct="1"/>
            <a:r>
              <a:rPr lang="en-US" altLang="zh-CN" b="1" dirty="0" smtClean="0">
                <a:solidFill>
                  <a:srgbClr val="0000FF"/>
                </a:solidFill>
              </a:rPr>
              <a:t>7.3.2</a:t>
            </a:r>
            <a:r>
              <a:rPr lang="zh-CN" altLang="en-US" b="1" dirty="0" smtClean="0">
                <a:solidFill>
                  <a:srgbClr val="0000FF"/>
                </a:solidFill>
              </a:rPr>
              <a:t>  虚拟硬盘文件</a:t>
            </a:r>
            <a:endParaRPr lang="zh-CN" altLang="en-US" dirty="0" smtClean="0"/>
          </a:p>
        </p:txBody>
      </p:sp>
    </p:spTree>
    <p:extLst>
      <p:ext uri="{BB962C8B-B14F-4D97-AF65-F5344CB8AC3E}">
        <p14:creationId xmlns:p14="http://schemas.microsoft.com/office/powerpoint/2010/main" val="311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fade">
                                      <p:cBhvr>
                                        <p:cTn id="25" dur="500"/>
                                        <p:tgtEl>
                                          <p:spTgt spid="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5" end="5"/>
                                            </p:txEl>
                                          </p:spTgt>
                                        </p:tgtEl>
                                        <p:attrNameLst>
                                          <p:attrName>style.visibility</p:attrName>
                                        </p:attrNameLst>
                                      </p:cBhvr>
                                      <p:to>
                                        <p:strVal val="visible"/>
                                      </p:to>
                                    </p:set>
                                    <p:animEffect transition="in" filter="fade">
                                      <p:cBhvr>
                                        <p:cTn id="30" dur="500"/>
                                        <p:tgtEl>
                                          <p:spTgt spid="1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fade">
                                      <p:cBhvr>
                                        <p:cTn id="35"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演示（主引导记录示例）</a:t>
            </a:r>
            <a:r>
              <a:rPr lang="en-US" altLang="zh-CN" sz="2800" b="1" dirty="0" smtClean="0">
                <a:solidFill>
                  <a:srgbClr val="0000FF"/>
                </a:solidFill>
              </a:rPr>
              <a:t>dp74</a:t>
            </a:r>
            <a:endParaRPr lang="zh-CN" altLang="en-US" sz="2800" b="1" dirty="0">
              <a:solidFill>
                <a:srgbClr val="0000FF"/>
              </a:solidFill>
            </a:endParaRPr>
          </a:p>
        </p:txBody>
      </p:sp>
      <p:sp>
        <p:nvSpPr>
          <p:cNvPr id="10" name="矩形 9"/>
          <p:cNvSpPr/>
          <p:nvPr/>
        </p:nvSpPr>
        <p:spPr>
          <a:xfrm>
            <a:off x="640863" y="2204864"/>
            <a:ext cx="8283575" cy="4093428"/>
          </a:xfrm>
          <a:prstGeom prst="rect">
            <a:avLst/>
          </a:prstGeom>
        </p:spPr>
        <p:txBody>
          <a:bodyPr wrap="square">
            <a:spAutoFit/>
          </a:bodyPr>
          <a:lstStyle/>
          <a:p>
            <a:pPr>
              <a:lnSpc>
                <a:spcPts val="2600"/>
              </a:lnSpc>
              <a:defRPr/>
            </a:pPr>
            <a:r>
              <a:rPr lang="en-US" altLang="zh-CN" sz="2000" b="1" dirty="0" smtClean="0">
                <a:solidFill>
                  <a:srgbClr val="0000FF"/>
                </a:solidFill>
                <a:effectLst>
                  <a:outerShdw blurRad="38100" dist="38100" dir="2700000" algn="tl">
                    <a:srgbClr val="000000">
                      <a:alpha val="43137"/>
                    </a:srgbClr>
                  </a:outerShdw>
                </a:effectLst>
                <a:latin typeface="宋体"/>
                <a:ea typeface="宋体"/>
              </a:rPr>
              <a:t>    section   text      ;</a:t>
            </a:r>
            <a:r>
              <a:rPr lang="zh-CN" altLang="en-US" sz="2000" b="1" dirty="0" smtClean="0">
                <a:solidFill>
                  <a:srgbClr val="0000FF"/>
                </a:solidFill>
                <a:effectLst>
                  <a:outerShdw blurRad="38100" dist="38100" dir="2700000" algn="tl">
                    <a:srgbClr val="000000">
                      <a:alpha val="43137"/>
                    </a:srgbClr>
                  </a:outerShdw>
                </a:effectLst>
                <a:latin typeface="宋体"/>
                <a:ea typeface="宋体"/>
              </a:rPr>
              <a:t>开始名为</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text</a:t>
            </a:r>
            <a:r>
              <a:rPr lang="zh-CN" altLang="en-US" sz="2000" b="1" dirty="0" smtClean="0">
                <a:solidFill>
                  <a:srgbClr val="0000FF"/>
                </a:solidFill>
                <a:effectLst>
                  <a:outerShdw blurRad="38100" dist="38100" dir="2700000" algn="tl">
                    <a:srgbClr val="000000">
                      <a:alpha val="43137"/>
                    </a:srgbClr>
                  </a:outerShdw>
                </a:effectLst>
                <a:latin typeface="宋体"/>
                <a:ea typeface="宋体"/>
              </a:rPr>
              <a:t>的段</a:t>
            </a:r>
            <a:endParaRPr lang="en-US" altLang="zh-CN" sz="2000" b="1" dirty="0">
              <a:solidFill>
                <a:srgbClr val="0000FF"/>
              </a:solidFill>
              <a:effectLst>
                <a:outerShdw blurRad="38100" dist="38100" dir="2700000" algn="tl">
                  <a:srgbClr val="000000">
                    <a:alpha val="43137"/>
                  </a:srgbClr>
                </a:outerShdw>
              </a:effectLst>
              <a:latin typeface="宋体"/>
              <a:ea typeface="宋体"/>
            </a:endParaRPr>
          </a:p>
          <a:p>
            <a:pPr>
              <a:lnSpc>
                <a:spcPts val="2600"/>
              </a:lnSpc>
              <a:defRPr/>
            </a:pPr>
            <a:r>
              <a:rPr lang="en-US" altLang="zh-CN" sz="2000" b="1" dirty="0">
                <a:solidFill>
                  <a:srgbClr val="0000FF"/>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bits   16           ;16</a:t>
            </a:r>
            <a:r>
              <a:rPr lang="zh-CN" altLang="en-US" sz="2000" b="1" dirty="0" smtClean="0">
                <a:solidFill>
                  <a:srgbClr val="0000FF"/>
                </a:solidFill>
                <a:effectLst>
                  <a:outerShdw blurRad="38100" dist="38100" dir="2700000" algn="tl">
                    <a:srgbClr val="000000">
                      <a:alpha val="43137"/>
                    </a:srgbClr>
                  </a:outerShdw>
                </a:effectLst>
                <a:latin typeface="宋体"/>
                <a:ea typeface="宋体"/>
              </a:rPr>
              <a:t>位段模式</a:t>
            </a:r>
            <a:endParaRPr lang="en-US" altLang="zh-CN" sz="2000" b="1" dirty="0">
              <a:solidFill>
                <a:srgbClr val="0000FF"/>
              </a:solidFill>
              <a:effectLst>
                <a:outerShdw blurRad="38100" dist="38100" dir="2700000" algn="tl">
                  <a:srgbClr val="000000">
                    <a:alpha val="43137"/>
                  </a:srgbClr>
                </a:outerShdw>
              </a:effectLst>
              <a:latin typeface="宋体"/>
              <a:ea typeface="宋体"/>
            </a:endParaRPr>
          </a:p>
          <a:p>
            <a:pPr>
              <a:lnSpc>
                <a:spcPts val="2600"/>
              </a:lnSpc>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BEGIN</a:t>
            </a:r>
            <a:r>
              <a:rPr lang="en-US" altLang="zh-CN" sz="2000" b="1" dirty="0">
                <a:solidFill>
                  <a:srgbClr val="000000"/>
                </a:solidFill>
                <a:effectLst>
                  <a:outerShdw blurRad="38100" dist="38100" dir="2700000" algn="tl">
                    <a:srgbClr val="000000">
                      <a:alpha val="43137"/>
                    </a:srgbClr>
                  </a:outerShdw>
                </a:effectLst>
                <a:latin typeface="宋体"/>
                <a:ea typeface="宋体"/>
              </a:rPr>
              <a:t>:</a:t>
            </a:r>
          </a:p>
          <a:p>
            <a:pPr>
              <a:lnSpc>
                <a:spcPts val="2600"/>
              </a:lnSpc>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MOV   </a:t>
            </a:r>
            <a:r>
              <a:rPr lang="en-US" altLang="zh-CN" sz="2000" b="1" dirty="0">
                <a:solidFill>
                  <a:srgbClr val="000000"/>
                </a:solidFill>
                <a:effectLst>
                  <a:outerShdw blurRad="38100" dist="38100" dir="2700000" algn="tl">
                    <a:srgbClr val="000000">
                      <a:alpha val="43137"/>
                    </a:srgbClr>
                  </a:outerShdw>
                </a:effectLst>
                <a:latin typeface="宋体"/>
                <a:ea typeface="宋体"/>
              </a:rPr>
              <a:t>AX, CS</a:t>
            </a:r>
          </a:p>
          <a:p>
            <a:pPr>
              <a:lnSpc>
                <a:spcPts val="2600"/>
              </a:lnSpc>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MOV   </a:t>
            </a:r>
            <a:r>
              <a:rPr lang="en-US" altLang="zh-CN" sz="2000" b="1" dirty="0">
                <a:solidFill>
                  <a:srgbClr val="000000"/>
                </a:solidFill>
                <a:effectLst>
                  <a:outerShdw blurRad="38100" dist="38100" dir="2700000" algn="tl">
                    <a:srgbClr val="000000">
                      <a:alpha val="43137"/>
                    </a:srgbClr>
                  </a:outerShdw>
                </a:effectLst>
                <a:latin typeface="宋体"/>
                <a:ea typeface="宋体"/>
              </a:rPr>
              <a:t>DS, AX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r>
              <a:rPr lang="zh-CN" altLang="en-US" sz="2000" b="1" dirty="0" smtClean="0">
                <a:solidFill>
                  <a:srgbClr val="000000"/>
                </a:solidFill>
                <a:effectLst>
                  <a:outerShdw blurRad="38100" dist="38100" dir="2700000" algn="tl">
                    <a:srgbClr val="000000">
                      <a:alpha val="43137"/>
                    </a:srgbClr>
                  </a:outerShdw>
                </a:effectLst>
                <a:latin typeface="宋体"/>
                <a:ea typeface="宋体"/>
              </a:rPr>
              <a:t>当前数据段</a:t>
            </a:r>
            <a:r>
              <a:rPr lang="zh-CN" altLang="en-US" sz="2000" b="1" dirty="0">
                <a:solidFill>
                  <a:srgbClr val="000000"/>
                </a:solidFill>
                <a:effectLst>
                  <a:outerShdw blurRad="38100" dist="38100" dir="2700000" algn="tl">
                    <a:srgbClr val="000000">
                      <a:alpha val="43137"/>
                    </a:srgbClr>
                  </a:outerShdw>
                </a:effectLst>
                <a:latin typeface="宋体"/>
                <a:ea typeface="宋体"/>
              </a:rPr>
              <a:t>与代码段一致</a:t>
            </a:r>
          </a:p>
          <a:p>
            <a:pPr>
              <a:lnSpc>
                <a:spcPts val="2600"/>
              </a:lnSpc>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endParaRPr lang="en-US" altLang="zh-CN" sz="2000" b="1" dirty="0">
              <a:solidFill>
                <a:srgbClr val="000000"/>
              </a:solidFill>
              <a:effectLst>
                <a:outerShdw blurRad="38100" dist="38100" dir="2700000" algn="tl">
                  <a:srgbClr val="000000">
                    <a:alpha val="43137"/>
                  </a:srgbClr>
                </a:outerShdw>
              </a:effectLst>
              <a:latin typeface="宋体"/>
              <a:ea typeface="宋体"/>
            </a:endParaRPr>
          </a:p>
          <a:p>
            <a:pPr>
              <a:lnSpc>
                <a:spcPts val="2600"/>
              </a:lnSpc>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MOV   </a:t>
            </a:r>
            <a:r>
              <a:rPr lang="en-US" altLang="zh-CN" sz="2000" b="1" dirty="0">
                <a:solidFill>
                  <a:srgbClr val="000000"/>
                </a:solidFill>
                <a:effectLst>
                  <a:outerShdw blurRad="38100" dist="38100" dir="2700000" algn="tl">
                    <a:srgbClr val="000000">
                      <a:alpha val="43137"/>
                    </a:srgbClr>
                  </a:outerShdw>
                </a:effectLst>
                <a:latin typeface="宋体"/>
                <a:ea typeface="宋体"/>
              </a:rPr>
              <a:t>BH, 0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r>
              <a:rPr lang="zh-CN" altLang="en-US" sz="2000" b="1" dirty="0">
                <a:solidFill>
                  <a:srgbClr val="000000"/>
                </a:solidFill>
                <a:effectLst>
                  <a:outerShdw blurRad="38100" dist="38100" dir="2700000" algn="tl">
                    <a:srgbClr val="000000">
                      <a:alpha val="43137"/>
                    </a:srgbClr>
                  </a:outerShdw>
                </a:effectLst>
                <a:latin typeface="宋体"/>
                <a:ea typeface="宋体"/>
              </a:rPr>
              <a:t>指定显示页</a:t>
            </a:r>
            <a:r>
              <a:rPr lang="en-US" altLang="zh-CN" sz="2000" b="1" dirty="0">
                <a:solidFill>
                  <a:srgbClr val="000000"/>
                </a:solidFill>
                <a:effectLst>
                  <a:outerShdw blurRad="38100" dist="38100" dir="2700000" algn="tl">
                    <a:srgbClr val="000000">
                      <a:alpha val="43137"/>
                    </a:srgbClr>
                  </a:outerShdw>
                </a:effectLst>
                <a:latin typeface="宋体"/>
                <a:ea typeface="宋体"/>
              </a:rPr>
              <a:t>0</a:t>
            </a:r>
          </a:p>
          <a:p>
            <a:pPr>
              <a:lnSpc>
                <a:spcPts val="2600"/>
              </a:lnSpc>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MOV   </a:t>
            </a:r>
            <a:r>
              <a:rPr lang="en-US" altLang="zh-CN" sz="2000" b="1" dirty="0">
                <a:solidFill>
                  <a:srgbClr val="000000"/>
                </a:solidFill>
                <a:effectLst>
                  <a:outerShdw blurRad="38100" dist="38100" dir="2700000" algn="tl">
                    <a:srgbClr val="000000">
                      <a:alpha val="43137"/>
                    </a:srgbClr>
                  </a:outerShdw>
                </a:effectLst>
                <a:latin typeface="宋体"/>
                <a:ea typeface="宋体"/>
              </a:rPr>
              <a:t>DH, 5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r>
              <a:rPr lang="zh-CN" altLang="en-US" sz="2000" b="1" dirty="0">
                <a:solidFill>
                  <a:srgbClr val="000000"/>
                </a:solidFill>
                <a:effectLst>
                  <a:outerShdw blurRad="38100" dist="38100" dir="2700000" algn="tl">
                    <a:srgbClr val="000000">
                      <a:alpha val="43137"/>
                    </a:srgbClr>
                  </a:outerShdw>
                </a:effectLst>
                <a:latin typeface="宋体"/>
                <a:ea typeface="宋体"/>
              </a:rPr>
              <a:t>光标行号</a:t>
            </a:r>
          </a:p>
          <a:p>
            <a:pPr>
              <a:lnSpc>
                <a:spcPts val="2600"/>
              </a:lnSpc>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MOV   </a:t>
            </a:r>
            <a:r>
              <a:rPr lang="en-US" altLang="zh-CN" sz="2000" b="1" dirty="0">
                <a:solidFill>
                  <a:srgbClr val="000000"/>
                </a:solidFill>
                <a:effectLst>
                  <a:outerShdw blurRad="38100" dist="38100" dir="2700000" algn="tl">
                    <a:srgbClr val="000000">
                      <a:alpha val="43137"/>
                    </a:srgbClr>
                  </a:outerShdw>
                </a:effectLst>
                <a:latin typeface="宋体"/>
                <a:ea typeface="宋体"/>
              </a:rPr>
              <a:t>DL, 8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r>
              <a:rPr lang="zh-CN" altLang="en-US" sz="2000" b="1" dirty="0">
                <a:solidFill>
                  <a:srgbClr val="000000"/>
                </a:solidFill>
                <a:effectLst>
                  <a:outerShdw blurRad="38100" dist="38100" dir="2700000" algn="tl">
                    <a:srgbClr val="000000">
                      <a:alpha val="43137"/>
                    </a:srgbClr>
                  </a:outerShdw>
                </a:effectLst>
                <a:latin typeface="宋体"/>
                <a:ea typeface="宋体"/>
              </a:rPr>
              <a:t>光标列号</a:t>
            </a:r>
          </a:p>
          <a:p>
            <a:pPr>
              <a:lnSpc>
                <a:spcPts val="2600"/>
              </a:lnSpc>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MOV   </a:t>
            </a:r>
            <a:r>
              <a:rPr lang="en-US" altLang="zh-CN" sz="2000" b="1" dirty="0">
                <a:solidFill>
                  <a:srgbClr val="0000FF"/>
                </a:solidFill>
                <a:effectLst>
                  <a:outerShdw blurRad="38100" dist="38100" dir="2700000" algn="tl">
                    <a:srgbClr val="000000">
                      <a:alpha val="43137"/>
                    </a:srgbClr>
                  </a:outerShdw>
                </a:effectLst>
                <a:latin typeface="宋体"/>
                <a:ea typeface="宋体"/>
              </a:rPr>
              <a:t>AH, 2</a:t>
            </a:r>
          </a:p>
          <a:p>
            <a:pPr>
              <a:lnSpc>
                <a:spcPts val="2600"/>
              </a:lnSpc>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INT   </a:t>
            </a:r>
            <a:r>
              <a:rPr lang="en-US" altLang="zh-CN" sz="2000" b="1" dirty="0">
                <a:solidFill>
                  <a:srgbClr val="0000FF"/>
                </a:solidFill>
                <a:effectLst>
                  <a:outerShdw blurRad="38100" dist="38100" dir="2700000" algn="tl">
                    <a:srgbClr val="000000">
                      <a:alpha val="43137"/>
                    </a:srgbClr>
                  </a:outerShdw>
                </a:effectLst>
                <a:latin typeface="宋体"/>
                <a:ea typeface="宋体"/>
              </a:rPr>
              <a:t>10H</a:t>
            </a:r>
          </a:p>
          <a:p>
            <a:pPr>
              <a:lnSpc>
                <a:spcPts val="2600"/>
              </a:lnSpc>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endParaRPr lang="en-US" altLang="zh-CN" sz="2000" b="1" dirty="0">
              <a:solidFill>
                <a:srgbClr val="000000"/>
              </a:solidFill>
              <a:effectLst>
                <a:outerShdw blurRad="38100" dist="38100" dir="2700000" algn="tl">
                  <a:srgbClr val="000000">
                    <a:alpha val="43137"/>
                  </a:srgbClr>
                </a:outerShdw>
              </a:effectLst>
              <a:latin typeface="宋体"/>
              <a:ea typeface="宋体"/>
            </a:endParaRPr>
          </a:p>
        </p:txBody>
      </p:sp>
      <p:sp>
        <p:nvSpPr>
          <p:cNvPr id="11" name="矩形 10"/>
          <p:cNvSpPr/>
          <p:nvPr/>
        </p:nvSpPr>
        <p:spPr>
          <a:xfrm>
            <a:off x="611187" y="1642337"/>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13" name="矩形标注 12"/>
          <p:cNvSpPr/>
          <p:nvPr/>
        </p:nvSpPr>
        <p:spPr>
          <a:xfrm>
            <a:off x="2987824" y="5805264"/>
            <a:ext cx="3456384" cy="504055"/>
          </a:xfrm>
          <a:prstGeom prst="wedgeRectCallout">
            <a:avLst>
              <a:gd name="adj1" fmla="val -49755"/>
              <a:gd name="adj2" fmla="val -9069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rgbClr val="0000FF"/>
                </a:solidFill>
                <a:effectLst>
                  <a:outerShdw blurRad="38100" dist="38100" dir="2700000" algn="tl">
                    <a:srgbClr val="000000">
                      <a:alpha val="43137"/>
                    </a:srgbClr>
                  </a:outerShdw>
                </a:effectLst>
              </a:rPr>
              <a:t>设定光标到指定的某个位置</a:t>
            </a:r>
            <a:endParaRPr lang="en-US" altLang="zh-CN" b="1" dirty="0" smtClean="0">
              <a:solidFill>
                <a:srgbClr val="0000FF"/>
              </a:solidFill>
              <a:effectLst>
                <a:outerShdw blurRad="38100" dist="38100" dir="2700000" algn="tl">
                  <a:srgbClr val="000000">
                    <a:alpha val="43137"/>
                  </a:srgbClr>
                </a:outerShdw>
              </a:effectLst>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7.3.2</a:t>
            </a:r>
            <a:r>
              <a:rPr lang="zh-CN" altLang="en-US" b="1" dirty="0" smtClean="0">
                <a:solidFill>
                  <a:srgbClr val="0000FF"/>
                </a:solidFill>
              </a:rPr>
              <a:t>  虚拟硬盘文件</a:t>
            </a:r>
            <a:endParaRPr lang="zh-CN" altLang="en-US" dirty="0" smtClean="0"/>
          </a:p>
        </p:txBody>
      </p:sp>
    </p:spTree>
    <p:extLst>
      <p:ext uri="{BB962C8B-B14F-4D97-AF65-F5344CB8AC3E}">
        <p14:creationId xmlns:p14="http://schemas.microsoft.com/office/powerpoint/2010/main" val="4347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演示（主引导记录示例）</a:t>
            </a:r>
            <a:endParaRPr lang="zh-CN" altLang="en-US" sz="2800" b="1" dirty="0">
              <a:solidFill>
                <a:srgbClr val="0000FF"/>
              </a:solidFill>
            </a:endParaRPr>
          </a:p>
        </p:txBody>
      </p:sp>
      <p:sp>
        <p:nvSpPr>
          <p:cNvPr id="10" name="矩形 9"/>
          <p:cNvSpPr/>
          <p:nvPr/>
        </p:nvSpPr>
        <p:spPr>
          <a:xfrm>
            <a:off x="640863" y="2204864"/>
            <a:ext cx="8283575" cy="4426853"/>
          </a:xfrm>
          <a:prstGeom prst="rect">
            <a:avLst/>
          </a:prstGeom>
        </p:spPr>
        <p:txBody>
          <a:bodyPr wrap="square">
            <a:spAutoFit/>
          </a:bodyPr>
          <a:lstStyle/>
          <a:p>
            <a:pPr>
              <a:lnSpc>
                <a:spcPts val="2600"/>
              </a:lnSpc>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    CLD                     ;</a:t>
            </a:r>
            <a:r>
              <a:rPr lang="zh-CN" altLang="en-US" sz="2000" b="1" dirty="0">
                <a:solidFill>
                  <a:srgbClr val="000000"/>
                </a:solidFill>
                <a:effectLst>
                  <a:outerShdw blurRad="38100" dist="38100" dir="2700000" algn="tl">
                    <a:srgbClr val="000000">
                      <a:alpha val="43137"/>
                    </a:srgbClr>
                  </a:outerShdw>
                </a:effectLst>
                <a:latin typeface="宋体"/>
                <a:ea typeface="宋体"/>
              </a:rPr>
              <a:t>字符串操作方向</a:t>
            </a:r>
          </a:p>
          <a:p>
            <a:pPr>
              <a:lnSpc>
                <a:spcPts val="2600"/>
              </a:lnSpc>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MOV   </a:t>
            </a:r>
            <a:r>
              <a:rPr lang="en-US" altLang="zh-CN" sz="2000" b="1" dirty="0">
                <a:solidFill>
                  <a:srgbClr val="0000FF"/>
                </a:solidFill>
                <a:effectLst>
                  <a:outerShdw blurRad="38100" dist="38100" dir="2700000" algn="tl">
                    <a:srgbClr val="000000">
                      <a:alpha val="43137"/>
                    </a:srgbClr>
                  </a:outerShdw>
                </a:effectLst>
                <a:latin typeface="宋体"/>
                <a:ea typeface="宋体"/>
              </a:rPr>
              <a:t>SI, hello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a:t>
            </a:r>
            <a:r>
              <a:rPr lang="zh-CN" altLang="en-US" sz="2000" b="1" dirty="0">
                <a:solidFill>
                  <a:srgbClr val="0000FF"/>
                </a:solidFill>
                <a:effectLst>
                  <a:outerShdw blurRad="38100" dist="38100" dir="2700000" algn="tl">
                    <a:srgbClr val="000000">
                      <a:alpha val="43137"/>
                    </a:srgbClr>
                  </a:outerShdw>
                </a:effectLst>
                <a:latin typeface="宋体"/>
                <a:ea typeface="宋体"/>
              </a:rPr>
              <a:t>指向字符串首（代码段的相对地址）</a:t>
            </a:r>
          </a:p>
          <a:p>
            <a:pPr>
              <a:lnSpc>
                <a:spcPts val="2600"/>
              </a:lnSpc>
              <a:defRPr/>
            </a:pPr>
            <a:r>
              <a:rPr lang="zh-CN" altLang="en-US" sz="2000" b="1" dirty="0">
                <a:solidFill>
                  <a:srgbClr val="0000FF"/>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ADD   </a:t>
            </a:r>
            <a:r>
              <a:rPr lang="en-US" altLang="zh-CN" sz="2000" b="1" dirty="0">
                <a:solidFill>
                  <a:srgbClr val="0000FF"/>
                </a:solidFill>
                <a:effectLst>
                  <a:outerShdw blurRad="38100" dist="38100" dir="2700000" algn="tl">
                    <a:srgbClr val="000000">
                      <a:alpha val="43137"/>
                    </a:srgbClr>
                  </a:outerShdw>
                </a:effectLst>
                <a:latin typeface="宋体"/>
                <a:ea typeface="宋体"/>
              </a:rPr>
              <a:t>SI, 7C00H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a:t>
            </a:r>
            <a:r>
              <a:rPr lang="zh-CN" altLang="en-US" sz="2000" b="1" dirty="0">
                <a:solidFill>
                  <a:srgbClr val="0000FF"/>
                </a:solidFill>
                <a:effectLst>
                  <a:outerShdw blurRad="38100" dist="38100" dir="2700000" algn="tl">
                    <a:srgbClr val="000000">
                      <a:alpha val="43137"/>
                    </a:srgbClr>
                  </a:outerShdw>
                </a:effectLst>
                <a:latin typeface="宋体"/>
                <a:ea typeface="宋体"/>
              </a:rPr>
              <a:t>指向字符串首（内存中的固定地址）</a:t>
            </a:r>
          </a:p>
          <a:p>
            <a:pPr>
              <a:lnSpc>
                <a:spcPts val="2600"/>
              </a:lnSpc>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LAB1</a:t>
            </a:r>
            <a:r>
              <a:rPr lang="en-US" altLang="zh-CN" sz="2000" b="1" dirty="0">
                <a:solidFill>
                  <a:srgbClr val="000000"/>
                </a:solidFill>
                <a:effectLst>
                  <a:outerShdw blurRad="38100" dist="38100" dir="2700000" algn="tl">
                    <a:srgbClr val="000000">
                      <a:alpha val="43137"/>
                    </a:srgbClr>
                  </a:outerShdw>
                </a:effectLst>
                <a:latin typeface="宋体"/>
                <a:ea typeface="宋体"/>
              </a:rPr>
              <a:t>:</a:t>
            </a:r>
          </a:p>
          <a:p>
            <a:pPr>
              <a:lnSpc>
                <a:spcPts val="2600"/>
              </a:lnSpc>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LODSB                   ;</a:t>
            </a:r>
            <a:r>
              <a:rPr lang="zh-CN" altLang="en-US" sz="2000" b="1" dirty="0">
                <a:solidFill>
                  <a:srgbClr val="000000"/>
                </a:solidFill>
                <a:effectLst>
                  <a:outerShdw blurRad="38100" dist="38100" dir="2700000" algn="tl">
                    <a:srgbClr val="000000">
                      <a:alpha val="43137"/>
                    </a:srgbClr>
                  </a:outerShdw>
                </a:effectLst>
                <a:latin typeface="宋体"/>
                <a:ea typeface="宋体"/>
              </a:rPr>
              <a:t>取一个字符</a:t>
            </a:r>
          </a:p>
          <a:p>
            <a:pPr>
              <a:lnSpc>
                <a:spcPts val="2600"/>
              </a:lnSpc>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OR    </a:t>
            </a:r>
            <a:r>
              <a:rPr lang="en-US" altLang="zh-CN" sz="2000" b="1" dirty="0">
                <a:solidFill>
                  <a:srgbClr val="000000"/>
                </a:solidFill>
                <a:effectLst>
                  <a:outerShdw blurRad="38100" dist="38100" dir="2700000" algn="tl">
                    <a:srgbClr val="000000">
                      <a:alpha val="43137"/>
                    </a:srgbClr>
                  </a:outerShdw>
                </a:effectLst>
                <a:latin typeface="宋体"/>
                <a:ea typeface="宋体"/>
              </a:rPr>
              <a:t>AL, AL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r>
              <a:rPr lang="zh-CN" altLang="en-US" sz="2000" b="1" dirty="0">
                <a:solidFill>
                  <a:srgbClr val="000000"/>
                </a:solidFill>
                <a:effectLst>
                  <a:outerShdw blurRad="38100" dist="38100" dir="2700000" algn="tl">
                    <a:srgbClr val="000000">
                      <a:alpha val="43137"/>
                    </a:srgbClr>
                  </a:outerShdw>
                </a:effectLst>
                <a:latin typeface="宋体"/>
                <a:ea typeface="宋体"/>
              </a:rPr>
              <a:t>判断结束标记</a:t>
            </a:r>
          </a:p>
          <a:p>
            <a:pPr>
              <a:lnSpc>
                <a:spcPts val="2600"/>
              </a:lnSpc>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JZ    </a:t>
            </a:r>
            <a:r>
              <a:rPr lang="en-US" altLang="zh-CN" sz="2000" b="1" dirty="0">
                <a:solidFill>
                  <a:srgbClr val="000000"/>
                </a:solidFill>
                <a:effectLst>
                  <a:outerShdw blurRad="38100" dist="38100" dir="2700000" algn="tl">
                    <a:srgbClr val="000000">
                      <a:alpha val="43137"/>
                    </a:srgbClr>
                  </a:outerShdw>
                </a:effectLst>
                <a:latin typeface="宋体"/>
                <a:ea typeface="宋体"/>
              </a:rPr>
              <a:t>LAB2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r>
              <a:rPr lang="zh-CN" altLang="en-US" sz="2000" b="1" dirty="0">
                <a:solidFill>
                  <a:srgbClr val="000000"/>
                </a:solidFill>
                <a:effectLst>
                  <a:outerShdw blurRad="38100" dist="38100" dir="2700000" algn="tl">
                    <a:srgbClr val="000000">
                      <a:alpha val="43137"/>
                    </a:srgbClr>
                  </a:outerShdw>
                </a:effectLst>
                <a:latin typeface="宋体"/>
                <a:ea typeface="宋体"/>
              </a:rPr>
              <a:t>是，跳转结束</a:t>
            </a:r>
          </a:p>
          <a:p>
            <a:pPr>
              <a:lnSpc>
                <a:spcPts val="2600"/>
              </a:lnSpc>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MOV   </a:t>
            </a:r>
            <a:r>
              <a:rPr lang="en-US" altLang="zh-CN" sz="2000" b="1" dirty="0">
                <a:solidFill>
                  <a:srgbClr val="0000FF"/>
                </a:solidFill>
                <a:effectLst>
                  <a:outerShdw blurRad="38100" dist="38100" dir="2700000" algn="tl">
                    <a:srgbClr val="000000">
                      <a:alpha val="43137"/>
                    </a:srgbClr>
                  </a:outerShdw>
                </a:effectLst>
                <a:latin typeface="宋体"/>
                <a:ea typeface="宋体"/>
              </a:rPr>
              <a:t>AH, 14</a:t>
            </a:r>
          </a:p>
          <a:p>
            <a:pPr>
              <a:lnSpc>
                <a:spcPts val="2600"/>
              </a:lnSpc>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INT   </a:t>
            </a:r>
            <a:r>
              <a:rPr lang="en-US" altLang="zh-CN" sz="2000" b="1" dirty="0">
                <a:solidFill>
                  <a:srgbClr val="0000FF"/>
                </a:solidFill>
                <a:effectLst>
                  <a:outerShdw blurRad="38100" dist="38100" dir="2700000" algn="tl">
                    <a:srgbClr val="000000">
                      <a:alpha val="43137"/>
                    </a:srgbClr>
                  </a:outerShdw>
                </a:effectLst>
                <a:latin typeface="宋体"/>
                <a:ea typeface="宋体"/>
              </a:rPr>
              <a:t>10H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r>
              <a:rPr lang="en-US" altLang="zh-CN" sz="2000" b="1" dirty="0">
                <a:solidFill>
                  <a:srgbClr val="000000"/>
                </a:solidFill>
                <a:effectLst>
                  <a:outerShdw blurRad="38100" dist="38100" dir="2700000" algn="tl">
                    <a:srgbClr val="000000">
                      <a:alpha val="43137"/>
                    </a:srgbClr>
                  </a:outerShdw>
                </a:effectLst>
                <a:latin typeface="宋体"/>
                <a:ea typeface="宋体"/>
              </a:rPr>
              <a:t>TTY</a:t>
            </a:r>
            <a:r>
              <a:rPr lang="zh-CN" altLang="en-US" sz="2000" b="1" dirty="0">
                <a:solidFill>
                  <a:srgbClr val="000000"/>
                </a:solidFill>
                <a:effectLst>
                  <a:outerShdw blurRad="38100" dist="38100" dir="2700000" algn="tl">
                    <a:srgbClr val="000000">
                      <a:alpha val="43137"/>
                    </a:srgbClr>
                  </a:outerShdw>
                </a:effectLst>
                <a:latin typeface="宋体"/>
                <a:ea typeface="宋体"/>
              </a:rPr>
              <a:t>方式显示字符</a:t>
            </a:r>
          </a:p>
          <a:p>
            <a:pPr>
              <a:lnSpc>
                <a:spcPts val="2600"/>
              </a:lnSpc>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JMP   </a:t>
            </a:r>
            <a:r>
              <a:rPr lang="en-US" altLang="zh-CN" sz="2000" b="1" dirty="0">
                <a:solidFill>
                  <a:srgbClr val="000000"/>
                </a:solidFill>
                <a:effectLst>
                  <a:outerShdw blurRad="38100" dist="38100" dir="2700000" algn="tl">
                    <a:srgbClr val="000000">
                      <a:alpha val="43137"/>
                    </a:srgbClr>
                  </a:outerShdw>
                </a:effectLst>
                <a:latin typeface="宋体"/>
                <a:ea typeface="宋体"/>
              </a:rPr>
              <a:t>LAB1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r>
              <a:rPr lang="zh-CN" altLang="en-US" sz="2000" b="1" dirty="0">
                <a:solidFill>
                  <a:srgbClr val="000000"/>
                </a:solidFill>
                <a:effectLst>
                  <a:outerShdw blurRad="38100" dist="38100" dir="2700000" algn="tl">
                    <a:srgbClr val="000000">
                      <a:alpha val="43137"/>
                    </a:srgbClr>
                  </a:outerShdw>
                </a:effectLst>
                <a:latin typeface="宋体"/>
                <a:ea typeface="宋体"/>
              </a:rPr>
              <a:t>继续</a:t>
            </a:r>
          </a:p>
          <a:p>
            <a:pPr>
              <a:lnSpc>
                <a:spcPts val="2600"/>
              </a:lnSpc>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LAB2</a:t>
            </a:r>
            <a:r>
              <a:rPr lang="en-US" altLang="zh-CN" sz="2000" b="1" dirty="0">
                <a:solidFill>
                  <a:srgbClr val="000000"/>
                </a:solidFill>
                <a:effectLst>
                  <a:outerShdw blurRad="38100" dist="38100" dir="2700000" algn="tl">
                    <a:srgbClr val="000000">
                      <a:alpha val="43137"/>
                    </a:srgbClr>
                  </a:outerShdw>
                </a:effectLst>
                <a:latin typeface="宋体"/>
                <a:ea typeface="宋体"/>
              </a:rPr>
              <a:t>:</a:t>
            </a:r>
          </a:p>
          <a:p>
            <a:pPr>
              <a:lnSpc>
                <a:spcPts val="2600"/>
              </a:lnSpc>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OVER</a:t>
            </a:r>
            <a:r>
              <a:rPr lang="en-US" altLang="zh-CN" sz="2000" b="1" dirty="0">
                <a:solidFill>
                  <a:srgbClr val="000000"/>
                </a:solidFill>
                <a:effectLst>
                  <a:outerShdw blurRad="38100" dist="38100" dir="2700000" algn="tl">
                    <a:srgbClr val="000000">
                      <a:alpha val="43137"/>
                    </a:srgbClr>
                  </a:outerShdw>
                </a:effectLst>
                <a:latin typeface="宋体"/>
                <a:ea typeface="宋体"/>
              </a:rPr>
              <a:t>:</a:t>
            </a:r>
          </a:p>
          <a:p>
            <a:pPr>
              <a:lnSpc>
                <a:spcPts val="2600"/>
              </a:lnSpc>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JMP   </a:t>
            </a:r>
            <a:r>
              <a:rPr lang="en-US" altLang="zh-CN" sz="2000" b="1" dirty="0">
                <a:solidFill>
                  <a:srgbClr val="FF0000"/>
                </a:solidFill>
                <a:effectLst>
                  <a:outerShdw blurRad="38100" dist="38100" dir="2700000" algn="tl">
                    <a:srgbClr val="000000">
                      <a:alpha val="43137"/>
                    </a:srgbClr>
                  </a:outerShdw>
                </a:effectLst>
                <a:latin typeface="宋体"/>
                <a:ea typeface="宋体"/>
              </a:rPr>
              <a:t>OVER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a:t>
            </a:r>
            <a:r>
              <a:rPr lang="zh-CN" altLang="en-US" sz="2000" b="1" dirty="0">
                <a:solidFill>
                  <a:srgbClr val="000000"/>
                </a:solidFill>
                <a:effectLst>
                  <a:outerShdw blurRad="38100" dist="38100" dir="2700000" algn="tl">
                    <a:srgbClr val="000000">
                      <a:alpha val="43137"/>
                    </a:srgbClr>
                  </a:outerShdw>
                </a:effectLst>
                <a:latin typeface="宋体"/>
                <a:ea typeface="宋体"/>
              </a:rPr>
              <a:t>进入无限</a:t>
            </a:r>
            <a:r>
              <a:rPr lang="zh-CN" altLang="en-US" sz="2000" b="1" dirty="0" smtClean="0">
                <a:solidFill>
                  <a:srgbClr val="000000"/>
                </a:solidFill>
                <a:effectLst>
                  <a:outerShdw blurRad="38100" dist="38100" dir="2700000" algn="tl">
                    <a:srgbClr val="000000">
                      <a:alpha val="43137"/>
                    </a:srgbClr>
                  </a:outerShdw>
                </a:effectLst>
                <a:latin typeface="宋体"/>
                <a:ea typeface="宋体"/>
              </a:rPr>
              <a:t>循环</a:t>
            </a:r>
            <a:endParaRPr lang="zh-CN" altLang="en-US" sz="2000" b="1" dirty="0">
              <a:solidFill>
                <a:srgbClr val="000000"/>
              </a:solidFill>
              <a:effectLst>
                <a:outerShdw blurRad="38100" dist="38100" dir="2700000" algn="tl">
                  <a:srgbClr val="000000">
                    <a:alpha val="43137"/>
                  </a:srgbClr>
                </a:outerShdw>
              </a:effectLst>
              <a:latin typeface="宋体"/>
              <a:ea typeface="宋体"/>
            </a:endParaRPr>
          </a:p>
        </p:txBody>
      </p:sp>
      <p:sp>
        <p:nvSpPr>
          <p:cNvPr id="11" name="矩形 10"/>
          <p:cNvSpPr/>
          <p:nvPr/>
        </p:nvSpPr>
        <p:spPr>
          <a:xfrm>
            <a:off x="611187" y="1642337"/>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8" name="矩形标注 7"/>
          <p:cNvSpPr/>
          <p:nvPr/>
        </p:nvSpPr>
        <p:spPr>
          <a:xfrm>
            <a:off x="2987824" y="4941168"/>
            <a:ext cx="3024336" cy="504055"/>
          </a:xfrm>
          <a:prstGeom prst="wedgeRectCallout">
            <a:avLst>
              <a:gd name="adj1" fmla="val -49965"/>
              <a:gd name="adj2" fmla="val -94472"/>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显示字符</a:t>
            </a:r>
            <a:endParaRPr lang="en-US" altLang="zh-CN" b="1" dirty="0" smtClean="0">
              <a:solidFill>
                <a:srgbClr val="0000FF"/>
              </a:solidFill>
              <a:effectLst>
                <a:outerShdw blurRad="38100" dist="38100" dir="2700000" algn="tl">
                  <a:srgbClr val="000000">
                    <a:alpha val="43137"/>
                  </a:srgbClr>
                </a:outerShdw>
              </a:effectLst>
            </a:endParaRPr>
          </a:p>
        </p:txBody>
      </p:sp>
      <p:sp>
        <p:nvSpPr>
          <p:cNvPr id="9" name="矩形标注 8"/>
          <p:cNvSpPr/>
          <p:nvPr/>
        </p:nvSpPr>
        <p:spPr>
          <a:xfrm>
            <a:off x="2627784" y="5589240"/>
            <a:ext cx="4392488" cy="504055"/>
          </a:xfrm>
          <a:prstGeom prst="wedgeRectCallout">
            <a:avLst>
              <a:gd name="adj1" fmla="val -44327"/>
              <a:gd name="adj2" fmla="val 95755"/>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effectLst>
                  <a:outerShdw blurRad="38100" dist="38100" dir="2700000" algn="tl">
                    <a:srgbClr val="000000">
                      <a:alpha val="43137"/>
                    </a:srgbClr>
                  </a:outerShdw>
                </a:effectLst>
              </a:rPr>
              <a:t>有意进入无限循环！不做别的工作！</a:t>
            </a:r>
            <a:r>
              <a:rPr lang="zh-CN" altLang="en-US" b="1" dirty="0">
                <a:solidFill>
                  <a:srgbClr val="0000FF"/>
                </a:solidFill>
                <a:effectLst>
                  <a:outerShdw blurRad="38100" dist="38100" dir="2700000" algn="tl">
                    <a:srgbClr val="000000">
                      <a:alpha val="43137"/>
                    </a:srgbClr>
                  </a:outerShdw>
                </a:effectLst>
              </a:rPr>
              <a:t>！</a:t>
            </a:r>
            <a:endParaRPr lang="en-US" altLang="zh-CN" b="1" dirty="0" smtClean="0">
              <a:solidFill>
                <a:srgbClr val="0000FF"/>
              </a:solidFill>
              <a:effectLst>
                <a:outerShdw blurRad="38100" dist="38100" dir="2700000" algn="tl">
                  <a:srgbClr val="000000">
                    <a:alpha val="43137"/>
                  </a:srgbClr>
                </a:outerShdw>
              </a:effectLst>
            </a:endParaRPr>
          </a:p>
        </p:txBody>
      </p:sp>
      <p:sp>
        <p:nvSpPr>
          <p:cNvPr id="13" name="圆角矩形标注 12"/>
          <p:cNvSpPr/>
          <p:nvPr/>
        </p:nvSpPr>
        <p:spPr>
          <a:xfrm>
            <a:off x="5724128" y="1435569"/>
            <a:ext cx="2987824" cy="621650"/>
          </a:xfrm>
          <a:prstGeom prst="wedgeRoundRectCallout">
            <a:avLst>
              <a:gd name="adj1" fmla="val -17596"/>
              <a:gd name="adj2" fmla="val 124041"/>
              <a:gd name="adj3" fmla="val 16667"/>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latin typeface="+mn-ea"/>
              </a:rPr>
              <a:t>注意字符串地址的计算</a:t>
            </a:r>
            <a:endParaRPr lang="zh-CN" altLang="en-US" sz="2000" b="1" dirty="0">
              <a:solidFill>
                <a:srgbClr val="0000FF"/>
              </a:solidFill>
              <a:effectLst>
                <a:outerShdw blurRad="38100" dist="38100" dir="2700000" algn="tl">
                  <a:srgbClr val="000000">
                    <a:alpha val="43137"/>
                  </a:srgbClr>
                </a:outerShdw>
              </a:effectLst>
              <a:latin typeface="+mn-ea"/>
            </a:endParaRPr>
          </a:p>
        </p:txBody>
      </p:sp>
      <p:sp>
        <p:nvSpPr>
          <p:cNvPr id="12" name="Rectangle 4"/>
          <p:cNvSpPr>
            <a:spLocks noGrp="1" noChangeArrowheads="1"/>
          </p:cNvSpPr>
          <p:nvPr>
            <p:ph type="title"/>
          </p:nvPr>
        </p:nvSpPr>
        <p:spPr/>
        <p:txBody>
          <a:bodyPr/>
          <a:lstStyle/>
          <a:p>
            <a:pPr eaLnBrk="1" hangingPunct="1"/>
            <a:r>
              <a:rPr lang="en-US" altLang="zh-CN" b="1" dirty="0" smtClean="0">
                <a:solidFill>
                  <a:srgbClr val="0000FF"/>
                </a:solidFill>
              </a:rPr>
              <a:t>7.3.2</a:t>
            </a:r>
            <a:r>
              <a:rPr lang="zh-CN" altLang="en-US" b="1" dirty="0" smtClean="0">
                <a:solidFill>
                  <a:srgbClr val="0000FF"/>
                </a:solidFill>
              </a:rPr>
              <a:t>  虚拟硬盘文件</a:t>
            </a:r>
            <a:endParaRPr lang="zh-CN" altLang="en-US" dirty="0" smtClean="0"/>
          </a:p>
        </p:txBody>
      </p:sp>
    </p:spTree>
    <p:extLst>
      <p:ext uri="{BB962C8B-B14F-4D97-AF65-F5344CB8AC3E}">
        <p14:creationId xmlns:p14="http://schemas.microsoft.com/office/powerpoint/2010/main" val="138691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9"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演示（主引导记录示例）</a:t>
            </a:r>
            <a:endParaRPr lang="zh-CN" altLang="en-US" sz="2800" b="1" dirty="0">
              <a:solidFill>
                <a:srgbClr val="0000FF"/>
              </a:solidFill>
            </a:endParaRPr>
          </a:p>
        </p:txBody>
      </p:sp>
      <p:sp>
        <p:nvSpPr>
          <p:cNvPr id="10" name="矩形 9"/>
          <p:cNvSpPr/>
          <p:nvPr/>
        </p:nvSpPr>
        <p:spPr>
          <a:xfrm>
            <a:off x="640863" y="2465601"/>
            <a:ext cx="8283575" cy="1385957"/>
          </a:xfrm>
          <a:prstGeom prst="rect">
            <a:avLst/>
          </a:prstGeom>
        </p:spPr>
        <p:txBody>
          <a:bodyPr wrap="square">
            <a:spAutoFit/>
          </a:bodyPr>
          <a:lstStyle/>
          <a:p>
            <a:pPr>
              <a:lnSpc>
                <a:spcPts val="2600"/>
              </a:lnSpc>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hello  </a:t>
            </a:r>
            <a:r>
              <a:rPr lang="en-US" altLang="zh-CN" sz="2000" b="1" dirty="0" err="1" smtClean="0">
                <a:solidFill>
                  <a:srgbClr val="000000"/>
                </a:solidFill>
                <a:effectLst>
                  <a:outerShdw blurRad="38100" dist="38100" dir="2700000" algn="tl">
                    <a:srgbClr val="000000">
                      <a:alpha val="43137"/>
                    </a:srgbClr>
                  </a:outerShdw>
                </a:effectLst>
                <a:latin typeface="宋体"/>
                <a:ea typeface="宋体"/>
              </a:rPr>
              <a:t>db</a:t>
            </a: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  "Hello </a:t>
            </a:r>
            <a:r>
              <a:rPr lang="en-US" altLang="zh-CN" sz="2000" b="1" dirty="0">
                <a:solidFill>
                  <a:srgbClr val="000000"/>
                </a:solidFill>
                <a:effectLst>
                  <a:outerShdw blurRad="38100" dist="38100" dir="2700000" algn="tl">
                    <a:srgbClr val="000000">
                      <a:alpha val="43137"/>
                    </a:srgbClr>
                  </a:outerShdw>
                </a:effectLst>
                <a:latin typeface="宋体"/>
                <a:ea typeface="宋体"/>
              </a:rPr>
              <a:t>world</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 0</a:t>
            </a:r>
            <a:endParaRPr lang="en-US" altLang="zh-CN" sz="2000" b="1" dirty="0">
              <a:solidFill>
                <a:srgbClr val="000000"/>
              </a:solidFill>
              <a:effectLst>
                <a:outerShdw blurRad="38100" dist="38100" dir="2700000" algn="tl">
                  <a:srgbClr val="000000">
                    <a:alpha val="43137"/>
                  </a:srgbClr>
                </a:outerShdw>
              </a:effectLst>
              <a:latin typeface="宋体"/>
              <a:ea typeface="宋体"/>
            </a:endParaRPr>
          </a:p>
          <a:p>
            <a:pPr>
              <a:lnSpc>
                <a:spcPts val="2600"/>
              </a:lnSpc>
              <a:defRPr/>
            </a:pP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   ;</a:t>
            </a:r>
            <a:endParaRPr lang="en-US" altLang="zh-CN" sz="2000" b="1" dirty="0">
              <a:solidFill>
                <a:srgbClr val="000000"/>
              </a:solidFill>
              <a:effectLst>
                <a:outerShdw blurRad="38100" dist="38100" dir="2700000" algn="tl">
                  <a:srgbClr val="000000">
                    <a:alpha val="43137"/>
                  </a:srgbClr>
                </a:outerShdw>
              </a:effectLst>
              <a:latin typeface="宋体"/>
              <a:ea typeface="宋体"/>
            </a:endParaRPr>
          </a:p>
          <a:p>
            <a:pPr>
              <a:lnSpc>
                <a:spcPts val="2600"/>
              </a:lnSpc>
              <a:defRPr/>
            </a:pPr>
            <a:r>
              <a:rPr lang="en-US" altLang="zh-CN" sz="2000" b="1" dirty="0" smtClean="0">
                <a:solidFill>
                  <a:srgbClr val="000000"/>
                </a:solidFill>
                <a:effectLst>
                  <a:outerShdw blurRad="38100" dist="38100" dir="2700000" algn="tl">
                    <a:srgbClr val="000000">
                      <a:alpha val="43137"/>
                    </a:srgbClr>
                  </a:outerShdw>
                </a:effectLst>
                <a:latin typeface="宋体"/>
                <a:ea typeface="宋体"/>
              </a:rPr>
              <a:t>times  510 </a:t>
            </a:r>
            <a:r>
              <a:rPr lang="en-US" altLang="zh-CN" sz="2000" b="1" dirty="0">
                <a:solidFill>
                  <a:srgbClr val="000000"/>
                </a:solidFill>
                <a:effectLst>
                  <a:outerShdw blurRad="38100" dist="38100" dir="2700000" algn="tl">
                    <a:srgbClr val="000000">
                      <a:alpha val="43137"/>
                    </a:srgbClr>
                  </a:outerShdw>
                </a:effectLst>
                <a:latin typeface="宋体"/>
                <a:ea typeface="宋体"/>
              </a:rPr>
              <a:t>- ($ - $$) </a:t>
            </a:r>
            <a:r>
              <a:rPr lang="en-US" altLang="zh-CN" sz="2000" b="1" dirty="0" err="1">
                <a:solidFill>
                  <a:srgbClr val="000000"/>
                </a:solidFill>
                <a:effectLst>
                  <a:outerShdw blurRad="38100" dist="38100" dir="2700000" algn="tl">
                    <a:srgbClr val="000000">
                      <a:alpha val="43137"/>
                    </a:srgbClr>
                  </a:outerShdw>
                </a:effectLst>
                <a:latin typeface="宋体"/>
                <a:ea typeface="宋体"/>
              </a:rPr>
              <a:t>db</a:t>
            </a:r>
            <a:r>
              <a:rPr lang="en-US" altLang="zh-CN" sz="2000" b="1" dirty="0">
                <a:solidFill>
                  <a:srgbClr val="000000"/>
                </a:solidFill>
                <a:effectLst>
                  <a:outerShdw blurRad="38100" dist="38100" dir="2700000" algn="tl">
                    <a:srgbClr val="000000">
                      <a:alpha val="43137"/>
                    </a:srgbClr>
                  </a:outerShdw>
                </a:effectLst>
                <a:latin typeface="宋体"/>
                <a:ea typeface="宋体"/>
              </a:rPr>
              <a:t>   0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   ;</a:t>
            </a:r>
            <a:r>
              <a:rPr lang="zh-CN" altLang="en-US" sz="2000" b="1" dirty="0">
                <a:solidFill>
                  <a:srgbClr val="000000"/>
                </a:solidFill>
                <a:effectLst>
                  <a:outerShdw blurRad="38100" dist="38100" dir="2700000" algn="tl">
                    <a:srgbClr val="000000">
                      <a:alpha val="43137"/>
                    </a:srgbClr>
                  </a:outerShdw>
                </a:effectLst>
                <a:latin typeface="宋体"/>
                <a:ea typeface="宋体"/>
              </a:rPr>
              <a:t>填充</a:t>
            </a:r>
            <a:r>
              <a:rPr lang="en-US" altLang="zh-CN" sz="2000" b="1" dirty="0">
                <a:solidFill>
                  <a:srgbClr val="000000"/>
                </a:solidFill>
                <a:effectLst>
                  <a:outerShdw blurRad="38100" dist="38100" dir="2700000" algn="tl">
                    <a:srgbClr val="000000">
                      <a:alpha val="43137"/>
                    </a:srgbClr>
                  </a:outerShdw>
                </a:effectLst>
                <a:latin typeface="宋体"/>
                <a:ea typeface="宋体"/>
              </a:rPr>
              <a:t>0</a:t>
            </a:r>
            <a:r>
              <a:rPr lang="zh-CN" altLang="en-US" sz="2000" b="1" dirty="0">
                <a:solidFill>
                  <a:srgbClr val="000000"/>
                </a:solidFill>
                <a:effectLst>
                  <a:outerShdw blurRad="38100" dist="38100" dir="2700000" algn="tl">
                    <a:srgbClr val="000000">
                      <a:alpha val="43137"/>
                    </a:srgbClr>
                  </a:outerShdw>
                </a:effectLst>
                <a:latin typeface="宋体"/>
                <a:ea typeface="宋体"/>
              </a:rPr>
              <a:t>，直到</a:t>
            </a:r>
            <a:r>
              <a:rPr lang="en-US" altLang="zh-CN" sz="2000" b="1" dirty="0">
                <a:solidFill>
                  <a:srgbClr val="000000"/>
                </a:solidFill>
                <a:effectLst>
                  <a:outerShdw blurRad="38100" dist="38100" dir="2700000" algn="tl">
                    <a:srgbClr val="000000">
                      <a:alpha val="43137"/>
                    </a:srgbClr>
                  </a:outerShdw>
                </a:effectLst>
                <a:latin typeface="宋体"/>
                <a:ea typeface="宋体"/>
              </a:rPr>
              <a:t>510</a:t>
            </a:r>
            <a:r>
              <a:rPr lang="zh-CN" altLang="en-US" sz="2000" b="1" dirty="0">
                <a:solidFill>
                  <a:srgbClr val="000000"/>
                </a:solidFill>
                <a:effectLst>
                  <a:outerShdw blurRad="38100" dist="38100" dir="2700000" algn="tl">
                    <a:srgbClr val="000000">
                      <a:alpha val="43137"/>
                    </a:srgbClr>
                  </a:outerShdw>
                </a:effectLst>
                <a:latin typeface="宋体"/>
                <a:ea typeface="宋体"/>
              </a:rPr>
              <a:t>字节</a:t>
            </a:r>
          </a:p>
          <a:p>
            <a:pPr>
              <a:lnSpc>
                <a:spcPts val="2600"/>
              </a:lnSpc>
              <a:defRPr/>
            </a:pPr>
            <a:r>
              <a:rPr lang="zh-CN" altLang="en-US" sz="2000" b="1" dirty="0">
                <a:solidFill>
                  <a:srgbClr val="000000"/>
                </a:solidFill>
                <a:effectLst>
                  <a:outerShdw blurRad="38100" dist="38100" dir="2700000" algn="tl">
                    <a:srgbClr val="000000">
                      <a:alpha val="43137"/>
                    </a:srgbClr>
                  </a:outerShdw>
                </a:effectLst>
                <a:latin typeface="宋体"/>
                <a:ea typeface="宋体"/>
              </a:rPr>
              <a:t>    </a:t>
            </a:r>
            <a:r>
              <a:rPr lang="zh-CN" altLang="en-US" sz="2000" b="1" dirty="0" smtClean="0">
                <a:solidFill>
                  <a:srgbClr val="000000"/>
                </a:solidFill>
                <a:effectLst>
                  <a:outerShdw blurRad="38100" dist="38100" dir="2700000" algn="tl">
                    <a:srgbClr val="000000">
                      <a:alpha val="43137"/>
                    </a:srgbClr>
                  </a:outerShdw>
                </a:effectLst>
                <a:latin typeface="宋体"/>
                <a:ea typeface="宋体"/>
              </a:rPr>
              <a:t>   </a:t>
            </a:r>
            <a:r>
              <a:rPr lang="en-US" altLang="zh-CN" sz="2000" b="1" dirty="0" err="1" smtClean="0">
                <a:solidFill>
                  <a:srgbClr val="000000"/>
                </a:solidFill>
                <a:effectLst>
                  <a:outerShdw blurRad="38100" dist="38100" dir="2700000" algn="tl">
                    <a:srgbClr val="000000">
                      <a:alpha val="43137"/>
                    </a:srgbClr>
                  </a:outerShdw>
                </a:effectLst>
                <a:latin typeface="宋体"/>
                <a:ea typeface="宋体"/>
              </a:rPr>
              <a:t>db</a:t>
            </a: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000000"/>
                </a:solidFill>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55h</a:t>
            </a: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en-US" altLang="zh-CN" sz="2000" b="1" dirty="0">
                <a:solidFill>
                  <a:srgbClr val="FF0000"/>
                </a:solidFill>
                <a:effectLst>
                  <a:outerShdw blurRad="38100" dist="38100" dir="2700000" algn="tl">
                    <a:srgbClr val="000000">
                      <a:alpha val="43137"/>
                    </a:srgbClr>
                  </a:outerShdw>
                </a:effectLst>
                <a:latin typeface="宋体"/>
                <a:ea typeface="宋体"/>
              </a:rPr>
              <a:t>0aah</a:t>
            </a:r>
            <a:r>
              <a:rPr lang="en-US" altLang="zh-CN" sz="2000" b="1" dirty="0">
                <a:solidFill>
                  <a:srgbClr val="000000"/>
                </a:solidFill>
                <a:effectLst>
                  <a:outerShdw blurRad="38100" dist="38100" dir="2700000" algn="tl">
                    <a:srgbClr val="000000">
                      <a:alpha val="43137"/>
                    </a:srgbClr>
                  </a:outerShdw>
                </a:effectLst>
                <a:latin typeface="宋体"/>
                <a:ea typeface="宋体"/>
              </a:rPr>
              <a:t>             ;</a:t>
            </a:r>
            <a:r>
              <a:rPr lang="zh-CN" altLang="en-US" sz="2000" b="1" dirty="0">
                <a:solidFill>
                  <a:srgbClr val="000000"/>
                </a:solidFill>
                <a:effectLst>
                  <a:outerShdw blurRad="38100" dist="38100" dir="2700000" algn="tl">
                    <a:srgbClr val="000000">
                      <a:alpha val="43137"/>
                    </a:srgbClr>
                  </a:outerShdw>
                </a:effectLst>
                <a:latin typeface="宋体"/>
                <a:ea typeface="宋体"/>
              </a:rPr>
              <a:t>最后</a:t>
            </a:r>
            <a:r>
              <a:rPr lang="en-US" altLang="zh-CN" sz="2000" b="1" dirty="0">
                <a:solidFill>
                  <a:srgbClr val="000000"/>
                </a:solidFill>
                <a:effectLst>
                  <a:outerShdw blurRad="38100" dist="38100" dir="2700000" algn="tl">
                    <a:srgbClr val="000000">
                      <a:alpha val="43137"/>
                    </a:srgbClr>
                  </a:outerShdw>
                </a:effectLst>
                <a:latin typeface="宋体"/>
                <a:ea typeface="宋体"/>
              </a:rPr>
              <a:t>2</a:t>
            </a:r>
            <a:r>
              <a:rPr lang="zh-CN" altLang="en-US" sz="2000" b="1" dirty="0">
                <a:solidFill>
                  <a:srgbClr val="000000"/>
                </a:solidFill>
                <a:effectLst>
                  <a:outerShdw blurRad="38100" dist="38100" dir="2700000" algn="tl">
                    <a:srgbClr val="000000">
                      <a:alpha val="43137"/>
                    </a:srgbClr>
                  </a:outerShdw>
                </a:effectLst>
                <a:latin typeface="宋体"/>
                <a:ea typeface="宋体"/>
              </a:rPr>
              <a:t>字节，共计</a:t>
            </a:r>
            <a:r>
              <a:rPr lang="en-US" altLang="zh-CN" sz="2000" b="1" dirty="0">
                <a:solidFill>
                  <a:srgbClr val="000000"/>
                </a:solidFill>
                <a:effectLst>
                  <a:outerShdw blurRad="38100" dist="38100" dir="2700000" algn="tl">
                    <a:srgbClr val="000000">
                      <a:alpha val="43137"/>
                    </a:srgbClr>
                  </a:outerShdw>
                </a:effectLst>
                <a:latin typeface="宋体"/>
                <a:ea typeface="宋体"/>
              </a:rPr>
              <a:t>512</a:t>
            </a:r>
            <a:r>
              <a:rPr lang="zh-CN" altLang="en-US" sz="2000" b="1" dirty="0">
                <a:solidFill>
                  <a:srgbClr val="000000"/>
                </a:solidFill>
                <a:effectLst>
                  <a:outerShdw blurRad="38100" dist="38100" dir="2700000" algn="tl">
                    <a:srgbClr val="000000">
                      <a:alpha val="43137"/>
                    </a:srgbClr>
                  </a:outerShdw>
                </a:effectLst>
                <a:latin typeface="宋体"/>
                <a:ea typeface="宋体"/>
              </a:rPr>
              <a:t>字节</a:t>
            </a:r>
            <a:endParaRPr lang="en-US" altLang="zh-CN" sz="2000" b="1" dirty="0">
              <a:solidFill>
                <a:srgbClr val="000000"/>
              </a:solidFill>
              <a:effectLst>
                <a:outerShdw blurRad="38100" dist="38100" dir="2700000" algn="tl">
                  <a:srgbClr val="000000">
                    <a:alpha val="43137"/>
                  </a:srgbClr>
                </a:outerShdw>
              </a:effectLst>
              <a:latin typeface="宋体"/>
              <a:ea typeface="宋体"/>
            </a:endParaRPr>
          </a:p>
        </p:txBody>
      </p:sp>
      <p:sp>
        <p:nvSpPr>
          <p:cNvPr id="11" name="矩形 10"/>
          <p:cNvSpPr/>
          <p:nvPr/>
        </p:nvSpPr>
        <p:spPr>
          <a:xfrm>
            <a:off x="611187" y="1642337"/>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8" name="矩形标注 7"/>
          <p:cNvSpPr/>
          <p:nvPr/>
        </p:nvSpPr>
        <p:spPr>
          <a:xfrm>
            <a:off x="2555776" y="1772816"/>
            <a:ext cx="3024336" cy="504055"/>
          </a:xfrm>
          <a:prstGeom prst="wedgeRectCallout">
            <a:avLst>
              <a:gd name="adj1" fmla="val -39887"/>
              <a:gd name="adj2" fmla="val 89456"/>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rgbClr val="0000FF"/>
                </a:solidFill>
                <a:effectLst>
                  <a:outerShdw blurRad="38100" dist="38100" dir="2700000" algn="tl">
                    <a:srgbClr val="000000">
                      <a:alpha val="43137"/>
                    </a:srgbClr>
                  </a:outerShdw>
                </a:effectLst>
              </a:rPr>
              <a:t>显示的字符串</a:t>
            </a:r>
            <a:endParaRPr lang="en-US" altLang="zh-CN" b="1" dirty="0" smtClean="0">
              <a:solidFill>
                <a:srgbClr val="0000FF"/>
              </a:solidFill>
              <a:effectLst>
                <a:outerShdw blurRad="38100" dist="38100" dir="2700000" algn="tl">
                  <a:srgbClr val="000000">
                    <a:alpha val="43137"/>
                  </a:srgbClr>
                </a:outerShdw>
              </a:effectLst>
            </a:endParaRPr>
          </a:p>
        </p:txBody>
      </p:sp>
      <p:sp>
        <p:nvSpPr>
          <p:cNvPr id="9" name="矩形标注 8"/>
          <p:cNvSpPr/>
          <p:nvPr/>
        </p:nvSpPr>
        <p:spPr>
          <a:xfrm>
            <a:off x="1043608" y="4149080"/>
            <a:ext cx="1584176" cy="504055"/>
          </a:xfrm>
          <a:prstGeom prst="wedgeRectCallout">
            <a:avLst>
              <a:gd name="adj1" fmla="val 36234"/>
              <a:gd name="adj2" fmla="val -110849"/>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rgbClr val="0000FF"/>
                </a:solidFill>
                <a:effectLst>
                  <a:outerShdw blurRad="38100" dist="38100" dir="2700000" algn="tl">
                    <a:srgbClr val="000000">
                      <a:alpha val="43137"/>
                    </a:srgbClr>
                  </a:outerShdw>
                </a:effectLst>
              </a:rPr>
              <a:t>特定标记</a:t>
            </a:r>
            <a:endParaRPr lang="en-US" altLang="zh-CN" b="1" dirty="0" smtClean="0">
              <a:solidFill>
                <a:srgbClr val="0000FF"/>
              </a:solidFill>
              <a:effectLst>
                <a:outerShdw blurRad="38100" dist="38100" dir="2700000" algn="tl">
                  <a:srgbClr val="000000">
                    <a:alpha val="43137"/>
                  </a:srgbClr>
                </a:outerShdw>
              </a:effectLst>
            </a:endParaRPr>
          </a:p>
        </p:txBody>
      </p:sp>
      <p:sp>
        <p:nvSpPr>
          <p:cNvPr id="12" name="矩形标注 11"/>
          <p:cNvSpPr/>
          <p:nvPr/>
        </p:nvSpPr>
        <p:spPr>
          <a:xfrm>
            <a:off x="4038724" y="4005064"/>
            <a:ext cx="2333476" cy="504055"/>
          </a:xfrm>
          <a:prstGeom prst="wedgeRectCallout">
            <a:avLst>
              <a:gd name="adj1" fmla="val -50160"/>
              <a:gd name="adj2" fmla="val -146123"/>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smtClean="0">
                <a:solidFill>
                  <a:srgbClr val="0000FF"/>
                </a:solidFill>
                <a:effectLst>
                  <a:outerShdw blurRad="38100" dist="38100" dir="2700000" algn="tl">
                    <a:srgbClr val="000000">
                      <a:alpha val="43137"/>
                    </a:srgbClr>
                  </a:outerShdw>
                </a:effectLst>
              </a:rPr>
              <a:t>填充剩余字节为</a:t>
            </a:r>
            <a:r>
              <a:rPr lang="en-US" altLang="zh-CN" b="1" dirty="0" smtClean="0">
                <a:solidFill>
                  <a:srgbClr val="0000FF"/>
                </a:solidFill>
                <a:effectLst>
                  <a:outerShdw blurRad="38100" dist="38100" dir="2700000" algn="tl">
                    <a:srgbClr val="000000">
                      <a:alpha val="43137"/>
                    </a:srgbClr>
                  </a:outerShdw>
                </a:effectLst>
              </a:rPr>
              <a:t>0</a:t>
            </a:r>
          </a:p>
        </p:txBody>
      </p:sp>
      <p:sp>
        <p:nvSpPr>
          <p:cNvPr id="13" name="圆角矩形标注 12"/>
          <p:cNvSpPr/>
          <p:nvPr/>
        </p:nvSpPr>
        <p:spPr>
          <a:xfrm>
            <a:off x="539552" y="5085184"/>
            <a:ext cx="8064896" cy="1440160"/>
          </a:xfrm>
          <a:prstGeom prst="wedgeRoundRectCallout">
            <a:avLst>
              <a:gd name="adj1" fmla="val -9842"/>
              <a:gd name="adj2" fmla="val -76853"/>
              <a:gd name="adj3" fmla="val 16667"/>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en-US" altLang="zh-CN" sz="2000" b="1" dirty="0" smtClean="0">
                <a:solidFill>
                  <a:srgbClr val="FF0000"/>
                </a:solidFill>
                <a:effectLst>
                  <a:outerShdw blurRad="38100" dist="38100" dir="2700000" algn="tl">
                    <a:srgbClr val="000000">
                      <a:alpha val="43137"/>
                    </a:srgbClr>
                  </a:outerShdw>
                </a:effectLst>
                <a:latin typeface="+mn-ea"/>
              </a:rPr>
              <a:t>$</a:t>
            </a:r>
            <a:r>
              <a:rPr lang="en-US" altLang="zh-CN" sz="2000" b="1" dirty="0" smtClean="0">
                <a:solidFill>
                  <a:srgbClr val="0000FF"/>
                </a:solidFill>
                <a:effectLst>
                  <a:outerShdw blurRad="38100" dist="38100" dir="2700000" algn="tl">
                    <a:srgbClr val="000000">
                      <a:alpha val="43137"/>
                    </a:srgbClr>
                  </a:outerShdw>
                </a:effectLst>
                <a:latin typeface="+mn-ea"/>
              </a:rPr>
              <a:t>  </a:t>
            </a:r>
            <a:r>
              <a:rPr lang="zh-CN" altLang="en-US" sz="2000" b="1" dirty="0" smtClean="0">
                <a:solidFill>
                  <a:srgbClr val="0000FF"/>
                </a:solidFill>
                <a:effectLst>
                  <a:outerShdw blurRad="38100" dist="38100" dir="2700000" algn="tl">
                    <a:srgbClr val="000000">
                      <a:alpha val="43137"/>
                    </a:srgbClr>
                  </a:outerShdw>
                </a:effectLst>
                <a:latin typeface="+mn-ea"/>
              </a:rPr>
              <a:t>表示当前位置的偏移</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2600"/>
              </a:lnSpc>
            </a:pPr>
            <a:r>
              <a:rPr lang="en-US" altLang="zh-CN" sz="2000" b="1" dirty="0" smtClean="0">
                <a:solidFill>
                  <a:srgbClr val="FF0000"/>
                </a:solidFill>
                <a:effectLst>
                  <a:outerShdw blurRad="38100" dist="38100" dir="2700000" algn="tl">
                    <a:srgbClr val="000000">
                      <a:alpha val="43137"/>
                    </a:srgbClr>
                  </a:outerShdw>
                </a:effectLst>
                <a:latin typeface="+mn-ea"/>
              </a:rPr>
              <a:t>$$</a:t>
            </a:r>
            <a:r>
              <a:rPr lang="en-US" altLang="zh-CN" sz="2000" b="1" dirty="0" smtClean="0">
                <a:solidFill>
                  <a:srgbClr val="0000FF"/>
                </a:solidFill>
                <a:effectLst>
                  <a:outerShdw blurRad="38100" dist="38100" dir="2700000" algn="tl">
                    <a:srgbClr val="000000">
                      <a:alpha val="43137"/>
                    </a:srgbClr>
                  </a:outerShdw>
                </a:effectLst>
                <a:latin typeface="+mn-ea"/>
              </a:rPr>
              <a:t> </a:t>
            </a:r>
            <a:r>
              <a:rPr lang="zh-CN" altLang="en-US" sz="2000" b="1" dirty="0" smtClean="0">
                <a:solidFill>
                  <a:srgbClr val="0000FF"/>
                </a:solidFill>
                <a:effectLst>
                  <a:outerShdw blurRad="38100" dist="38100" dir="2700000" algn="tl">
                    <a:srgbClr val="000000">
                      <a:alpha val="43137"/>
                    </a:srgbClr>
                  </a:outerShdw>
                </a:effectLst>
                <a:latin typeface="+mn-ea"/>
              </a:rPr>
              <a:t>表示当前段开始位置的偏移</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2600"/>
              </a:lnSpc>
            </a:pPr>
            <a:r>
              <a:rPr lang="en-US" altLang="zh-CN" sz="2000" b="1" dirty="0">
                <a:solidFill>
                  <a:srgbClr val="FF0000"/>
                </a:solidFill>
                <a:effectLst>
                  <a:outerShdw blurRad="38100" dist="38100" dir="2700000" algn="tl">
                    <a:srgbClr val="000000">
                      <a:alpha val="43137"/>
                    </a:srgbClr>
                  </a:outerShdw>
                </a:effectLst>
                <a:latin typeface="+mn-ea"/>
              </a:rPr>
              <a:t>t</a:t>
            </a:r>
            <a:r>
              <a:rPr lang="en-US" altLang="zh-CN" sz="2000" b="1" dirty="0" smtClean="0">
                <a:solidFill>
                  <a:srgbClr val="FF0000"/>
                </a:solidFill>
                <a:effectLst>
                  <a:outerShdw blurRad="38100" dist="38100" dir="2700000" algn="tl">
                    <a:srgbClr val="000000">
                      <a:alpha val="43137"/>
                    </a:srgbClr>
                  </a:outerShdw>
                </a:effectLst>
                <a:latin typeface="+mn-ea"/>
              </a:rPr>
              <a:t>imes</a:t>
            </a:r>
            <a:r>
              <a:rPr lang="zh-CN" altLang="en-US" sz="2000" b="1" dirty="0" smtClean="0">
                <a:solidFill>
                  <a:srgbClr val="0000FF"/>
                </a:solidFill>
                <a:effectLst>
                  <a:outerShdw blurRad="38100" dist="38100" dir="2700000" algn="tl">
                    <a:srgbClr val="000000">
                      <a:alpha val="43137"/>
                    </a:srgbClr>
                  </a:outerShdw>
                </a:effectLst>
                <a:latin typeface="+mn-ea"/>
              </a:rPr>
              <a:t>是汇编指示，表示重复</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2600"/>
              </a:lnSpc>
            </a:pPr>
            <a:r>
              <a:rPr lang="en-US" altLang="zh-CN" sz="2000" b="1" dirty="0">
                <a:solidFill>
                  <a:srgbClr val="0000FF"/>
                </a:solidFill>
                <a:effectLst>
                  <a:outerShdw blurRad="38100" dist="38100" dir="2700000" algn="tl">
                    <a:srgbClr val="000000">
                      <a:alpha val="43137"/>
                    </a:srgbClr>
                  </a:outerShdw>
                </a:effectLst>
                <a:latin typeface="+mn-ea"/>
              </a:rPr>
              <a:t> </a:t>
            </a:r>
            <a:r>
              <a:rPr lang="en-US" altLang="zh-CN" sz="2000" b="1" dirty="0" smtClean="0">
                <a:solidFill>
                  <a:srgbClr val="0000FF"/>
                </a:solidFill>
                <a:effectLst>
                  <a:outerShdw blurRad="38100" dist="38100" dir="2700000" algn="tl">
                    <a:srgbClr val="000000">
                      <a:alpha val="43137"/>
                    </a:srgbClr>
                  </a:outerShdw>
                </a:effectLst>
                <a:latin typeface="+mn-ea"/>
              </a:rPr>
              <a:t>    </a:t>
            </a:r>
            <a:r>
              <a:rPr lang="zh-CN" altLang="en-US" sz="2000" b="1" dirty="0" smtClean="0">
                <a:solidFill>
                  <a:srgbClr val="0000FF"/>
                </a:solidFill>
                <a:effectLst>
                  <a:outerShdw blurRad="38100" dist="38100" dir="2700000" algn="tl">
                    <a:srgbClr val="000000">
                      <a:alpha val="43137"/>
                    </a:srgbClr>
                  </a:outerShdw>
                </a:effectLst>
                <a:latin typeface="+mn-ea"/>
              </a:rPr>
              <a:t>这里就是重复伪指令“</a:t>
            </a:r>
            <a:r>
              <a:rPr lang="en-US" altLang="zh-CN" sz="2000" b="1" dirty="0" err="1" smtClean="0">
                <a:solidFill>
                  <a:srgbClr val="0000FF"/>
                </a:solidFill>
                <a:effectLst>
                  <a:outerShdw blurRad="38100" dist="38100" dir="2700000" algn="tl">
                    <a:srgbClr val="000000">
                      <a:alpha val="43137"/>
                    </a:srgbClr>
                  </a:outerShdw>
                </a:effectLst>
                <a:latin typeface="+mn-ea"/>
              </a:rPr>
              <a:t>db</a:t>
            </a:r>
            <a:r>
              <a:rPr lang="en-US" altLang="zh-CN" sz="2000" b="1" dirty="0" smtClean="0">
                <a:solidFill>
                  <a:srgbClr val="0000FF"/>
                </a:solidFill>
                <a:effectLst>
                  <a:outerShdw blurRad="38100" dist="38100" dir="2700000" algn="tl">
                    <a:srgbClr val="000000">
                      <a:alpha val="43137"/>
                    </a:srgbClr>
                  </a:outerShdw>
                </a:effectLst>
                <a:latin typeface="+mn-ea"/>
              </a:rPr>
              <a:t>  0</a:t>
            </a:r>
            <a:r>
              <a:rPr lang="zh-CN" altLang="en-US" sz="2000" b="1" dirty="0" smtClean="0">
                <a:solidFill>
                  <a:srgbClr val="0000FF"/>
                </a:solidFill>
                <a:effectLst>
                  <a:outerShdw blurRad="38100" dist="38100" dir="2700000" algn="tl">
                    <a:srgbClr val="000000">
                      <a:alpha val="43137"/>
                    </a:srgbClr>
                  </a:outerShdw>
                </a:effectLst>
                <a:latin typeface="+mn-ea"/>
              </a:rPr>
              <a:t>”，重复</a:t>
            </a:r>
            <a:r>
              <a:rPr lang="zh-CN" altLang="en-US" sz="2000" b="1" dirty="0">
                <a:solidFill>
                  <a:srgbClr val="0000FF"/>
                </a:solidFill>
                <a:effectLst>
                  <a:outerShdw blurRad="38100" dist="38100" dir="2700000" algn="tl">
                    <a:srgbClr val="000000">
                      <a:alpha val="43137"/>
                    </a:srgbClr>
                  </a:outerShdw>
                </a:effectLst>
                <a:latin typeface="+mn-ea"/>
              </a:rPr>
              <a:t>次数：</a:t>
            </a:r>
            <a:r>
              <a:rPr lang="en-US" altLang="zh-CN" sz="2000" b="1" dirty="0">
                <a:solidFill>
                  <a:srgbClr val="0000FF"/>
                </a:solidFill>
                <a:effectLst>
                  <a:outerShdw blurRad="38100" dist="38100" dir="2700000" algn="tl">
                    <a:srgbClr val="000000">
                      <a:alpha val="43137"/>
                    </a:srgbClr>
                  </a:outerShdw>
                </a:effectLst>
                <a:latin typeface="+mn-ea"/>
              </a:rPr>
              <a:t>510-($ - $$) </a:t>
            </a:r>
            <a:endParaRPr lang="zh-CN" altLang="en-US" sz="2000" b="1" dirty="0">
              <a:solidFill>
                <a:srgbClr val="0000FF"/>
              </a:solidFill>
              <a:effectLst>
                <a:outerShdw blurRad="38100" dist="38100" dir="2700000" algn="tl">
                  <a:srgbClr val="000000">
                    <a:alpha val="43137"/>
                  </a:srgbClr>
                </a:outerShdw>
              </a:effectLst>
              <a:latin typeface="+mn-ea"/>
            </a:endParaRPr>
          </a:p>
        </p:txBody>
      </p:sp>
      <p:sp>
        <p:nvSpPr>
          <p:cNvPr id="14" name="Rectangle 4"/>
          <p:cNvSpPr>
            <a:spLocks noGrp="1" noChangeArrowheads="1"/>
          </p:cNvSpPr>
          <p:nvPr>
            <p:ph type="title"/>
          </p:nvPr>
        </p:nvSpPr>
        <p:spPr/>
        <p:txBody>
          <a:bodyPr/>
          <a:lstStyle/>
          <a:p>
            <a:pPr eaLnBrk="1" hangingPunct="1"/>
            <a:r>
              <a:rPr lang="en-US" altLang="zh-CN" b="1" dirty="0" smtClean="0">
                <a:solidFill>
                  <a:srgbClr val="0000FF"/>
                </a:solidFill>
              </a:rPr>
              <a:t>7.3.2</a:t>
            </a:r>
            <a:r>
              <a:rPr lang="zh-CN" altLang="en-US" b="1" dirty="0" smtClean="0">
                <a:solidFill>
                  <a:srgbClr val="0000FF"/>
                </a:solidFill>
              </a:rPr>
              <a:t>  虚拟硬盘文件</a:t>
            </a:r>
            <a:endParaRPr lang="zh-CN" altLang="en-US" dirty="0" smtClean="0"/>
          </a:p>
        </p:txBody>
      </p:sp>
      <p:sp>
        <p:nvSpPr>
          <p:cNvPr id="15" name="圆角矩形标注 14"/>
          <p:cNvSpPr/>
          <p:nvPr/>
        </p:nvSpPr>
        <p:spPr>
          <a:xfrm>
            <a:off x="5868144" y="1338882"/>
            <a:ext cx="2736304" cy="793974"/>
          </a:xfrm>
          <a:prstGeom prst="wedgeRoundRectCallout">
            <a:avLst>
              <a:gd name="adj1" fmla="val -36458"/>
              <a:gd name="adj2" fmla="val 7959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宋体"/>
              </a:rPr>
              <a:t>数据部分</a:t>
            </a:r>
            <a:endParaRPr lang="en-US" altLang="zh-CN" sz="2000" b="1" dirty="0" smtClean="0">
              <a:solidFill>
                <a:srgbClr val="0000FF"/>
              </a:solidFill>
              <a:effectLst>
                <a:outerShdw blurRad="38100" dist="38100" dir="2700000" algn="tl">
                  <a:srgbClr val="000000">
                    <a:alpha val="43137"/>
                  </a:srgbClr>
                </a:outerShdw>
              </a:effectLst>
              <a:latin typeface="宋体"/>
            </a:endParaRPr>
          </a:p>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宋体"/>
              </a:rPr>
              <a:t>合计</a:t>
            </a:r>
            <a:r>
              <a:rPr lang="en-US" altLang="zh-CN" sz="2000" b="1" dirty="0" smtClean="0">
                <a:solidFill>
                  <a:srgbClr val="0000FF"/>
                </a:solidFill>
                <a:effectLst>
                  <a:outerShdw blurRad="38100" dist="38100" dir="2700000" algn="tl">
                    <a:srgbClr val="000000">
                      <a:alpha val="43137"/>
                    </a:srgbClr>
                  </a:outerShdw>
                </a:effectLst>
                <a:latin typeface="宋体"/>
              </a:rPr>
              <a:t>512</a:t>
            </a:r>
            <a:r>
              <a:rPr lang="zh-CN" altLang="en-US" sz="2000" b="1" dirty="0" smtClean="0">
                <a:solidFill>
                  <a:srgbClr val="0000FF"/>
                </a:solidFill>
                <a:effectLst>
                  <a:outerShdw blurRad="38100" dist="38100" dir="2700000" algn="tl">
                    <a:srgbClr val="000000">
                      <a:alpha val="43137"/>
                    </a:srgbClr>
                  </a:outerShdw>
                </a:effectLst>
                <a:latin typeface="宋体"/>
              </a:rPr>
              <a:t>字节</a:t>
            </a:r>
            <a:endParaRPr lang="en-US" altLang="zh-CN" sz="2000" b="1" dirty="0" smtClean="0">
              <a:solidFill>
                <a:srgbClr val="0000FF"/>
              </a:solidFill>
              <a:effectLst>
                <a:outerShdw blurRad="38100" dist="38100" dir="2700000" algn="tl">
                  <a:srgbClr val="000000">
                    <a:alpha val="43137"/>
                  </a:srgbClr>
                </a:outerShdw>
              </a:effectLst>
              <a:latin typeface="宋体"/>
            </a:endParaRPr>
          </a:p>
        </p:txBody>
      </p:sp>
    </p:spTree>
    <p:extLst>
      <p:ext uri="{BB962C8B-B14F-4D97-AF65-F5344CB8AC3E}">
        <p14:creationId xmlns:p14="http://schemas.microsoft.com/office/powerpoint/2010/main" val="164559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演示（主引导记录示例）</a:t>
            </a:r>
            <a:endParaRPr lang="zh-CN" altLang="en-US" sz="2800" b="1" dirty="0">
              <a:solidFill>
                <a:srgbClr val="0000FF"/>
              </a:solidFill>
            </a:endParaRPr>
          </a:p>
        </p:txBody>
      </p:sp>
      <p:sp>
        <p:nvSpPr>
          <p:cNvPr id="8" name="矩形 7"/>
          <p:cNvSpPr/>
          <p:nvPr/>
        </p:nvSpPr>
        <p:spPr>
          <a:xfrm>
            <a:off x="539552" y="1700808"/>
            <a:ext cx="7921625" cy="1092607"/>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生成纯二进制代码</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a:lnSpc>
                <a:spcPts val="3600"/>
              </a:lnSpc>
              <a:spcBef>
                <a:spcPts val="600"/>
              </a:spcBef>
              <a:defRPr/>
            </a:pPr>
            <a:r>
              <a:rPr lang="zh-CN" altLang="en-US" sz="2400" b="1" dirty="0" smtClean="0">
                <a:effectLst>
                  <a:outerShdw blurRad="38100" dist="38100" dir="2700000" algn="tl">
                    <a:srgbClr val="000000">
                      <a:alpha val="43137"/>
                    </a:srgbClr>
                  </a:outerShdw>
                </a:effectLst>
                <a:latin typeface="+mn-ea"/>
                <a:ea typeface="+mn-ea"/>
              </a:rPr>
              <a:t>利用汇编器</a:t>
            </a:r>
            <a:r>
              <a:rPr lang="en-US" altLang="zh-CN" sz="2400" b="1" dirty="0" smtClean="0">
                <a:effectLst>
                  <a:outerShdw blurRad="38100" dist="38100" dir="2700000" algn="tl">
                    <a:srgbClr val="000000">
                      <a:alpha val="43137"/>
                    </a:srgbClr>
                  </a:outerShdw>
                </a:effectLst>
                <a:latin typeface="+mn-ea"/>
                <a:ea typeface="+mn-ea"/>
              </a:rPr>
              <a:t>NASM</a:t>
            </a:r>
            <a:r>
              <a:rPr lang="zh-CN" altLang="en-US" sz="2400" b="1" dirty="0" smtClean="0">
                <a:effectLst>
                  <a:outerShdw blurRad="38100" dist="38100" dir="2700000" algn="tl">
                    <a:srgbClr val="000000">
                      <a:alpha val="43137"/>
                    </a:srgbClr>
                  </a:outerShdw>
                </a:effectLst>
                <a:latin typeface="+mn-ea"/>
                <a:ea typeface="+mn-ea"/>
              </a:rPr>
              <a:t>，生成纯二进制代码文件的方法：</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14" name="矩形标注 13"/>
          <p:cNvSpPr/>
          <p:nvPr/>
        </p:nvSpPr>
        <p:spPr>
          <a:xfrm>
            <a:off x="725116" y="3768266"/>
            <a:ext cx="1728192" cy="504055"/>
          </a:xfrm>
          <a:prstGeom prst="wedgeRectCallout">
            <a:avLst>
              <a:gd name="adj1" fmla="val 36234"/>
              <a:gd name="adj2" fmla="val -110849"/>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effectLst>
                  <a:outerShdw blurRad="38100" dist="38100" dir="2700000" algn="tl">
                    <a:srgbClr val="000000">
                      <a:alpha val="43137"/>
                    </a:srgbClr>
                  </a:outerShdw>
                </a:effectLst>
              </a:rPr>
              <a:t>假设的文件名</a:t>
            </a:r>
            <a:endParaRPr lang="en-US" altLang="zh-CN" b="1" dirty="0" smtClean="0">
              <a:solidFill>
                <a:srgbClr val="0000FF"/>
              </a:solidFill>
              <a:effectLst>
                <a:outerShdw blurRad="38100" dist="38100" dir="2700000" algn="tl">
                  <a:srgbClr val="000000">
                    <a:alpha val="43137"/>
                  </a:srgbClr>
                </a:outerShdw>
              </a:effectLst>
            </a:endParaRPr>
          </a:p>
        </p:txBody>
      </p:sp>
      <p:sp>
        <p:nvSpPr>
          <p:cNvPr id="15" name="矩形标注 14"/>
          <p:cNvSpPr/>
          <p:nvPr/>
        </p:nvSpPr>
        <p:spPr>
          <a:xfrm>
            <a:off x="5004048" y="3789040"/>
            <a:ext cx="1728192" cy="504055"/>
          </a:xfrm>
          <a:prstGeom prst="wedgeRectCallout">
            <a:avLst>
              <a:gd name="adj1" fmla="val -43500"/>
              <a:gd name="adj2" fmla="val -105810"/>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effectLst>
                  <a:outerShdw blurRad="38100" dist="38100" dir="2700000" algn="tl">
                    <a:srgbClr val="000000">
                      <a:alpha val="43137"/>
                    </a:srgbClr>
                  </a:outerShdw>
                </a:effectLst>
              </a:rPr>
              <a:t>假设的文件名</a:t>
            </a:r>
            <a:endParaRPr lang="en-US" altLang="zh-CN" b="1" dirty="0" smtClean="0">
              <a:solidFill>
                <a:srgbClr val="0000FF"/>
              </a:solidFill>
              <a:effectLst>
                <a:outerShdw blurRad="38100" dist="38100" dir="2700000" algn="tl">
                  <a:srgbClr val="000000">
                    <a:alpha val="43137"/>
                  </a:srgbClr>
                </a:outerShdw>
              </a:effectLst>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7.3.2</a:t>
            </a:r>
            <a:r>
              <a:rPr lang="zh-CN" altLang="en-US" b="1" dirty="0" smtClean="0">
                <a:solidFill>
                  <a:srgbClr val="0000FF"/>
                </a:solidFill>
              </a:rPr>
              <a:t>  虚拟硬盘文件</a:t>
            </a:r>
            <a:endParaRPr lang="zh-CN" altLang="en-US" dirty="0" smtClean="0"/>
          </a:p>
        </p:txBody>
      </p:sp>
      <p:sp>
        <p:nvSpPr>
          <p:cNvPr id="3" name="矩形 2"/>
          <p:cNvSpPr/>
          <p:nvPr/>
        </p:nvSpPr>
        <p:spPr>
          <a:xfrm>
            <a:off x="611188" y="2852936"/>
            <a:ext cx="6480720" cy="553998"/>
          </a:xfrm>
          <a:prstGeom prst="rect">
            <a:avLst/>
          </a:prstGeom>
          <a:solidFill>
            <a:srgbClr val="FFFFCC"/>
          </a:solidFill>
        </p:spPr>
        <p:txBody>
          <a:bodyPr wrap="square">
            <a:spAutoFit/>
          </a:bodyPr>
          <a:lstStyle/>
          <a:p>
            <a:pPr>
              <a:lnSpc>
                <a:spcPts val="3600"/>
              </a:lnSpc>
              <a:defRPr/>
            </a:pPr>
            <a:r>
              <a:rPr lang="en-US" altLang="zh-CN" sz="2400" b="1" dirty="0" err="1" smtClean="0">
                <a:solidFill>
                  <a:srgbClr val="C00000"/>
                </a:solidFill>
                <a:effectLst>
                  <a:outerShdw blurRad="38100" dist="38100" dir="2700000" algn="tl">
                    <a:srgbClr val="000000">
                      <a:alpha val="43137"/>
                    </a:srgbClr>
                  </a:outerShdw>
                </a:effectLst>
                <a:latin typeface="+mn-ea"/>
              </a:rPr>
              <a:t>nasm</a:t>
            </a:r>
            <a:r>
              <a:rPr lang="en-US" altLang="zh-CN" sz="2400" b="1" dirty="0" smtClean="0">
                <a:effectLst>
                  <a:outerShdw blurRad="38100" dist="38100" dir="2700000" algn="tl">
                    <a:srgbClr val="000000">
                      <a:alpha val="43137"/>
                    </a:srgbClr>
                  </a:outerShdw>
                </a:effectLst>
                <a:latin typeface="+mn-ea"/>
              </a:rPr>
              <a:t>  </a:t>
            </a:r>
            <a:r>
              <a:rPr lang="en-US" altLang="zh-CN" sz="2400" b="1" dirty="0">
                <a:effectLst>
                  <a:outerShdw blurRad="38100" dist="38100" dir="2700000" algn="tl">
                    <a:srgbClr val="000000">
                      <a:alpha val="43137"/>
                    </a:srgbClr>
                  </a:outerShdw>
                </a:effectLst>
                <a:latin typeface="+mn-ea"/>
              </a:rPr>
              <a:t>dp74.asm  </a:t>
            </a:r>
            <a:r>
              <a:rPr lang="en-US" altLang="zh-CN" sz="2400" b="1" dirty="0">
                <a:solidFill>
                  <a:srgbClr val="FF0000"/>
                </a:solidFill>
                <a:effectLst>
                  <a:outerShdw blurRad="38100" dist="38100" dir="2700000" algn="tl">
                    <a:srgbClr val="000000">
                      <a:alpha val="43137"/>
                    </a:srgbClr>
                  </a:outerShdw>
                </a:effectLst>
                <a:latin typeface="+mn-ea"/>
              </a:rPr>
              <a:t>-f </a:t>
            </a:r>
            <a:r>
              <a:rPr lang="en-US" altLang="zh-CN" sz="2400" b="1" dirty="0">
                <a:solidFill>
                  <a:srgbClr val="0000FF"/>
                </a:solidFill>
                <a:effectLst>
                  <a:outerShdw blurRad="38100" dist="38100" dir="2700000" algn="tl">
                    <a:srgbClr val="000000">
                      <a:alpha val="43137"/>
                    </a:srgbClr>
                  </a:outerShdw>
                </a:effectLst>
                <a:latin typeface="+mn-ea"/>
              </a:rPr>
              <a:t>bin</a:t>
            </a:r>
            <a:r>
              <a:rPr lang="en-US" altLang="zh-CN" sz="2400" b="1" dirty="0">
                <a:effectLst>
                  <a:outerShdw blurRad="38100" dist="38100" dir="2700000" algn="tl">
                    <a:srgbClr val="000000">
                      <a:alpha val="43137"/>
                    </a:srgbClr>
                  </a:outerShdw>
                </a:effectLst>
                <a:latin typeface="+mn-ea"/>
              </a:rPr>
              <a:t>  </a:t>
            </a:r>
            <a:r>
              <a:rPr lang="en-US" altLang="zh-CN" sz="2400" b="1" dirty="0">
                <a:solidFill>
                  <a:srgbClr val="FF0000"/>
                </a:solidFill>
                <a:effectLst>
                  <a:outerShdw blurRad="38100" dist="38100" dir="2700000" algn="tl">
                    <a:srgbClr val="000000">
                      <a:alpha val="43137"/>
                    </a:srgbClr>
                  </a:outerShdw>
                </a:effectLst>
                <a:latin typeface="+mn-ea"/>
              </a:rPr>
              <a:t>-o </a:t>
            </a:r>
            <a:r>
              <a:rPr lang="en-US" altLang="zh-CN" sz="2400" b="1" dirty="0">
                <a:effectLst>
                  <a:outerShdw blurRad="38100" dist="38100" dir="2700000" algn="tl">
                    <a:srgbClr val="000000">
                      <a:alpha val="43137"/>
                    </a:srgbClr>
                  </a:outerShdw>
                </a:effectLst>
                <a:latin typeface="+mn-ea"/>
              </a:rPr>
              <a:t>dp74</a:t>
            </a:r>
          </a:p>
        </p:txBody>
      </p:sp>
    </p:spTree>
    <p:extLst>
      <p:ext uri="{BB962C8B-B14F-4D97-AF65-F5344CB8AC3E}">
        <p14:creationId xmlns:p14="http://schemas.microsoft.com/office/powerpoint/2010/main" val="145768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a:t>
            </a:r>
            <a:r>
              <a:rPr lang="zh-CN" altLang="en-US" b="1" dirty="0" smtClean="0">
                <a:solidFill>
                  <a:srgbClr val="0000FF"/>
                </a:solidFill>
              </a:rPr>
              <a:t>  虚拟机</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6" name="Text Box 7"/>
          <p:cNvSpPr txBox="1">
            <a:spLocks noChangeArrowheads="1"/>
          </p:cNvSpPr>
          <p:nvPr/>
        </p:nvSpPr>
        <p:spPr bwMode="auto">
          <a:xfrm>
            <a:off x="611188" y="1052736"/>
            <a:ext cx="79216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ts val="5600"/>
              </a:lnSpc>
              <a:spcBef>
                <a:spcPts val="600"/>
              </a:spcBef>
            </a:pPr>
            <a:r>
              <a:rPr lang="en-US" altLang="zh-CN" sz="3200" b="1" dirty="0" smtClean="0">
                <a:solidFill>
                  <a:srgbClr val="0000FF"/>
                </a:solidFill>
              </a:rPr>
              <a:t>7.3.1  </a:t>
            </a:r>
            <a:r>
              <a:rPr lang="zh-CN" altLang="en-US" sz="3200" b="1" dirty="0" smtClean="0">
                <a:solidFill>
                  <a:srgbClr val="0000FF"/>
                </a:solidFill>
              </a:rPr>
              <a:t>虚拟机工作原理</a:t>
            </a:r>
            <a:endParaRPr lang="zh-CN" altLang="en-US" sz="3200" b="1" dirty="0">
              <a:solidFill>
                <a:srgbClr val="0000FF"/>
              </a:solidFill>
            </a:endParaRPr>
          </a:p>
          <a:p>
            <a:pPr eaLnBrk="1" hangingPunct="1">
              <a:lnSpc>
                <a:spcPts val="5600"/>
              </a:lnSpc>
              <a:spcBef>
                <a:spcPts val="600"/>
              </a:spcBef>
            </a:pPr>
            <a:r>
              <a:rPr lang="en-US" altLang="zh-CN" sz="3200" b="1" dirty="0" smtClean="0">
                <a:solidFill>
                  <a:srgbClr val="0000FF"/>
                </a:solidFill>
              </a:rPr>
              <a:t>7.3.2  </a:t>
            </a:r>
            <a:r>
              <a:rPr lang="zh-CN" altLang="en-US" sz="3200" b="1" dirty="0" smtClean="0">
                <a:solidFill>
                  <a:srgbClr val="0000FF"/>
                </a:solidFill>
              </a:rPr>
              <a:t>虚拟硬盘文件</a:t>
            </a:r>
            <a:endParaRPr lang="en-US" altLang="zh-CN" sz="3200" b="1" dirty="0">
              <a:solidFill>
                <a:srgbClr val="0000FF"/>
              </a:solidFill>
            </a:endParaRPr>
          </a:p>
          <a:p>
            <a:pPr eaLnBrk="1" hangingPunct="1">
              <a:lnSpc>
                <a:spcPts val="5600"/>
              </a:lnSpc>
              <a:spcBef>
                <a:spcPts val="600"/>
              </a:spcBef>
            </a:pPr>
            <a:r>
              <a:rPr lang="en-US" altLang="zh-CN" sz="3200" b="1" dirty="0" smtClean="0">
                <a:solidFill>
                  <a:srgbClr val="0000FF"/>
                </a:solidFill>
              </a:rPr>
              <a:t>7.3.3  </a:t>
            </a:r>
            <a:r>
              <a:rPr lang="zh-CN" altLang="en-US" sz="3200" b="1" dirty="0" smtClean="0">
                <a:solidFill>
                  <a:srgbClr val="0000FF"/>
                </a:solidFill>
              </a:rPr>
              <a:t>直接写屏显示方式</a:t>
            </a:r>
            <a:endParaRPr lang="en-US" altLang="zh-CN" sz="3200" b="1" dirty="0" smtClean="0">
              <a:solidFill>
                <a:srgbClr val="0000FF"/>
              </a:solidFill>
            </a:endParaRPr>
          </a:p>
        </p:txBody>
      </p:sp>
    </p:spTree>
    <p:extLst>
      <p:ext uri="{BB962C8B-B14F-4D97-AF65-F5344CB8AC3E}">
        <p14:creationId xmlns:p14="http://schemas.microsoft.com/office/powerpoint/2010/main" val="4095053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演示（主引导记录示例）</a:t>
            </a:r>
            <a:endParaRPr lang="zh-CN" altLang="en-US" sz="2800" b="1" dirty="0">
              <a:solidFill>
                <a:srgbClr val="0000FF"/>
              </a:solidFill>
            </a:endParaRPr>
          </a:p>
        </p:txBody>
      </p:sp>
      <p:sp>
        <p:nvSpPr>
          <p:cNvPr id="8" name="矩形 7"/>
          <p:cNvSpPr/>
          <p:nvPr/>
        </p:nvSpPr>
        <p:spPr>
          <a:xfrm>
            <a:off x="539552" y="1628800"/>
            <a:ext cx="7921625" cy="1554272"/>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写入虚拟磁盘文件</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a:lnSpc>
                <a:spcPts val="3600"/>
              </a:lnSpc>
              <a:spcBef>
                <a:spcPts val="600"/>
              </a:spcBef>
              <a:defRPr/>
            </a:pPr>
            <a:r>
              <a:rPr lang="zh-CN" altLang="en-US" sz="2400" b="1" dirty="0" smtClean="0">
                <a:effectLst>
                  <a:outerShdw blurRad="38100" dist="38100" dir="2700000" algn="tl">
                    <a:srgbClr val="000000">
                      <a:alpha val="43137"/>
                    </a:srgbClr>
                  </a:outerShdw>
                </a:effectLst>
                <a:latin typeface="+mn-ea"/>
                <a:ea typeface="+mn-ea"/>
              </a:rPr>
              <a:t>利用</a:t>
            </a:r>
            <a:r>
              <a:rPr lang="en-US" altLang="zh-CN" sz="2400" b="1" dirty="0" err="1" smtClean="0">
                <a:effectLst>
                  <a:outerShdw blurRad="38100" dist="38100" dir="2700000" algn="tl">
                    <a:srgbClr val="000000">
                      <a:alpha val="43137"/>
                    </a:srgbClr>
                  </a:outerShdw>
                </a:effectLst>
                <a:latin typeface="+mn-ea"/>
                <a:ea typeface="+mn-ea"/>
              </a:rPr>
              <a:t>VHDwriter</a:t>
            </a:r>
            <a:r>
              <a:rPr lang="zh-CN" altLang="en-US" sz="2400" b="1" dirty="0" smtClean="0">
                <a:effectLst>
                  <a:outerShdw blurRad="38100" dist="38100" dir="2700000" algn="tl">
                    <a:srgbClr val="000000">
                      <a:alpha val="43137"/>
                    </a:srgbClr>
                  </a:outerShdw>
                </a:effectLst>
                <a:latin typeface="+mn-ea"/>
                <a:ea typeface="+mn-ea"/>
              </a:rPr>
              <a:t>，把纯二进制代码文件写入</a:t>
            </a:r>
            <a:r>
              <a:rPr lang="en-US" altLang="zh-CN" sz="2400" b="1" dirty="0" err="1" smtClean="0">
                <a:effectLst>
                  <a:outerShdw blurRad="38100" dist="38100" dir="2700000" algn="tl">
                    <a:srgbClr val="000000">
                      <a:alpha val="43137"/>
                    </a:srgbClr>
                  </a:outerShdw>
                </a:effectLst>
                <a:latin typeface="+mn-ea"/>
                <a:ea typeface="+mn-ea"/>
              </a:rPr>
              <a:t>VirtualBox</a:t>
            </a:r>
            <a:r>
              <a:rPr lang="zh-CN" altLang="en-US" sz="2400" b="1" dirty="0" smtClean="0">
                <a:effectLst>
                  <a:outerShdw blurRad="38100" dist="38100" dir="2700000" algn="tl">
                    <a:srgbClr val="000000">
                      <a:alpha val="43137"/>
                    </a:srgbClr>
                  </a:outerShdw>
                </a:effectLst>
                <a:latin typeface="+mn-ea"/>
                <a:ea typeface="+mn-ea"/>
              </a:rPr>
              <a:t>的虚拟机</a:t>
            </a:r>
            <a:r>
              <a:rPr lang="en-US" altLang="zh-CN" sz="2400" b="1" dirty="0" smtClean="0">
                <a:effectLst>
                  <a:outerShdw blurRad="38100" dist="38100" dir="2700000" algn="tl">
                    <a:srgbClr val="000000">
                      <a:alpha val="43137"/>
                    </a:srgbClr>
                  </a:outerShdw>
                </a:effectLst>
                <a:latin typeface="+mn-ea"/>
                <a:ea typeface="+mn-ea"/>
              </a:rPr>
              <a:t>VM_ASM</a:t>
            </a:r>
            <a:r>
              <a:rPr lang="zh-CN" altLang="en-US" sz="2400" b="1" dirty="0" smtClean="0">
                <a:effectLst>
                  <a:outerShdw blurRad="38100" dist="38100" dir="2700000" algn="tl">
                    <a:srgbClr val="000000">
                      <a:alpha val="43137"/>
                    </a:srgbClr>
                  </a:outerShdw>
                </a:effectLst>
                <a:latin typeface="+mn-ea"/>
                <a:ea typeface="+mn-ea"/>
              </a:rPr>
              <a:t>的对应虚拟磁盘文件。</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9" name="圆角矩形标注 8"/>
          <p:cNvSpPr/>
          <p:nvPr/>
        </p:nvSpPr>
        <p:spPr>
          <a:xfrm>
            <a:off x="4950048" y="3789040"/>
            <a:ext cx="3497089" cy="936104"/>
          </a:xfrm>
          <a:prstGeom prst="wedgeRoundRectCallout">
            <a:avLst>
              <a:gd name="adj1" fmla="val -40636"/>
              <a:gd name="adj2" fmla="val -7616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设</a:t>
            </a:r>
            <a:r>
              <a:rPr lang="zh-CN" altLang="en-US" sz="2000" b="1" dirty="0" smtClean="0">
                <a:solidFill>
                  <a:srgbClr val="0000FF"/>
                </a:solidFill>
                <a:effectLst>
                  <a:outerShdw blurRad="38100" dist="38100" dir="2700000" algn="tl">
                    <a:srgbClr val="000000">
                      <a:alpha val="43137"/>
                    </a:srgbClr>
                  </a:outerShdw>
                </a:effectLst>
                <a:latin typeface="+mn-ea"/>
              </a:rPr>
              <a:t>虚拟机</a:t>
            </a:r>
            <a:r>
              <a:rPr lang="en-US" altLang="zh-CN" sz="2000" b="1" dirty="0" smtClean="0">
                <a:solidFill>
                  <a:srgbClr val="0000FF"/>
                </a:solidFill>
                <a:effectLst>
                  <a:outerShdw blurRad="38100" dist="38100" dir="2700000" algn="tl">
                    <a:srgbClr val="000000">
                      <a:alpha val="43137"/>
                    </a:srgbClr>
                  </a:outerShdw>
                </a:effectLst>
                <a:latin typeface="+mn-ea"/>
              </a:rPr>
              <a:t>VM_ASM</a:t>
            </a:r>
            <a:r>
              <a:rPr lang="zh-CN" altLang="en-US" sz="2000" b="1" dirty="0" smtClean="0">
                <a:solidFill>
                  <a:srgbClr val="0000FF"/>
                </a:solidFill>
                <a:effectLst>
                  <a:outerShdw blurRad="38100" dist="38100" dir="2700000" algn="tl">
                    <a:srgbClr val="000000">
                      <a:alpha val="43137"/>
                    </a:srgbClr>
                  </a:outerShdw>
                </a:effectLst>
                <a:latin typeface="+mn-ea"/>
              </a:rPr>
              <a:t>的虚拟磁盘文件是</a:t>
            </a:r>
            <a:r>
              <a:rPr lang="en-US" altLang="zh-CN" sz="2000" b="1" dirty="0" err="1" smtClean="0">
                <a:solidFill>
                  <a:srgbClr val="0000FF"/>
                </a:solidFill>
                <a:effectLst>
                  <a:outerShdw blurRad="38100" dist="38100" dir="2700000" algn="tl">
                    <a:srgbClr val="000000">
                      <a:alpha val="43137"/>
                    </a:srgbClr>
                  </a:outerShdw>
                </a:effectLst>
                <a:latin typeface="+mn-ea"/>
              </a:rPr>
              <a:t>VM_ASM.vhd</a:t>
            </a:r>
            <a:endParaRPr lang="zh-CN" altLang="en-US" sz="2000" b="1" dirty="0">
              <a:solidFill>
                <a:srgbClr val="0000FF"/>
              </a:solidFill>
              <a:effectLst>
                <a:outerShdw blurRad="38100" dist="38100" dir="2700000" algn="tl">
                  <a:srgbClr val="000000">
                    <a:alpha val="43137"/>
                  </a:srgbClr>
                </a:outerShdw>
              </a:effectLst>
              <a:latin typeface="+mn-ea"/>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178136"/>
            <a:ext cx="4032448" cy="3565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圆角矩形标注 9"/>
          <p:cNvSpPr/>
          <p:nvPr/>
        </p:nvSpPr>
        <p:spPr>
          <a:xfrm>
            <a:off x="4860032" y="5517232"/>
            <a:ext cx="3497089" cy="936104"/>
          </a:xfrm>
          <a:prstGeom prst="wedgeRoundRectCallout">
            <a:avLst>
              <a:gd name="adj1" fmla="val -40636"/>
              <a:gd name="adj2" fmla="val -76168"/>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mn-ea"/>
              </a:rPr>
              <a:t>设纯二进制代码文件是</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3000"/>
              </a:lnSpc>
            </a:pPr>
            <a:r>
              <a:rPr lang="en-US" altLang="zh-CN" sz="2000" b="1" dirty="0" smtClean="0">
                <a:solidFill>
                  <a:srgbClr val="0000FF"/>
                </a:solidFill>
                <a:effectLst>
                  <a:outerShdw blurRad="38100" dist="38100" dir="2700000" algn="tl">
                    <a:srgbClr val="000000">
                      <a:alpha val="43137"/>
                    </a:srgbClr>
                  </a:outerShdw>
                </a:effectLst>
                <a:latin typeface="+mn-ea"/>
              </a:rPr>
              <a:t>dp74</a:t>
            </a:r>
            <a:endParaRPr lang="zh-CN" altLang="en-US" sz="2000" b="1" dirty="0">
              <a:solidFill>
                <a:srgbClr val="0000FF"/>
              </a:solidFill>
              <a:effectLst>
                <a:outerShdw blurRad="38100" dist="38100" dir="2700000" algn="tl">
                  <a:srgbClr val="000000">
                    <a:alpha val="43137"/>
                  </a:srgbClr>
                </a:outerShdw>
              </a:effectLst>
              <a:latin typeface="+mn-ea"/>
            </a:endParaRPr>
          </a:p>
        </p:txBody>
      </p:sp>
      <p:sp>
        <p:nvSpPr>
          <p:cNvPr id="11" name="Rectangle 4"/>
          <p:cNvSpPr>
            <a:spLocks noGrp="1" noChangeArrowheads="1"/>
          </p:cNvSpPr>
          <p:nvPr>
            <p:ph type="title"/>
          </p:nvPr>
        </p:nvSpPr>
        <p:spPr/>
        <p:txBody>
          <a:bodyPr/>
          <a:lstStyle/>
          <a:p>
            <a:pPr eaLnBrk="1" hangingPunct="1"/>
            <a:r>
              <a:rPr lang="en-US" altLang="zh-CN" b="1" dirty="0" smtClean="0">
                <a:solidFill>
                  <a:srgbClr val="0000FF"/>
                </a:solidFill>
              </a:rPr>
              <a:t>7.3.2</a:t>
            </a:r>
            <a:r>
              <a:rPr lang="zh-CN" altLang="en-US" b="1" dirty="0" smtClean="0">
                <a:solidFill>
                  <a:srgbClr val="0000FF"/>
                </a:solidFill>
              </a:rPr>
              <a:t>  虚拟硬盘文件</a:t>
            </a:r>
            <a:endParaRPr lang="zh-CN" altLang="en-US" dirty="0" smtClean="0"/>
          </a:p>
        </p:txBody>
      </p:sp>
    </p:spTree>
    <p:extLst>
      <p:ext uri="{BB962C8B-B14F-4D97-AF65-F5344CB8AC3E}">
        <p14:creationId xmlns:p14="http://schemas.microsoft.com/office/powerpoint/2010/main" val="997119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演示（主引导记录示例）</a:t>
            </a:r>
            <a:endParaRPr lang="zh-CN" altLang="en-US" sz="2800" b="1" dirty="0">
              <a:solidFill>
                <a:srgbClr val="0000FF"/>
              </a:solidFill>
            </a:endParaRPr>
          </a:p>
        </p:txBody>
      </p:sp>
      <p:sp>
        <p:nvSpPr>
          <p:cNvPr id="8" name="矩形 7"/>
          <p:cNvSpPr/>
          <p:nvPr/>
        </p:nvSpPr>
        <p:spPr>
          <a:xfrm>
            <a:off x="539552" y="1700808"/>
            <a:ext cx="7921625" cy="1029128"/>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启动虚拟机</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a:lnSpc>
                <a:spcPts val="3600"/>
              </a:lnSpc>
              <a:spcBef>
                <a:spcPts val="600"/>
              </a:spcBef>
              <a:defRPr/>
            </a:pPr>
            <a:r>
              <a:rPr lang="zh-CN" altLang="en-US" sz="2400" b="1" dirty="0">
                <a:effectLst>
                  <a:outerShdw blurRad="38100" dist="38100" dir="2700000" algn="tl">
                    <a:srgbClr val="000000">
                      <a:alpha val="43137"/>
                    </a:srgbClr>
                  </a:outerShdw>
                </a:effectLst>
                <a:latin typeface="+mn-ea"/>
                <a:ea typeface="+mn-ea"/>
              </a:rPr>
              <a:t>在</a:t>
            </a:r>
            <a:r>
              <a:rPr lang="en-US" altLang="zh-CN" sz="2400" b="1" dirty="0" err="1" smtClean="0">
                <a:effectLst>
                  <a:outerShdw blurRad="38100" dist="38100" dir="2700000" algn="tl">
                    <a:srgbClr val="000000">
                      <a:alpha val="43137"/>
                    </a:srgbClr>
                  </a:outerShdw>
                </a:effectLst>
                <a:latin typeface="+mn-ea"/>
                <a:ea typeface="+mn-ea"/>
              </a:rPr>
              <a:t>VirtualBox</a:t>
            </a:r>
            <a:r>
              <a:rPr lang="zh-CN" altLang="en-US" sz="2400" b="1" dirty="0" smtClean="0">
                <a:effectLst>
                  <a:outerShdw blurRad="38100" dist="38100" dir="2700000" algn="tl">
                    <a:srgbClr val="000000">
                      <a:alpha val="43137"/>
                    </a:srgbClr>
                  </a:outerShdw>
                </a:effectLst>
                <a:latin typeface="+mn-ea"/>
                <a:ea typeface="+mn-ea"/>
              </a:rPr>
              <a:t>中，启动虚拟机</a:t>
            </a:r>
            <a:r>
              <a:rPr lang="en-US" altLang="zh-CN" sz="2400" b="1" dirty="0" smtClean="0">
                <a:effectLst>
                  <a:outerShdw blurRad="38100" dist="38100" dir="2700000" algn="tl">
                    <a:srgbClr val="000000">
                      <a:alpha val="43137"/>
                    </a:srgbClr>
                  </a:outerShdw>
                </a:effectLst>
                <a:latin typeface="+mn-ea"/>
                <a:ea typeface="+mn-ea"/>
              </a:rPr>
              <a:t>VM_ASM</a:t>
            </a:r>
            <a:r>
              <a:rPr lang="zh-CN" altLang="en-US" sz="2400" b="1" dirty="0" smtClean="0">
                <a:effectLst>
                  <a:outerShdw blurRad="38100" dist="38100" dir="2700000" algn="tl">
                    <a:srgbClr val="000000">
                      <a:alpha val="43137"/>
                    </a:srgbClr>
                  </a:outerShdw>
                </a:effectLst>
                <a:latin typeface="+mn-ea"/>
                <a:ea typeface="+mn-ea"/>
              </a:rPr>
              <a:t>，可得运行结果：</a:t>
            </a:r>
            <a:endParaRPr lang="en-US" altLang="zh-CN" sz="2400" b="1" dirty="0" smtClean="0">
              <a:effectLst>
                <a:outerShdw blurRad="38100" dist="38100" dir="2700000" algn="tl">
                  <a:srgbClr val="000000">
                    <a:alpha val="43137"/>
                  </a:srgbClr>
                </a:outerShdw>
              </a:effectLst>
              <a:latin typeface="+mn-ea"/>
              <a:ea typeface="+mn-ea"/>
            </a:endParaRPr>
          </a:p>
        </p:txBody>
      </p:sp>
      <p:pic>
        <p:nvPicPr>
          <p:cNvPr id="3074" name="Picture 2" descr="C:\Users\HP\Desktop\VM_A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852936"/>
            <a:ext cx="4572235" cy="254013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7.3.2</a:t>
            </a:r>
            <a:r>
              <a:rPr lang="zh-CN" altLang="en-US" b="1" dirty="0" smtClean="0">
                <a:solidFill>
                  <a:srgbClr val="0000FF"/>
                </a:solidFill>
              </a:rPr>
              <a:t>  虚拟硬盘文件</a:t>
            </a:r>
            <a:endParaRPr lang="zh-CN" altLang="en-US" dirty="0" smtClean="0"/>
          </a:p>
        </p:txBody>
      </p:sp>
      <p:sp>
        <p:nvSpPr>
          <p:cNvPr id="6" name="矩形标注 5"/>
          <p:cNvSpPr/>
          <p:nvPr/>
        </p:nvSpPr>
        <p:spPr>
          <a:xfrm>
            <a:off x="2843808" y="5661248"/>
            <a:ext cx="2232248" cy="504055"/>
          </a:xfrm>
          <a:prstGeom prst="wedgeRectCallout">
            <a:avLst>
              <a:gd name="adj1" fmla="val 27949"/>
              <a:gd name="adj2" fmla="val -78095"/>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effectLst>
                  <a:outerShdw blurRad="38100" dist="38100" dir="2700000" algn="tl">
                    <a:srgbClr val="000000">
                      <a:alpha val="43137"/>
                    </a:srgbClr>
                  </a:outerShdw>
                </a:effectLst>
              </a:rPr>
              <a:t>虚拟机屏幕</a:t>
            </a:r>
            <a:endParaRPr lang="en-US" altLang="zh-CN" b="1" dirty="0" smtClean="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3581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直接写屏方式</a:t>
            </a:r>
            <a:endParaRPr lang="zh-CN" altLang="en-US" sz="1600" b="1" dirty="0"/>
          </a:p>
        </p:txBody>
      </p:sp>
      <p:sp>
        <p:nvSpPr>
          <p:cNvPr id="8" name="矩形 7"/>
          <p:cNvSpPr/>
          <p:nvPr/>
        </p:nvSpPr>
        <p:spPr>
          <a:xfrm>
            <a:off x="611187" y="1700808"/>
            <a:ext cx="7921625" cy="4555093"/>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显示</a:t>
            </a:r>
            <a:r>
              <a:rPr lang="zh-CN" altLang="en-US" sz="2400" b="1" dirty="0">
                <a:effectLst>
                  <a:outerShdw blurRad="38100" dist="38100" dir="2700000" algn="tl">
                    <a:srgbClr val="000000">
                      <a:alpha val="43137"/>
                    </a:srgbClr>
                  </a:outerShdw>
                </a:effectLst>
                <a:latin typeface="+mn-ea"/>
                <a:ea typeface="+mn-ea"/>
              </a:rPr>
              <a:t>存储器作为系统存储器的一部分，可用访问普通内存的方法访问显示存储器</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经典</a:t>
            </a:r>
            <a:r>
              <a:rPr lang="zh-CN" altLang="en-US" sz="2400" b="1" dirty="0">
                <a:effectLst>
                  <a:outerShdw blurRad="38100" dist="38100" dir="2700000" algn="tl">
                    <a:srgbClr val="000000">
                      <a:alpha val="43137"/>
                    </a:srgbClr>
                  </a:outerShdw>
                </a:effectLst>
                <a:latin typeface="+mn-ea"/>
                <a:ea typeface="+mn-ea"/>
              </a:rPr>
              <a:t>的文本显示模式是</a:t>
            </a:r>
            <a:r>
              <a:rPr lang="en-US" altLang="zh-CN" sz="2400" b="1" dirty="0">
                <a:effectLst>
                  <a:outerShdw blurRad="38100" dist="38100" dir="2700000" algn="tl">
                    <a:srgbClr val="000000">
                      <a:alpha val="43137"/>
                    </a:srgbClr>
                  </a:outerShdw>
                </a:effectLst>
                <a:latin typeface="+mn-ea"/>
                <a:ea typeface="+mn-ea"/>
              </a:rPr>
              <a:t>25</a:t>
            </a:r>
            <a:r>
              <a:rPr lang="zh-CN" altLang="en-US" sz="2400" b="1" dirty="0">
                <a:effectLst>
                  <a:outerShdw blurRad="38100" dist="38100" dir="2700000" algn="tl">
                    <a:srgbClr val="000000">
                      <a:alpha val="43137"/>
                    </a:srgbClr>
                  </a:outerShdw>
                </a:effectLst>
                <a:latin typeface="+mn-ea"/>
                <a:ea typeface="+mn-ea"/>
              </a:rPr>
              <a:t>行</a:t>
            </a:r>
            <a:r>
              <a:rPr lang="en-US" altLang="zh-CN" sz="2400" b="1" dirty="0">
                <a:effectLst>
                  <a:outerShdw blurRad="38100" dist="38100" dir="2700000" algn="tl">
                    <a:srgbClr val="000000">
                      <a:alpha val="43137"/>
                    </a:srgbClr>
                  </a:outerShdw>
                </a:effectLst>
                <a:latin typeface="+mn-ea"/>
                <a:ea typeface="+mn-ea"/>
              </a:rPr>
              <a:t>80</a:t>
            </a:r>
            <a:r>
              <a:rPr lang="zh-CN" altLang="en-US" sz="2400" b="1" dirty="0">
                <a:effectLst>
                  <a:outerShdw blurRad="38100" dist="38100" dir="2700000" algn="tl">
                    <a:srgbClr val="000000">
                      <a:alpha val="43137"/>
                    </a:srgbClr>
                  </a:outerShdw>
                </a:effectLst>
                <a:latin typeface="+mn-ea"/>
                <a:ea typeface="+mn-ea"/>
              </a:rPr>
              <a:t>列</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可以</a:t>
            </a:r>
            <a:r>
              <a:rPr lang="zh-CN" altLang="en-US" sz="2400" b="1" dirty="0">
                <a:effectLst>
                  <a:outerShdw blurRad="38100" dist="38100" dir="2700000" algn="tl">
                    <a:srgbClr val="000000">
                      <a:alpha val="43137"/>
                    </a:srgbClr>
                  </a:outerShdw>
                </a:effectLst>
                <a:latin typeface="+mn-ea"/>
                <a:ea typeface="+mn-ea"/>
              </a:rPr>
              <a:t>简单地认为</a:t>
            </a:r>
            <a:r>
              <a:rPr lang="zh-CN" altLang="en-US" sz="2400" b="1" dirty="0" smtClean="0">
                <a:effectLst>
                  <a:outerShdw blurRad="38100" dist="38100" dir="2700000" algn="tl">
                    <a:srgbClr val="000000">
                      <a:alpha val="43137"/>
                    </a:srgbClr>
                  </a:outerShdw>
                </a:effectLst>
                <a:latin typeface="+mn-ea"/>
                <a:ea typeface="+mn-ea"/>
              </a:rPr>
              <a:t>，</a:t>
            </a:r>
            <a:r>
              <a:rPr lang="zh-CN" altLang="en-US" sz="2400" b="1" dirty="0" smtClean="0">
                <a:solidFill>
                  <a:srgbClr val="0000FF"/>
                </a:solidFill>
                <a:effectLst>
                  <a:outerShdw blurRad="38100" dist="38100" dir="2700000" algn="tl">
                    <a:srgbClr val="000000">
                      <a:alpha val="43137"/>
                    </a:srgbClr>
                  </a:outerShdw>
                </a:effectLst>
                <a:latin typeface="+mn-ea"/>
                <a:ea typeface="+mn-ea"/>
              </a:rPr>
              <a:t>屏幕</a:t>
            </a:r>
            <a:r>
              <a:rPr lang="zh-CN" altLang="en-US" sz="2400" b="1" dirty="0">
                <a:solidFill>
                  <a:srgbClr val="0000FF"/>
                </a:solidFill>
                <a:effectLst>
                  <a:outerShdw blurRad="38100" dist="38100" dir="2700000" algn="tl">
                    <a:srgbClr val="000000">
                      <a:alpha val="43137"/>
                    </a:srgbClr>
                  </a:outerShdw>
                </a:effectLst>
                <a:latin typeface="+mn-ea"/>
                <a:ea typeface="+mn-ea"/>
              </a:rPr>
              <a:t>上显示的字符代码及其属性被依次保存在起始地址为</a:t>
            </a:r>
            <a:r>
              <a:rPr lang="en-US" altLang="zh-CN" sz="2400" b="1" dirty="0">
                <a:solidFill>
                  <a:srgbClr val="0000FF"/>
                </a:solidFill>
                <a:effectLst>
                  <a:outerShdw blurRad="38100" dist="38100" dir="2700000" algn="tl">
                    <a:srgbClr val="000000">
                      <a:alpha val="43137"/>
                    </a:srgbClr>
                  </a:outerShdw>
                </a:effectLst>
                <a:latin typeface="+mn-ea"/>
                <a:ea typeface="+mn-ea"/>
              </a:rPr>
              <a:t>B800:0000H</a:t>
            </a:r>
            <a:r>
              <a:rPr lang="zh-CN" altLang="en-US" sz="2400" b="1" dirty="0">
                <a:solidFill>
                  <a:srgbClr val="0000FF"/>
                </a:solidFill>
                <a:effectLst>
                  <a:outerShdw blurRad="38100" dist="38100" dir="2700000" algn="tl">
                    <a:srgbClr val="000000">
                      <a:alpha val="43137"/>
                    </a:srgbClr>
                  </a:outerShdw>
                </a:effectLst>
                <a:latin typeface="+mn-ea"/>
                <a:ea typeface="+mn-ea"/>
              </a:rPr>
              <a:t>的显示存储区域</a:t>
            </a:r>
            <a:r>
              <a:rPr lang="zh-CN" altLang="en-US" sz="2400" b="1" dirty="0">
                <a:effectLst>
                  <a:outerShdw blurRad="38100" dist="38100" dir="2700000" algn="tl">
                    <a:srgbClr val="000000">
                      <a:alpha val="43137"/>
                    </a:srgbClr>
                  </a:outerShdw>
                </a:effectLst>
                <a:latin typeface="+mn-ea"/>
                <a:ea typeface="+mn-ea"/>
              </a:rPr>
              <a:t>。每</a:t>
            </a:r>
            <a:r>
              <a:rPr lang="zh-CN" altLang="en-US" sz="2400" b="1" dirty="0">
                <a:solidFill>
                  <a:srgbClr val="0000FF"/>
                </a:solidFill>
                <a:effectLst>
                  <a:outerShdw blurRad="38100" dist="38100" dir="2700000" algn="tl">
                    <a:srgbClr val="000000">
                      <a:alpha val="43137"/>
                    </a:srgbClr>
                  </a:outerShdw>
                </a:effectLst>
                <a:latin typeface="+mn-ea"/>
                <a:ea typeface="+mn-ea"/>
              </a:rPr>
              <a:t>一个显示位置</a:t>
            </a:r>
            <a:r>
              <a:rPr lang="zh-CN" altLang="en-US" sz="2400" b="1" dirty="0">
                <a:effectLst>
                  <a:outerShdw blurRad="38100" dist="38100" dir="2700000" algn="tl">
                    <a:srgbClr val="000000">
                      <a:alpha val="43137"/>
                    </a:srgbClr>
                  </a:outerShdw>
                </a:effectLst>
                <a:latin typeface="+mn-ea"/>
                <a:ea typeface="+mn-ea"/>
              </a:rPr>
              <a:t>对应显示存储区域中的</a:t>
            </a:r>
            <a:r>
              <a:rPr lang="zh-CN" altLang="en-US" sz="2400" b="1" dirty="0">
                <a:solidFill>
                  <a:srgbClr val="0000FF"/>
                </a:solidFill>
                <a:effectLst>
                  <a:outerShdw blurRad="38100" dist="38100" dir="2700000" algn="tl">
                    <a:srgbClr val="000000">
                      <a:alpha val="43137"/>
                    </a:srgbClr>
                  </a:outerShdw>
                </a:effectLst>
                <a:latin typeface="+mn-ea"/>
                <a:ea typeface="+mn-ea"/>
              </a:rPr>
              <a:t>两个字节</a:t>
            </a:r>
            <a:r>
              <a:rPr lang="zh-CN" altLang="en-US" sz="2400" b="1" dirty="0" smtClean="0">
                <a:solidFill>
                  <a:srgbClr val="0000FF"/>
                </a:solidFill>
                <a:effectLst>
                  <a:outerShdw blurRad="38100" dist="38100" dir="2700000" algn="tl">
                    <a:srgbClr val="000000">
                      <a:alpha val="43137"/>
                    </a:srgbClr>
                  </a:outerShdw>
                </a:effectLst>
                <a:latin typeface="+mn-ea"/>
                <a:ea typeface="+mn-ea"/>
              </a:rPr>
              <a:t>单元</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所谓</a:t>
            </a:r>
            <a:r>
              <a:rPr lang="zh-CN" altLang="en-US" sz="2400" b="1" dirty="0">
                <a:solidFill>
                  <a:srgbClr val="0000FF"/>
                </a:solidFill>
                <a:effectLst>
                  <a:outerShdw blurRad="38100" dist="38100" dir="2700000" algn="tl">
                    <a:srgbClr val="000000">
                      <a:alpha val="43137"/>
                    </a:srgbClr>
                  </a:outerShdw>
                </a:effectLst>
                <a:latin typeface="+mn-ea"/>
                <a:ea typeface="+mn-ea"/>
              </a:rPr>
              <a:t>直接写屏显示方式</a:t>
            </a:r>
            <a:r>
              <a:rPr lang="zh-CN" altLang="en-US" sz="2400" b="1" dirty="0">
                <a:effectLst>
                  <a:outerShdw blurRad="38100" dist="38100" dir="2700000" algn="tl">
                    <a:srgbClr val="000000">
                      <a:alpha val="43137"/>
                    </a:srgbClr>
                  </a:outerShdw>
                </a:effectLst>
                <a:latin typeface="+mn-ea"/>
                <a:ea typeface="+mn-ea"/>
              </a:rPr>
              <a:t>，指通过直接填写屏幕位置对应的显示存储单元来实现显示的方式</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en-US" altLang="zh-CN" sz="2400" b="1" dirty="0" smtClean="0">
                <a:effectLst>
                  <a:outerShdw blurRad="38100" dist="38100" dir="2700000" algn="tl">
                    <a:srgbClr val="000000">
                      <a:alpha val="43137"/>
                    </a:srgbClr>
                  </a:outerShdw>
                </a:effectLst>
                <a:latin typeface="+mn-ea"/>
                <a:ea typeface="+mn-ea"/>
              </a:rPr>
              <a:t>BIOS</a:t>
            </a:r>
            <a:r>
              <a:rPr lang="zh-CN" altLang="en-US" sz="2400" b="1" dirty="0">
                <a:effectLst>
                  <a:outerShdw blurRad="38100" dist="38100" dir="2700000" algn="tl">
                    <a:srgbClr val="000000">
                      <a:alpha val="43137"/>
                    </a:srgbClr>
                  </a:outerShdw>
                </a:effectLst>
                <a:latin typeface="+mn-ea"/>
                <a:ea typeface="+mn-ea"/>
              </a:rPr>
              <a:t>的显示</a:t>
            </a:r>
            <a:r>
              <a:rPr lang="en-US" altLang="zh-CN" sz="2400" b="1" dirty="0">
                <a:effectLst>
                  <a:outerShdw blurRad="38100" dist="38100" dir="2700000" algn="tl">
                    <a:srgbClr val="000000">
                      <a:alpha val="43137"/>
                    </a:srgbClr>
                  </a:outerShdw>
                </a:effectLst>
                <a:latin typeface="+mn-ea"/>
                <a:ea typeface="+mn-ea"/>
              </a:rPr>
              <a:t>I/O</a:t>
            </a:r>
            <a:r>
              <a:rPr lang="zh-CN" altLang="en-US" sz="2400" b="1" dirty="0">
                <a:effectLst>
                  <a:outerShdw blurRad="38100" dist="38100" dir="2700000" algn="tl">
                    <a:srgbClr val="000000">
                      <a:alpha val="43137"/>
                    </a:srgbClr>
                  </a:outerShdw>
                </a:effectLst>
                <a:latin typeface="+mn-ea"/>
                <a:ea typeface="+mn-ea"/>
              </a:rPr>
              <a:t>程序采用直接写屏方式实现显示。</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7.3.3</a:t>
            </a:r>
            <a:r>
              <a:rPr lang="zh-CN" altLang="en-US" b="1" dirty="0" smtClean="0">
                <a:solidFill>
                  <a:srgbClr val="0000FF"/>
                </a:solidFill>
              </a:rPr>
              <a:t>  直接写屏显示方式</a:t>
            </a:r>
            <a:endParaRPr lang="zh-CN" altLang="en-US" dirty="0" smtClean="0"/>
          </a:p>
        </p:txBody>
      </p:sp>
    </p:spTree>
    <p:extLst>
      <p:ext uri="{BB962C8B-B14F-4D97-AF65-F5344CB8AC3E}">
        <p14:creationId xmlns:p14="http://schemas.microsoft.com/office/powerpoint/2010/main" val="12065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显示位置与内存单元的对应关系</a:t>
            </a:r>
            <a:endParaRPr lang="zh-CN" altLang="en-US" sz="1600" b="1" dirty="0"/>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7.3.3</a:t>
            </a:r>
            <a:r>
              <a:rPr lang="zh-CN" altLang="en-US" b="1" dirty="0" smtClean="0">
                <a:solidFill>
                  <a:srgbClr val="0000FF"/>
                </a:solidFill>
              </a:rPr>
              <a:t>  直接写屏显示方式</a:t>
            </a:r>
            <a:endParaRPr lang="zh-CN" altLang="en-US"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314506262"/>
              </p:ext>
            </p:extLst>
          </p:nvPr>
        </p:nvGraphicFramePr>
        <p:xfrm>
          <a:off x="755576" y="1772816"/>
          <a:ext cx="5551626" cy="4752528"/>
        </p:xfrm>
        <a:graphic>
          <a:graphicData uri="http://schemas.openxmlformats.org/presentationml/2006/ole">
            <mc:AlternateContent xmlns:mc="http://schemas.openxmlformats.org/markup-compatibility/2006">
              <mc:Choice xmlns:v="urn:schemas-microsoft-com:vml" Requires="v">
                <p:oleObj spid="_x0000_s1076" name="Visio" r:id="rId4" imgW="4190196" imgH="3590100" progId="Visio.Drawing.11">
                  <p:embed/>
                </p:oleObj>
              </mc:Choice>
              <mc:Fallback>
                <p:oleObj name="Visio" r:id="rId4" imgW="4190196" imgH="35901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772816"/>
                        <a:ext cx="5551626" cy="4752528"/>
                      </a:xfrm>
                      <a:prstGeom prst="rect">
                        <a:avLst/>
                      </a:prstGeom>
                      <a:noFill/>
                    </p:spPr>
                  </p:pic>
                </p:oleObj>
              </mc:Fallback>
            </mc:AlternateContent>
          </a:graphicData>
        </a:graphic>
      </p:graphicFrame>
      <p:sp>
        <p:nvSpPr>
          <p:cNvPr id="10" name="矩形 9"/>
          <p:cNvSpPr/>
          <p:nvPr/>
        </p:nvSpPr>
        <p:spPr>
          <a:xfrm>
            <a:off x="4955418" y="1966144"/>
            <a:ext cx="3505014" cy="1477328"/>
          </a:xfrm>
          <a:prstGeom prst="rect">
            <a:avLst/>
          </a:prstGeom>
          <a:solidFill>
            <a:srgbClr val="FFFF99"/>
          </a:solidFill>
        </p:spPr>
        <p:txBody>
          <a:bodyPr wrap="square">
            <a:spAutoFit/>
          </a:bodyPr>
          <a:lstStyle/>
          <a:p>
            <a:pPr>
              <a:lnSpc>
                <a:spcPts val="3600"/>
              </a:lnSpc>
              <a:defRPr/>
            </a:pPr>
            <a:r>
              <a:rPr lang="zh-CN" altLang="en-US" sz="2000" b="1" dirty="0" smtClean="0">
                <a:effectLst>
                  <a:outerShdw blurRad="38100" dist="38100" dir="2700000" algn="tl">
                    <a:srgbClr val="000000">
                      <a:alpha val="43137"/>
                    </a:srgbClr>
                  </a:outerShdw>
                </a:effectLst>
                <a:latin typeface="+mn-ea"/>
              </a:rPr>
              <a:t>第 </a:t>
            </a:r>
            <a:r>
              <a:rPr lang="en-US" altLang="zh-CN" sz="2000" b="1" dirty="0" smtClean="0">
                <a:solidFill>
                  <a:srgbClr val="FF0000"/>
                </a:solidFill>
                <a:effectLst>
                  <a:outerShdw blurRad="38100" dist="38100" dir="2700000" algn="tl">
                    <a:srgbClr val="000000">
                      <a:alpha val="43137"/>
                    </a:srgbClr>
                  </a:outerShdw>
                </a:effectLst>
                <a:latin typeface="+mn-ea"/>
              </a:rPr>
              <a:t>m </a:t>
            </a:r>
            <a:r>
              <a:rPr lang="zh-CN" altLang="en-US" sz="2000" b="1" dirty="0" smtClean="0">
                <a:effectLst>
                  <a:outerShdw blurRad="38100" dist="38100" dir="2700000" algn="tl">
                    <a:srgbClr val="000000">
                      <a:alpha val="43137"/>
                    </a:srgbClr>
                  </a:outerShdw>
                </a:effectLst>
                <a:latin typeface="+mn-ea"/>
              </a:rPr>
              <a:t>行第 </a:t>
            </a:r>
            <a:r>
              <a:rPr lang="en-US" altLang="zh-CN" sz="2000" b="1" dirty="0" smtClean="0">
                <a:solidFill>
                  <a:srgbClr val="FF0000"/>
                </a:solidFill>
                <a:effectLst>
                  <a:outerShdw blurRad="38100" dist="38100" dir="2700000" algn="tl">
                    <a:srgbClr val="000000">
                      <a:alpha val="43137"/>
                    </a:srgbClr>
                  </a:outerShdw>
                </a:effectLst>
                <a:latin typeface="+mn-ea"/>
              </a:rPr>
              <a:t>n </a:t>
            </a:r>
            <a:r>
              <a:rPr lang="zh-CN" altLang="en-US" sz="2000" b="1" dirty="0" smtClean="0">
                <a:effectLst>
                  <a:outerShdw blurRad="38100" dist="38100" dir="2700000" algn="tl">
                    <a:srgbClr val="000000">
                      <a:alpha val="43137"/>
                    </a:srgbClr>
                  </a:outerShdw>
                </a:effectLst>
                <a:latin typeface="+mn-ea"/>
              </a:rPr>
              <a:t>列，对应显示</a:t>
            </a:r>
            <a:r>
              <a:rPr lang="zh-CN" altLang="en-US" sz="2000" b="1" dirty="0">
                <a:effectLst>
                  <a:outerShdw blurRad="38100" dist="38100" dir="2700000" algn="tl">
                    <a:srgbClr val="000000">
                      <a:alpha val="43137"/>
                    </a:srgbClr>
                  </a:outerShdw>
                </a:effectLst>
                <a:latin typeface="+mn-ea"/>
              </a:rPr>
              <a:t>存储单元地址的偏移为</a:t>
            </a:r>
            <a:r>
              <a:rPr lang="zh-CN" altLang="en-US" sz="2000" b="1" dirty="0" smtClean="0">
                <a:effectLst>
                  <a:outerShdw blurRad="38100" dist="38100" dir="2700000" algn="tl">
                    <a:srgbClr val="000000">
                      <a:alpha val="43137"/>
                    </a:srgbClr>
                  </a:outerShdw>
                </a:effectLst>
                <a:latin typeface="+mn-ea"/>
              </a:rPr>
              <a:t>：</a:t>
            </a:r>
            <a:endParaRPr lang="en-US" altLang="zh-CN" sz="2000" b="1" dirty="0" smtClean="0">
              <a:effectLst>
                <a:outerShdw blurRad="38100" dist="38100" dir="2700000" algn="tl">
                  <a:srgbClr val="000000">
                    <a:alpha val="43137"/>
                  </a:srgbClr>
                </a:outerShdw>
              </a:effectLst>
              <a:latin typeface="+mn-ea"/>
            </a:endParaRPr>
          </a:p>
          <a:p>
            <a:pPr>
              <a:lnSpc>
                <a:spcPts val="3600"/>
              </a:lnSpc>
              <a:defRPr/>
            </a:pPr>
            <a:r>
              <a:rPr lang="en-US" altLang="zh-CN" sz="2000" b="1" dirty="0" smtClean="0">
                <a:effectLst>
                  <a:outerShdw blurRad="38100" dist="38100" dir="2700000" algn="tl">
                    <a:srgbClr val="000000">
                      <a:alpha val="43137"/>
                    </a:srgbClr>
                  </a:outerShdw>
                </a:effectLst>
                <a:latin typeface="+mn-ea"/>
              </a:rPr>
              <a:t>(80 * </a:t>
            </a:r>
            <a:r>
              <a:rPr lang="en-US" altLang="zh-CN" sz="2000" b="1" dirty="0" smtClean="0">
                <a:solidFill>
                  <a:srgbClr val="FF0000"/>
                </a:solidFill>
                <a:effectLst>
                  <a:outerShdw blurRad="38100" dist="38100" dir="2700000" algn="tl">
                    <a:srgbClr val="000000">
                      <a:alpha val="43137"/>
                    </a:srgbClr>
                  </a:outerShdw>
                </a:effectLst>
                <a:latin typeface="+mn-ea"/>
              </a:rPr>
              <a:t>m</a:t>
            </a:r>
            <a:r>
              <a:rPr lang="en-US" altLang="zh-CN" sz="2000" b="1" dirty="0" smtClean="0">
                <a:effectLst>
                  <a:outerShdw blurRad="38100" dist="38100" dir="2700000" algn="tl">
                    <a:srgbClr val="000000">
                      <a:alpha val="43137"/>
                    </a:srgbClr>
                  </a:outerShdw>
                </a:effectLst>
                <a:latin typeface="+mn-ea"/>
              </a:rPr>
              <a:t> + </a:t>
            </a:r>
            <a:r>
              <a:rPr lang="en-US" altLang="zh-CN" sz="2000" b="1" dirty="0" smtClean="0">
                <a:solidFill>
                  <a:srgbClr val="FF0000"/>
                </a:solidFill>
                <a:effectLst>
                  <a:outerShdw blurRad="38100" dist="38100" dir="2700000" algn="tl">
                    <a:srgbClr val="000000">
                      <a:alpha val="43137"/>
                    </a:srgbClr>
                  </a:outerShdw>
                </a:effectLst>
                <a:latin typeface="+mn-ea"/>
              </a:rPr>
              <a:t>n</a:t>
            </a:r>
            <a:r>
              <a:rPr lang="en-US" altLang="zh-CN" sz="2000" b="1" dirty="0" smtClean="0">
                <a:effectLst>
                  <a:outerShdw blurRad="38100" dist="38100" dir="2700000" algn="tl">
                    <a:srgbClr val="000000">
                      <a:alpha val="43137"/>
                    </a:srgbClr>
                  </a:outerShdw>
                </a:effectLst>
                <a:latin typeface="+mn-ea"/>
              </a:rPr>
              <a:t>) * 2</a:t>
            </a:r>
            <a:endParaRPr lang="en-US" altLang="zh-CN" sz="2000" b="1" dirty="0">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689373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示例</a:t>
            </a:r>
            <a:endParaRPr lang="zh-CN" altLang="en-US" sz="1600" b="1" dirty="0"/>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7.3.3</a:t>
            </a:r>
            <a:r>
              <a:rPr lang="zh-CN" altLang="en-US" b="1" dirty="0" smtClean="0">
                <a:solidFill>
                  <a:srgbClr val="0000FF"/>
                </a:solidFill>
              </a:rPr>
              <a:t>  直接写屏显示方式</a:t>
            </a:r>
            <a:endParaRPr lang="zh-CN" altLang="en-US"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575370" y="2649928"/>
            <a:ext cx="7993260" cy="2400657"/>
          </a:xfrm>
          <a:prstGeom prst="rect">
            <a:avLst/>
          </a:prstGeom>
          <a:solidFill>
            <a:srgbClr val="FFFFCC"/>
          </a:solidFill>
        </p:spPr>
        <p:txBody>
          <a:bodyPr wrap="square">
            <a:spAutoFit/>
          </a:bodyPr>
          <a:lstStyle/>
          <a:p>
            <a:pPr>
              <a:lnSpc>
                <a:spcPts val="3000"/>
              </a:lnSpc>
              <a:defRPr/>
            </a:pPr>
            <a:r>
              <a:rPr lang="en-US" altLang="zh-CN" sz="2000" b="1" dirty="0" smtClean="0">
                <a:effectLst>
                  <a:outerShdw blurRad="38100" dist="38100" dir="2700000" algn="tl">
                    <a:srgbClr val="000000">
                      <a:alpha val="43137"/>
                    </a:srgbClr>
                  </a:outerShdw>
                </a:effectLst>
                <a:latin typeface="+mn-ea"/>
              </a:rPr>
              <a:t>    MOV   </a:t>
            </a:r>
            <a:r>
              <a:rPr lang="en-US" altLang="zh-CN" sz="2000" b="1" dirty="0">
                <a:effectLst>
                  <a:outerShdw blurRad="38100" dist="38100" dir="2700000" algn="tl">
                    <a:srgbClr val="000000">
                      <a:alpha val="43137"/>
                    </a:srgbClr>
                  </a:outerShdw>
                </a:effectLst>
                <a:latin typeface="+mn-ea"/>
              </a:rPr>
              <a:t>AX, 0</a:t>
            </a:r>
            <a:r>
              <a:rPr lang="en-US" altLang="zh-CN" sz="2000" b="1" dirty="0">
                <a:solidFill>
                  <a:srgbClr val="C00000"/>
                </a:solidFill>
                <a:effectLst>
                  <a:outerShdw blurRad="38100" dist="38100" dir="2700000" algn="tl">
                    <a:srgbClr val="000000">
                      <a:alpha val="43137"/>
                    </a:srgbClr>
                  </a:outerShdw>
                </a:effectLst>
                <a:latin typeface="+mn-ea"/>
              </a:rPr>
              <a:t>B800</a:t>
            </a:r>
            <a:r>
              <a:rPr lang="en-US" altLang="zh-CN" sz="2000" b="1" dirty="0">
                <a:effectLst>
                  <a:outerShdw blurRad="38100" dist="38100" dir="2700000" algn="tl">
                    <a:srgbClr val="000000">
                      <a:alpha val="43137"/>
                    </a:srgbClr>
                  </a:outerShdw>
                </a:effectLst>
                <a:latin typeface="+mn-ea"/>
              </a:rPr>
              <a:t>H</a:t>
            </a:r>
          </a:p>
          <a:p>
            <a:pPr>
              <a:lnSpc>
                <a:spcPts val="3000"/>
              </a:lnSpc>
              <a:defRPr/>
            </a:pPr>
            <a:r>
              <a:rPr lang="en-US" altLang="zh-CN" sz="2000" b="1" dirty="0" smtClean="0">
                <a:effectLst>
                  <a:outerShdw blurRad="38100" dist="38100" dir="2700000" algn="tl">
                    <a:srgbClr val="000000">
                      <a:alpha val="43137"/>
                    </a:srgbClr>
                  </a:outerShdw>
                </a:effectLst>
                <a:latin typeface="+mn-ea"/>
              </a:rPr>
              <a:t>    MOV   </a:t>
            </a:r>
            <a:r>
              <a:rPr lang="en-US" altLang="zh-CN" sz="2000" b="1" dirty="0">
                <a:effectLst>
                  <a:outerShdw blurRad="38100" dist="38100" dir="2700000" algn="tl">
                    <a:srgbClr val="000000">
                      <a:alpha val="43137"/>
                    </a:srgbClr>
                  </a:outerShdw>
                </a:effectLst>
                <a:latin typeface="+mn-ea"/>
              </a:rPr>
              <a:t>DS, AX               ;</a:t>
            </a:r>
            <a:r>
              <a:rPr lang="zh-CN" altLang="en-US" sz="2000" b="1" dirty="0">
                <a:effectLst>
                  <a:outerShdw blurRad="38100" dist="38100" dir="2700000" algn="tl">
                    <a:srgbClr val="000000">
                      <a:alpha val="43137"/>
                    </a:srgbClr>
                  </a:outerShdw>
                </a:effectLst>
                <a:latin typeface="+mn-ea"/>
              </a:rPr>
              <a:t>准备段值</a:t>
            </a:r>
          </a:p>
          <a:p>
            <a:pPr>
              <a:lnSpc>
                <a:spcPts val="3000"/>
              </a:lnSpc>
              <a:defRPr/>
            </a:pPr>
            <a:r>
              <a:rPr lang="zh-CN" altLang="en-US" sz="2000" b="1" dirty="0">
                <a:effectLst>
                  <a:outerShdw blurRad="38100" dist="38100" dir="2700000" algn="tl">
                    <a:srgbClr val="000000">
                      <a:alpha val="43137"/>
                    </a:srgbClr>
                  </a:outerShdw>
                </a:effectLst>
                <a:latin typeface="+mn-ea"/>
              </a:rPr>
              <a:t>    </a:t>
            </a:r>
            <a:r>
              <a:rPr lang="en-US" altLang="zh-CN" sz="2000" b="1" dirty="0" smtClean="0">
                <a:effectLst>
                  <a:outerShdw blurRad="38100" dist="38100" dir="2700000" algn="tl">
                    <a:srgbClr val="000000">
                      <a:alpha val="43137"/>
                    </a:srgbClr>
                  </a:outerShdw>
                </a:effectLst>
                <a:latin typeface="+mn-ea"/>
              </a:rPr>
              <a:t>MOV   </a:t>
            </a:r>
            <a:r>
              <a:rPr lang="en-US" altLang="zh-CN" sz="2000" b="1" dirty="0">
                <a:effectLst>
                  <a:outerShdw blurRad="38100" dist="38100" dir="2700000" algn="tl">
                    <a:srgbClr val="000000">
                      <a:alpha val="43137"/>
                    </a:srgbClr>
                  </a:outerShdw>
                </a:effectLst>
                <a:latin typeface="+mn-ea"/>
              </a:rPr>
              <a:t>BX, (80*</a:t>
            </a:r>
            <a:r>
              <a:rPr lang="en-US" altLang="zh-CN" sz="2000" b="1" dirty="0">
                <a:solidFill>
                  <a:srgbClr val="FF0000"/>
                </a:solidFill>
                <a:effectLst>
                  <a:outerShdw blurRad="38100" dist="38100" dir="2700000" algn="tl">
                    <a:srgbClr val="000000">
                      <a:alpha val="43137"/>
                    </a:srgbClr>
                  </a:outerShdw>
                </a:effectLst>
                <a:latin typeface="+mn-ea"/>
              </a:rPr>
              <a:t>3</a:t>
            </a:r>
            <a:r>
              <a:rPr lang="en-US" altLang="zh-CN" sz="2000" b="1" dirty="0">
                <a:effectLst>
                  <a:outerShdw blurRad="38100" dist="38100" dir="2700000" algn="tl">
                    <a:srgbClr val="000000">
                      <a:alpha val="43137"/>
                    </a:srgbClr>
                  </a:outerShdw>
                </a:effectLst>
                <a:latin typeface="+mn-ea"/>
              </a:rPr>
              <a:t>+</a:t>
            </a:r>
            <a:r>
              <a:rPr lang="en-US" altLang="zh-CN" sz="2000" b="1" dirty="0">
                <a:solidFill>
                  <a:srgbClr val="FF0000"/>
                </a:solidFill>
                <a:effectLst>
                  <a:outerShdw blurRad="38100" dist="38100" dir="2700000" algn="tl">
                    <a:srgbClr val="000000">
                      <a:alpha val="43137"/>
                    </a:srgbClr>
                  </a:outerShdw>
                </a:effectLst>
                <a:latin typeface="+mn-ea"/>
              </a:rPr>
              <a:t>9</a:t>
            </a:r>
            <a:r>
              <a:rPr lang="en-US" altLang="zh-CN" sz="2000" b="1" dirty="0">
                <a:effectLst>
                  <a:outerShdw blurRad="38100" dist="38100" dir="2700000" algn="tl">
                    <a:srgbClr val="000000">
                      <a:alpha val="43137"/>
                    </a:srgbClr>
                  </a:outerShdw>
                </a:effectLst>
                <a:latin typeface="+mn-ea"/>
              </a:rPr>
              <a:t>)*2       ;</a:t>
            </a:r>
            <a:r>
              <a:rPr lang="zh-CN" altLang="en-US" sz="2000" b="1" dirty="0">
                <a:effectLst>
                  <a:outerShdw blurRad="38100" dist="38100" dir="2700000" algn="tl">
                    <a:srgbClr val="000000">
                      <a:alpha val="43137"/>
                    </a:srgbClr>
                  </a:outerShdw>
                </a:effectLst>
                <a:latin typeface="+mn-ea"/>
              </a:rPr>
              <a:t>对应显示位置的偏移</a:t>
            </a:r>
          </a:p>
          <a:p>
            <a:pPr>
              <a:lnSpc>
                <a:spcPts val="3000"/>
              </a:lnSpc>
              <a:defRPr/>
            </a:pPr>
            <a:r>
              <a:rPr lang="zh-CN" altLang="en-US" sz="2000" b="1" dirty="0">
                <a:effectLst>
                  <a:outerShdw blurRad="38100" dist="38100" dir="2700000" algn="tl">
                    <a:srgbClr val="000000">
                      <a:alpha val="43137"/>
                    </a:srgbClr>
                  </a:outerShdw>
                </a:effectLst>
                <a:latin typeface="+mn-ea"/>
              </a:rPr>
              <a:t>    </a:t>
            </a:r>
            <a:r>
              <a:rPr lang="en-US" altLang="zh-CN" sz="2000" b="1" dirty="0" smtClean="0">
                <a:effectLst>
                  <a:outerShdw blurRad="38100" dist="38100" dir="2700000" algn="tl">
                    <a:srgbClr val="000000">
                      <a:alpha val="43137"/>
                    </a:srgbClr>
                  </a:outerShdw>
                </a:effectLst>
                <a:latin typeface="+mn-ea"/>
              </a:rPr>
              <a:t>MOV   </a:t>
            </a:r>
            <a:r>
              <a:rPr lang="en-US" altLang="zh-CN" sz="2000" b="1" dirty="0">
                <a:effectLst>
                  <a:outerShdw blurRad="38100" dist="38100" dir="2700000" algn="tl">
                    <a:srgbClr val="000000">
                      <a:alpha val="43137"/>
                    </a:srgbClr>
                  </a:outerShdw>
                </a:effectLst>
                <a:latin typeface="+mn-ea"/>
              </a:rPr>
              <a:t>AL, 'A'              ;</a:t>
            </a:r>
            <a:r>
              <a:rPr lang="zh-CN" altLang="en-US" sz="2000" b="1" dirty="0">
                <a:effectLst>
                  <a:outerShdw blurRad="38100" dist="38100" dir="2700000" algn="tl">
                    <a:srgbClr val="000000">
                      <a:alpha val="43137"/>
                    </a:srgbClr>
                  </a:outerShdw>
                </a:effectLst>
                <a:latin typeface="+mn-ea"/>
              </a:rPr>
              <a:t>字符</a:t>
            </a:r>
            <a:r>
              <a:rPr lang="en-US" altLang="zh-CN" sz="2000" b="1" dirty="0">
                <a:effectLst>
                  <a:outerShdw blurRad="38100" dist="38100" dir="2700000" algn="tl">
                    <a:srgbClr val="000000">
                      <a:alpha val="43137"/>
                    </a:srgbClr>
                  </a:outerShdw>
                </a:effectLst>
                <a:latin typeface="+mn-ea"/>
              </a:rPr>
              <a:t>ASCII</a:t>
            </a:r>
            <a:r>
              <a:rPr lang="zh-CN" altLang="en-US" sz="2000" b="1" dirty="0">
                <a:effectLst>
                  <a:outerShdw blurRad="38100" dist="38100" dir="2700000" algn="tl">
                    <a:srgbClr val="000000">
                      <a:alpha val="43137"/>
                    </a:srgbClr>
                  </a:outerShdw>
                </a:effectLst>
                <a:latin typeface="+mn-ea"/>
              </a:rPr>
              <a:t>码</a:t>
            </a:r>
          </a:p>
          <a:p>
            <a:pPr>
              <a:lnSpc>
                <a:spcPts val="3000"/>
              </a:lnSpc>
              <a:defRPr/>
            </a:pPr>
            <a:r>
              <a:rPr lang="zh-CN" altLang="en-US" sz="2000" b="1" dirty="0">
                <a:effectLst>
                  <a:outerShdw blurRad="38100" dist="38100" dir="2700000" algn="tl">
                    <a:srgbClr val="000000">
                      <a:alpha val="43137"/>
                    </a:srgbClr>
                  </a:outerShdw>
                </a:effectLst>
                <a:latin typeface="+mn-ea"/>
              </a:rPr>
              <a:t>    </a:t>
            </a:r>
            <a:r>
              <a:rPr lang="en-US" altLang="zh-CN" sz="2000" b="1" dirty="0" smtClean="0">
                <a:effectLst>
                  <a:outerShdw blurRad="38100" dist="38100" dir="2700000" algn="tl">
                    <a:srgbClr val="000000">
                      <a:alpha val="43137"/>
                    </a:srgbClr>
                  </a:outerShdw>
                </a:effectLst>
                <a:latin typeface="+mn-ea"/>
              </a:rPr>
              <a:t>MOV   </a:t>
            </a:r>
            <a:r>
              <a:rPr lang="en-US" altLang="zh-CN" sz="2000" b="1" dirty="0">
                <a:effectLst>
                  <a:outerShdw blurRad="38100" dist="38100" dir="2700000" algn="tl">
                    <a:srgbClr val="000000">
                      <a:alpha val="43137"/>
                    </a:srgbClr>
                  </a:outerShdw>
                </a:effectLst>
                <a:latin typeface="+mn-ea"/>
              </a:rPr>
              <a:t>AH, </a:t>
            </a:r>
            <a:r>
              <a:rPr lang="en-US" altLang="zh-CN" sz="2000" b="1" dirty="0">
                <a:solidFill>
                  <a:srgbClr val="0000FF"/>
                </a:solidFill>
                <a:effectLst>
                  <a:outerShdw blurRad="38100" dist="38100" dir="2700000" algn="tl">
                    <a:srgbClr val="000000">
                      <a:alpha val="43137"/>
                    </a:srgbClr>
                  </a:outerShdw>
                </a:effectLst>
                <a:latin typeface="+mn-ea"/>
              </a:rPr>
              <a:t>07</a:t>
            </a:r>
            <a:r>
              <a:rPr lang="en-US" altLang="zh-CN" sz="2000" b="1" dirty="0">
                <a:effectLst>
                  <a:outerShdw blurRad="38100" dist="38100" dir="2700000" algn="tl">
                    <a:srgbClr val="000000">
                      <a:alpha val="43137"/>
                    </a:srgbClr>
                  </a:outerShdw>
                </a:effectLst>
                <a:latin typeface="+mn-ea"/>
              </a:rPr>
              <a:t>H              ;</a:t>
            </a:r>
            <a:r>
              <a:rPr lang="zh-CN" altLang="en-US" sz="2000" b="1" dirty="0">
                <a:effectLst>
                  <a:outerShdw blurRad="38100" dist="38100" dir="2700000" algn="tl">
                    <a:srgbClr val="000000">
                      <a:alpha val="43137"/>
                    </a:srgbClr>
                  </a:outerShdw>
                </a:effectLst>
                <a:latin typeface="+mn-ea"/>
              </a:rPr>
              <a:t>显示属性（黑底白字）</a:t>
            </a:r>
          </a:p>
          <a:p>
            <a:pPr>
              <a:lnSpc>
                <a:spcPts val="3000"/>
              </a:lnSpc>
              <a:defRPr/>
            </a:pPr>
            <a:r>
              <a:rPr lang="zh-CN" altLang="en-US" sz="2000" b="1" dirty="0">
                <a:effectLst>
                  <a:outerShdw blurRad="38100" dist="38100" dir="2700000" algn="tl">
                    <a:srgbClr val="000000">
                      <a:alpha val="43137"/>
                    </a:srgbClr>
                  </a:outerShdw>
                </a:effectLst>
                <a:latin typeface="+mn-ea"/>
              </a:rPr>
              <a:t>    </a:t>
            </a:r>
            <a:r>
              <a:rPr lang="en-US" altLang="zh-CN" sz="2000" b="1" dirty="0" smtClean="0">
                <a:effectLst>
                  <a:outerShdw blurRad="38100" dist="38100" dir="2700000" algn="tl">
                    <a:srgbClr val="000000">
                      <a:alpha val="43137"/>
                    </a:srgbClr>
                  </a:outerShdw>
                </a:effectLst>
                <a:latin typeface="+mn-ea"/>
              </a:rPr>
              <a:t>MOV   </a:t>
            </a:r>
            <a:r>
              <a:rPr lang="en-US" altLang="zh-CN" sz="2000" b="1" dirty="0">
                <a:effectLst>
                  <a:outerShdw blurRad="38100" dist="38100" dir="2700000" algn="tl">
                    <a:srgbClr val="000000">
                      <a:alpha val="43137"/>
                    </a:srgbClr>
                  </a:outerShdw>
                </a:effectLst>
                <a:latin typeface="+mn-ea"/>
              </a:rPr>
              <a:t>[BX], AX             ;</a:t>
            </a:r>
            <a:r>
              <a:rPr lang="zh-CN" altLang="en-US" sz="2000" b="1" dirty="0">
                <a:effectLst>
                  <a:outerShdw blurRad="38100" dist="38100" dir="2700000" algn="tl">
                    <a:srgbClr val="000000">
                      <a:alpha val="43137"/>
                    </a:srgbClr>
                  </a:outerShdw>
                </a:effectLst>
                <a:latin typeface="+mn-ea"/>
              </a:rPr>
              <a:t>填写到显示存储区</a:t>
            </a:r>
            <a:endParaRPr lang="en-US" altLang="zh-CN" sz="2000" b="1" dirty="0">
              <a:effectLst>
                <a:outerShdw blurRad="38100" dist="38100" dir="2700000" algn="tl">
                  <a:srgbClr val="000000">
                    <a:alpha val="43137"/>
                  </a:srgbClr>
                </a:outerShdw>
              </a:effectLst>
              <a:latin typeface="+mn-ea"/>
            </a:endParaRPr>
          </a:p>
        </p:txBody>
      </p:sp>
      <p:sp>
        <p:nvSpPr>
          <p:cNvPr id="11" name="矩形标注 10"/>
          <p:cNvSpPr/>
          <p:nvPr/>
        </p:nvSpPr>
        <p:spPr>
          <a:xfrm>
            <a:off x="3635896" y="2545358"/>
            <a:ext cx="2088232" cy="504055"/>
          </a:xfrm>
          <a:prstGeom prst="wedgeRectCallout">
            <a:avLst>
              <a:gd name="adj1" fmla="val -56601"/>
              <a:gd name="adj2" fmla="val 21428"/>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effectLst>
                  <a:outerShdw blurRad="38100" dist="38100" dir="2700000" algn="tl">
                    <a:srgbClr val="000000">
                      <a:alpha val="43137"/>
                    </a:srgbClr>
                  </a:outerShdw>
                </a:effectLst>
              </a:rPr>
              <a:t>显示存储器段值</a:t>
            </a:r>
            <a:endParaRPr lang="en-US" altLang="zh-CN" b="1" dirty="0" smtClean="0">
              <a:solidFill>
                <a:srgbClr val="0000FF"/>
              </a:solidFill>
              <a:effectLst>
                <a:outerShdw blurRad="38100" dist="38100" dir="2700000" algn="tl">
                  <a:srgbClr val="000000">
                    <a:alpha val="43137"/>
                  </a:srgbClr>
                </a:outerShdw>
              </a:effectLst>
            </a:endParaRPr>
          </a:p>
        </p:txBody>
      </p:sp>
      <p:sp>
        <p:nvSpPr>
          <p:cNvPr id="12" name="矩形标注 11"/>
          <p:cNvSpPr/>
          <p:nvPr/>
        </p:nvSpPr>
        <p:spPr>
          <a:xfrm>
            <a:off x="4067944" y="3369815"/>
            <a:ext cx="2520280" cy="504055"/>
          </a:xfrm>
          <a:prstGeom prst="wedgeRectCallout">
            <a:avLst>
              <a:gd name="adj1" fmla="val -57078"/>
              <a:gd name="adj2" fmla="val 1272"/>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effectLst>
                  <a:outerShdw blurRad="38100" dist="38100" dir="2700000" algn="tl">
                    <a:srgbClr val="000000">
                      <a:alpha val="43137"/>
                    </a:srgbClr>
                  </a:outerShdw>
                </a:effectLst>
              </a:rPr>
              <a:t>显示位置对应的偏移</a:t>
            </a:r>
            <a:endParaRPr lang="en-US" altLang="zh-CN" b="1" dirty="0" smtClean="0">
              <a:solidFill>
                <a:srgbClr val="0000FF"/>
              </a:solidFill>
              <a:effectLst>
                <a:outerShdw blurRad="38100" dist="38100" dir="2700000" algn="tl">
                  <a:srgbClr val="000000">
                    <a:alpha val="43137"/>
                  </a:srgbClr>
                </a:outerShdw>
              </a:effectLst>
            </a:endParaRPr>
          </a:p>
        </p:txBody>
      </p:sp>
      <p:sp>
        <p:nvSpPr>
          <p:cNvPr id="13" name="圆角矩形标注 12"/>
          <p:cNvSpPr/>
          <p:nvPr/>
        </p:nvSpPr>
        <p:spPr>
          <a:xfrm>
            <a:off x="611188" y="1719108"/>
            <a:ext cx="7633220" cy="636742"/>
          </a:xfrm>
          <a:prstGeom prst="wedgeRoundRectCallout">
            <a:avLst>
              <a:gd name="adj1" fmla="val -7914"/>
              <a:gd name="adj2" fmla="val 68397"/>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chemeClr val="tx1"/>
                </a:solidFill>
                <a:effectLst>
                  <a:outerShdw blurRad="38100" dist="38100" dir="2700000" algn="tl">
                    <a:srgbClr val="000000">
                      <a:alpha val="43137"/>
                    </a:srgbClr>
                  </a:outerShdw>
                </a:effectLst>
                <a:latin typeface="宋体"/>
              </a:rPr>
              <a:t>在屏幕的</a:t>
            </a:r>
            <a:r>
              <a:rPr lang="zh-CN" altLang="en-US" sz="2000" b="1" dirty="0" smtClean="0">
                <a:solidFill>
                  <a:schemeClr val="tx1"/>
                </a:solidFill>
                <a:effectLst>
                  <a:outerShdw blurRad="38100" dist="38100" dir="2700000" algn="tl">
                    <a:srgbClr val="000000">
                      <a:alpha val="43137"/>
                    </a:srgbClr>
                  </a:outerShdw>
                </a:effectLst>
                <a:latin typeface="宋体"/>
              </a:rPr>
              <a:t>第 </a:t>
            </a:r>
            <a:r>
              <a:rPr lang="en-US" altLang="zh-CN" sz="2000" b="1" dirty="0" smtClean="0">
                <a:solidFill>
                  <a:srgbClr val="FF0000"/>
                </a:solidFill>
                <a:effectLst>
                  <a:outerShdw blurRad="38100" dist="38100" dir="2700000" algn="tl">
                    <a:srgbClr val="000000">
                      <a:alpha val="43137"/>
                    </a:srgbClr>
                  </a:outerShdw>
                </a:effectLst>
                <a:latin typeface="宋体"/>
              </a:rPr>
              <a:t>3 </a:t>
            </a:r>
            <a:r>
              <a:rPr lang="zh-CN" altLang="en-US" sz="2000" b="1" dirty="0" smtClean="0">
                <a:solidFill>
                  <a:schemeClr val="tx1"/>
                </a:solidFill>
                <a:effectLst>
                  <a:outerShdw blurRad="38100" dist="38100" dir="2700000" algn="tl">
                    <a:srgbClr val="000000">
                      <a:alpha val="43137"/>
                    </a:srgbClr>
                  </a:outerShdw>
                </a:effectLst>
                <a:latin typeface="宋体"/>
              </a:rPr>
              <a:t>行第 </a:t>
            </a:r>
            <a:r>
              <a:rPr lang="en-US" altLang="zh-CN" sz="2000" b="1" dirty="0" smtClean="0">
                <a:solidFill>
                  <a:srgbClr val="FF0000"/>
                </a:solidFill>
                <a:effectLst>
                  <a:outerShdw blurRad="38100" dist="38100" dir="2700000" algn="tl">
                    <a:srgbClr val="000000">
                      <a:alpha val="43137"/>
                    </a:srgbClr>
                  </a:outerShdw>
                </a:effectLst>
                <a:latin typeface="宋体"/>
              </a:rPr>
              <a:t>9 </a:t>
            </a:r>
            <a:r>
              <a:rPr lang="zh-CN" altLang="en-US" sz="2000" b="1" dirty="0" smtClean="0">
                <a:solidFill>
                  <a:schemeClr val="tx1"/>
                </a:solidFill>
                <a:effectLst>
                  <a:outerShdw blurRad="38100" dist="38100" dir="2700000" algn="tl">
                    <a:srgbClr val="000000">
                      <a:alpha val="43137"/>
                    </a:srgbClr>
                  </a:outerShdw>
                </a:effectLst>
                <a:latin typeface="宋体"/>
              </a:rPr>
              <a:t>列，以</a:t>
            </a:r>
            <a:r>
              <a:rPr lang="zh-CN" altLang="en-US" sz="2000" b="1" dirty="0">
                <a:solidFill>
                  <a:srgbClr val="0000FF"/>
                </a:solidFill>
                <a:effectLst>
                  <a:outerShdw blurRad="38100" dist="38100" dir="2700000" algn="tl">
                    <a:srgbClr val="000000">
                      <a:alpha val="43137"/>
                    </a:srgbClr>
                  </a:outerShdw>
                </a:effectLst>
                <a:latin typeface="宋体"/>
              </a:rPr>
              <a:t>黑底白字</a:t>
            </a:r>
            <a:r>
              <a:rPr lang="zh-CN" altLang="en-US" sz="2000" b="1" dirty="0">
                <a:solidFill>
                  <a:schemeClr val="tx1"/>
                </a:solidFill>
                <a:effectLst>
                  <a:outerShdw blurRad="38100" dist="38100" dir="2700000" algn="tl">
                    <a:srgbClr val="000000">
                      <a:alpha val="43137"/>
                    </a:srgbClr>
                  </a:outerShdw>
                </a:effectLst>
                <a:latin typeface="宋体"/>
              </a:rPr>
              <a:t>显示字符“</a:t>
            </a:r>
            <a:r>
              <a:rPr lang="en-US" altLang="zh-CN" sz="2000" b="1" dirty="0">
                <a:solidFill>
                  <a:schemeClr val="tx1"/>
                </a:solidFill>
                <a:effectLst>
                  <a:outerShdw blurRad="38100" dist="38100" dir="2700000" algn="tl">
                    <a:srgbClr val="000000">
                      <a:alpha val="43137"/>
                    </a:srgbClr>
                  </a:outerShdw>
                </a:effectLst>
                <a:latin typeface="宋体"/>
              </a:rPr>
              <a:t>A</a:t>
            </a:r>
            <a:r>
              <a:rPr lang="en-US" altLang="zh-CN" sz="2000" b="1" dirty="0" smtClean="0">
                <a:solidFill>
                  <a:schemeClr val="tx1"/>
                </a:solidFill>
                <a:effectLst>
                  <a:outerShdw blurRad="38100" dist="38100" dir="2700000" algn="tl">
                    <a:srgbClr val="000000">
                      <a:alpha val="43137"/>
                    </a:srgbClr>
                  </a:outerShdw>
                </a:effectLst>
                <a:latin typeface="宋体"/>
              </a:rPr>
              <a:t>”</a:t>
            </a:r>
            <a:r>
              <a:rPr lang="zh-CN" altLang="en-US" sz="2000" b="1" dirty="0" smtClean="0">
                <a:solidFill>
                  <a:schemeClr val="tx1"/>
                </a:solidFill>
                <a:effectLst>
                  <a:outerShdw blurRad="38100" dist="38100" dir="2700000" algn="tl">
                    <a:srgbClr val="000000">
                      <a:alpha val="43137"/>
                    </a:srgbClr>
                  </a:outerShdw>
                </a:effectLst>
                <a:latin typeface="宋体"/>
              </a:rPr>
              <a:t>：</a:t>
            </a:r>
            <a:endParaRPr lang="en-US" altLang="zh-CN" sz="2000" b="1" dirty="0" smtClean="0">
              <a:solidFill>
                <a:schemeClr val="tx1"/>
              </a:solidFill>
              <a:effectLst>
                <a:outerShdw blurRad="38100" dist="38100" dir="2700000" algn="tl">
                  <a:srgbClr val="000000">
                    <a:alpha val="43137"/>
                  </a:srgbClr>
                </a:outerShdw>
              </a:effectLst>
              <a:latin typeface="宋体"/>
            </a:endParaRPr>
          </a:p>
        </p:txBody>
      </p:sp>
      <p:sp>
        <p:nvSpPr>
          <p:cNvPr id="14" name="圆角矩形标注 13"/>
          <p:cNvSpPr/>
          <p:nvPr/>
        </p:nvSpPr>
        <p:spPr>
          <a:xfrm>
            <a:off x="755576" y="5373216"/>
            <a:ext cx="6408339" cy="936104"/>
          </a:xfrm>
          <a:prstGeom prst="wedgeRoundRectCallout">
            <a:avLst>
              <a:gd name="adj1" fmla="val -9842"/>
              <a:gd name="adj2" fmla="val -76853"/>
              <a:gd name="adj3" fmla="val 16667"/>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600"/>
              </a:lnSpc>
              <a:defRPr/>
            </a:pPr>
            <a:r>
              <a:rPr lang="zh-CN" altLang="en-US" sz="2000" b="1" dirty="0">
                <a:solidFill>
                  <a:srgbClr val="0000FF"/>
                </a:solidFill>
                <a:effectLst>
                  <a:outerShdw blurRad="38100" dist="38100" dir="2700000" algn="tl">
                    <a:srgbClr val="000000">
                      <a:alpha val="43137"/>
                    </a:srgbClr>
                  </a:outerShdw>
                </a:effectLst>
                <a:latin typeface="+mn-ea"/>
              </a:rPr>
              <a:t>第</a:t>
            </a:r>
            <a:r>
              <a:rPr lang="zh-CN" altLang="en-US" sz="2000" b="1" dirty="0">
                <a:solidFill>
                  <a:srgbClr val="FF0000"/>
                </a:solidFill>
                <a:effectLst>
                  <a:outerShdw blurRad="38100" dist="38100" dir="2700000" algn="tl">
                    <a:srgbClr val="000000">
                      <a:alpha val="43137"/>
                    </a:srgbClr>
                  </a:outerShdw>
                </a:effectLst>
                <a:latin typeface="+mn-ea"/>
              </a:rPr>
              <a:t> </a:t>
            </a:r>
            <a:r>
              <a:rPr lang="en-US" altLang="zh-CN" sz="2000" b="1" dirty="0">
                <a:solidFill>
                  <a:srgbClr val="FF0000"/>
                </a:solidFill>
                <a:effectLst>
                  <a:outerShdw blurRad="38100" dist="38100" dir="2700000" algn="tl">
                    <a:srgbClr val="000000">
                      <a:alpha val="43137"/>
                    </a:srgbClr>
                  </a:outerShdw>
                </a:effectLst>
                <a:latin typeface="+mn-ea"/>
              </a:rPr>
              <a:t>m </a:t>
            </a:r>
            <a:r>
              <a:rPr lang="zh-CN" altLang="en-US" sz="2000" b="1" dirty="0">
                <a:solidFill>
                  <a:srgbClr val="0000FF"/>
                </a:solidFill>
                <a:effectLst>
                  <a:outerShdw blurRad="38100" dist="38100" dir="2700000" algn="tl">
                    <a:srgbClr val="000000">
                      <a:alpha val="43137"/>
                    </a:srgbClr>
                  </a:outerShdw>
                </a:effectLst>
                <a:latin typeface="+mn-ea"/>
              </a:rPr>
              <a:t>行第 </a:t>
            </a:r>
            <a:r>
              <a:rPr lang="en-US" altLang="zh-CN" sz="2000" b="1" dirty="0">
                <a:solidFill>
                  <a:srgbClr val="FF0000"/>
                </a:solidFill>
                <a:effectLst>
                  <a:outerShdw blurRad="38100" dist="38100" dir="2700000" algn="tl">
                    <a:srgbClr val="000000">
                      <a:alpha val="43137"/>
                    </a:srgbClr>
                  </a:outerShdw>
                </a:effectLst>
                <a:latin typeface="+mn-ea"/>
              </a:rPr>
              <a:t>n</a:t>
            </a:r>
            <a:r>
              <a:rPr lang="en-US" altLang="zh-CN" sz="2000" b="1" dirty="0">
                <a:solidFill>
                  <a:srgbClr val="0000FF"/>
                </a:solidFill>
                <a:effectLst>
                  <a:outerShdw blurRad="38100" dist="38100" dir="2700000" algn="tl">
                    <a:srgbClr val="000000">
                      <a:alpha val="43137"/>
                    </a:srgbClr>
                  </a:outerShdw>
                </a:effectLst>
                <a:latin typeface="+mn-ea"/>
              </a:rPr>
              <a:t> </a:t>
            </a:r>
            <a:r>
              <a:rPr lang="zh-CN" altLang="en-US" sz="2000" b="1" dirty="0">
                <a:solidFill>
                  <a:srgbClr val="0000FF"/>
                </a:solidFill>
                <a:effectLst>
                  <a:outerShdw blurRad="38100" dist="38100" dir="2700000" algn="tl">
                    <a:srgbClr val="000000">
                      <a:alpha val="43137"/>
                    </a:srgbClr>
                  </a:outerShdw>
                </a:effectLst>
                <a:latin typeface="+mn-ea"/>
              </a:rPr>
              <a:t>列，对应显示存储单元地址的偏移为：</a:t>
            </a:r>
            <a:endParaRPr lang="en-US" altLang="zh-CN" sz="2000" b="1" dirty="0">
              <a:solidFill>
                <a:srgbClr val="0000FF"/>
              </a:solidFill>
              <a:effectLst>
                <a:outerShdw blurRad="38100" dist="38100" dir="2700000" algn="tl">
                  <a:srgbClr val="000000">
                    <a:alpha val="43137"/>
                  </a:srgbClr>
                </a:outerShdw>
              </a:effectLst>
              <a:latin typeface="+mn-ea"/>
            </a:endParaRPr>
          </a:p>
          <a:p>
            <a:pPr>
              <a:lnSpc>
                <a:spcPts val="3600"/>
              </a:lnSpc>
              <a:defRPr/>
            </a:pPr>
            <a:r>
              <a:rPr lang="en-US" altLang="zh-CN" sz="2000" b="1" dirty="0">
                <a:solidFill>
                  <a:srgbClr val="0000FF"/>
                </a:solidFill>
                <a:effectLst>
                  <a:outerShdw blurRad="38100" dist="38100" dir="2700000" algn="tl">
                    <a:srgbClr val="000000">
                      <a:alpha val="43137"/>
                    </a:srgbClr>
                  </a:outerShdw>
                </a:effectLst>
                <a:latin typeface="+mn-ea"/>
              </a:rPr>
              <a:t>(80 * </a:t>
            </a:r>
            <a:r>
              <a:rPr lang="en-US" altLang="zh-CN" sz="2000" b="1" dirty="0">
                <a:solidFill>
                  <a:srgbClr val="FF0000"/>
                </a:solidFill>
                <a:effectLst>
                  <a:outerShdw blurRad="38100" dist="38100" dir="2700000" algn="tl">
                    <a:srgbClr val="000000">
                      <a:alpha val="43137"/>
                    </a:srgbClr>
                  </a:outerShdw>
                </a:effectLst>
                <a:latin typeface="+mn-ea"/>
              </a:rPr>
              <a:t>m</a:t>
            </a:r>
            <a:r>
              <a:rPr lang="en-US" altLang="zh-CN" sz="2000" b="1" dirty="0">
                <a:solidFill>
                  <a:srgbClr val="0000FF"/>
                </a:solidFill>
                <a:effectLst>
                  <a:outerShdw blurRad="38100" dist="38100" dir="2700000" algn="tl">
                    <a:srgbClr val="000000">
                      <a:alpha val="43137"/>
                    </a:srgbClr>
                  </a:outerShdw>
                </a:effectLst>
                <a:latin typeface="+mn-ea"/>
              </a:rPr>
              <a:t> + </a:t>
            </a:r>
            <a:r>
              <a:rPr lang="en-US" altLang="zh-CN" sz="2000" b="1" dirty="0">
                <a:solidFill>
                  <a:srgbClr val="FF0000"/>
                </a:solidFill>
                <a:effectLst>
                  <a:outerShdw blurRad="38100" dist="38100" dir="2700000" algn="tl">
                    <a:srgbClr val="000000">
                      <a:alpha val="43137"/>
                    </a:srgbClr>
                  </a:outerShdw>
                </a:effectLst>
                <a:latin typeface="+mn-ea"/>
              </a:rPr>
              <a:t>n</a:t>
            </a:r>
            <a:r>
              <a:rPr lang="en-US" altLang="zh-CN" sz="2000" b="1" dirty="0">
                <a:solidFill>
                  <a:srgbClr val="0000FF"/>
                </a:solidFill>
                <a:effectLst>
                  <a:outerShdw blurRad="38100" dist="38100" dir="2700000" algn="tl">
                    <a:srgbClr val="000000">
                      <a:alpha val="43137"/>
                    </a:srgbClr>
                  </a:outerShdw>
                </a:effectLst>
                <a:latin typeface="+mn-ea"/>
              </a:rPr>
              <a:t>) * 2</a:t>
            </a:r>
          </a:p>
        </p:txBody>
      </p:sp>
    </p:spTree>
    <p:extLst>
      <p:ext uri="{BB962C8B-B14F-4D97-AF65-F5344CB8AC3E}">
        <p14:creationId xmlns:p14="http://schemas.microsoft.com/office/powerpoint/2010/main" val="55498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演示（另一个主引导记录示例）</a:t>
            </a:r>
            <a:r>
              <a:rPr lang="en-US" altLang="zh-CN" sz="2800" b="1" dirty="0" smtClean="0">
                <a:solidFill>
                  <a:srgbClr val="0000FF"/>
                </a:solidFill>
              </a:rPr>
              <a:t>dp75</a:t>
            </a:r>
            <a:endParaRPr lang="zh-CN" altLang="en-US" sz="1600" b="1" dirty="0"/>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7.3.3</a:t>
            </a:r>
            <a:r>
              <a:rPr lang="zh-CN" altLang="en-US" b="1" dirty="0" smtClean="0">
                <a:solidFill>
                  <a:srgbClr val="0000FF"/>
                </a:solidFill>
              </a:rPr>
              <a:t>  直接写屏显示方式</a:t>
            </a:r>
            <a:endParaRPr lang="zh-CN" altLang="en-US"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圆角矩形标注 12"/>
          <p:cNvSpPr/>
          <p:nvPr/>
        </p:nvSpPr>
        <p:spPr>
          <a:xfrm>
            <a:off x="611188" y="1719108"/>
            <a:ext cx="7633220" cy="1133828"/>
          </a:xfrm>
          <a:prstGeom prst="wedgeRoundRectCallout">
            <a:avLst>
              <a:gd name="adj1" fmla="val -7914"/>
              <a:gd name="adj2" fmla="val 68397"/>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chemeClr val="tx1"/>
                </a:solidFill>
                <a:effectLst>
                  <a:outerShdw blurRad="38100" dist="38100" dir="2700000" algn="tl">
                    <a:srgbClr val="000000">
                      <a:alpha val="43137"/>
                    </a:srgbClr>
                  </a:outerShdw>
                </a:effectLst>
                <a:latin typeface="宋体"/>
              </a:rPr>
              <a:t>采用</a:t>
            </a:r>
            <a:r>
              <a:rPr lang="zh-CN" altLang="en-US" sz="2000" b="1" dirty="0">
                <a:solidFill>
                  <a:srgbClr val="0000FF"/>
                </a:solidFill>
                <a:effectLst>
                  <a:outerShdw blurRad="38100" dist="38100" dir="2700000" algn="tl">
                    <a:srgbClr val="000000">
                      <a:alpha val="43137"/>
                    </a:srgbClr>
                  </a:outerShdw>
                </a:effectLst>
                <a:latin typeface="宋体"/>
              </a:rPr>
              <a:t>直接写屏方式在屏幕上显示</a:t>
            </a:r>
            <a:r>
              <a:rPr lang="en-US" altLang="zh-CN" sz="2000" b="1" dirty="0">
                <a:solidFill>
                  <a:srgbClr val="0000FF"/>
                </a:solidFill>
                <a:effectLst>
                  <a:outerShdw blurRad="38100" dist="38100" dir="2700000" algn="tl">
                    <a:srgbClr val="000000">
                      <a:alpha val="43137"/>
                    </a:srgbClr>
                  </a:outerShdw>
                </a:effectLst>
                <a:latin typeface="宋体"/>
              </a:rPr>
              <a:t>hello</a:t>
            </a:r>
            <a:r>
              <a:rPr lang="zh-CN" altLang="en-US" sz="2000" b="1" dirty="0">
                <a:solidFill>
                  <a:srgbClr val="0000FF"/>
                </a:solidFill>
                <a:effectLst>
                  <a:outerShdw blurRad="38100" dist="38100" dir="2700000" algn="tl">
                    <a:srgbClr val="000000">
                      <a:alpha val="43137"/>
                    </a:srgbClr>
                  </a:outerShdw>
                </a:effectLst>
                <a:latin typeface="宋体"/>
              </a:rPr>
              <a:t>信息</a:t>
            </a:r>
            <a:r>
              <a:rPr lang="zh-CN" altLang="en-US" sz="2000" b="1" dirty="0" smtClean="0">
                <a:solidFill>
                  <a:schemeClr val="tx1"/>
                </a:solidFill>
                <a:effectLst>
                  <a:outerShdw blurRad="38100" dist="38100" dir="2700000" algn="tl">
                    <a:srgbClr val="000000">
                      <a:alpha val="43137"/>
                    </a:srgbClr>
                  </a:outerShdw>
                </a:effectLst>
                <a:latin typeface="宋体"/>
              </a:rPr>
              <a:t>。</a:t>
            </a:r>
            <a:endParaRPr lang="en-US" altLang="zh-CN" sz="2000" b="1" dirty="0" smtClean="0">
              <a:solidFill>
                <a:schemeClr val="tx1"/>
              </a:solidFill>
              <a:effectLst>
                <a:outerShdw blurRad="38100" dist="38100" dir="2700000" algn="tl">
                  <a:srgbClr val="000000">
                    <a:alpha val="43137"/>
                  </a:srgbClr>
                </a:outerShdw>
              </a:effectLst>
              <a:latin typeface="宋体"/>
            </a:endParaRPr>
          </a:p>
          <a:p>
            <a:pPr>
              <a:lnSpc>
                <a:spcPts val="3000"/>
              </a:lnSpc>
            </a:pPr>
            <a:r>
              <a:rPr lang="zh-CN" altLang="en-US" sz="2000" b="1" dirty="0" smtClean="0">
                <a:solidFill>
                  <a:schemeClr val="tx1"/>
                </a:solidFill>
                <a:effectLst>
                  <a:outerShdw blurRad="38100" dist="38100" dir="2700000" algn="tl">
                    <a:srgbClr val="000000">
                      <a:alpha val="43137"/>
                    </a:srgbClr>
                  </a:outerShdw>
                </a:effectLst>
                <a:latin typeface="宋体"/>
              </a:rPr>
              <a:t>类似地，采用</a:t>
            </a:r>
            <a:r>
              <a:rPr lang="zh-CN" altLang="en-US" sz="2000" b="1" dirty="0" smtClean="0">
                <a:solidFill>
                  <a:srgbClr val="FF0000"/>
                </a:solidFill>
                <a:effectLst>
                  <a:outerShdw blurRad="38100" dist="38100" dir="2700000" algn="tl">
                    <a:srgbClr val="000000">
                      <a:alpha val="43137"/>
                    </a:srgbClr>
                  </a:outerShdw>
                </a:effectLst>
                <a:latin typeface="宋体"/>
              </a:rPr>
              <a:t>主引导记录</a:t>
            </a:r>
            <a:r>
              <a:rPr lang="zh-CN" altLang="en-US" sz="2000" b="1" dirty="0" smtClean="0">
                <a:solidFill>
                  <a:schemeClr val="tx1"/>
                </a:solidFill>
                <a:effectLst>
                  <a:outerShdw blurRad="38100" dist="38100" dir="2700000" algn="tl">
                    <a:srgbClr val="000000">
                      <a:alpha val="43137"/>
                    </a:srgbClr>
                  </a:outerShdw>
                </a:effectLst>
                <a:latin typeface="宋体"/>
              </a:rPr>
              <a:t>的形式。</a:t>
            </a:r>
            <a:endParaRPr lang="en-US" altLang="zh-CN" sz="2000" b="1" dirty="0" smtClean="0">
              <a:solidFill>
                <a:schemeClr val="tx1"/>
              </a:solidFill>
              <a:effectLst>
                <a:outerShdw blurRad="38100" dist="38100" dir="2700000" algn="tl">
                  <a:srgbClr val="000000">
                    <a:alpha val="43137"/>
                  </a:srgbClr>
                </a:outerShdw>
              </a:effectLst>
              <a:latin typeface="宋体"/>
            </a:endParaRPr>
          </a:p>
        </p:txBody>
      </p:sp>
      <p:sp>
        <p:nvSpPr>
          <p:cNvPr id="10" name="矩形 9"/>
          <p:cNvSpPr/>
          <p:nvPr/>
        </p:nvSpPr>
        <p:spPr>
          <a:xfrm>
            <a:off x="610393" y="3140968"/>
            <a:ext cx="7921625" cy="490519"/>
          </a:xfrm>
          <a:prstGeom prst="rect">
            <a:avLst/>
          </a:prstGeom>
        </p:spPr>
        <p:txBody>
          <a:bodyPr wrap="square">
            <a:spAutoFit/>
          </a:bodyPr>
          <a:lstStyle/>
          <a:p>
            <a:pPr marL="342900" indent="-342900">
              <a:lnSpc>
                <a:spcPts val="3600"/>
              </a:lnSpc>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源程序</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15" name="矩形 14"/>
          <p:cNvSpPr/>
          <p:nvPr/>
        </p:nvSpPr>
        <p:spPr>
          <a:xfrm>
            <a:off x="650537" y="3621598"/>
            <a:ext cx="7881481" cy="2759730"/>
          </a:xfrm>
          <a:prstGeom prst="rect">
            <a:avLst/>
          </a:prstGeom>
        </p:spPr>
        <p:txBody>
          <a:bodyPr wrap="square">
            <a:spAutoFit/>
          </a:bodyPr>
          <a:lstStyle/>
          <a:p>
            <a:pPr>
              <a:lnSpc>
                <a:spcPts val="2600"/>
              </a:lnSpc>
              <a:defRPr/>
            </a:pPr>
            <a:r>
              <a:rPr lang="en-US" altLang="zh-CN" sz="2000" b="1" dirty="0">
                <a:solidFill>
                  <a:srgbClr val="0000FF"/>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   section   </a:t>
            </a:r>
            <a:r>
              <a:rPr lang="en-US" altLang="zh-CN" sz="2000" b="1" dirty="0">
                <a:solidFill>
                  <a:srgbClr val="0000FF"/>
                </a:solidFill>
                <a:effectLst>
                  <a:outerShdw blurRad="38100" dist="38100" dir="2700000" algn="tl">
                    <a:srgbClr val="000000">
                      <a:alpha val="43137"/>
                    </a:srgbClr>
                  </a:outerShdw>
                </a:effectLst>
                <a:latin typeface="宋体"/>
                <a:ea typeface="宋体"/>
              </a:rPr>
              <a:t>text</a:t>
            </a:r>
          </a:p>
          <a:p>
            <a:pPr>
              <a:lnSpc>
                <a:spcPts val="2600"/>
              </a:lnSpc>
              <a:defRPr/>
            </a:pPr>
            <a:r>
              <a:rPr lang="en-US" altLang="zh-CN" sz="2000" b="1" dirty="0">
                <a:solidFill>
                  <a:srgbClr val="0000FF"/>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bits   </a:t>
            </a:r>
            <a:r>
              <a:rPr lang="en-US" altLang="zh-CN" sz="2000" b="1" dirty="0">
                <a:solidFill>
                  <a:srgbClr val="0000FF"/>
                </a:solidFill>
                <a:effectLst>
                  <a:outerShdw blurRad="38100" dist="38100" dir="2700000" algn="tl">
                    <a:srgbClr val="000000">
                      <a:alpha val="43137"/>
                    </a:srgbClr>
                  </a:outerShdw>
                </a:effectLst>
                <a:latin typeface="宋体"/>
                <a:ea typeface="宋体"/>
              </a:rPr>
              <a:t>16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a:t>
            </a:r>
            <a:r>
              <a:rPr lang="en-US" altLang="zh-CN" sz="2000" b="1" dirty="0">
                <a:solidFill>
                  <a:srgbClr val="0000FF"/>
                </a:solidFill>
                <a:effectLst>
                  <a:outerShdw blurRad="38100" dist="38100" dir="2700000" algn="tl">
                    <a:srgbClr val="000000">
                      <a:alpha val="43137"/>
                    </a:srgbClr>
                  </a:outerShdw>
                </a:effectLst>
                <a:latin typeface="宋体"/>
                <a:ea typeface="宋体"/>
              </a:rPr>
              <a:t>16</a:t>
            </a:r>
            <a:r>
              <a:rPr lang="zh-CN" altLang="en-US" sz="2000" b="1" dirty="0">
                <a:solidFill>
                  <a:srgbClr val="0000FF"/>
                </a:solidFill>
                <a:effectLst>
                  <a:outerShdw blurRad="38100" dist="38100" dir="2700000" algn="tl">
                    <a:srgbClr val="000000">
                      <a:alpha val="43137"/>
                    </a:srgbClr>
                  </a:outerShdw>
                </a:effectLst>
                <a:latin typeface="宋体"/>
                <a:ea typeface="宋体"/>
              </a:rPr>
              <a:t>位段模式</a:t>
            </a:r>
          </a:p>
          <a:p>
            <a:pPr>
              <a:lnSpc>
                <a:spcPts val="2600"/>
              </a:lnSpc>
              <a:defRPr/>
            </a:pPr>
            <a:r>
              <a:rPr lang="zh-CN" altLang="en-US" sz="2000" b="1" dirty="0">
                <a:solidFill>
                  <a:srgbClr val="0000FF"/>
                </a:solidFill>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org    </a:t>
            </a:r>
            <a:r>
              <a:rPr lang="en-US" altLang="zh-CN" sz="2000" b="1" dirty="0">
                <a:solidFill>
                  <a:srgbClr val="0000FF"/>
                </a:solidFill>
                <a:effectLst>
                  <a:outerShdw blurRad="38100" dist="38100" dir="2700000" algn="tl">
                    <a:srgbClr val="000000">
                      <a:alpha val="43137"/>
                    </a:srgbClr>
                  </a:outerShdw>
                </a:effectLst>
                <a:latin typeface="宋体"/>
                <a:ea typeface="宋体"/>
              </a:rPr>
              <a:t>7C00H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a:t>
            </a:r>
            <a:r>
              <a:rPr lang="zh-CN" altLang="en-US" sz="2000" b="1" dirty="0">
                <a:solidFill>
                  <a:srgbClr val="0000FF"/>
                </a:solidFill>
                <a:effectLst>
                  <a:outerShdw blurRad="38100" dist="38100" dir="2700000" algn="tl">
                    <a:srgbClr val="000000">
                      <a:alpha val="43137"/>
                    </a:srgbClr>
                  </a:outerShdw>
                </a:effectLst>
                <a:latin typeface="宋体"/>
                <a:ea typeface="宋体"/>
              </a:rPr>
              <a:t>被装入到起点为</a:t>
            </a:r>
            <a:r>
              <a:rPr lang="en-US" altLang="zh-CN" sz="2000" b="1" dirty="0">
                <a:solidFill>
                  <a:srgbClr val="0000FF"/>
                </a:solidFill>
                <a:effectLst>
                  <a:outerShdw blurRad="38100" dist="38100" dir="2700000" algn="tl">
                    <a:srgbClr val="000000">
                      <a:alpha val="43137"/>
                    </a:srgbClr>
                  </a:outerShdw>
                </a:effectLst>
                <a:latin typeface="宋体"/>
                <a:ea typeface="宋体"/>
              </a:rPr>
              <a:t>07C00H</a:t>
            </a:r>
            <a:r>
              <a:rPr lang="zh-CN" altLang="en-US" sz="2000" b="1" dirty="0">
                <a:solidFill>
                  <a:srgbClr val="0000FF"/>
                </a:solidFill>
                <a:effectLst>
                  <a:outerShdw blurRad="38100" dist="38100" dir="2700000" algn="tl">
                    <a:srgbClr val="000000">
                      <a:alpha val="43137"/>
                    </a:srgbClr>
                  </a:outerShdw>
                </a:effectLst>
                <a:latin typeface="宋体"/>
                <a:ea typeface="宋体"/>
              </a:rPr>
              <a:t>的内存区域</a:t>
            </a:r>
          </a:p>
          <a:p>
            <a:pPr>
              <a:lnSpc>
                <a:spcPts val="2600"/>
              </a:lnSpc>
              <a:defRPr/>
            </a:pPr>
            <a:r>
              <a:rPr lang="en-US" altLang="zh-CN" sz="2000" b="1" dirty="0" smtClean="0">
                <a:effectLst>
                  <a:outerShdw blurRad="38100" dist="38100" dir="2700000" algn="tl">
                    <a:srgbClr val="000000">
                      <a:alpha val="43137"/>
                    </a:srgbClr>
                  </a:outerShdw>
                </a:effectLst>
                <a:latin typeface="宋体"/>
                <a:ea typeface="宋体"/>
              </a:rPr>
              <a:t>Begin</a:t>
            </a:r>
            <a:r>
              <a:rPr lang="en-US" altLang="zh-CN" sz="2000" b="1" dirty="0">
                <a:effectLst>
                  <a:outerShdw blurRad="38100" dist="38100" dir="2700000" algn="tl">
                    <a:srgbClr val="000000">
                      <a:alpha val="43137"/>
                    </a:srgbClr>
                  </a:outerShdw>
                </a:effectLst>
                <a:latin typeface="宋体"/>
                <a:ea typeface="宋体"/>
              </a:rPr>
              <a:t>:</a:t>
            </a:r>
          </a:p>
          <a:p>
            <a:pPr>
              <a:lnSpc>
                <a:spcPts val="26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AL, 0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指定显示页</a:t>
            </a:r>
            <a:r>
              <a:rPr lang="en-US" altLang="zh-CN" sz="2000" b="1" dirty="0">
                <a:effectLst>
                  <a:outerShdw blurRad="38100" dist="38100" dir="2700000" algn="tl">
                    <a:srgbClr val="000000">
                      <a:alpha val="43137"/>
                    </a:srgbClr>
                  </a:outerShdw>
                </a:effectLst>
                <a:latin typeface="宋体"/>
                <a:ea typeface="宋体"/>
              </a:rPr>
              <a:t>0</a:t>
            </a:r>
          </a:p>
          <a:p>
            <a:pPr>
              <a:lnSpc>
                <a:spcPts val="26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AH, 5</a:t>
            </a:r>
          </a:p>
          <a:p>
            <a:pPr>
              <a:lnSpc>
                <a:spcPts val="26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INT   </a:t>
            </a:r>
            <a:r>
              <a:rPr lang="en-US" altLang="zh-CN" sz="2000" b="1" dirty="0">
                <a:solidFill>
                  <a:srgbClr val="0000FF"/>
                </a:solidFill>
                <a:effectLst>
                  <a:outerShdw blurRad="38100" dist="38100" dir="2700000" algn="tl">
                    <a:srgbClr val="000000">
                      <a:alpha val="43137"/>
                    </a:srgbClr>
                  </a:outerShdw>
                </a:effectLst>
                <a:latin typeface="宋体"/>
                <a:ea typeface="宋体"/>
              </a:rPr>
              <a:t>10H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指定显示</a:t>
            </a:r>
            <a:r>
              <a:rPr lang="zh-CN" altLang="en-US" sz="2000" b="1" dirty="0" smtClean="0">
                <a:effectLst>
                  <a:outerShdw blurRad="38100" dist="38100" dir="2700000" algn="tl">
                    <a:srgbClr val="000000">
                      <a:alpha val="43137"/>
                    </a:srgbClr>
                  </a:outerShdw>
                </a:effectLst>
                <a:latin typeface="宋体"/>
                <a:ea typeface="宋体"/>
              </a:rPr>
              <a:t>页</a:t>
            </a:r>
            <a:endParaRPr lang="en-US" altLang="zh-CN" sz="2000" b="1" dirty="0" smtClean="0">
              <a:effectLst>
                <a:outerShdw blurRad="38100" dist="38100" dir="2700000" algn="tl">
                  <a:srgbClr val="000000">
                    <a:alpha val="43137"/>
                  </a:srgbClr>
                </a:outerShdw>
              </a:effectLst>
              <a:latin typeface="宋体"/>
              <a:ea typeface="宋体"/>
            </a:endParaRPr>
          </a:p>
          <a:p>
            <a:pPr>
              <a:lnSpc>
                <a:spcPts val="26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CLD</a:t>
            </a:r>
            <a:endParaRPr lang="en-US" altLang="zh-CN" sz="2000" b="1" dirty="0">
              <a:effectLst>
                <a:outerShdw blurRad="38100" dist="38100" dir="2700000" algn="tl">
                  <a:srgbClr val="000000">
                    <a:alpha val="43137"/>
                  </a:srgbClr>
                </a:outerShdw>
              </a:effectLst>
              <a:latin typeface="宋体"/>
              <a:ea typeface="宋体"/>
            </a:endParaRPr>
          </a:p>
        </p:txBody>
      </p:sp>
      <p:sp>
        <p:nvSpPr>
          <p:cNvPr id="16" name="矩形标注 15"/>
          <p:cNvSpPr/>
          <p:nvPr/>
        </p:nvSpPr>
        <p:spPr>
          <a:xfrm>
            <a:off x="5364088" y="3100586"/>
            <a:ext cx="2664296" cy="936104"/>
          </a:xfrm>
          <a:prstGeom prst="wedgeRectCallout">
            <a:avLst>
              <a:gd name="adj1" fmla="val -32736"/>
              <a:gd name="adj2" fmla="val 64842"/>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en-US" altLang="zh-CN" b="1" dirty="0" smtClean="0">
                <a:solidFill>
                  <a:srgbClr val="0000FF"/>
                </a:solidFill>
                <a:effectLst>
                  <a:outerShdw blurRad="38100" dist="38100" dir="2700000" algn="tl">
                    <a:srgbClr val="000000">
                      <a:alpha val="43137"/>
                    </a:srgbClr>
                  </a:outerShdw>
                </a:effectLst>
                <a:latin typeface="+mn-ea"/>
              </a:rPr>
              <a:t>16</a:t>
            </a:r>
            <a:r>
              <a:rPr lang="zh-CN" altLang="en-US" b="1" dirty="0" smtClean="0">
                <a:solidFill>
                  <a:srgbClr val="0000FF"/>
                </a:solidFill>
                <a:effectLst>
                  <a:outerShdw blurRad="38100" dist="38100" dir="2700000" algn="tl">
                    <a:srgbClr val="000000">
                      <a:alpha val="43137"/>
                    </a:srgbClr>
                  </a:outerShdw>
                </a:effectLst>
                <a:latin typeface="+mn-ea"/>
              </a:rPr>
              <a:t>位段模式（实方式）</a:t>
            </a:r>
            <a:endParaRPr lang="en-US" altLang="zh-CN" b="1" dirty="0" smtClean="0">
              <a:solidFill>
                <a:srgbClr val="0000FF"/>
              </a:solidFill>
              <a:effectLst>
                <a:outerShdw blurRad="38100" dist="38100" dir="2700000" algn="tl">
                  <a:srgbClr val="000000">
                    <a:alpha val="43137"/>
                  </a:srgbClr>
                </a:outerShdw>
              </a:effectLst>
              <a:latin typeface="+mn-ea"/>
            </a:endParaRPr>
          </a:p>
          <a:p>
            <a:pPr>
              <a:lnSpc>
                <a:spcPts val="3000"/>
              </a:lnSpc>
            </a:pPr>
            <a:r>
              <a:rPr lang="zh-CN" altLang="en-US" b="1" dirty="0" smtClean="0">
                <a:solidFill>
                  <a:srgbClr val="0000FF"/>
                </a:solidFill>
                <a:effectLst>
                  <a:outerShdw blurRad="38100" dist="38100" dir="2700000" algn="tl">
                    <a:srgbClr val="000000">
                      <a:alpha val="43137"/>
                    </a:srgbClr>
                  </a:outerShdw>
                </a:effectLst>
                <a:latin typeface="+mn-ea"/>
              </a:rPr>
              <a:t>起点偏移</a:t>
            </a:r>
            <a:r>
              <a:rPr lang="en-US" altLang="zh-CN" b="1" dirty="0" smtClean="0">
                <a:solidFill>
                  <a:srgbClr val="0000FF"/>
                </a:solidFill>
                <a:effectLst>
                  <a:outerShdw blurRad="38100" dist="38100" dir="2700000" algn="tl">
                    <a:srgbClr val="000000">
                      <a:alpha val="43137"/>
                    </a:srgbClr>
                  </a:outerShdw>
                </a:effectLst>
                <a:latin typeface="+mn-ea"/>
              </a:rPr>
              <a:t>7C00H</a:t>
            </a:r>
            <a:endParaRPr lang="en-US" altLang="zh-CN" b="1" dirty="0" smtClean="0">
              <a:solidFill>
                <a:srgbClr val="0000FF"/>
              </a:solidFill>
              <a:effectLst>
                <a:outerShdw blurRad="38100" dist="38100" dir="2700000" algn="tl">
                  <a:srgbClr val="000000">
                    <a:alpha val="43137"/>
                  </a:srgbClr>
                </a:outerShdw>
              </a:effectLst>
              <a:latin typeface="+mn-ea"/>
            </a:endParaRPr>
          </a:p>
        </p:txBody>
      </p:sp>
      <p:sp>
        <p:nvSpPr>
          <p:cNvPr id="11" name="矩形标注 10"/>
          <p:cNvSpPr/>
          <p:nvPr/>
        </p:nvSpPr>
        <p:spPr>
          <a:xfrm>
            <a:off x="2771800" y="6044170"/>
            <a:ext cx="1728192" cy="504055"/>
          </a:xfrm>
          <a:prstGeom prst="wedgeRectCallout">
            <a:avLst>
              <a:gd name="adj1" fmla="val -47543"/>
              <a:gd name="adj2" fmla="val -83134"/>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effectLst>
                  <a:outerShdw blurRad="38100" dist="38100" dir="2700000" algn="tl">
                    <a:srgbClr val="000000">
                      <a:alpha val="43137"/>
                    </a:srgbClr>
                  </a:outerShdw>
                </a:effectLst>
              </a:rPr>
              <a:t>指定显示页</a:t>
            </a:r>
            <a:endParaRPr lang="en-US" altLang="zh-CN" b="1" dirty="0" smtClean="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01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演示（另一个主引导记录示例）</a:t>
            </a:r>
            <a:r>
              <a:rPr lang="en-US" altLang="zh-CN" sz="2800" b="1" dirty="0" smtClean="0">
                <a:solidFill>
                  <a:srgbClr val="0000FF"/>
                </a:solidFill>
              </a:rPr>
              <a:t>dp75</a:t>
            </a:r>
            <a:endParaRPr lang="zh-CN" altLang="en-US" sz="1600" b="1" dirty="0"/>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7.3.3</a:t>
            </a:r>
            <a:r>
              <a:rPr lang="zh-CN" altLang="en-US" b="1" dirty="0" smtClean="0">
                <a:solidFill>
                  <a:srgbClr val="0000FF"/>
                </a:solidFill>
              </a:rPr>
              <a:t>  直接写屏显示方式</a:t>
            </a:r>
            <a:endParaRPr lang="zh-CN" altLang="en-US"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611189" y="1700808"/>
            <a:ext cx="6913140" cy="5016758"/>
          </a:xfrm>
          <a:prstGeom prst="rect">
            <a:avLst/>
          </a:prstGeom>
        </p:spPr>
        <p:txBody>
          <a:bodyPr wrap="square">
            <a:spAutoFit/>
          </a:bodyPr>
          <a:lstStyle/>
          <a:p>
            <a:pPr>
              <a:lnSpc>
                <a:spcPts val="2400"/>
              </a:lnSpc>
              <a:defRPr/>
            </a:pPr>
            <a:r>
              <a:rPr lang="en-US" altLang="zh-CN" sz="2000" b="1" dirty="0" smtClean="0">
                <a:effectLst>
                  <a:outerShdw blurRad="38100" dist="38100" dir="2700000" algn="tl">
                    <a:srgbClr val="000000">
                      <a:alpha val="43137"/>
                    </a:srgbClr>
                  </a:outerShdw>
                </a:effectLst>
                <a:latin typeface="宋体"/>
                <a:ea typeface="宋体"/>
              </a:rPr>
              <a:t>    MOV   </a:t>
            </a:r>
            <a:r>
              <a:rPr lang="en-US" altLang="zh-CN" sz="2000" b="1" dirty="0">
                <a:effectLst>
                  <a:outerShdw blurRad="38100" dist="38100" dir="2700000" algn="tl">
                    <a:srgbClr val="000000">
                      <a:alpha val="43137"/>
                    </a:srgbClr>
                  </a:outerShdw>
                </a:effectLst>
                <a:latin typeface="宋体"/>
                <a:ea typeface="宋体"/>
              </a:rPr>
              <a:t>AX, CS</a:t>
            </a:r>
          </a:p>
          <a:p>
            <a:pPr>
              <a:lnSpc>
                <a:spcPts val="24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DS, AX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数据段与代码段一致</a:t>
            </a:r>
          </a:p>
          <a:p>
            <a:pPr>
              <a:lnSpc>
                <a:spcPts val="2400"/>
              </a:lnSpc>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SI, hello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指向字符串首</a:t>
            </a:r>
          </a:p>
          <a:p>
            <a:pPr>
              <a:lnSpc>
                <a:spcPts val="2400"/>
              </a:lnSpc>
              <a:defRPr/>
            </a:pPr>
            <a:r>
              <a:rPr lang="en-US" altLang="zh-CN" sz="2000" b="1" dirty="0" smtClean="0">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MOV   </a:t>
            </a:r>
            <a:r>
              <a:rPr lang="en-US" altLang="zh-CN" sz="2000" b="1" dirty="0">
                <a:solidFill>
                  <a:srgbClr val="0000FF"/>
                </a:solidFill>
                <a:effectLst>
                  <a:outerShdw blurRad="38100" dist="38100" dir="2700000" algn="tl">
                    <a:srgbClr val="000000">
                      <a:alpha val="43137"/>
                    </a:srgbClr>
                  </a:outerShdw>
                </a:effectLst>
                <a:latin typeface="宋体"/>
                <a:ea typeface="宋体"/>
              </a:rPr>
              <a:t>AX, 0B800H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显示存储区段值</a:t>
            </a:r>
          </a:p>
          <a:p>
            <a:pPr>
              <a:lnSpc>
                <a:spcPts val="2400"/>
              </a:lnSpc>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MOV   </a:t>
            </a:r>
            <a:r>
              <a:rPr lang="en-US" altLang="zh-CN" sz="2000" b="1" dirty="0">
                <a:effectLst>
                  <a:outerShdw blurRad="38100" dist="38100" dir="2700000" algn="tl">
                    <a:srgbClr val="000000">
                      <a:alpha val="43137"/>
                    </a:srgbClr>
                  </a:outerShdw>
                </a:effectLst>
                <a:latin typeface="宋体"/>
                <a:ea typeface="宋体"/>
              </a:rPr>
              <a:t>ES, AX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送到</a:t>
            </a:r>
            <a:r>
              <a:rPr lang="en-US" altLang="zh-CN" sz="2000" b="1" dirty="0">
                <a:effectLst>
                  <a:outerShdw blurRad="38100" dist="38100" dir="2700000" algn="tl">
                    <a:srgbClr val="000000">
                      <a:alpha val="43137"/>
                    </a:srgbClr>
                  </a:outerShdw>
                </a:effectLst>
                <a:latin typeface="宋体"/>
                <a:ea typeface="宋体"/>
              </a:rPr>
              <a:t>ES</a:t>
            </a:r>
          </a:p>
          <a:p>
            <a:pPr>
              <a:lnSpc>
                <a:spcPts val="24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MOV   </a:t>
            </a:r>
            <a:r>
              <a:rPr lang="en-US" altLang="zh-CN" sz="2000" b="1" dirty="0">
                <a:solidFill>
                  <a:srgbClr val="0000FF"/>
                </a:solidFill>
                <a:effectLst>
                  <a:outerShdw blurRad="38100" dist="38100" dir="2700000" algn="tl">
                    <a:srgbClr val="000000">
                      <a:alpha val="43137"/>
                    </a:srgbClr>
                  </a:outerShdw>
                </a:effectLst>
                <a:latin typeface="宋体"/>
                <a:ea typeface="宋体"/>
              </a:rPr>
              <a:t>DI, (80*5+8)*2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开始显示坐标：</a:t>
            </a:r>
            <a:r>
              <a:rPr lang="en-US" altLang="zh-CN" sz="2000" b="1" dirty="0">
                <a:effectLst>
                  <a:outerShdw blurRad="38100" dist="38100" dir="2700000" algn="tl">
                    <a:srgbClr val="000000">
                      <a:alpha val="43137"/>
                    </a:srgbClr>
                  </a:outerShdw>
                </a:effectLst>
                <a:latin typeface="宋体"/>
                <a:ea typeface="宋体"/>
              </a:rPr>
              <a:t>5</a:t>
            </a:r>
            <a:r>
              <a:rPr lang="zh-CN" altLang="en-US" sz="2000" b="1" dirty="0">
                <a:effectLst>
                  <a:outerShdw blurRad="38100" dist="38100" dir="2700000" algn="tl">
                    <a:srgbClr val="000000">
                      <a:alpha val="43137"/>
                    </a:srgbClr>
                  </a:outerShdw>
                </a:effectLst>
                <a:latin typeface="宋体"/>
                <a:ea typeface="宋体"/>
              </a:rPr>
              <a:t>行</a:t>
            </a:r>
            <a:r>
              <a:rPr lang="en-US" altLang="zh-CN" sz="2000" b="1" dirty="0">
                <a:effectLst>
                  <a:outerShdw blurRad="38100" dist="38100" dir="2700000" algn="tl">
                    <a:srgbClr val="000000">
                      <a:alpha val="43137"/>
                    </a:srgbClr>
                  </a:outerShdw>
                </a:effectLst>
                <a:latin typeface="宋体"/>
                <a:ea typeface="宋体"/>
              </a:rPr>
              <a:t>8</a:t>
            </a:r>
            <a:r>
              <a:rPr lang="zh-CN" altLang="en-US" sz="2000" b="1" dirty="0">
                <a:effectLst>
                  <a:outerShdw blurRad="38100" dist="38100" dir="2700000" algn="tl">
                    <a:srgbClr val="000000">
                      <a:alpha val="43137"/>
                    </a:srgbClr>
                  </a:outerShdw>
                </a:effectLst>
                <a:latin typeface="宋体"/>
                <a:ea typeface="宋体"/>
              </a:rPr>
              <a:t>列</a:t>
            </a:r>
          </a:p>
          <a:p>
            <a:pPr>
              <a:lnSpc>
                <a:spcPts val="2400"/>
              </a:lnSpc>
              <a:defRPr/>
            </a:pPr>
            <a:r>
              <a:rPr lang="en-US" altLang="zh-CN" sz="2000" b="1" dirty="0" smtClean="0">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MOV   </a:t>
            </a:r>
            <a:r>
              <a:rPr lang="en-US" altLang="zh-CN" sz="2000" b="1" dirty="0">
                <a:solidFill>
                  <a:srgbClr val="FF0000"/>
                </a:solidFill>
                <a:effectLst>
                  <a:outerShdw blurRad="38100" dist="38100" dir="2700000" algn="tl">
                    <a:srgbClr val="000000">
                      <a:alpha val="43137"/>
                    </a:srgbClr>
                  </a:outerShdw>
                </a:effectLst>
                <a:latin typeface="宋体"/>
                <a:ea typeface="宋体"/>
              </a:rPr>
              <a:t>AH, 47H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属性（</a:t>
            </a:r>
            <a:r>
              <a:rPr lang="zh-CN" altLang="en-US" sz="2000" b="1" dirty="0">
                <a:solidFill>
                  <a:srgbClr val="FF0000"/>
                </a:solidFill>
                <a:effectLst>
                  <a:outerShdw blurRad="38100" dist="38100" dir="2700000" algn="tl">
                    <a:srgbClr val="000000">
                      <a:alpha val="43137"/>
                    </a:srgbClr>
                  </a:outerShdw>
                </a:effectLst>
                <a:latin typeface="宋体"/>
                <a:ea typeface="宋体"/>
              </a:rPr>
              <a:t>红底白字</a:t>
            </a:r>
            <a:r>
              <a:rPr lang="zh-CN" altLang="en-US" sz="2000" b="1" dirty="0">
                <a:effectLst>
                  <a:outerShdw blurRad="38100" dist="38100" dir="2700000" algn="tl">
                    <a:srgbClr val="000000">
                      <a:alpha val="43137"/>
                    </a:srgbClr>
                  </a:outerShdw>
                </a:effectLst>
                <a:latin typeface="宋体"/>
                <a:ea typeface="宋体"/>
              </a:rPr>
              <a:t>）</a:t>
            </a:r>
          </a:p>
          <a:p>
            <a:pPr>
              <a:lnSpc>
                <a:spcPts val="2400"/>
              </a:lnSpc>
              <a:defRPr/>
            </a:pPr>
            <a:r>
              <a:rPr lang="en-US" altLang="zh-CN" sz="2000" b="1" dirty="0" smtClean="0">
                <a:effectLst>
                  <a:outerShdw blurRad="38100" dist="38100" dir="2700000" algn="tl">
                    <a:srgbClr val="000000">
                      <a:alpha val="43137"/>
                    </a:srgbClr>
                  </a:outerShdw>
                </a:effectLst>
                <a:latin typeface="宋体"/>
                <a:ea typeface="宋体"/>
              </a:rPr>
              <a:t>Lab1</a:t>
            </a:r>
            <a:r>
              <a:rPr lang="en-US" altLang="zh-CN" sz="2000" b="1" dirty="0">
                <a:effectLst>
                  <a:outerShdw blurRad="38100" dist="38100" dir="2700000" algn="tl">
                    <a:srgbClr val="000000">
                      <a:alpha val="43137"/>
                    </a:srgbClr>
                  </a:outerShdw>
                </a:effectLst>
                <a:latin typeface="宋体"/>
                <a:ea typeface="宋体"/>
              </a:rPr>
              <a:t>:</a:t>
            </a:r>
          </a:p>
          <a:p>
            <a:pPr>
              <a:lnSpc>
                <a:spcPts val="24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LODSB                   ;</a:t>
            </a:r>
            <a:r>
              <a:rPr lang="zh-CN" altLang="en-US" sz="2000" b="1" dirty="0">
                <a:effectLst>
                  <a:outerShdw blurRad="38100" dist="38100" dir="2700000" algn="tl">
                    <a:srgbClr val="000000">
                      <a:alpha val="43137"/>
                    </a:srgbClr>
                  </a:outerShdw>
                </a:effectLst>
                <a:latin typeface="宋体"/>
                <a:ea typeface="宋体"/>
              </a:rPr>
              <a:t>取一个字符</a:t>
            </a:r>
          </a:p>
          <a:p>
            <a:pPr>
              <a:lnSpc>
                <a:spcPts val="2400"/>
              </a:lnSpc>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OR    </a:t>
            </a:r>
            <a:r>
              <a:rPr lang="en-US" altLang="zh-CN" sz="2000" b="1" dirty="0">
                <a:effectLst>
                  <a:outerShdw blurRad="38100" dist="38100" dir="2700000" algn="tl">
                    <a:srgbClr val="000000">
                      <a:alpha val="43137"/>
                    </a:srgbClr>
                  </a:outerShdw>
                </a:effectLst>
                <a:latin typeface="宋体"/>
                <a:ea typeface="宋体"/>
              </a:rPr>
              <a:t>AL, AL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判断结束标记</a:t>
            </a:r>
          </a:p>
          <a:p>
            <a:pPr>
              <a:lnSpc>
                <a:spcPts val="2400"/>
              </a:lnSpc>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JZ    </a:t>
            </a:r>
            <a:r>
              <a:rPr lang="en-US" altLang="zh-CN" sz="2000" b="1" dirty="0">
                <a:effectLst>
                  <a:outerShdw blurRad="38100" dist="38100" dir="2700000" algn="tl">
                    <a:srgbClr val="000000">
                      <a:alpha val="43137"/>
                    </a:srgbClr>
                  </a:outerShdw>
                </a:effectLst>
                <a:latin typeface="宋体"/>
                <a:ea typeface="宋体"/>
              </a:rPr>
              <a:t>Lab2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是，跳转结束</a:t>
            </a:r>
          </a:p>
          <a:p>
            <a:pPr>
              <a:lnSpc>
                <a:spcPts val="2400"/>
              </a:lnSpc>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STOSW </a:t>
            </a:r>
            <a:r>
              <a:rPr lang="en-US" altLang="zh-CN" sz="2000" b="1" dirty="0" smtClean="0">
                <a:effectLst>
                  <a:outerShdw blurRad="38100" dist="38100" dir="2700000" algn="tl">
                    <a:srgbClr val="000000">
                      <a:alpha val="43137"/>
                    </a:srgbClr>
                  </a:outerShdw>
                </a:effectLst>
                <a:latin typeface="宋体"/>
                <a:ea typeface="宋体"/>
              </a:rPr>
              <a:t>                  ;</a:t>
            </a:r>
            <a:r>
              <a:rPr lang="zh-CN" altLang="en-US" sz="2000" b="1" dirty="0">
                <a:effectLst>
                  <a:outerShdw blurRad="38100" dist="38100" dir="2700000" algn="tl">
                    <a:srgbClr val="000000">
                      <a:alpha val="43137"/>
                    </a:srgbClr>
                  </a:outerShdw>
                </a:effectLst>
                <a:latin typeface="宋体"/>
                <a:ea typeface="宋体"/>
              </a:rPr>
              <a:t>填到显示存储区</a:t>
            </a:r>
          </a:p>
          <a:p>
            <a:pPr>
              <a:lnSpc>
                <a:spcPts val="2400"/>
              </a:lnSpc>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0000FF"/>
                </a:solidFill>
                <a:effectLst>
                  <a:outerShdw blurRad="38100" dist="38100" dir="2700000" algn="tl">
                    <a:srgbClr val="000000">
                      <a:alpha val="43137"/>
                    </a:srgbClr>
                  </a:outerShdw>
                </a:effectLst>
                <a:latin typeface="宋体"/>
                <a:ea typeface="宋体"/>
              </a:rPr>
              <a:t>JMP   </a:t>
            </a:r>
            <a:r>
              <a:rPr lang="en-US" altLang="zh-CN" sz="2000" b="1" dirty="0">
                <a:solidFill>
                  <a:srgbClr val="0000FF"/>
                </a:solidFill>
                <a:effectLst>
                  <a:outerShdw blurRad="38100" dist="38100" dir="2700000" algn="tl">
                    <a:srgbClr val="000000">
                      <a:alpha val="43137"/>
                    </a:srgbClr>
                  </a:outerShdw>
                </a:effectLst>
                <a:latin typeface="宋体"/>
                <a:ea typeface="宋体"/>
              </a:rPr>
              <a:t>Lab1  </a:t>
            </a: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继续</a:t>
            </a:r>
          </a:p>
          <a:p>
            <a:pPr>
              <a:lnSpc>
                <a:spcPts val="2400"/>
              </a:lnSpc>
              <a:defRPr/>
            </a:pPr>
            <a:r>
              <a:rPr lang="en-US" altLang="zh-CN" sz="2000" b="1" dirty="0" smtClean="0">
                <a:effectLst>
                  <a:outerShdw blurRad="38100" dist="38100" dir="2700000" algn="tl">
                    <a:srgbClr val="000000">
                      <a:alpha val="43137"/>
                    </a:srgbClr>
                  </a:outerShdw>
                </a:effectLst>
                <a:latin typeface="宋体"/>
                <a:ea typeface="宋体"/>
              </a:rPr>
              <a:t>Lab2</a:t>
            </a:r>
            <a:r>
              <a:rPr lang="en-US" altLang="zh-CN" sz="2000" b="1" dirty="0">
                <a:effectLst>
                  <a:outerShdw blurRad="38100" dist="38100" dir="2700000" algn="tl">
                    <a:srgbClr val="000000">
                      <a:alpha val="43137"/>
                    </a:srgbClr>
                  </a:outerShdw>
                </a:effectLst>
                <a:latin typeface="宋体"/>
                <a:ea typeface="宋体"/>
              </a:rPr>
              <a:t>:</a:t>
            </a:r>
          </a:p>
          <a:p>
            <a:pPr>
              <a:lnSpc>
                <a:spcPts val="2400"/>
              </a:lnSpc>
              <a:defRPr/>
            </a:pPr>
            <a:r>
              <a:rPr lang="en-US" altLang="zh-CN" sz="2000" b="1" dirty="0" smtClean="0">
                <a:effectLst>
                  <a:outerShdw blurRad="38100" dist="38100" dir="2700000" algn="tl">
                    <a:srgbClr val="000000">
                      <a:alpha val="43137"/>
                    </a:srgbClr>
                  </a:outerShdw>
                </a:effectLst>
                <a:latin typeface="宋体"/>
                <a:ea typeface="宋体"/>
              </a:rPr>
              <a:t>Over</a:t>
            </a:r>
            <a:r>
              <a:rPr lang="en-US" altLang="zh-CN" sz="2000" b="1" dirty="0">
                <a:effectLst>
                  <a:outerShdw blurRad="38100" dist="38100" dir="2700000" algn="tl">
                    <a:srgbClr val="000000">
                      <a:alpha val="43137"/>
                    </a:srgbClr>
                  </a:outerShdw>
                </a:effectLst>
                <a:latin typeface="宋体"/>
                <a:ea typeface="宋体"/>
              </a:rPr>
              <a:t>:</a:t>
            </a:r>
          </a:p>
          <a:p>
            <a:pPr>
              <a:lnSpc>
                <a:spcPts val="2400"/>
              </a:lnSpc>
              <a:defRPr/>
            </a:pPr>
            <a:r>
              <a:rPr lang="en-US" altLang="zh-CN" sz="2000" b="1" dirty="0" smtClean="0">
                <a:effectLst>
                  <a:outerShdw blurRad="38100" dist="38100" dir="2700000" algn="tl">
                    <a:srgbClr val="000000">
                      <a:alpha val="43137"/>
                    </a:srgbClr>
                  </a:outerShdw>
                </a:effectLst>
                <a:latin typeface="宋体"/>
                <a:ea typeface="宋体"/>
              </a:rPr>
              <a:t>    JMP   </a:t>
            </a:r>
            <a:r>
              <a:rPr lang="en-US" altLang="zh-CN" sz="2000" b="1" dirty="0">
                <a:effectLst>
                  <a:outerShdw blurRad="38100" dist="38100" dir="2700000" algn="tl">
                    <a:srgbClr val="000000">
                      <a:alpha val="43137"/>
                    </a:srgbClr>
                  </a:outerShdw>
                </a:effectLst>
                <a:latin typeface="宋体"/>
                <a:ea typeface="宋体"/>
              </a:rPr>
              <a:t>Over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进入无限循环</a:t>
            </a:r>
            <a:endParaRPr lang="en-US" altLang="zh-CN" sz="2000" b="1" dirty="0">
              <a:effectLst>
                <a:outerShdw blurRad="38100" dist="38100" dir="2700000" algn="tl">
                  <a:srgbClr val="000000">
                    <a:alpha val="43137"/>
                  </a:srgbClr>
                </a:outerShdw>
              </a:effectLst>
              <a:latin typeface="宋体"/>
              <a:ea typeface="宋体"/>
            </a:endParaRPr>
          </a:p>
        </p:txBody>
      </p:sp>
      <p:sp>
        <p:nvSpPr>
          <p:cNvPr id="6" name="矩形标注 5"/>
          <p:cNvSpPr/>
          <p:nvPr/>
        </p:nvSpPr>
        <p:spPr>
          <a:xfrm>
            <a:off x="2699792" y="5733256"/>
            <a:ext cx="2088232" cy="504055"/>
          </a:xfrm>
          <a:prstGeom prst="wedgeRectCallout">
            <a:avLst>
              <a:gd name="adj1" fmla="val -71197"/>
              <a:gd name="adj2" fmla="val -137305"/>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effectLst>
                  <a:outerShdw blurRad="38100" dist="38100" dir="2700000" algn="tl">
                    <a:srgbClr val="000000">
                      <a:alpha val="43137"/>
                    </a:srgbClr>
                  </a:outerShdw>
                </a:effectLst>
              </a:rPr>
              <a:t>直接写屏</a:t>
            </a:r>
            <a:endParaRPr lang="en-US" altLang="zh-CN" b="1" dirty="0" smtClean="0">
              <a:solidFill>
                <a:srgbClr val="0000FF"/>
              </a:solidFill>
              <a:effectLst>
                <a:outerShdw blurRad="38100" dist="38100" dir="2700000" algn="tl">
                  <a:srgbClr val="000000">
                    <a:alpha val="43137"/>
                  </a:srgbClr>
                </a:outerShdw>
              </a:effectLst>
            </a:endParaRPr>
          </a:p>
        </p:txBody>
      </p:sp>
      <p:sp>
        <p:nvSpPr>
          <p:cNvPr id="8" name="矩形标注 7"/>
          <p:cNvSpPr/>
          <p:nvPr/>
        </p:nvSpPr>
        <p:spPr>
          <a:xfrm>
            <a:off x="6372201" y="2492896"/>
            <a:ext cx="2304256" cy="504055"/>
          </a:xfrm>
          <a:prstGeom prst="wedgeRectCallout">
            <a:avLst>
              <a:gd name="adj1" fmla="val -42917"/>
              <a:gd name="adj2" fmla="val 80638"/>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a:solidFill>
                  <a:srgbClr val="0000FF"/>
                </a:solidFill>
                <a:effectLst>
                  <a:outerShdw blurRad="38100" dist="38100" dir="2700000" algn="tl">
                    <a:srgbClr val="000000">
                      <a:alpha val="43137"/>
                    </a:srgbClr>
                  </a:outerShdw>
                </a:effectLst>
              </a:rPr>
              <a:t>设定</a:t>
            </a:r>
            <a:r>
              <a:rPr lang="zh-CN" altLang="en-US" b="1" dirty="0" smtClean="0">
                <a:solidFill>
                  <a:srgbClr val="0000FF"/>
                </a:solidFill>
                <a:effectLst>
                  <a:outerShdw blurRad="38100" dist="38100" dir="2700000" algn="tl">
                    <a:srgbClr val="000000">
                      <a:alpha val="43137"/>
                    </a:srgbClr>
                  </a:outerShdw>
                </a:effectLst>
              </a:rPr>
              <a:t>显示起始位置</a:t>
            </a:r>
            <a:endParaRPr lang="en-US" altLang="zh-CN" b="1" dirty="0" smtClean="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998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演示（另一个主引导记录示例）</a:t>
            </a:r>
            <a:r>
              <a:rPr lang="en-US" altLang="zh-CN" sz="2800" b="1" dirty="0" smtClean="0">
                <a:solidFill>
                  <a:srgbClr val="0000FF"/>
                </a:solidFill>
              </a:rPr>
              <a:t>dp75</a:t>
            </a:r>
            <a:endParaRPr lang="zh-CN" altLang="en-US" sz="1600" b="1" dirty="0"/>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7.3.3</a:t>
            </a:r>
            <a:r>
              <a:rPr lang="zh-CN" altLang="en-US" b="1" dirty="0" smtClean="0">
                <a:solidFill>
                  <a:srgbClr val="0000FF"/>
                </a:solidFill>
              </a:rPr>
              <a:t>  直接写屏显示方式</a:t>
            </a:r>
            <a:endParaRPr lang="zh-CN" altLang="en-US"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611188" y="2445856"/>
            <a:ext cx="7921625" cy="1631216"/>
          </a:xfrm>
          <a:prstGeom prst="rect">
            <a:avLst/>
          </a:prstGeom>
        </p:spPr>
        <p:txBody>
          <a:bodyPr wrap="square">
            <a:spAutoFit/>
          </a:bodyPr>
          <a:lstStyle/>
          <a:p>
            <a:pPr>
              <a:lnSpc>
                <a:spcPts val="3000"/>
              </a:lnSpc>
              <a:defRPr/>
            </a:pPr>
            <a:r>
              <a:rPr lang="en-US" altLang="zh-CN" sz="2000" b="1" dirty="0" smtClean="0">
                <a:effectLst>
                  <a:outerShdw blurRad="38100" dist="38100" dir="2700000" algn="tl">
                    <a:srgbClr val="000000">
                      <a:alpha val="43137"/>
                    </a:srgbClr>
                  </a:outerShdw>
                </a:effectLst>
                <a:latin typeface="宋体"/>
                <a:ea typeface="宋体"/>
              </a:rPr>
              <a:t>hello     </a:t>
            </a:r>
            <a:r>
              <a:rPr lang="en-US" altLang="zh-CN" sz="2000" b="1" dirty="0" err="1">
                <a:effectLst>
                  <a:outerShdw blurRad="38100" dist="38100" dir="2700000" algn="tl">
                    <a:srgbClr val="000000">
                      <a:alpha val="43137"/>
                    </a:srgbClr>
                  </a:outerShdw>
                </a:effectLst>
                <a:latin typeface="宋体"/>
                <a:ea typeface="宋体"/>
              </a:rPr>
              <a:t>db</a:t>
            </a:r>
            <a:r>
              <a:rPr lang="en-US" altLang="zh-CN" sz="2000" b="1" dirty="0">
                <a:effectLst>
                  <a:outerShdw blurRad="38100" dist="38100" dir="2700000" algn="tl">
                    <a:srgbClr val="000000">
                      <a:alpha val="43137"/>
                    </a:srgbClr>
                  </a:outerShdw>
                </a:effectLst>
                <a:latin typeface="宋体"/>
                <a:ea typeface="宋体"/>
              </a:rPr>
              <a:t>    "</a:t>
            </a:r>
            <a:r>
              <a:rPr lang="en-US" altLang="zh-CN" sz="2000" b="1" dirty="0" err="1">
                <a:effectLst>
                  <a:outerShdw blurRad="38100" dist="38100" dir="2700000" algn="tl">
                    <a:srgbClr val="000000">
                      <a:alpha val="43137"/>
                    </a:srgbClr>
                  </a:outerShdw>
                </a:effectLst>
                <a:latin typeface="宋体"/>
                <a:ea typeface="宋体"/>
              </a:rPr>
              <a:t>Hello,world</a:t>
            </a:r>
            <a:r>
              <a:rPr lang="en-US" altLang="zh-CN" sz="2000" b="1" dirty="0">
                <a:effectLst>
                  <a:outerShdw blurRad="38100" dist="38100" dir="2700000" algn="tl">
                    <a:srgbClr val="000000">
                      <a:alpha val="43137"/>
                    </a:srgbClr>
                  </a:outerShdw>
                </a:effectLst>
                <a:latin typeface="宋体"/>
                <a:ea typeface="宋体"/>
              </a:rPr>
              <a:t>", 0</a:t>
            </a:r>
          </a:p>
          <a:p>
            <a:pPr>
              <a:lnSpc>
                <a:spcPts val="30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a:t>
            </a:r>
            <a:endParaRPr lang="en-US" altLang="zh-CN" sz="2000" b="1" dirty="0">
              <a:effectLst>
                <a:outerShdw blurRad="38100" dist="38100" dir="2700000" algn="tl">
                  <a:srgbClr val="000000">
                    <a:alpha val="43137"/>
                  </a:srgbClr>
                </a:outerShdw>
              </a:effectLst>
              <a:latin typeface="宋体"/>
              <a:ea typeface="宋体"/>
            </a:endParaRPr>
          </a:p>
          <a:p>
            <a:pPr>
              <a:lnSpc>
                <a:spcPts val="30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times  </a:t>
            </a:r>
            <a:r>
              <a:rPr lang="en-US" altLang="zh-CN" sz="2000" b="1" dirty="0">
                <a:effectLst>
                  <a:outerShdw blurRad="38100" dist="38100" dir="2700000" algn="tl">
                    <a:srgbClr val="000000">
                      <a:alpha val="43137"/>
                    </a:srgbClr>
                  </a:outerShdw>
                </a:effectLst>
                <a:latin typeface="宋体"/>
                <a:ea typeface="宋体"/>
              </a:rPr>
              <a:t>510 - ($-$$)  </a:t>
            </a:r>
            <a:r>
              <a:rPr lang="en-US" altLang="zh-CN" sz="2000" b="1" dirty="0" err="1">
                <a:effectLst>
                  <a:outerShdw blurRad="38100" dist="38100" dir="2700000" algn="tl">
                    <a:srgbClr val="000000">
                      <a:alpha val="43137"/>
                    </a:srgbClr>
                  </a:outerShdw>
                </a:effectLst>
                <a:latin typeface="宋体"/>
                <a:ea typeface="宋体"/>
              </a:rPr>
              <a:t>db</a:t>
            </a:r>
            <a:r>
              <a:rPr lang="en-US" altLang="zh-CN" sz="2000" b="1" dirty="0">
                <a:effectLst>
                  <a:outerShdw blurRad="38100" dist="38100" dir="2700000" algn="tl">
                    <a:srgbClr val="000000">
                      <a:alpha val="43137"/>
                    </a:srgbClr>
                  </a:outerShdw>
                </a:effectLst>
                <a:latin typeface="宋体"/>
                <a:ea typeface="宋体"/>
              </a:rPr>
              <a:t>  0  ;</a:t>
            </a:r>
            <a:r>
              <a:rPr lang="zh-CN" altLang="en-US" sz="2000" b="1" dirty="0">
                <a:effectLst>
                  <a:outerShdw blurRad="38100" dist="38100" dir="2700000" algn="tl">
                    <a:srgbClr val="000000">
                      <a:alpha val="43137"/>
                    </a:srgbClr>
                  </a:outerShdw>
                </a:effectLst>
                <a:latin typeface="宋体"/>
                <a:ea typeface="宋体"/>
              </a:rPr>
              <a:t>填充</a:t>
            </a:r>
            <a:r>
              <a:rPr lang="en-US" altLang="zh-CN" sz="2000" b="1" dirty="0">
                <a:effectLst>
                  <a:outerShdw blurRad="38100" dist="38100" dir="2700000" algn="tl">
                    <a:srgbClr val="000000">
                      <a:alpha val="43137"/>
                    </a:srgbClr>
                  </a:outerShdw>
                </a:effectLst>
                <a:latin typeface="宋体"/>
                <a:ea typeface="宋体"/>
              </a:rPr>
              <a:t>0</a:t>
            </a:r>
            <a:r>
              <a:rPr lang="zh-CN" altLang="en-US" sz="2000" b="1" dirty="0">
                <a:effectLst>
                  <a:outerShdw blurRad="38100" dist="38100" dir="2700000" algn="tl">
                    <a:srgbClr val="000000">
                      <a:alpha val="43137"/>
                    </a:srgbClr>
                  </a:outerShdw>
                </a:effectLst>
                <a:latin typeface="宋体"/>
                <a:ea typeface="宋体"/>
              </a:rPr>
              <a:t>，直到满</a:t>
            </a:r>
            <a:r>
              <a:rPr lang="en-US" altLang="zh-CN" sz="2000" b="1" dirty="0">
                <a:effectLst>
                  <a:outerShdw blurRad="38100" dist="38100" dir="2700000" algn="tl">
                    <a:srgbClr val="000000">
                      <a:alpha val="43137"/>
                    </a:srgbClr>
                  </a:outerShdw>
                </a:effectLst>
                <a:latin typeface="宋体"/>
                <a:ea typeface="宋体"/>
              </a:rPr>
              <a:t>510</a:t>
            </a:r>
            <a:r>
              <a:rPr lang="zh-CN" altLang="en-US" sz="2000" b="1" dirty="0">
                <a:effectLst>
                  <a:outerShdw blurRad="38100" dist="38100" dir="2700000" algn="tl">
                    <a:srgbClr val="000000">
                      <a:alpha val="43137"/>
                    </a:srgbClr>
                  </a:outerShdw>
                </a:effectLst>
                <a:latin typeface="宋体"/>
                <a:ea typeface="宋体"/>
              </a:rPr>
              <a:t>字节</a:t>
            </a:r>
          </a:p>
          <a:p>
            <a:pPr>
              <a:lnSpc>
                <a:spcPts val="3000"/>
              </a:lnSpc>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err="1" smtClean="0">
                <a:effectLst>
                  <a:outerShdw blurRad="38100" dist="38100" dir="2700000" algn="tl">
                    <a:srgbClr val="000000">
                      <a:alpha val="43137"/>
                    </a:srgbClr>
                  </a:outerShdw>
                </a:effectLst>
                <a:latin typeface="宋体"/>
                <a:ea typeface="宋体"/>
              </a:rPr>
              <a:t>db</a:t>
            </a:r>
            <a:r>
              <a:rPr lang="en-US" altLang="zh-CN" sz="2000" b="1" dirty="0" smtClean="0">
                <a:effectLst>
                  <a:outerShdw blurRad="38100" dist="38100" dir="2700000" algn="tl">
                    <a:srgbClr val="000000">
                      <a:alpha val="43137"/>
                    </a:srgbClr>
                  </a:outerShdw>
                </a:effectLst>
                <a:latin typeface="宋体"/>
                <a:ea typeface="宋体"/>
              </a:rPr>
              <a:t>    </a:t>
            </a:r>
            <a:r>
              <a:rPr lang="en-US" altLang="zh-CN" sz="2000" b="1" dirty="0">
                <a:solidFill>
                  <a:srgbClr val="FF0000"/>
                </a:solidFill>
                <a:effectLst>
                  <a:outerShdw blurRad="38100" dist="38100" dir="2700000" algn="tl">
                    <a:srgbClr val="000000">
                      <a:alpha val="43137"/>
                    </a:srgbClr>
                  </a:outerShdw>
                </a:effectLst>
                <a:latin typeface="宋体"/>
                <a:ea typeface="宋体"/>
              </a:rPr>
              <a:t>55h</a:t>
            </a:r>
            <a:r>
              <a:rPr lang="en-US" altLang="zh-CN" sz="2000" b="1" dirty="0">
                <a:effectLst>
                  <a:outerShdw blurRad="38100" dist="38100" dir="2700000" algn="tl">
                    <a:srgbClr val="000000">
                      <a:alpha val="43137"/>
                    </a:srgbClr>
                  </a:outerShdw>
                </a:effectLst>
                <a:latin typeface="宋体"/>
                <a:ea typeface="宋体"/>
              </a:rPr>
              <a:t>, </a:t>
            </a:r>
            <a:r>
              <a:rPr lang="en-US" altLang="zh-CN" sz="2000" b="1" dirty="0">
                <a:solidFill>
                  <a:srgbClr val="FF0000"/>
                </a:solidFill>
                <a:effectLst>
                  <a:outerShdw blurRad="38100" dist="38100" dir="2700000" algn="tl">
                    <a:srgbClr val="000000">
                      <a:alpha val="43137"/>
                    </a:srgbClr>
                  </a:outerShdw>
                </a:effectLst>
                <a:latin typeface="宋体"/>
                <a:ea typeface="宋体"/>
              </a:rPr>
              <a:t>0AAh</a:t>
            </a:r>
            <a:r>
              <a:rPr lang="en-US" altLang="zh-CN" sz="2000" b="1" dirty="0">
                <a:effectLst>
                  <a:outerShdw blurRad="38100" dist="38100" dir="2700000" algn="tl">
                    <a:srgbClr val="000000">
                      <a:alpha val="43137"/>
                    </a:srgbClr>
                  </a:outerShdw>
                </a:effectLst>
                <a:latin typeface="宋体"/>
                <a:ea typeface="宋体"/>
              </a:rPr>
              <a:t>             ;</a:t>
            </a:r>
            <a:r>
              <a:rPr lang="zh-CN" altLang="en-US" sz="2000" b="1" dirty="0">
                <a:effectLst>
                  <a:outerShdw blurRad="38100" dist="38100" dir="2700000" algn="tl">
                    <a:srgbClr val="000000">
                      <a:alpha val="43137"/>
                    </a:srgbClr>
                  </a:outerShdw>
                </a:effectLst>
                <a:latin typeface="宋体"/>
                <a:ea typeface="宋体"/>
              </a:rPr>
              <a:t>最后</a:t>
            </a:r>
            <a:r>
              <a:rPr lang="en-US" altLang="zh-CN" sz="2000" b="1" dirty="0">
                <a:effectLst>
                  <a:outerShdw blurRad="38100" dist="38100" dir="2700000" algn="tl">
                    <a:srgbClr val="000000">
                      <a:alpha val="43137"/>
                    </a:srgbClr>
                  </a:outerShdw>
                </a:effectLst>
                <a:latin typeface="宋体"/>
                <a:ea typeface="宋体"/>
              </a:rPr>
              <a:t>2</a:t>
            </a:r>
            <a:r>
              <a:rPr lang="zh-CN" altLang="en-US" sz="2000" b="1" dirty="0">
                <a:effectLst>
                  <a:outerShdw blurRad="38100" dist="38100" dir="2700000" algn="tl">
                    <a:srgbClr val="000000">
                      <a:alpha val="43137"/>
                    </a:srgbClr>
                  </a:outerShdw>
                </a:effectLst>
                <a:latin typeface="宋体"/>
                <a:ea typeface="宋体"/>
              </a:rPr>
              <a:t>字节，共计</a:t>
            </a:r>
            <a:r>
              <a:rPr lang="en-US" altLang="zh-CN" sz="2000" b="1" dirty="0">
                <a:effectLst>
                  <a:outerShdw blurRad="38100" dist="38100" dir="2700000" algn="tl">
                    <a:srgbClr val="000000">
                      <a:alpha val="43137"/>
                    </a:srgbClr>
                  </a:outerShdw>
                </a:effectLst>
                <a:latin typeface="宋体"/>
                <a:ea typeface="宋体"/>
              </a:rPr>
              <a:t>512</a:t>
            </a:r>
            <a:r>
              <a:rPr lang="zh-CN" altLang="en-US" sz="2000" b="1" dirty="0">
                <a:effectLst>
                  <a:outerShdw blurRad="38100" dist="38100" dir="2700000" algn="tl">
                    <a:srgbClr val="000000">
                      <a:alpha val="43137"/>
                    </a:srgbClr>
                  </a:outerShdw>
                </a:effectLst>
                <a:latin typeface="宋体"/>
                <a:ea typeface="宋体"/>
              </a:rPr>
              <a:t>字节</a:t>
            </a:r>
            <a:endParaRPr lang="en-US" altLang="zh-CN" sz="2000" b="1" dirty="0">
              <a:effectLst>
                <a:outerShdw blurRad="38100" dist="38100" dir="2700000" algn="tl">
                  <a:srgbClr val="000000">
                    <a:alpha val="43137"/>
                  </a:srgbClr>
                </a:outerShdw>
              </a:effectLst>
              <a:latin typeface="宋体"/>
              <a:ea typeface="宋体"/>
            </a:endParaRPr>
          </a:p>
        </p:txBody>
      </p:sp>
      <p:sp>
        <p:nvSpPr>
          <p:cNvPr id="6" name="圆角矩形标注 5"/>
          <p:cNvSpPr/>
          <p:nvPr/>
        </p:nvSpPr>
        <p:spPr>
          <a:xfrm>
            <a:off x="611188" y="4653136"/>
            <a:ext cx="7921626" cy="1440160"/>
          </a:xfrm>
          <a:prstGeom prst="wedgeRoundRectCallout">
            <a:avLst>
              <a:gd name="adj1" fmla="val -9842"/>
              <a:gd name="adj2" fmla="val -76853"/>
              <a:gd name="adj3" fmla="val 16667"/>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en-US" altLang="zh-CN" sz="2000" b="1" dirty="0" smtClean="0">
                <a:solidFill>
                  <a:srgbClr val="FF0000"/>
                </a:solidFill>
                <a:effectLst>
                  <a:outerShdw blurRad="38100" dist="38100" dir="2700000" algn="tl">
                    <a:srgbClr val="000000">
                      <a:alpha val="43137"/>
                    </a:srgbClr>
                  </a:outerShdw>
                </a:effectLst>
                <a:latin typeface="+mn-ea"/>
              </a:rPr>
              <a:t>$</a:t>
            </a:r>
            <a:r>
              <a:rPr lang="en-US" altLang="zh-CN" sz="2000" b="1" dirty="0" smtClean="0">
                <a:solidFill>
                  <a:srgbClr val="0000FF"/>
                </a:solidFill>
                <a:effectLst>
                  <a:outerShdw blurRad="38100" dist="38100" dir="2700000" algn="tl">
                    <a:srgbClr val="000000">
                      <a:alpha val="43137"/>
                    </a:srgbClr>
                  </a:outerShdw>
                </a:effectLst>
                <a:latin typeface="+mn-ea"/>
              </a:rPr>
              <a:t>  </a:t>
            </a:r>
            <a:r>
              <a:rPr lang="zh-CN" altLang="en-US" sz="2000" b="1" dirty="0" smtClean="0">
                <a:solidFill>
                  <a:srgbClr val="0000FF"/>
                </a:solidFill>
                <a:effectLst>
                  <a:outerShdw blurRad="38100" dist="38100" dir="2700000" algn="tl">
                    <a:srgbClr val="000000">
                      <a:alpha val="43137"/>
                    </a:srgbClr>
                  </a:outerShdw>
                </a:effectLst>
                <a:latin typeface="+mn-ea"/>
              </a:rPr>
              <a:t>表示当前位置的偏移</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2600"/>
              </a:lnSpc>
            </a:pPr>
            <a:r>
              <a:rPr lang="en-US" altLang="zh-CN" sz="2000" b="1" dirty="0" smtClean="0">
                <a:solidFill>
                  <a:srgbClr val="FF0000"/>
                </a:solidFill>
                <a:effectLst>
                  <a:outerShdw blurRad="38100" dist="38100" dir="2700000" algn="tl">
                    <a:srgbClr val="000000">
                      <a:alpha val="43137"/>
                    </a:srgbClr>
                  </a:outerShdw>
                </a:effectLst>
                <a:latin typeface="+mn-ea"/>
              </a:rPr>
              <a:t>$$</a:t>
            </a:r>
            <a:r>
              <a:rPr lang="en-US" altLang="zh-CN" sz="2000" b="1" dirty="0" smtClean="0">
                <a:solidFill>
                  <a:srgbClr val="0000FF"/>
                </a:solidFill>
                <a:effectLst>
                  <a:outerShdw blurRad="38100" dist="38100" dir="2700000" algn="tl">
                    <a:srgbClr val="000000">
                      <a:alpha val="43137"/>
                    </a:srgbClr>
                  </a:outerShdw>
                </a:effectLst>
                <a:latin typeface="+mn-ea"/>
              </a:rPr>
              <a:t> </a:t>
            </a:r>
            <a:r>
              <a:rPr lang="zh-CN" altLang="en-US" sz="2000" b="1" dirty="0" smtClean="0">
                <a:solidFill>
                  <a:srgbClr val="0000FF"/>
                </a:solidFill>
                <a:effectLst>
                  <a:outerShdw blurRad="38100" dist="38100" dir="2700000" algn="tl">
                    <a:srgbClr val="000000">
                      <a:alpha val="43137"/>
                    </a:srgbClr>
                  </a:outerShdw>
                </a:effectLst>
                <a:latin typeface="+mn-ea"/>
              </a:rPr>
              <a:t>表示当前段开始位置的偏移</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2600"/>
              </a:lnSpc>
            </a:pPr>
            <a:r>
              <a:rPr lang="en-US" altLang="zh-CN" sz="2000" b="1" dirty="0">
                <a:solidFill>
                  <a:srgbClr val="FF0000"/>
                </a:solidFill>
                <a:effectLst>
                  <a:outerShdw blurRad="38100" dist="38100" dir="2700000" algn="tl">
                    <a:srgbClr val="000000">
                      <a:alpha val="43137"/>
                    </a:srgbClr>
                  </a:outerShdw>
                </a:effectLst>
                <a:latin typeface="+mn-ea"/>
              </a:rPr>
              <a:t>t</a:t>
            </a:r>
            <a:r>
              <a:rPr lang="en-US" altLang="zh-CN" sz="2000" b="1" dirty="0" smtClean="0">
                <a:solidFill>
                  <a:srgbClr val="FF0000"/>
                </a:solidFill>
                <a:effectLst>
                  <a:outerShdw blurRad="38100" dist="38100" dir="2700000" algn="tl">
                    <a:srgbClr val="000000">
                      <a:alpha val="43137"/>
                    </a:srgbClr>
                  </a:outerShdw>
                </a:effectLst>
                <a:latin typeface="+mn-ea"/>
              </a:rPr>
              <a:t>imes</a:t>
            </a:r>
            <a:r>
              <a:rPr lang="zh-CN" altLang="en-US" sz="2000" b="1" dirty="0" smtClean="0">
                <a:solidFill>
                  <a:srgbClr val="0000FF"/>
                </a:solidFill>
                <a:effectLst>
                  <a:outerShdw blurRad="38100" dist="38100" dir="2700000" algn="tl">
                    <a:srgbClr val="000000">
                      <a:alpha val="43137"/>
                    </a:srgbClr>
                  </a:outerShdw>
                </a:effectLst>
                <a:latin typeface="+mn-ea"/>
              </a:rPr>
              <a:t>是汇编指示，表示重复</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2600"/>
              </a:lnSpc>
            </a:pPr>
            <a:r>
              <a:rPr lang="en-US" altLang="zh-CN" sz="2000" b="1" dirty="0">
                <a:solidFill>
                  <a:srgbClr val="0000FF"/>
                </a:solidFill>
                <a:effectLst>
                  <a:outerShdw blurRad="38100" dist="38100" dir="2700000" algn="tl">
                    <a:srgbClr val="000000">
                      <a:alpha val="43137"/>
                    </a:srgbClr>
                  </a:outerShdw>
                </a:effectLst>
                <a:latin typeface="+mn-ea"/>
              </a:rPr>
              <a:t> </a:t>
            </a:r>
            <a:r>
              <a:rPr lang="en-US" altLang="zh-CN" sz="2000" b="1" dirty="0" smtClean="0">
                <a:solidFill>
                  <a:srgbClr val="0000FF"/>
                </a:solidFill>
                <a:effectLst>
                  <a:outerShdw blurRad="38100" dist="38100" dir="2700000" algn="tl">
                    <a:srgbClr val="000000">
                      <a:alpha val="43137"/>
                    </a:srgbClr>
                  </a:outerShdw>
                </a:effectLst>
                <a:latin typeface="+mn-ea"/>
              </a:rPr>
              <a:t>    </a:t>
            </a:r>
            <a:r>
              <a:rPr lang="zh-CN" altLang="en-US" sz="2000" b="1" dirty="0" smtClean="0">
                <a:solidFill>
                  <a:srgbClr val="0000FF"/>
                </a:solidFill>
                <a:effectLst>
                  <a:outerShdw blurRad="38100" dist="38100" dir="2700000" algn="tl">
                    <a:srgbClr val="000000">
                      <a:alpha val="43137"/>
                    </a:srgbClr>
                  </a:outerShdw>
                </a:effectLst>
                <a:latin typeface="+mn-ea"/>
              </a:rPr>
              <a:t>这里就是重复伪指令“</a:t>
            </a:r>
            <a:r>
              <a:rPr lang="en-US" altLang="zh-CN" sz="2000" b="1" dirty="0" err="1" smtClean="0">
                <a:solidFill>
                  <a:srgbClr val="0000FF"/>
                </a:solidFill>
                <a:effectLst>
                  <a:outerShdw blurRad="38100" dist="38100" dir="2700000" algn="tl">
                    <a:srgbClr val="000000">
                      <a:alpha val="43137"/>
                    </a:srgbClr>
                  </a:outerShdw>
                </a:effectLst>
                <a:latin typeface="+mn-ea"/>
              </a:rPr>
              <a:t>db</a:t>
            </a:r>
            <a:r>
              <a:rPr lang="en-US" altLang="zh-CN" sz="2000" b="1" dirty="0" smtClean="0">
                <a:solidFill>
                  <a:srgbClr val="0000FF"/>
                </a:solidFill>
                <a:effectLst>
                  <a:outerShdw blurRad="38100" dist="38100" dir="2700000" algn="tl">
                    <a:srgbClr val="000000">
                      <a:alpha val="43137"/>
                    </a:srgbClr>
                  </a:outerShdw>
                </a:effectLst>
                <a:latin typeface="+mn-ea"/>
              </a:rPr>
              <a:t>  0</a:t>
            </a:r>
            <a:r>
              <a:rPr lang="zh-CN" altLang="en-US" sz="2000" b="1" dirty="0" smtClean="0">
                <a:solidFill>
                  <a:srgbClr val="0000FF"/>
                </a:solidFill>
                <a:effectLst>
                  <a:outerShdw blurRad="38100" dist="38100" dir="2700000" algn="tl">
                    <a:srgbClr val="000000">
                      <a:alpha val="43137"/>
                    </a:srgbClr>
                  </a:outerShdw>
                </a:effectLst>
                <a:latin typeface="+mn-ea"/>
              </a:rPr>
              <a:t>”，重复</a:t>
            </a:r>
            <a:r>
              <a:rPr lang="zh-CN" altLang="en-US" sz="2000" b="1" dirty="0">
                <a:solidFill>
                  <a:srgbClr val="0000FF"/>
                </a:solidFill>
                <a:effectLst>
                  <a:outerShdw blurRad="38100" dist="38100" dir="2700000" algn="tl">
                    <a:srgbClr val="000000">
                      <a:alpha val="43137"/>
                    </a:srgbClr>
                  </a:outerShdw>
                </a:effectLst>
                <a:latin typeface="+mn-ea"/>
              </a:rPr>
              <a:t>次数：</a:t>
            </a:r>
            <a:r>
              <a:rPr lang="en-US" altLang="zh-CN" sz="2000" b="1" dirty="0">
                <a:solidFill>
                  <a:srgbClr val="0000FF"/>
                </a:solidFill>
                <a:effectLst>
                  <a:outerShdw blurRad="38100" dist="38100" dir="2700000" algn="tl">
                    <a:srgbClr val="000000">
                      <a:alpha val="43137"/>
                    </a:srgbClr>
                  </a:outerShdw>
                </a:effectLst>
                <a:latin typeface="+mn-ea"/>
              </a:rPr>
              <a:t>510-($ - $$) </a:t>
            </a:r>
            <a:endParaRPr lang="zh-CN" altLang="en-US" sz="2000" b="1" dirty="0">
              <a:solidFill>
                <a:srgbClr val="0000FF"/>
              </a:solidFill>
              <a:effectLst>
                <a:outerShdw blurRad="38100" dist="38100" dir="2700000" algn="tl">
                  <a:srgbClr val="000000">
                    <a:alpha val="43137"/>
                  </a:srgbClr>
                </a:outerShdw>
              </a:effectLst>
              <a:latin typeface="+mn-ea"/>
            </a:endParaRPr>
          </a:p>
        </p:txBody>
      </p:sp>
      <p:sp>
        <p:nvSpPr>
          <p:cNvPr id="8" name="圆角矩形标注 7"/>
          <p:cNvSpPr/>
          <p:nvPr/>
        </p:nvSpPr>
        <p:spPr>
          <a:xfrm>
            <a:off x="4932040" y="1642060"/>
            <a:ext cx="2736304" cy="793974"/>
          </a:xfrm>
          <a:prstGeom prst="wedgeRoundRectCallout">
            <a:avLst>
              <a:gd name="adj1" fmla="val -36458"/>
              <a:gd name="adj2" fmla="val 7959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宋体"/>
              </a:rPr>
              <a:t>数据部分</a:t>
            </a:r>
            <a:endParaRPr lang="en-US" altLang="zh-CN" sz="2000" b="1" dirty="0" smtClean="0">
              <a:solidFill>
                <a:srgbClr val="0000FF"/>
              </a:solidFill>
              <a:effectLst>
                <a:outerShdw blurRad="38100" dist="38100" dir="2700000" algn="tl">
                  <a:srgbClr val="000000">
                    <a:alpha val="43137"/>
                  </a:srgbClr>
                </a:outerShdw>
              </a:effectLst>
              <a:latin typeface="宋体"/>
            </a:endParaRPr>
          </a:p>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宋体"/>
              </a:rPr>
              <a:t>合计</a:t>
            </a:r>
            <a:r>
              <a:rPr lang="en-US" altLang="zh-CN" sz="2000" b="1" dirty="0" smtClean="0">
                <a:solidFill>
                  <a:srgbClr val="0000FF"/>
                </a:solidFill>
                <a:effectLst>
                  <a:outerShdw blurRad="38100" dist="38100" dir="2700000" algn="tl">
                    <a:srgbClr val="000000">
                      <a:alpha val="43137"/>
                    </a:srgbClr>
                  </a:outerShdw>
                </a:effectLst>
                <a:latin typeface="宋体"/>
              </a:rPr>
              <a:t>512</a:t>
            </a:r>
            <a:r>
              <a:rPr lang="zh-CN" altLang="en-US" sz="2000" b="1" dirty="0" smtClean="0">
                <a:solidFill>
                  <a:srgbClr val="0000FF"/>
                </a:solidFill>
                <a:effectLst>
                  <a:outerShdw blurRad="38100" dist="38100" dir="2700000" algn="tl">
                    <a:srgbClr val="000000">
                      <a:alpha val="43137"/>
                    </a:srgbClr>
                  </a:outerShdw>
                </a:effectLst>
                <a:latin typeface="宋体"/>
              </a:rPr>
              <a:t>字节</a:t>
            </a:r>
            <a:endParaRPr lang="en-US" altLang="zh-CN" sz="2000" b="1" dirty="0" smtClean="0">
              <a:solidFill>
                <a:srgbClr val="0000FF"/>
              </a:solidFill>
              <a:effectLst>
                <a:outerShdw blurRad="38100" dist="38100" dir="2700000" algn="tl">
                  <a:srgbClr val="000000">
                    <a:alpha val="43137"/>
                  </a:srgbClr>
                </a:outerShdw>
              </a:effectLst>
              <a:latin typeface="宋体"/>
            </a:endParaRPr>
          </a:p>
        </p:txBody>
      </p:sp>
    </p:spTree>
    <p:extLst>
      <p:ext uri="{BB962C8B-B14F-4D97-AF65-F5344CB8AC3E}">
        <p14:creationId xmlns:p14="http://schemas.microsoft.com/office/powerpoint/2010/main" val="312403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演示（另一个主引导记录示例）</a:t>
            </a:r>
            <a:r>
              <a:rPr lang="en-US" altLang="zh-CN" sz="2800" b="1" dirty="0" smtClean="0">
                <a:solidFill>
                  <a:srgbClr val="0000FF"/>
                </a:solidFill>
              </a:rPr>
              <a:t>dp75</a:t>
            </a:r>
            <a:endParaRPr lang="zh-CN" altLang="en-US" sz="1600" b="1" dirty="0"/>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7.3.3</a:t>
            </a:r>
            <a:r>
              <a:rPr lang="zh-CN" altLang="en-US" b="1" dirty="0" smtClean="0">
                <a:solidFill>
                  <a:srgbClr val="0000FF"/>
                </a:solidFill>
              </a:rPr>
              <a:t>  直接写屏显示方式</a:t>
            </a:r>
            <a:endParaRPr lang="zh-CN" altLang="en-US"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592137" y="1628800"/>
            <a:ext cx="7921625" cy="490519"/>
          </a:xfrm>
          <a:prstGeom prst="rect">
            <a:avLst/>
          </a:prstGeom>
        </p:spPr>
        <p:txBody>
          <a:bodyPr wrap="square">
            <a:spAutoFit/>
          </a:bodyPr>
          <a:lstStyle/>
          <a:p>
            <a:pPr marL="342900" indent="-342900">
              <a:lnSpc>
                <a:spcPts val="3600"/>
              </a:lnSpc>
              <a:buFont typeface="Wingdings" pitchFamily="2" charset="2"/>
              <a:buChar char="ü"/>
              <a:defRPr/>
            </a:pPr>
            <a:r>
              <a:rPr lang="en-US" altLang="zh-CN" sz="2400" b="1" dirty="0" smtClean="0">
                <a:solidFill>
                  <a:srgbClr val="0000FF"/>
                </a:solidFill>
                <a:effectLst>
                  <a:outerShdw blurRad="38100" dist="38100" dir="2700000" algn="tl">
                    <a:srgbClr val="000000">
                      <a:alpha val="43137"/>
                    </a:srgbClr>
                  </a:outerShdw>
                </a:effectLst>
                <a:latin typeface="+mn-ea"/>
                <a:ea typeface="+mn-ea"/>
              </a:rPr>
              <a:t>Org</a:t>
            </a:r>
            <a:r>
              <a:rPr lang="zh-CN" altLang="en-US" sz="2400" b="1" dirty="0" smtClean="0">
                <a:solidFill>
                  <a:srgbClr val="0000FF"/>
                </a:solidFill>
                <a:effectLst>
                  <a:outerShdw blurRad="38100" dist="38100" dir="2700000" algn="tl">
                    <a:srgbClr val="000000">
                      <a:alpha val="43137"/>
                    </a:srgbClr>
                  </a:outerShdw>
                </a:effectLst>
                <a:latin typeface="+mn-ea"/>
                <a:ea typeface="+mn-ea"/>
              </a:rPr>
              <a:t>语句的作用</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p:txBody>
      </p:sp>
      <p:sp>
        <p:nvSpPr>
          <p:cNvPr id="15" name="矩形 14"/>
          <p:cNvSpPr/>
          <p:nvPr/>
        </p:nvSpPr>
        <p:spPr>
          <a:xfrm>
            <a:off x="650537" y="2132856"/>
            <a:ext cx="7863225" cy="4708981"/>
          </a:xfrm>
          <a:prstGeom prst="rect">
            <a:avLst/>
          </a:prstGeom>
        </p:spPr>
        <p:txBody>
          <a:bodyPr wrap="square">
            <a:spAutoFit/>
          </a:bodyPr>
          <a:lstStyle/>
          <a:p>
            <a:pPr>
              <a:lnSpc>
                <a:spcPts val="24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section   </a:t>
            </a:r>
            <a:r>
              <a:rPr lang="en-US" altLang="zh-CN" sz="2000" b="1" dirty="0">
                <a:effectLst>
                  <a:outerShdw blurRad="38100" dist="38100" dir="2700000" algn="tl">
                    <a:srgbClr val="000000">
                      <a:alpha val="43137"/>
                    </a:srgbClr>
                  </a:outerShdw>
                </a:effectLst>
                <a:latin typeface="宋体"/>
                <a:ea typeface="宋体"/>
              </a:rPr>
              <a:t>text</a:t>
            </a:r>
          </a:p>
          <a:p>
            <a:pPr>
              <a:lnSpc>
                <a:spcPts val="24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bits   </a:t>
            </a:r>
            <a:r>
              <a:rPr lang="en-US" altLang="zh-CN" sz="2000" b="1" dirty="0">
                <a:effectLst>
                  <a:outerShdw blurRad="38100" dist="38100" dir="2700000" algn="tl">
                    <a:srgbClr val="000000">
                      <a:alpha val="43137"/>
                    </a:srgbClr>
                  </a:outerShdw>
                </a:effectLst>
                <a:latin typeface="宋体"/>
                <a:ea typeface="宋体"/>
              </a:rPr>
              <a:t>16           </a:t>
            </a:r>
            <a:r>
              <a:rPr lang="en-US" altLang="zh-CN" sz="2000" b="1" dirty="0" smtClean="0">
                <a:effectLst>
                  <a:outerShdw blurRad="38100" dist="38100" dir="2700000" algn="tl">
                    <a:srgbClr val="000000">
                      <a:alpha val="43137"/>
                    </a:srgbClr>
                  </a:outerShdw>
                </a:effectLst>
                <a:latin typeface="宋体"/>
                <a:ea typeface="宋体"/>
              </a:rPr>
              <a:t>;</a:t>
            </a:r>
            <a:r>
              <a:rPr lang="en-US" altLang="zh-CN" sz="2000" b="1" dirty="0">
                <a:effectLst>
                  <a:outerShdw blurRad="38100" dist="38100" dir="2700000" algn="tl">
                    <a:srgbClr val="000000">
                      <a:alpha val="43137"/>
                    </a:srgbClr>
                  </a:outerShdw>
                </a:effectLst>
                <a:latin typeface="宋体"/>
                <a:ea typeface="宋体"/>
              </a:rPr>
              <a:t>16</a:t>
            </a:r>
            <a:r>
              <a:rPr lang="zh-CN" altLang="en-US" sz="2000" b="1" dirty="0">
                <a:effectLst>
                  <a:outerShdw blurRad="38100" dist="38100" dir="2700000" algn="tl">
                    <a:srgbClr val="000000">
                      <a:alpha val="43137"/>
                    </a:srgbClr>
                  </a:outerShdw>
                </a:effectLst>
                <a:latin typeface="宋体"/>
                <a:ea typeface="宋体"/>
              </a:rPr>
              <a:t>位段模式</a:t>
            </a:r>
          </a:p>
          <a:p>
            <a:pPr>
              <a:lnSpc>
                <a:spcPts val="2400"/>
              </a:lnSpc>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smtClean="0">
                <a:solidFill>
                  <a:srgbClr val="FF0000"/>
                </a:solidFill>
                <a:effectLst>
                  <a:outerShdw blurRad="38100" dist="38100" dir="2700000" algn="tl">
                    <a:srgbClr val="000000">
                      <a:alpha val="43137"/>
                    </a:srgbClr>
                  </a:outerShdw>
                </a:effectLst>
                <a:latin typeface="宋体"/>
                <a:ea typeface="宋体"/>
              </a:rPr>
              <a:t>org    </a:t>
            </a:r>
            <a:r>
              <a:rPr lang="en-US" altLang="zh-CN" sz="2000" b="1" dirty="0">
                <a:solidFill>
                  <a:srgbClr val="FF0000"/>
                </a:solidFill>
                <a:effectLst>
                  <a:outerShdw blurRad="38100" dist="38100" dir="2700000" algn="tl">
                    <a:srgbClr val="000000">
                      <a:alpha val="43137"/>
                    </a:srgbClr>
                  </a:outerShdw>
                </a:effectLst>
                <a:latin typeface="宋体"/>
                <a:ea typeface="宋体"/>
              </a:rPr>
              <a:t>7C00H        </a:t>
            </a:r>
            <a:r>
              <a:rPr lang="en-US" altLang="zh-CN" sz="2000" b="1" dirty="0" smtClean="0">
                <a:effectLst>
                  <a:outerShdw blurRad="38100" dist="38100" dir="2700000" algn="tl">
                    <a:srgbClr val="000000">
                      <a:alpha val="43137"/>
                    </a:srgbClr>
                  </a:outerShdw>
                </a:effectLst>
                <a:latin typeface="宋体"/>
                <a:ea typeface="宋体"/>
              </a:rPr>
              <a:t>;</a:t>
            </a:r>
            <a:r>
              <a:rPr lang="zh-CN" altLang="en-US" sz="2000" b="1" dirty="0">
                <a:effectLst>
                  <a:outerShdw blurRad="38100" dist="38100" dir="2700000" algn="tl">
                    <a:srgbClr val="000000">
                      <a:alpha val="43137"/>
                    </a:srgbClr>
                  </a:outerShdw>
                </a:effectLst>
                <a:latin typeface="宋体"/>
                <a:ea typeface="宋体"/>
              </a:rPr>
              <a:t>被装入到起点为</a:t>
            </a:r>
            <a:r>
              <a:rPr lang="en-US" altLang="zh-CN" sz="2000" b="1" dirty="0">
                <a:effectLst>
                  <a:outerShdw blurRad="38100" dist="38100" dir="2700000" algn="tl">
                    <a:srgbClr val="000000">
                      <a:alpha val="43137"/>
                    </a:srgbClr>
                  </a:outerShdw>
                </a:effectLst>
                <a:latin typeface="宋体"/>
                <a:ea typeface="宋体"/>
              </a:rPr>
              <a:t>07C00H</a:t>
            </a:r>
            <a:r>
              <a:rPr lang="zh-CN" altLang="en-US" sz="2000" b="1" dirty="0">
                <a:effectLst>
                  <a:outerShdw blurRad="38100" dist="38100" dir="2700000" algn="tl">
                    <a:srgbClr val="000000">
                      <a:alpha val="43137"/>
                    </a:srgbClr>
                  </a:outerShdw>
                </a:effectLst>
                <a:latin typeface="宋体"/>
                <a:ea typeface="宋体"/>
              </a:rPr>
              <a:t>的内存区域</a:t>
            </a:r>
          </a:p>
          <a:p>
            <a:pPr>
              <a:lnSpc>
                <a:spcPts val="2400"/>
              </a:lnSpc>
              <a:defRPr/>
            </a:pPr>
            <a:r>
              <a:rPr lang="en-US" altLang="zh-CN" sz="2000" b="1" dirty="0" smtClean="0">
                <a:solidFill>
                  <a:srgbClr val="0000FF"/>
                </a:solidFill>
                <a:effectLst>
                  <a:outerShdw blurRad="38100" dist="38100" dir="2700000" algn="tl">
                    <a:srgbClr val="000000">
                      <a:alpha val="43137"/>
                    </a:srgbClr>
                  </a:outerShdw>
                </a:effectLst>
                <a:latin typeface="宋体"/>
                <a:ea typeface="宋体"/>
              </a:rPr>
              <a:t>Begin</a:t>
            </a:r>
            <a:r>
              <a:rPr lang="en-US" altLang="zh-CN" sz="2000" b="1" dirty="0" smtClean="0">
                <a:effectLst>
                  <a:outerShdw blurRad="38100" dist="38100" dir="2700000" algn="tl">
                    <a:srgbClr val="000000">
                      <a:alpha val="43137"/>
                    </a:srgbClr>
                  </a:outerShdw>
                </a:effectLst>
                <a:latin typeface="宋体"/>
                <a:ea typeface="宋体"/>
              </a:rPr>
              <a:t>:</a:t>
            </a:r>
          </a:p>
          <a:p>
            <a:pPr>
              <a:lnSpc>
                <a:spcPts val="24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a:t>
            </a:r>
          </a:p>
          <a:p>
            <a:pPr>
              <a:lnSpc>
                <a:spcPts val="24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a:t>
            </a:r>
          </a:p>
          <a:p>
            <a:pPr>
              <a:lnSpc>
                <a:spcPts val="2400"/>
              </a:lnSpc>
              <a:defRPr/>
            </a:pPr>
            <a:r>
              <a:rPr lang="en-US" altLang="zh-CN" sz="2000" b="1" dirty="0" smtClean="0">
                <a:effectLst>
                  <a:outerShdw blurRad="38100" dist="38100" dir="2700000" algn="tl">
                    <a:srgbClr val="000000">
                      <a:alpha val="43137"/>
                    </a:srgbClr>
                  </a:outerShdw>
                </a:effectLst>
                <a:latin typeface="宋体"/>
                <a:ea typeface="宋体"/>
              </a:rPr>
              <a:t>    MOV   </a:t>
            </a:r>
            <a:r>
              <a:rPr lang="en-US" altLang="zh-CN" sz="2000" b="1" dirty="0">
                <a:effectLst>
                  <a:outerShdw blurRad="38100" dist="38100" dir="2700000" algn="tl">
                    <a:srgbClr val="000000">
                      <a:alpha val="43137"/>
                    </a:srgbClr>
                  </a:outerShdw>
                </a:effectLst>
                <a:latin typeface="宋体"/>
                <a:ea typeface="宋体"/>
              </a:rPr>
              <a:t>SI, hello         </a:t>
            </a:r>
            <a:r>
              <a:rPr lang="en-US" altLang="zh-CN" sz="2000" b="1" dirty="0" smtClean="0">
                <a:effectLst>
                  <a:outerShdw blurRad="38100" dist="38100" dir="2700000" algn="tl">
                    <a:srgbClr val="000000">
                      <a:alpha val="43137"/>
                    </a:srgbClr>
                  </a:outerShdw>
                </a:effectLst>
                <a:latin typeface="宋体"/>
                <a:ea typeface="宋体"/>
              </a:rPr>
              <a:t>    ;</a:t>
            </a:r>
            <a:r>
              <a:rPr lang="zh-CN" altLang="en-US" sz="2000" b="1" dirty="0">
                <a:effectLst>
                  <a:outerShdw blurRad="38100" dist="38100" dir="2700000" algn="tl">
                    <a:srgbClr val="000000">
                      <a:alpha val="43137"/>
                    </a:srgbClr>
                  </a:outerShdw>
                </a:effectLst>
                <a:latin typeface="宋体"/>
                <a:ea typeface="宋体"/>
              </a:rPr>
              <a:t>指向字符串首</a:t>
            </a:r>
          </a:p>
          <a:p>
            <a:pPr>
              <a:lnSpc>
                <a:spcPts val="2400"/>
              </a:lnSpc>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a:effectLst>
                  <a:outerShdw blurRad="38100" dist="38100" dir="2700000" algn="tl">
                    <a:srgbClr val="000000">
                      <a:alpha val="43137"/>
                    </a:srgbClr>
                  </a:outerShdw>
                </a:effectLst>
                <a:latin typeface="宋体"/>
                <a:ea typeface="宋体"/>
              </a:rPr>
              <a:t>MOV   AX, 0B800H        </a:t>
            </a:r>
            <a:r>
              <a:rPr lang="en-US" altLang="zh-CN" sz="2000" b="1" dirty="0" smtClean="0">
                <a:effectLst>
                  <a:outerShdw blurRad="38100" dist="38100" dir="2700000" algn="tl">
                    <a:srgbClr val="000000">
                      <a:alpha val="43137"/>
                    </a:srgbClr>
                  </a:outerShdw>
                </a:effectLst>
                <a:latin typeface="宋体"/>
                <a:ea typeface="宋体"/>
              </a:rPr>
              <a:t>    ;</a:t>
            </a:r>
            <a:r>
              <a:rPr lang="zh-CN" altLang="en-US" sz="2000" b="1" dirty="0">
                <a:effectLst>
                  <a:outerShdw blurRad="38100" dist="38100" dir="2700000" algn="tl">
                    <a:srgbClr val="000000">
                      <a:alpha val="43137"/>
                    </a:srgbClr>
                  </a:outerShdw>
                </a:effectLst>
                <a:latin typeface="宋体"/>
                <a:ea typeface="宋体"/>
              </a:rPr>
              <a:t>显示存储区段</a:t>
            </a:r>
            <a:r>
              <a:rPr lang="zh-CN" altLang="en-US" sz="2000" b="1" dirty="0" smtClean="0">
                <a:effectLst>
                  <a:outerShdw blurRad="38100" dist="38100" dir="2700000" algn="tl">
                    <a:srgbClr val="000000">
                      <a:alpha val="43137"/>
                    </a:srgbClr>
                  </a:outerShdw>
                </a:effectLst>
                <a:latin typeface="宋体"/>
                <a:ea typeface="宋体"/>
              </a:rPr>
              <a:t>值</a:t>
            </a:r>
            <a:endParaRPr lang="en-US" altLang="zh-CN" sz="2000" b="1" dirty="0" smtClean="0">
              <a:effectLst>
                <a:outerShdw blurRad="38100" dist="38100" dir="2700000" algn="tl">
                  <a:srgbClr val="000000">
                    <a:alpha val="43137"/>
                  </a:srgbClr>
                </a:outerShdw>
              </a:effectLst>
              <a:latin typeface="宋体"/>
              <a:ea typeface="宋体"/>
            </a:endParaRPr>
          </a:p>
          <a:p>
            <a:pPr>
              <a:lnSpc>
                <a:spcPts val="24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a:t>
            </a:r>
          </a:p>
          <a:p>
            <a:pPr>
              <a:lnSpc>
                <a:spcPts val="2400"/>
              </a:lnSpc>
              <a:defRPr/>
            </a:pPr>
            <a:r>
              <a:rPr lang="en-US" altLang="zh-CN" sz="2000" b="1" dirty="0">
                <a:effectLst>
                  <a:outerShdw blurRad="38100" dist="38100" dir="2700000" algn="tl">
                    <a:srgbClr val="000000">
                      <a:alpha val="43137"/>
                    </a:srgbClr>
                  </a:outerShdw>
                </a:effectLst>
                <a:latin typeface="宋体"/>
                <a:ea typeface="宋体"/>
              </a:rPr>
              <a:t> </a:t>
            </a:r>
            <a:r>
              <a:rPr lang="en-US" altLang="zh-CN" sz="2000" b="1" dirty="0" smtClean="0">
                <a:effectLst>
                  <a:outerShdw blurRad="38100" dist="38100" dir="2700000" algn="tl">
                    <a:srgbClr val="000000">
                      <a:alpha val="43137"/>
                    </a:srgbClr>
                  </a:outerShdw>
                </a:effectLst>
                <a:latin typeface="宋体"/>
                <a:ea typeface="宋体"/>
              </a:rPr>
              <a:t>   ......</a:t>
            </a:r>
          </a:p>
          <a:p>
            <a:pPr>
              <a:lnSpc>
                <a:spcPts val="2400"/>
              </a:lnSpc>
              <a:defRPr/>
            </a:pPr>
            <a:r>
              <a:rPr lang="en-US" altLang="zh-CN" sz="2000" b="1" dirty="0">
                <a:solidFill>
                  <a:srgbClr val="0000FF"/>
                </a:solidFill>
                <a:effectLst>
                  <a:outerShdw blurRad="38100" dist="38100" dir="2700000" algn="tl">
                    <a:srgbClr val="000000">
                      <a:alpha val="43137"/>
                    </a:srgbClr>
                  </a:outerShdw>
                </a:effectLst>
                <a:latin typeface="宋体"/>
                <a:ea typeface="宋体"/>
              </a:rPr>
              <a:t>hello</a:t>
            </a:r>
            <a:r>
              <a:rPr lang="en-US" altLang="zh-CN" sz="2000" b="1" dirty="0">
                <a:effectLst>
                  <a:outerShdw blurRad="38100" dist="38100" dir="2700000" algn="tl">
                    <a:srgbClr val="000000">
                      <a:alpha val="43137"/>
                    </a:srgbClr>
                  </a:outerShdw>
                </a:effectLst>
                <a:latin typeface="宋体"/>
                <a:ea typeface="宋体"/>
              </a:rPr>
              <a:t>     </a:t>
            </a:r>
            <a:r>
              <a:rPr lang="en-US" altLang="zh-CN" sz="2000" b="1" dirty="0" err="1">
                <a:effectLst>
                  <a:outerShdw blurRad="38100" dist="38100" dir="2700000" algn="tl">
                    <a:srgbClr val="000000">
                      <a:alpha val="43137"/>
                    </a:srgbClr>
                  </a:outerShdw>
                </a:effectLst>
                <a:latin typeface="宋体"/>
                <a:ea typeface="宋体"/>
              </a:rPr>
              <a:t>db</a:t>
            </a:r>
            <a:r>
              <a:rPr lang="en-US" altLang="zh-CN" sz="2000" b="1" dirty="0">
                <a:effectLst>
                  <a:outerShdw blurRad="38100" dist="38100" dir="2700000" algn="tl">
                    <a:srgbClr val="000000">
                      <a:alpha val="43137"/>
                    </a:srgbClr>
                  </a:outerShdw>
                </a:effectLst>
                <a:latin typeface="宋体"/>
                <a:ea typeface="宋体"/>
              </a:rPr>
              <a:t>    "</a:t>
            </a:r>
            <a:r>
              <a:rPr lang="en-US" altLang="zh-CN" sz="2000" b="1" dirty="0" err="1">
                <a:effectLst>
                  <a:outerShdw blurRad="38100" dist="38100" dir="2700000" algn="tl">
                    <a:srgbClr val="000000">
                      <a:alpha val="43137"/>
                    </a:srgbClr>
                  </a:outerShdw>
                </a:effectLst>
                <a:latin typeface="宋体"/>
                <a:ea typeface="宋体"/>
              </a:rPr>
              <a:t>Hello,world</a:t>
            </a:r>
            <a:r>
              <a:rPr lang="en-US" altLang="zh-CN" sz="2000" b="1" dirty="0">
                <a:effectLst>
                  <a:outerShdw blurRad="38100" dist="38100" dir="2700000" algn="tl">
                    <a:srgbClr val="000000">
                      <a:alpha val="43137"/>
                    </a:srgbClr>
                  </a:outerShdw>
                </a:effectLst>
                <a:latin typeface="宋体"/>
                <a:ea typeface="宋体"/>
              </a:rPr>
              <a:t>", 0</a:t>
            </a:r>
          </a:p>
          <a:p>
            <a:pPr>
              <a:lnSpc>
                <a:spcPts val="2400"/>
              </a:lnSpc>
              <a:defRPr/>
            </a:pPr>
            <a:r>
              <a:rPr lang="en-US" altLang="zh-CN" sz="2000" b="1" dirty="0">
                <a:effectLst>
                  <a:outerShdw blurRad="38100" dist="38100" dir="2700000" algn="tl">
                    <a:srgbClr val="000000">
                      <a:alpha val="43137"/>
                    </a:srgbClr>
                  </a:outerShdw>
                </a:effectLst>
                <a:latin typeface="宋体"/>
                <a:ea typeface="宋体"/>
              </a:rPr>
              <a:t>    ;</a:t>
            </a:r>
          </a:p>
          <a:p>
            <a:pPr>
              <a:lnSpc>
                <a:spcPts val="2400"/>
              </a:lnSpc>
              <a:defRPr/>
            </a:pPr>
            <a:r>
              <a:rPr lang="en-US" altLang="zh-CN" sz="2000" b="1" dirty="0">
                <a:effectLst>
                  <a:outerShdw blurRad="38100" dist="38100" dir="2700000" algn="tl">
                    <a:srgbClr val="000000">
                      <a:alpha val="43137"/>
                    </a:srgbClr>
                  </a:outerShdw>
                </a:effectLst>
                <a:latin typeface="宋体"/>
                <a:ea typeface="宋体"/>
              </a:rPr>
              <a:t>    times  510 - ($-$$)  </a:t>
            </a:r>
            <a:r>
              <a:rPr lang="en-US" altLang="zh-CN" sz="2000" b="1" dirty="0" err="1">
                <a:effectLst>
                  <a:outerShdw blurRad="38100" dist="38100" dir="2700000" algn="tl">
                    <a:srgbClr val="000000">
                      <a:alpha val="43137"/>
                    </a:srgbClr>
                  </a:outerShdw>
                </a:effectLst>
                <a:latin typeface="宋体"/>
                <a:ea typeface="宋体"/>
              </a:rPr>
              <a:t>db</a:t>
            </a:r>
            <a:r>
              <a:rPr lang="en-US" altLang="zh-CN" sz="2000" b="1" dirty="0">
                <a:effectLst>
                  <a:outerShdw blurRad="38100" dist="38100" dir="2700000" algn="tl">
                    <a:srgbClr val="000000">
                      <a:alpha val="43137"/>
                    </a:srgbClr>
                  </a:outerShdw>
                </a:effectLst>
                <a:latin typeface="宋体"/>
                <a:ea typeface="宋体"/>
              </a:rPr>
              <a:t>  0  ;</a:t>
            </a:r>
            <a:r>
              <a:rPr lang="zh-CN" altLang="en-US" sz="2000" b="1" dirty="0">
                <a:effectLst>
                  <a:outerShdw blurRad="38100" dist="38100" dir="2700000" algn="tl">
                    <a:srgbClr val="000000">
                      <a:alpha val="43137"/>
                    </a:srgbClr>
                  </a:outerShdw>
                </a:effectLst>
                <a:latin typeface="宋体"/>
                <a:ea typeface="宋体"/>
              </a:rPr>
              <a:t>填充</a:t>
            </a:r>
            <a:r>
              <a:rPr lang="en-US" altLang="zh-CN" sz="2000" b="1" dirty="0">
                <a:effectLst>
                  <a:outerShdw blurRad="38100" dist="38100" dir="2700000" algn="tl">
                    <a:srgbClr val="000000">
                      <a:alpha val="43137"/>
                    </a:srgbClr>
                  </a:outerShdw>
                </a:effectLst>
                <a:latin typeface="宋体"/>
                <a:ea typeface="宋体"/>
              </a:rPr>
              <a:t>0</a:t>
            </a:r>
            <a:r>
              <a:rPr lang="zh-CN" altLang="en-US" sz="2000" b="1" dirty="0">
                <a:effectLst>
                  <a:outerShdw blurRad="38100" dist="38100" dir="2700000" algn="tl">
                    <a:srgbClr val="000000">
                      <a:alpha val="43137"/>
                    </a:srgbClr>
                  </a:outerShdw>
                </a:effectLst>
                <a:latin typeface="宋体"/>
                <a:ea typeface="宋体"/>
              </a:rPr>
              <a:t>，直到满</a:t>
            </a:r>
            <a:r>
              <a:rPr lang="en-US" altLang="zh-CN" sz="2000" b="1" dirty="0">
                <a:effectLst>
                  <a:outerShdw blurRad="38100" dist="38100" dir="2700000" algn="tl">
                    <a:srgbClr val="000000">
                      <a:alpha val="43137"/>
                    </a:srgbClr>
                  </a:outerShdw>
                </a:effectLst>
                <a:latin typeface="宋体"/>
                <a:ea typeface="宋体"/>
              </a:rPr>
              <a:t>510</a:t>
            </a:r>
            <a:r>
              <a:rPr lang="zh-CN" altLang="en-US" sz="2000" b="1" dirty="0">
                <a:effectLst>
                  <a:outerShdw blurRad="38100" dist="38100" dir="2700000" algn="tl">
                    <a:srgbClr val="000000">
                      <a:alpha val="43137"/>
                    </a:srgbClr>
                  </a:outerShdw>
                </a:effectLst>
                <a:latin typeface="宋体"/>
                <a:ea typeface="宋体"/>
              </a:rPr>
              <a:t>字节</a:t>
            </a:r>
          </a:p>
          <a:p>
            <a:pPr>
              <a:lnSpc>
                <a:spcPts val="2400"/>
              </a:lnSpc>
              <a:defRPr/>
            </a:pPr>
            <a:r>
              <a:rPr lang="zh-CN" altLang="en-US" sz="2000" b="1" dirty="0">
                <a:effectLst>
                  <a:outerShdw blurRad="38100" dist="38100" dir="2700000" algn="tl">
                    <a:srgbClr val="000000">
                      <a:alpha val="43137"/>
                    </a:srgbClr>
                  </a:outerShdw>
                </a:effectLst>
                <a:latin typeface="宋体"/>
                <a:ea typeface="宋体"/>
              </a:rPr>
              <a:t>    </a:t>
            </a:r>
            <a:r>
              <a:rPr lang="en-US" altLang="zh-CN" sz="2000" b="1" dirty="0" err="1">
                <a:effectLst>
                  <a:outerShdw blurRad="38100" dist="38100" dir="2700000" algn="tl">
                    <a:srgbClr val="000000">
                      <a:alpha val="43137"/>
                    </a:srgbClr>
                  </a:outerShdw>
                </a:effectLst>
                <a:latin typeface="宋体"/>
                <a:ea typeface="宋体"/>
              </a:rPr>
              <a:t>db</a:t>
            </a:r>
            <a:r>
              <a:rPr lang="en-US" altLang="zh-CN" sz="2000" b="1" dirty="0">
                <a:effectLst>
                  <a:outerShdw blurRad="38100" dist="38100" dir="2700000" algn="tl">
                    <a:srgbClr val="000000">
                      <a:alpha val="43137"/>
                    </a:srgbClr>
                  </a:outerShdw>
                </a:effectLst>
                <a:latin typeface="宋体"/>
                <a:ea typeface="宋体"/>
              </a:rPr>
              <a:t>    55h, 0AAh             ;</a:t>
            </a:r>
            <a:r>
              <a:rPr lang="zh-CN" altLang="en-US" sz="2000" b="1" dirty="0">
                <a:effectLst>
                  <a:outerShdw blurRad="38100" dist="38100" dir="2700000" algn="tl">
                    <a:srgbClr val="000000">
                      <a:alpha val="43137"/>
                    </a:srgbClr>
                  </a:outerShdw>
                </a:effectLst>
                <a:latin typeface="宋体"/>
                <a:ea typeface="宋体"/>
              </a:rPr>
              <a:t>最后</a:t>
            </a:r>
            <a:r>
              <a:rPr lang="en-US" altLang="zh-CN" sz="2000" b="1" dirty="0">
                <a:effectLst>
                  <a:outerShdw blurRad="38100" dist="38100" dir="2700000" algn="tl">
                    <a:srgbClr val="000000">
                      <a:alpha val="43137"/>
                    </a:srgbClr>
                  </a:outerShdw>
                </a:effectLst>
                <a:latin typeface="宋体"/>
                <a:ea typeface="宋体"/>
              </a:rPr>
              <a:t>2</a:t>
            </a:r>
            <a:r>
              <a:rPr lang="zh-CN" altLang="en-US" sz="2000" b="1" dirty="0">
                <a:effectLst>
                  <a:outerShdw blurRad="38100" dist="38100" dir="2700000" algn="tl">
                    <a:srgbClr val="000000">
                      <a:alpha val="43137"/>
                    </a:srgbClr>
                  </a:outerShdw>
                </a:effectLst>
                <a:latin typeface="宋体"/>
                <a:ea typeface="宋体"/>
              </a:rPr>
              <a:t>字节，共计</a:t>
            </a:r>
            <a:r>
              <a:rPr lang="en-US" altLang="zh-CN" sz="2000" b="1" dirty="0">
                <a:effectLst>
                  <a:outerShdw blurRad="38100" dist="38100" dir="2700000" algn="tl">
                    <a:srgbClr val="000000">
                      <a:alpha val="43137"/>
                    </a:srgbClr>
                  </a:outerShdw>
                </a:effectLst>
                <a:latin typeface="宋体"/>
                <a:ea typeface="宋体"/>
              </a:rPr>
              <a:t>512</a:t>
            </a:r>
            <a:r>
              <a:rPr lang="zh-CN" altLang="en-US" sz="2000" b="1" dirty="0">
                <a:effectLst>
                  <a:outerShdw blurRad="38100" dist="38100" dir="2700000" algn="tl">
                    <a:srgbClr val="000000">
                      <a:alpha val="43137"/>
                    </a:srgbClr>
                  </a:outerShdw>
                </a:effectLst>
                <a:latin typeface="宋体"/>
                <a:ea typeface="宋体"/>
              </a:rPr>
              <a:t>字节</a:t>
            </a:r>
            <a:endParaRPr lang="en-US" altLang="zh-CN" sz="2000" b="1" dirty="0">
              <a:effectLst>
                <a:outerShdw blurRad="38100" dist="38100" dir="2700000" algn="tl">
                  <a:srgbClr val="000000">
                    <a:alpha val="43137"/>
                  </a:srgbClr>
                </a:outerShdw>
              </a:effectLst>
              <a:latin typeface="宋体"/>
              <a:ea typeface="宋体"/>
            </a:endParaRPr>
          </a:p>
          <a:p>
            <a:pPr>
              <a:lnSpc>
                <a:spcPts val="2400"/>
              </a:lnSpc>
              <a:defRPr/>
            </a:pPr>
            <a:endParaRPr lang="en-US" altLang="zh-CN" sz="2000" b="1" dirty="0">
              <a:effectLst>
                <a:outerShdw blurRad="38100" dist="38100" dir="2700000" algn="tl">
                  <a:srgbClr val="000000">
                    <a:alpha val="43137"/>
                  </a:srgbClr>
                </a:outerShdw>
              </a:effectLst>
              <a:latin typeface="宋体"/>
              <a:ea typeface="宋体"/>
            </a:endParaRPr>
          </a:p>
        </p:txBody>
      </p:sp>
      <p:sp>
        <p:nvSpPr>
          <p:cNvPr id="8" name="矩形标注 7"/>
          <p:cNvSpPr/>
          <p:nvPr/>
        </p:nvSpPr>
        <p:spPr>
          <a:xfrm>
            <a:off x="2123728" y="3433434"/>
            <a:ext cx="4032448" cy="504055"/>
          </a:xfrm>
          <a:prstGeom prst="wedgeRectCallout">
            <a:avLst>
              <a:gd name="adj1" fmla="val -60560"/>
              <a:gd name="adj2" fmla="val -75575"/>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a:solidFill>
                  <a:srgbClr val="0000FF"/>
                </a:solidFill>
                <a:effectLst>
                  <a:outerShdw blurRad="38100" dist="38100" dir="2700000" algn="tl">
                    <a:srgbClr val="000000">
                      <a:alpha val="43137"/>
                    </a:srgbClr>
                  </a:outerShdw>
                </a:effectLst>
                <a:latin typeface="+mn-ea"/>
              </a:rPr>
              <a:t>标号</a:t>
            </a:r>
            <a:r>
              <a:rPr lang="en-US" altLang="zh-CN" b="1" dirty="0" smtClean="0">
                <a:solidFill>
                  <a:srgbClr val="0000FF"/>
                </a:solidFill>
                <a:effectLst>
                  <a:outerShdw blurRad="38100" dist="38100" dir="2700000" algn="tl">
                    <a:srgbClr val="000000">
                      <a:alpha val="43137"/>
                    </a:srgbClr>
                  </a:outerShdw>
                </a:effectLst>
                <a:latin typeface="+mn-ea"/>
              </a:rPr>
              <a:t>Begin</a:t>
            </a:r>
            <a:r>
              <a:rPr lang="zh-CN" altLang="en-US" b="1" dirty="0" smtClean="0">
                <a:solidFill>
                  <a:srgbClr val="0000FF"/>
                </a:solidFill>
                <a:effectLst>
                  <a:outerShdw blurRad="38100" dist="38100" dir="2700000" algn="tl">
                    <a:srgbClr val="000000">
                      <a:alpha val="43137"/>
                    </a:srgbClr>
                  </a:outerShdw>
                </a:effectLst>
                <a:latin typeface="+mn-ea"/>
              </a:rPr>
              <a:t>的偏移是</a:t>
            </a:r>
            <a:r>
              <a:rPr lang="en-US" altLang="zh-CN" b="1" dirty="0" smtClean="0">
                <a:solidFill>
                  <a:srgbClr val="0000FF"/>
                </a:solidFill>
                <a:effectLst>
                  <a:outerShdw blurRad="38100" dist="38100" dir="2700000" algn="tl">
                    <a:srgbClr val="000000">
                      <a:alpha val="43137"/>
                    </a:srgbClr>
                  </a:outerShdw>
                </a:effectLst>
                <a:latin typeface="+mn-ea"/>
              </a:rPr>
              <a:t>7C00H</a:t>
            </a:r>
          </a:p>
        </p:txBody>
      </p:sp>
      <p:sp>
        <p:nvSpPr>
          <p:cNvPr id="11" name="矩形标注 10"/>
          <p:cNvSpPr/>
          <p:nvPr/>
        </p:nvSpPr>
        <p:spPr>
          <a:xfrm>
            <a:off x="5004048" y="4689140"/>
            <a:ext cx="4032448" cy="504055"/>
          </a:xfrm>
          <a:prstGeom prst="wedgeRectCallout">
            <a:avLst>
              <a:gd name="adj1" fmla="val -45915"/>
              <a:gd name="adj2" fmla="val 80638"/>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effectLst>
                  <a:outerShdw blurRad="38100" dist="38100" dir="2700000" algn="tl">
                    <a:srgbClr val="000000">
                      <a:alpha val="43137"/>
                    </a:srgbClr>
                  </a:outerShdw>
                </a:effectLst>
                <a:latin typeface="+mn-ea"/>
              </a:rPr>
              <a:t>标号</a:t>
            </a:r>
            <a:r>
              <a:rPr lang="en-US" altLang="zh-CN" b="1" dirty="0" smtClean="0">
                <a:solidFill>
                  <a:srgbClr val="0000FF"/>
                </a:solidFill>
                <a:effectLst>
                  <a:outerShdw blurRad="38100" dist="38100" dir="2700000" algn="tl">
                    <a:srgbClr val="000000">
                      <a:alpha val="43137"/>
                    </a:srgbClr>
                  </a:outerShdw>
                </a:effectLst>
                <a:latin typeface="+mn-ea"/>
              </a:rPr>
              <a:t>Hello</a:t>
            </a:r>
            <a:r>
              <a:rPr lang="zh-CN" altLang="en-US" b="1" dirty="0" smtClean="0">
                <a:solidFill>
                  <a:srgbClr val="0000FF"/>
                </a:solidFill>
                <a:effectLst>
                  <a:outerShdw blurRad="38100" dist="38100" dir="2700000" algn="tl">
                    <a:srgbClr val="000000">
                      <a:alpha val="43137"/>
                    </a:srgbClr>
                  </a:outerShdw>
                </a:effectLst>
                <a:latin typeface="+mn-ea"/>
              </a:rPr>
              <a:t>的偏移是</a:t>
            </a:r>
            <a:r>
              <a:rPr lang="en-US" altLang="zh-CN" b="1" dirty="0" smtClean="0">
                <a:solidFill>
                  <a:srgbClr val="0000FF"/>
                </a:solidFill>
                <a:effectLst>
                  <a:outerShdw blurRad="38100" dist="38100" dir="2700000" algn="tl">
                    <a:srgbClr val="000000">
                      <a:alpha val="43137"/>
                    </a:srgbClr>
                  </a:outerShdw>
                </a:effectLst>
                <a:latin typeface="+mn-ea"/>
              </a:rPr>
              <a:t>7C00H + </a:t>
            </a:r>
            <a:r>
              <a:rPr lang="zh-CN" altLang="en-US" b="1" dirty="0">
                <a:solidFill>
                  <a:srgbClr val="0000FF"/>
                </a:solidFill>
                <a:effectLst>
                  <a:outerShdw blurRad="38100" dist="38100" dir="2700000" algn="tl">
                    <a:srgbClr val="000000">
                      <a:alpha val="43137"/>
                    </a:srgbClr>
                  </a:outerShdw>
                </a:effectLst>
                <a:latin typeface="+mn-ea"/>
              </a:rPr>
              <a:t>相对</a:t>
            </a:r>
            <a:r>
              <a:rPr lang="zh-CN" altLang="en-US" b="1" dirty="0" smtClean="0">
                <a:solidFill>
                  <a:srgbClr val="0000FF"/>
                </a:solidFill>
                <a:effectLst>
                  <a:outerShdw blurRad="38100" dist="38100" dir="2700000" algn="tl">
                    <a:srgbClr val="000000">
                      <a:alpha val="43137"/>
                    </a:srgbClr>
                  </a:outerShdw>
                </a:effectLst>
                <a:latin typeface="+mn-ea"/>
              </a:rPr>
              <a:t>偏移</a:t>
            </a:r>
            <a:endParaRPr lang="en-US" altLang="zh-CN" b="1" dirty="0" smtClean="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31871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zh-CN" altLang="en-US" b="1" dirty="0" smtClean="0">
                <a:solidFill>
                  <a:srgbClr val="0000FF"/>
                </a:solidFill>
              </a:rPr>
              <a:t>虚拟化技术</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模拟和仿真</a:t>
            </a:r>
            <a:endParaRPr lang="zh-CN" altLang="en-US" sz="2800" b="1" dirty="0">
              <a:solidFill>
                <a:srgbClr val="0000FF"/>
              </a:solidFill>
            </a:endParaRPr>
          </a:p>
        </p:txBody>
      </p:sp>
      <p:sp>
        <p:nvSpPr>
          <p:cNvPr id="8" name="矩形 7"/>
          <p:cNvSpPr/>
          <p:nvPr/>
        </p:nvSpPr>
        <p:spPr>
          <a:xfrm>
            <a:off x="611187" y="1700808"/>
            <a:ext cx="7921625" cy="4016484"/>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模拟</a:t>
            </a:r>
            <a:r>
              <a:rPr lang="zh-CN" altLang="en-US" sz="2400" b="1" dirty="0" smtClean="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simulation</a:t>
            </a:r>
            <a:r>
              <a:rPr lang="zh-CN" altLang="en-US" sz="2400" b="1" dirty="0">
                <a:effectLst>
                  <a:outerShdw blurRad="38100" dist="38100" dir="2700000" algn="tl">
                    <a:srgbClr val="000000">
                      <a:alpha val="43137"/>
                    </a:srgbClr>
                  </a:outerShdw>
                </a:effectLst>
                <a:latin typeface="+mn-ea"/>
                <a:ea typeface="+mn-ea"/>
              </a:rPr>
              <a:t>）</a:t>
            </a:r>
            <a:r>
              <a:rPr lang="zh-CN" altLang="en-US" sz="2400" b="1" dirty="0" smtClean="0">
                <a:effectLst>
                  <a:outerShdw blurRad="38100" dist="38100" dir="2700000" algn="tl">
                    <a:srgbClr val="000000">
                      <a:alpha val="43137"/>
                    </a:srgbClr>
                  </a:outerShdw>
                </a:effectLst>
                <a:latin typeface="+mn-ea"/>
                <a:ea typeface="+mn-ea"/>
              </a:rPr>
              <a:t>与</a:t>
            </a:r>
            <a:r>
              <a:rPr lang="zh-CN" altLang="en-US" sz="2400" b="1" dirty="0">
                <a:solidFill>
                  <a:srgbClr val="0000FF"/>
                </a:solidFill>
                <a:effectLst>
                  <a:outerShdw blurRad="38100" dist="38100" dir="2700000" algn="tl">
                    <a:srgbClr val="000000">
                      <a:alpha val="43137"/>
                    </a:srgbClr>
                  </a:outerShdw>
                </a:effectLst>
                <a:latin typeface="+mn-ea"/>
                <a:ea typeface="+mn-ea"/>
              </a:rPr>
              <a:t>仿真</a:t>
            </a:r>
            <a:r>
              <a:rPr lang="zh-CN" altLang="en-US" sz="2400" b="1" dirty="0" smtClean="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emulation</a:t>
            </a:r>
            <a:r>
              <a:rPr lang="zh-CN" altLang="en-US" sz="2400" b="1" dirty="0" smtClean="0">
                <a:effectLst>
                  <a:outerShdw blurRad="38100" dist="38100" dir="2700000" algn="tl">
                    <a:srgbClr val="000000">
                      <a:alpha val="43137"/>
                    </a:srgbClr>
                  </a:outerShdw>
                </a:effectLst>
                <a:latin typeface="+mn-ea"/>
                <a:ea typeface="+mn-ea"/>
              </a:rPr>
              <a:t>）都是对真实的</a:t>
            </a:r>
            <a:r>
              <a:rPr lang="zh-CN" altLang="en-US" sz="2400" b="1" dirty="0" smtClean="0">
                <a:solidFill>
                  <a:srgbClr val="FF0000"/>
                </a:solidFill>
                <a:effectLst>
                  <a:outerShdw blurRad="38100" dist="38100" dir="2700000" algn="tl">
                    <a:srgbClr val="000000">
                      <a:alpha val="43137"/>
                    </a:srgbClr>
                  </a:outerShdw>
                </a:effectLst>
                <a:latin typeface="+mn-ea"/>
                <a:ea typeface="+mn-ea"/>
              </a:rPr>
              <a:t>事</a:t>
            </a:r>
            <a:r>
              <a:rPr lang="zh-CN" altLang="en-US" sz="2400" b="1" dirty="0" smtClean="0">
                <a:effectLst>
                  <a:outerShdw blurRad="38100" dist="38100" dir="2700000" algn="tl">
                    <a:srgbClr val="000000">
                      <a:alpha val="43137"/>
                    </a:srgbClr>
                  </a:outerShdw>
                </a:effectLst>
                <a:latin typeface="+mn-ea"/>
                <a:ea typeface="+mn-ea"/>
              </a:rPr>
              <a:t>或</a:t>
            </a:r>
            <a:r>
              <a:rPr lang="zh-CN" altLang="en-US" sz="2400" b="1" dirty="0" smtClean="0">
                <a:solidFill>
                  <a:srgbClr val="FF0000"/>
                </a:solidFill>
                <a:effectLst>
                  <a:outerShdw blurRad="38100" dist="38100" dir="2700000" algn="tl">
                    <a:srgbClr val="000000">
                      <a:alpha val="43137"/>
                    </a:srgbClr>
                  </a:outerShdw>
                </a:effectLst>
                <a:latin typeface="+mn-ea"/>
                <a:ea typeface="+mn-ea"/>
              </a:rPr>
              <a:t>物</a:t>
            </a:r>
            <a:r>
              <a:rPr lang="zh-CN" altLang="en-US" sz="2400" b="1" dirty="0" smtClean="0">
                <a:effectLst>
                  <a:outerShdw blurRad="38100" dist="38100" dir="2700000" algn="tl">
                    <a:srgbClr val="000000">
                      <a:alpha val="43137"/>
                    </a:srgbClr>
                  </a:outerShdw>
                </a:effectLst>
                <a:latin typeface="+mn-ea"/>
                <a:ea typeface="+mn-ea"/>
              </a:rPr>
              <a:t>的</a:t>
            </a:r>
            <a:r>
              <a:rPr lang="zh-CN" altLang="en-US" sz="2400" b="1" dirty="0" smtClean="0">
                <a:solidFill>
                  <a:srgbClr val="FF0000"/>
                </a:solidFill>
                <a:effectLst>
                  <a:outerShdw blurRad="38100" dist="38100" dir="2700000" algn="tl">
                    <a:srgbClr val="000000">
                      <a:alpha val="43137"/>
                    </a:srgbClr>
                  </a:outerShdw>
                </a:effectLst>
                <a:latin typeface="+mn-ea"/>
                <a:ea typeface="+mn-ea"/>
              </a:rPr>
              <a:t>模仿</a:t>
            </a:r>
            <a:r>
              <a:rPr lang="zh-CN" altLang="en-US" sz="2400" b="1" dirty="0" smtClean="0">
                <a:effectLst>
                  <a:outerShdw blurRad="38100" dist="38100" dir="2700000" algn="tl">
                    <a:srgbClr val="000000">
                      <a:alpha val="43137"/>
                    </a:srgbClr>
                  </a:outerShdw>
                </a:effectLst>
                <a:latin typeface="+mn-ea"/>
                <a:ea typeface="+mn-ea"/>
              </a:rPr>
              <a:t>。英文单词的中文翻译应该都可以。</a:t>
            </a:r>
            <a:endParaRPr lang="zh-CN" altLang="en-US" sz="2400" b="1" dirty="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模拟</a:t>
            </a:r>
            <a:r>
              <a:rPr lang="zh-CN" altLang="en-US" sz="2400" b="1" dirty="0">
                <a:solidFill>
                  <a:srgbClr val="0000FF"/>
                </a:solidFill>
                <a:effectLst>
                  <a:outerShdw blurRad="38100" dist="38100" dir="2700000" algn="tl">
                    <a:srgbClr val="000000">
                      <a:alpha val="43137"/>
                    </a:srgbClr>
                  </a:outerShdw>
                </a:effectLst>
                <a:latin typeface="+mn-ea"/>
                <a:ea typeface="+mn-ea"/>
              </a:rPr>
              <a:t>更</a:t>
            </a:r>
            <a:r>
              <a:rPr lang="zh-CN" altLang="en-US" sz="2400" b="1" dirty="0" smtClean="0">
                <a:solidFill>
                  <a:srgbClr val="0000FF"/>
                </a:solidFill>
                <a:effectLst>
                  <a:outerShdw blurRad="38100" dist="38100" dir="2700000" algn="tl">
                    <a:srgbClr val="000000">
                      <a:alpha val="43137"/>
                    </a:srgbClr>
                  </a:outerShdw>
                </a:effectLst>
                <a:latin typeface="+mn-ea"/>
                <a:ea typeface="+mn-ea"/>
              </a:rPr>
              <a:t>在乎结果</a:t>
            </a:r>
            <a:r>
              <a:rPr lang="zh-CN" altLang="en-US" sz="2400" b="1" dirty="0" smtClean="0">
                <a:effectLst>
                  <a:outerShdw blurRad="38100" dist="38100" dir="2700000" algn="tl">
                    <a:srgbClr val="000000">
                      <a:alpha val="43137"/>
                    </a:srgbClr>
                  </a:outerShdw>
                </a:effectLst>
                <a:latin typeface="+mn-ea"/>
                <a:ea typeface="+mn-ea"/>
              </a:rPr>
              <a:t>，输入</a:t>
            </a:r>
            <a:r>
              <a:rPr lang="zh-CN" altLang="en-US" sz="2400" b="1" dirty="0">
                <a:effectLst>
                  <a:outerShdw blurRad="38100" dist="38100" dir="2700000" algn="tl">
                    <a:srgbClr val="000000">
                      <a:alpha val="43137"/>
                    </a:srgbClr>
                  </a:outerShdw>
                </a:effectLst>
                <a:latin typeface="+mn-ea"/>
                <a:ea typeface="+mn-ea"/>
              </a:rPr>
              <a:t>是真的，过程是假的</a:t>
            </a:r>
            <a:r>
              <a:rPr lang="zh-CN" altLang="en-US" sz="2400" b="1" dirty="0" smtClean="0">
                <a:effectLst>
                  <a:outerShdw blurRad="38100" dist="38100" dir="2700000" algn="tl">
                    <a:srgbClr val="000000">
                      <a:alpha val="43137"/>
                    </a:srgbClr>
                  </a:outerShdw>
                </a:effectLst>
                <a:latin typeface="+mn-ea"/>
                <a:ea typeface="+mn-ea"/>
              </a:rPr>
              <a:t>。       例如</a:t>
            </a:r>
            <a:r>
              <a:rPr lang="zh-CN" altLang="en-US" sz="2400" b="1" dirty="0" smtClean="0">
                <a:effectLst>
                  <a:outerShdw blurRad="38100" dist="38100" dir="2700000" algn="tl">
                    <a:srgbClr val="000000">
                      <a:alpha val="43137"/>
                    </a:srgbClr>
                  </a:outerShdw>
                </a:effectLst>
                <a:latin typeface="+mn-ea"/>
                <a:ea typeface="+mn-ea"/>
              </a:rPr>
              <a:t>，模拟的</a:t>
            </a:r>
            <a:r>
              <a:rPr lang="en-US" altLang="zh-CN" sz="2400" b="1" dirty="0" smtClean="0">
                <a:effectLst>
                  <a:outerShdw blurRad="38100" dist="38100" dir="2700000" algn="tl">
                    <a:srgbClr val="000000">
                      <a:alpha val="43137"/>
                    </a:srgbClr>
                  </a:outerShdw>
                </a:effectLst>
                <a:latin typeface="+mn-ea"/>
                <a:ea typeface="+mn-ea"/>
              </a:rPr>
              <a:t>CPU</a:t>
            </a:r>
            <a:r>
              <a:rPr lang="zh-CN" altLang="en-US" sz="2400" b="1" dirty="0" smtClean="0">
                <a:effectLst>
                  <a:outerShdw blurRad="38100" dist="38100" dir="2700000" algn="tl">
                    <a:srgbClr val="000000">
                      <a:alpha val="43137"/>
                    </a:srgbClr>
                  </a:outerShdw>
                </a:effectLst>
                <a:latin typeface="+mn-ea"/>
                <a:ea typeface="+mn-ea"/>
              </a:rPr>
              <a:t>、软件等。</a:t>
            </a:r>
            <a:endParaRPr lang="zh-CN" altLang="en-US" sz="2400" b="1" dirty="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仿真</a:t>
            </a:r>
            <a:r>
              <a:rPr lang="zh-CN" altLang="en-US" sz="2400" b="1" dirty="0">
                <a:solidFill>
                  <a:srgbClr val="0000FF"/>
                </a:solidFill>
                <a:effectLst>
                  <a:outerShdw blurRad="38100" dist="38100" dir="2700000" algn="tl">
                    <a:srgbClr val="000000">
                      <a:alpha val="43137"/>
                    </a:srgbClr>
                  </a:outerShdw>
                </a:effectLst>
                <a:latin typeface="+mn-ea"/>
                <a:ea typeface="+mn-ea"/>
              </a:rPr>
              <a:t>更</a:t>
            </a:r>
            <a:r>
              <a:rPr lang="zh-CN" altLang="en-US" sz="2400" b="1" dirty="0" smtClean="0">
                <a:solidFill>
                  <a:srgbClr val="0000FF"/>
                </a:solidFill>
                <a:effectLst>
                  <a:outerShdw blurRad="38100" dist="38100" dir="2700000" algn="tl">
                    <a:srgbClr val="000000">
                      <a:alpha val="43137"/>
                    </a:srgbClr>
                  </a:outerShdw>
                </a:effectLst>
                <a:latin typeface="+mn-ea"/>
                <a:ea typeface="+mn-ea"/>
              </a:rPr>
              <a:t>在乎过程</a:t>
            </a:r>
            <a:r>
              <a:rPr lang="zh-CN" altLang="en-US" sz="2400" b="1" dirty="0" smtClean="0">
                <a:effectLst>
                  <a:outerShdw blurRad="38100" dist="38100" dir="2700000" algn="tl">
                    <a:srgbClr val="000000">
                      <a:alpha val="43137"/>
                    </a:srgbClr>
                  </a:outerShdw>
                </a:effectLst>
                <a:latin typeface="+mn-ea"/>
                <a:ea typeface="+mn-ea"/>
              </a:rPr>
              <a:t>，</a:t>
            </a:r>
            <a:r>
              <a:rPr lang="zh-CN" altLang="en-US" sz="2400" b="1" dirty="0">
                <a:effectLst>
                  <a:outerShdw blurRad="38100" dist="38100" dir="2700000" algn="tl">
                    <a:srgbClr val="000000">
                      <a:alpha val="43137"/>
                    </a:srgbClr>
                  </a:outerShdw>
                </a:effectLst>
                <a:latin typeface="+mn-ea"/>
                <a:ea typeface="+mn-ea"/>
              </a:rPr>
              <a:t>过程是真的</a:t>
            </a:r>
            <a:r>
              <a:rPr lang="zh-CN" altLang="en-US" sz="2400" b="1" dirty="0" smtClean="0">
                <a:effectLst>
                  <a:outerShdw blurRad="38100" dist="38100" dir="2700000" algn="tl">
                    <a:srgbClr val="000000">
                      <a:alpha val="43137"/>
                    </a:srgbClr>
                  </a:outerShdw>
                </a:effectLst>
                <a:latin typeface="+mn-ea"/>
                <a:ea typeface="+mn-ea"/>
              </a:rPr>
              <a:t>，输入</a:t>
            </a:r>
            <a:r>
              <a:rPr lang="zh-CN" altLang="en-US" sz="2400" b="1" dirty="0">
                <a:effectLst>
                  <a:outerShdw blurRad="38100" dist="38100" dir="2700000" algn="tl">
                    <a:srgbClr val="000000">
                      <a:alpha val="43137"/>
                    </a:srgbClr>
                  </a:outerShdw>
                </a:effectLst>
                <a:latin typeface="+mn-ea"/>
                <a:ea typeface="+mn-ea"/>
              </a:rPr>
              <a:t>是假</a:t>
            </a:r>
            <a:r>
              <a:rPr lang="zh-CN" altLang="en-US" sz="2400" b="1" dirty="0" smtClean="0">
                <a:effectLst>
                  <a:outerShdw blurRad="38100" dist="38100" dir="2700000" algn="tl">
                    <a:srgbClr val="000000">
                      <a:alpha val="43137"/>
                    </a:srgbClr>
                  </a:outerShdw>
                </a:effectLst>
                <a:latin typeface="+mn-ea"/>
                <a:ea typeface="+mn-ea"/>
              </a:rPr>
              <a:t>的</a:t>
            </a:r>
            <a:r>
              <a:rPr lang="zh-CN" altLang="en-US" sz="2400" b="1" dirty="0" smtClean="0">
                <a:effectLst>
                  <a:outerShdw blurRad="38100" dist="38100" dir="2700000" algn="tl">
                    <a:srgbClr val="000000">
                      <a:alpha val="43137"/>
                    </a:srgbClr>
                  </a:outerShdw>
                </a:effectLst>
                <a:latin typeface="+mn-ea"/>
                <a:ea typeface="+mn-ea"/>
              </a:rPr>
              <a:t>。       例如</a:t>
            </a:r>
            <a:r>
              <a:rPr lang="zh-CN" altLang="en-US" sz="2400" b="1" dirty="0" smtClean="0">
                <a:effectLst>
                  <a:outerShdw blurRad="38100" dist="38100" dir="2700000" algn="tl">
                    <a:srgbClr val="000000">
                      <a:alpha val="43137"/>
                    </a:srgbClr>
                  </a:outerShdw>
                </a:effectLst>
                <a:latin typeface="+mn-ea"/>
                <a:ea typeface="+mn-ea"/>
              </a:rPr>
              <a:t>，产生</a:t>
            </a:r>
            <a:r>
              <a:rPr lang="zh-CN" altLang="en-US" sz="2400" b="1" dirty="0">
                <a:effectLst>
                  <a:outerShdw blurRad="38100" dist="38100" dir="2700000" algn="tl">
                    <a:srgbClr val="000000">
                      <a:alpha val="43137"/>
                    </a:srgbClr>
                  </a:outerShdw>
                </a:effectLst>
                <a:latin typeface="+mn-ea"/>
                <a:ea typeface="+mn-ea"/>
              </a:rPr>
              <a:t>仿真报文的</a:t>
            </a:r>
            <a:r>
              <a:rPr lang="zh-CN" altLang="en-US" sz="2400" b="1" dirty="0" smtClean="0">
                <a:effectLst>
                  <a:outerShdw blurRad="38100" dist="38100" dir="2700000" algn="tl">
                    <a:srgbClr val="000000">
                      <a:alpha val="43137"/>
                    </a:srgbClr>
                  </a:outerShdw>
                </a:effectLst>
                <a:latin typeface="+mn-ea"/>
                <a:ea typeface="+mn-ea"/>
              </a:rPr>
              <a:t>过程。</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另一种观点：模拟</a:t>
            </a:r>
            <a:r>
              <a:rPr lang="zh-CN" altLang="en-US" sz="2400" b="1" dirty="0">
                <a:effectLst>
                  <a:outerShdw blurRad="38100" dist="38100" dir="2700000" algn="tl">
                    <a:srgbClr val="000000">
                      <a:alpha val="43137"/>
                    </a:srgbClr>
                  </a:outerShdw>
                </a:effectLst>
                <a:latin typeface="+mn-ea"/>
                <a:ea typeface="+mn-ea"/>
              </a:rPr>
              <a:t>是以模型为基础的</a:t>
            </a:r>
            <a:r>
              <a:rPr lang="zh-CN" altLang="en-US" sz="2400" b="1" dirty="0" smtClean="0">
                <a:effectLst>
                  <a:outerShdw blurRad="38100" dist="38100" dir="2700000" algn="tl">
                    <a:srgbClr val="000000">
                      <a:alpha val="43137"/>
                    </a:srgbClr>
                  </a:outerShdw>
                </a:effectLst>
                <a:latin typeface="+mn-ea"/>
                <a:ea typeface="+mn-ea"/>
              </a:rPr>
              <a:t>拟合；仿真</a:t>
            </a:r>
            <a:r>
              <a:rPr lang="zh-CN" altLang="en-US" sz="2400" b="1" dirty="0">
                <a:effectLst>
                  <a:outerShdw blurRad="38100" dist="38100" dir="2700000" algn="tl">
                    <a:srgbClr val="000000">
                      <a:alpha val="43137"/>
                    </a:srgbClr>
                  </a:outerShdw>
                </a:effectLst>
                <a:latin typeface="+mn-ea"/>
                <a:ea typeface="+mn-ea"/>
              </a:rPr>
              <a:t>是以功能为基础的</a:t>
            </a:r>
            <a:r>
              <a:rPr lang="zh-CN" altLang="en-US" sz="2400" b="1" dirty="0" smtClean="0">
                <a:effectLst>
                  <a:outerShdw blurRad="38100" dist="38100" dir="2700000" algn="tl">
                    <a:srgbClr val="000000">
                      <a:alpha val="43137"/>
                    </a:srgbClr>
                  </a:outerShdw>
                </a:effectLst>
                <a:latin typeface="+mn-ea"/>
                <a:ea typeface="+mn-ea"/>
              </a:rPr>
              <a:t>效仿。</a:t>
            </a:r>
            <a:endParaRPr lang="zh-CN" altLang="en-US" sz="2400" b="1" dirty="0">
              <a:effectLst>
                <a:outerShdw blurRad="38100" dist="38100" dir="2700000" algn="tl">
                  <a:srgbClr val="000000">
                    <a:alpha val="43137"/>
                  </a:srgbClr>
                </a:outerShdw>
              </a:effectLst>
              <a:latin typeface="+mn-ea"/>
              <a:ea typeface="+mn-ea"/>
            </a:endParaRPr>
          </a:p>
        </p:txBody>
      </p:sp>
      <p:sp>
        <p:nvSpPr>
          <p:cNvPr id="6" name="圆角矩形标注 5"/>
          <p:cNvSpPr/>
          <p:nvPr/>
        </p:nvSpPr>
        <p:spPr>
          <a:xfrm>
            <a:off x="3491880" y="5661248"/>
            <a:ext cx="3672408" cy="468052"/>
          </a:xfrm>
          <a:prstGeom prst="wedgeRoundRectCallout">
            <a:avLst>
              <a:gd name="adj1" fmla="val -37860"/>
              <a:gd name="adj2" fmla="val -114438"/>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latin typeface="+mn-ea"/>
              </a:rPr>
              <a:t>还有其他观点</a:t>
            </a:r>
            <a:endParaRPr lang="en-US" altLang="zh-CN" sz="2000" b="1" dirty="0" smtClean="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6680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 calcmode="lin" valueType="num">
                                      <p:cBhvr additive="base">
                                        <p:cTn id="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en-US" altLang="zh-CN" b="1" dirty="0" smtClean="0">
                <a:solidFill>
                  <a:srgbClr val="0000FF"/>
                </a:solidFill>
              </a:rPr>
              <a:t>7.3.1</a:t>
            </a:r>
            <a:r>
              <a:rPr lang="zh-CN" altLang="en-US" b="1" dirty="0" smtClean="0">
                <a:solidFill>
                  <a:srgbClr val="0000FF"/>
                </a:solidFill>
              </a:rPr>
              <a:t>  虚拟机工作原理</a:t>
            </a:r>
            <a:endParaRPr lang="zh-CN" altLang="en-US" dirty="0" smtClean="0"/>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虚拟和真实</a:t>
            </a:r>
            <a:endParaRPr lang="zh-CN" altLang="en-US" sz="2800" b="1" dirty="0">
              <a:solidFill>
                <a:srgbClr val="0000FF"/>
              </a:solidFill>
            </a:endParaRPr>
          </a:p>
        </p:txBody>
      </p:sp>
      <p:sp>
        <p:nvSpPr>
          <p:cNvPr id="8" name="矩形 7"/>
          <p:cNvSpPr/>
          <p:nvPr/>
        </p:nvSpPr>
        <p:spPr>
          <a:xfrm>
            <a:off x="611187" y="1700808"/>
            <a:ext cx="7921625" cy="1092607"/>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虚拟与真实相对</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在</a:t>
            </a:r>
            <a:r>
              <a:rPr lang="zh-CN" altLang="en-US" sz="2400" b="1" dirty="0">
                <a:effectLst>
                  <a:outerShdw blurRad="38100" dist="38100" dir="2700000" algn="tl">
                    <a:srgbClr val="000000">
                      <a:alpha val="43137"/>
                    </a:srgbClr>
                  </a:outerShdw>
                </a:effectLst>
                <a:latin typeface="+mn-ea"/>
                <a:ea typeface="+mn-ea"/>
              </a:rPr>
              <a:t>虚拟之外，虚拟就是假；在虚拟之中，虚拟就是</a:t>
            </a:r>
            <a:r>
              <a:rPr lang="zh-CN" altLang="en-US" sz="2400" b="1" dirty="0" smtClean="0">
                <a:effectLst>
                  <a:outerShdw blurRad="38100" dist="38100" dir="2700000" algn="tl">
                    <a:srgbClr val="000000">
                      <a:alpha val="43137"/>
                    </a:srgbClr>
                  </a:outerShdw>
                </a:effectLst>
                <a:latin typeface="+mn-ea"/>
                <a:ea typeface="+mn-ea"/>
              </a:rPr>
              <a:t>真。</a:t>
            </a:r>
            <a:endParaRPr lang="zh-CN" altLang="en-US" sz="2400" b="1" dirty="0">
              <a:effectLst>
                <a:outerShdw blurRad="38100" dist="38100" dir="2700000" algn="tl">
                  <a:srgbClr val="000000">
                    <a:alpha val="43137"/>
                  </a:srgbClr>
                </a:outerShdw>
              </a:effectLst>
              <a:latin typeface="+mn-ea"/>
              <a:ea typeface="+mn-ea"/>
            </a:endParaRPr>
          </a:p>
        </p:txBody>
      </p:sp>
      <p:sp>
        <p:nvSpPr>
          <p:cNvPr id="6" name="圆角矩形标注 5"/>
          <p:cNvSpPr/>
          <p:nvPr/>
        </p:nvSpPr>
        <p:spPr>
          <a:xfrm>
            <a:off x="2195736" y="3284984"/>
            <a:ext cx="3672408" cy="468052"/>
          </a:xfrm>
          <a:prstGeom prst="wedgeRoundRectCallout">
            <a:avLst>
              <a:gd name="adj1" fmla="val -37860"/>
              <a:gd name="adj2" fmla="val -114438"/>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effectLst>
                  <a:outerShdw blurRad="38100" dist="38100" dir="2700000" algn="tl">
                    <a:srgbClr val="000000">
                      <a:alpha val="43137"/>
                    </a:srgbClr>
                  </a:outerShdw>
                </a:effectLst>
                <a:latin typeface="+mn-ea"/>
              </a:rPr>
              <a:t>源自</a:t>
            </a:r>
            <a:r>
              <a:rPr lang="zh-CN" altLang="en-US" sz="2000" b="1" dirty="0">
                <a:solidFill>
                  <a:srgbClr val="0000FF"/>
                </a:solidFill>
                <a:effectLst>
                  <a:outerShdw blurRad="38100" dist="38100" dir="2700000" algn="tl">
                    <a:srgbClr val="000000">
                      <a:alpha val="43137"/>
                    </a:srgbClr>
                  </a:outerShdw>
                </a:effectLst>
                <a:latin typeface="+mn-ea"/>
              </a:rPr>
              <a:t>网络</a:t>
            </a:r>
            <a:r>
              <a:rPr lang="zh-CN" altLang="en-US" sz="2000" b="1" dirty="0" smtClean="0">
                <a:solidFill>
                  <a:srgbClr val="0000FF"/>
                </a:solidFill>
                <a:effectLst>
                  <a:outerShdw blurRad="38100" dist="38100" dir="2700000" algn="tl">
                    <a:srgbClr val="000000">
                      <a:alpha val="43137"/>
                    </a:srgbClr>
                  </a:outerShdw>
                </a:effectLst>
                <a:latin typeface="+mn-ea"/>
              </a:rPr>
              <a:t>文献</a:t>
            </a:r>
            <a:endParaRPr lang="en-US" altLang="zh-CN" sz="2000" b="1" dirty="0" smtClean="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325525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虚拟化技术</a:t>
            </a:r>
            <a:r>
              <a:rPr lang="zh-CN" altLang="en-US" sz="1600" b="1" dirty="0">
                <a:solidFill>
                  <a:srgbClr val="000000"/>
                </a:solidFill>
                <a:effectLst>
                  <a:outerShdw blurRad="38100" dist="38100" dir="2700000" algn="tl">
                    <a:srgbClr val="000000">
                      <a:alpha val="43137"/>
                    </a:srgbClr>
                  </a:outerShdw>
                </a:effectLst>
                <a:latin typeface="宋体"/>
                <a:ea typeface="宋体"/>
              </a:rPr>
              <a:t>（王鹏</a:t>
            </a:r>
            <a:r>
              <a:rPr lang="en-US" altLang="zh-CN" sz="1600" b="1" dirty="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云技术与大数据技术</a:t>
            </a:r>
            <a:r>
              <a:rPr lang="en-US" altLang="zh-CN" sz="1600" b="1" dirty="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a:t>
            </a:r>
            <a:endParaRPr lang="zh-CN" altLang="en-US" b="1" dirty="0">
              <a:solidFill>
                <a:srgbClr val="0000FF"/>
              </a:solidFill>
            </a:endParaRPr>
          </a:p>
        </p:txBody>
      </p:sp>
      <p:sp>
        <p:nvSpPr>
          <p:cNvPr id="8" name="矩形 7"/>
          <p:cNvSpPr/>
          <p:nvPr/>
        </p:nvSpPr>
        <p:spPr>
          <a:xfrm>
            <a:off x="611187" y="1717197"/>
            <a:ext cx="7921625" cy="2798843"/>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广义地看，</a:t>
            </a:r>
            <a:r>
              <a:rPr lang="zh-CN" altLang="en-US" sz="2400" b="1" dirty="0" smtClean="0">
                <a:solidFill>
                  <a:srgbClr val="0000FF"/>
                </a:solidFill>
                <a:effectLst>
                  <a:outerShdw blurRad="38100" dist="38100" dir="2700000" algn="tl">
                    <a:srgbClr val="000000">
                      <a:alpha val="43137"/>
                    </a:srgbClr>
                  </a:outerShdw>
                </a:effectLst>
                <a:latin typeface="+mn-ea"/>
                <a:ea typeface="+mn-ea"/>
              </a:rPr>
              <a:t>虚拟化技术就是一种逻辑简化技术，实现物理层向逻辑层的变化</a:t>
            </a:r>
            <a:r>
              <a:rPr lang="zh-CN" altLang="en-US" sz="2400" b="1" dirty="0" smtClean="0">
                <a:effectLst>
                  <a:outerShdw blurRad="38100" dist="38100" dir="2700000" algn="tl">
                    <a:srgbClr val="000000">
                      <a:alpha val="43137"/>
                    </a:srgbClr>
                  </a:outerShdw>
                </a:effectLst>
                <a:latin typeface="+mn-ea"/>
                <a:ea typeface="+mn-ea"/>
              </a:rPr>
              <a:t>。采用虚拟化技术后，</a:t>
            </a:r>
            <a:r>
              <a:rPr lang="zh-CN" altLang="en-US" sz="2400" b="1" dirty="0">
                <a:effectLst>
                  <a:outerShdw blurRad="38100" dist="38100" dir="2700000" algn="tl">
                    <a:srgbClr val="000000">
                      <a:alpha val="43137"/>
                    </a:srgbClr>
                  </a:outerShdw>
                </a:effectLst>
                <a:latin typeface="+mn-ea"/>
                <a:ea typeface="+mn-ea"/>
              </a:rPr>
              <a:t>一个</a:t>
            </a:r>
            <a:r>
              <a:rPr lang="zh-CN" altLang="en-US" sz="2400" b="1" dirty="0" smtClean="0">
                <a:effectLst>
                  <a:outerShdw blurRad="38100" dist="38100" dir="2700000" algn="tl">
                    <a:srgbClr val="000000">
                      <a:alpha val="43137"/>
                    </a:srgbClr>
                  </a:outerShdw>
                </a:effectLst>
                <a:latin typeface="+mn-ea"/>
                <a:ea typeface="+mn-ea"/>
              </a:rPr>
              <a:t>系统对外表现出的运动方式是一种逻辑化的运动方式，而不是真实的物理运动方式。采用虚拟化技术能实现</a:t>
            </a:r>
            <a:r>
              <a:rPr lang="zh-CN" altLang="en-US" sz="2400" b="1" dirty="0" smtClean="0">
                <a:solidFill>
                  <a:srgbClr val="0000FF"/>
                </a:solidFill>
                <a:effectLst>
                  <a:outerShdw blurRad="38100" dist="38100" dir="2700000" algn="tl">
                    <a:srgbClr val="000000">
                      <a:alpha val="43137"/>
                    </a:srgbClr>
                  </a:outerShdw>
                </a:effectLst>
                <a:latin typeface="+mn-ea"/>
                <a:ea typeface="+mn-ea"/>
              </a:rPr>
              <a:t>对物理层运动复杂性的屏蔽</a:t>
            </a:r>
            <a:r>
              <a:rPr lang="zh-CN" altLang="en-US" sz="2400" b="1" dirty="0" smtClean="0">
                <a:effectLst>
                  <a:outerShdw blurRad="38100" dist="38100" dir="2700000" algn="tl">
                    <a:srgbClr val="000000">
                      <a:alpha val="43137"/>
                    </a:srgbClr>
                  </a:outerShdw>
                </a:effectLst>
                <a:latin typeface="+mn-ea"/>
                <a:ea typeface="+mn-ea"/>
              </a:rPr>
              <a:t>，使</a:t>
            </a:r>
            <a:r>
              <a:rPr lang="zh-CN" altLang="en-US" sz="2400" b="1" dirty="0" smtClean="0">
                <a:solidFill>
                  <a:srgbClr val="0000FF"/>
                </a:solidFill>
                <a:effectLst>
                  <a:outerShdw blurRad="38100" dist="38100" dir="2700000" algn="tl">
                    <a:srgbClr val="000000">
                      <a:alpha val="43137"/>
                    </a:srgbClr>
                  </a:outerShdw>
                </a:effectLst>
                <a:latin typeface="+mn-ea"/>
                <a:ea typeface="+mn-ea"/>
              </a:rPr>
              <a:t>系统对外运行状态呈现出简单的逻辑运行状态</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10" name="Rectangle 4"/>
          <p:cNvSpPr>
            <a:spLocks noGrp="1" noChangeArrowheads="1"/>
          </p:cNvSpPr>
          <p:nvPr>
            <p:ph type="title"/>
          </p:nvPr>
        </p:nvSpPr>
        <p:spPr/>
        <p:txBody>
          <a:bodyPr/>
          <a:lstStyle/>
          <a:p>
            <a:pPr eaLnBrk="1" hangingPunct="1"/>
            <a:r>
              <a:rPr lang="zh-CN" altLang="en-US" b="1" dirty="0" smtClean="0">
                <a:solidFill>
                  <a:srgbClr val="0000FF"/>
                </a:solidFill>
              </a:rPr>
              <a:t>虚拟化技术</a:t>
            </a:r>
            <a:endParaRPr lang="zh-CN" altLang="en-US" dirty="0" smtClean="0"/>
          </a:p>
        </p:txBody>
      </p:sp>
    </p:spTree>
    <p:extLst>
      <p:ext uri="{BB962C8B-B14F-4D97-AF65-F5344CB8AC3E}">
        <p14:creationId xmlns:p14="http://schemas.microsoft.com/office/powerpoint/2010/main" val="3631765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虚拟化技术</a:t>
            </a:r>
            <a:r>
              <a:rPr lang="zh-CN" altLang="en-US" sz="1600" b="1" dirty="0">
                <a:solidFill>
                  <a:srgbClr val="000000"/>
                </a:solidFill>
                <a:effectLst>
                  <a:outerShdw blurRad="38100" dist="38100" dir="2700000" algn="tl">
                    <a:srgbClr val="000000">
                      <a:alpha val="43137"/>
                    </a:srgbClr>
                  </a:outerShdw>
                </a:effectLst>
                <a:latin typeface="宋体"/>
                <a:ea typeface="宋体"/>
              </a:rPr>
              <a:t>（王鹏</a:t>
            </a:r>
            <a:r>
              <a:rPr lang="en-US" altLang="zh-CN" sz="1600" b="1" dirty="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云技术与大数据技术</a:t>
            </a:r>
            <a:r>
              <a:rPr lang="en-US" altLang="zh-CN" sz="1600" b="1" dirty="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a:t>
            </a:r>
            <a:endParaRPr lang="zh-CN" altLang="en-US" b="1" dirty="0">
              <a:solidFill>
                <a:srgbClr val="0000FF"/>
              </a:solidFill>
            </a:endParaRPr>
          </a:p>
        </p:txBody>
      </p:sp>
      <p:sp>
        <p:nvSpPr>
          <p:cNvPr id="8" name="矩形 7"/>
          <p:cNvSpPr/>
          <p:nvPr/>
        </p:nvSpPr>
        <p:spPr>
          <a:xfrm>
            <a:off x="611187" y="1717197"/>
            <a:ext cx="7921625" cy="3093154"/>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虚拟</a:t>
            </a:r>
            <a:r>
              <a:rPr lang="zh-CN" altLang="en-US" sz="2400" b="1" dirty="0" smtClean="0">
                <a:effectLst>
                  <a:outerShdw blurRad="38100" dist="38100" dir="2700000" algn="tl">
                    <a:srgbClr val="000000">
                      <a:alpha val="43137"/>
                    </a:srgbClr>
                  </a:outerShdw>
                </a:effectLst>
                <a:latin typeface="+mn-ea"/>
                <a:ea typeface="+mn-ea"/>
              </a:rPr>
              <a:t>化</a:t>
            </a:r>
            <a:endParaRPr lang="en-US" altLang="zh-CN" sz="2400" b="1" dirty="0" smtClean="0">
              <a:effectLst>
                <a:outerShdw blurRad="38100" dist="38100" dir="2700000" algn="tl">
                  <a:srgbClr val="000000">
                    <a:alpha val="43137"/>
                  </a:srgbClr>
                </a:outerShdw>
              </a:effectLst>
              <a:latin typeface="+mn-ea"/>
              <a:ea typeface="+mn-ea"/>
            </a:endParaRPr>
          </a:p>
          <a:p>
            <a:pPr marL="800100" lvl="1" indent="-342900">
              <a:lnSpc>
                <a:spcPts val="3600"/>
              </a:lnSpc>
              <a:spcBef>
                <a:spcPts val="600"/>
              </a:spcBef>
              <a:buFont typeface="Arial" pitchFamily="34" charset="0"/>
              <a:buChar char="•"/>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对象</a:t>
            </a:r>
            <a:r>
              <a:rPr lang="zh-CN" altLang="en-US" sz="2400" b="1" dirty="0" smtClean="0">
                <a:effectLst>
                  <a:outerShdw blurRad="38100" dist="38100" dir="2700000" algn="tl">
                    <a:srgbClr val="000000">
                      <a:alpha val="43137"/>
                    </a:srgbClr>
                  </a:outerShdw>
                </a:effectLst>
                <a:latin typeface="+mn-ea"/>
                <a:ea typeface="+mn-ea"/>
              </a:rPr>
              <a:t>：计算机的各种资源（包括基础设施、系统和软件）</a:t>
            </a:r>
            <a:endParaRPr lang="en-US" altLang="zh-CN" sz="2400" b="1" dirty="0" smtClean="0">
              <a:effectLst>
                <a:outerShdw blurRad="38100" dist="38100" dir="2700000" algn="tl">
                  <a:srgbClr val="000000">
                    <a:alpha val="43137"/>
                  </a:srgbClr>
                </a:outerShdw>
              </a:effectLst>
              <a:latin typeface="+mn-ea"/>
              <a:ea typeface="+mn-ea"/>
            </a:endParaRPr>
          </a:p>
          <a:p>
            <a:pPr marL="800100" lvl="1" indent="-342900">
              <a:lnSpc>
                <a:spcPts val="3600"/>
              </a:lnSpc>
              <a:spcBef>
                <a:spcPts val="600"/>
              </a:spcBef>
              <a:buFont typeface="Arial" pitchFamily="34" charset="0"/>
              <a:buChar char="•"/>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过程</a:t>
            </a:r>
            <a:r>
              <a:rPr lang="zh-CN" altLang="en-US" sz="2400" b="1" dirty="0" smtClean="0">
                <a:effectLst>
                  <a:outerShdw blurRad="38100" dist="38100" dir="2700000" algn="tl">
                    <a:srgbClr val="000000">
                      <a:alpha val="43137"/>
                    </a:srgbClr>
                  </a:outerShdw>
                </a:effectLst>
                <a:latin typeface="+mn-ea"/>
                <a:ea typeface="+mn-ea"/>
              </a:rPr>
              <a:t>：将各种资源进行抽象、转换</a:t>
            </a:r>
            <a:endParaRPr lang="en-US" altLang="zh-CN" sz="2400" b="1" dirty="0" smtClean="0">
              <a:effectLst>
                <a:outerShdw blurRad="38100" dist="38100" dir="2700000" algn="tl">
                  <a:srgbClr val="000000">
                    <a:alpha val="43137"/>
                  </a:srgbClr>
                </a:outerShdw>
              </a:effectLst>
              <a:latin typeface="+mn-ea"/>
              <a:ea typeface="+mn-ea"/>
            </a:endParaRPr>
          </a:p>
          <a:p>
            <a:pPr marL="800100" lvl="1" indent="-342900">
              <a:lnSpc>
                <a:spcPts val="3600"/>
              </a:lnSpc>
              <a:spcBef>
                <a:spcPts val="600"/>
              </a:spcBef>
              <a:buFont typeface="Arial" pitchFamily="34" charset="0"/>
              <a:buChar char="•"/>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结果</a:t>
            </a:r>
            <a:r>
              <a:rPr lang="zh-CN" altLang="en-US" sz="2400" b="1" dirty="0" smtClean="0">
                <a:effectLst>
                  <a:outerShdw blurRad="38100" dist="38100" dir="2700000" algn="tl">
                    <a:srgbClr val="000000">
                      <a:alpha val="43137"/>
                    </a:srgbClr>
                  </a:outerShdw>
                </a:effectLst>
                <a:latin typeface="+mn-ea"/>
                <a:ea typeface="+mn-ea"/>
              </a:rPr>
              <a:t>：为这些资源提供标准的接口来接收输入和提供输出，使用户能以更好的方式应用这些资源。</a:t>
            </a:r>
            <a:endParaRPr lang="zh-CN" altLang="en-US" sz="2400" b="1" dirty="0">
              <a:effectLst>
                <a:outerShdw blurRad="38100" dist="38100" dir="2700000" algn="tl">
                  <a:srgbClr val="000000">
                    <a:alpha val="43137"/>
                  </a:srgbClr>
                </a:outerShdw>
              </a:effectLst>
              <a:latin typeface="+mn-ea"/>
              <a:ea typeface="+mn-ea"/>
            </a:endParaRPr>
          </a:p>
        </p:txBody>
      </p:sp>
      <p:sp>
        <p:nvSpPr>
          <p:cNvPr id="10" name="Rectangle 4"/>
          <p:cNvSpPr>
            <a:spLocks noGrp="1" noChangeArrowheads="1"/>
          </p:cNvSpPr>
          <p:nvPr>
            <p:ph type="title"/>
          </p:nvPr>
        </p:nvSpPr>
        <p:spPr/>
        <p:txBody>
          <a:bodyPr/>
          <a:lstStyle/>
          <a:p>
            <a:pPr eaLnBrk="1" hangingPunct="1"/>
            <a:r>
              <a:rPr lang="zh-CN" altLang="en-US" b="1" dirty="0" smtClean="0">
                <a:solidFill>
                  <a:srgbClr val="0000FF"/>
                </a:solidFill>
              </a:rPr>
              <a:t>虚拟化技术</a:t>
            </a:r>
            <a:endParaRPr lang="zh-CN" altLang="en-US" dirty="0" smtClean="0"/>
          </a:p>
        </p:txBody>
      </p:sp>
    </p:spTree>
    <p:extLst>
      <p:ext uri="{BB962C8B-B14F-4D97-AF65-F5344CB8AC3E}">
        <p14:creationId xmlns:p14="http://schemas.microsoft.com/office/powerpoint/2010/main" val="2972617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虚拟化技术</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（任永杰</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《KVM</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虚拟化技术实战与原理解析</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a:t>
            </a:r>
            <a:endParaRPr lang="zh-CN" altLang="en-US" sz="2800" b="1" dirty="0">
              <a:solidFill>
                <a:srgbClr val="0000FF"/>
              </a:solidFill>
            </a:endParaRPr>
          </a:p>
        </p:txBody>
      </p:sp>
      <p:sp>
        <p:nvSpPr>
          <p:cNvPr id="8" name="矩形 7"/>
          <p:cNvSpPr/>
          <p:nvPr/>
        </p:nvSpPr>
        <p:spPr>
          <a:xfrm>
            <a:off x="611187" y="1700808"/>
            <a:ext cx="7921625" cy="2477601"/>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虚拟化是指计算元件在虚拟的基础上面而不是真实的基础上运行，是一个为了简化管理、优化资源的解决方案。</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将一般的计算模型抽象成为一定的物理资源和运行于之上的计算元件，它们之间通过定义的物理资源接口进行交互。</a:t>
            </a:r>
            <a:endParaRPr lang="en-US" altLang="zh-CN" sz="2400" b="1" dirty="0" smtClean="0">
              <a:effectLst>
                <a:outerShdw blurRad="38100" dist="38100" dir="2700000" algn="tl">
                  <a:srgbClr val="000000">
                    <a:alpha val="43137"/>
                  </a:srgbClr>
                </a:outerShdw>
              </a:effectLst>
              <a:latin typeface="+mn-ea"/>
              <a:ea typeface="+mn-ea"/>
            </a:endParaRPr>
          </a:p>
        </p:txBody>
      </p:sp>
      <p:grpSp>
        <p:nvGrpSpPr>
          <p:cNvPr id="5" name="组合 4"/>
          <p:cNvGrpSpPr/>
          <p:nvPr/>
        </p:nvGrpSpPr>
        <p:grpSpPr>
          <a:xfrm>
            <a:off x="1403648" y="3861048"/>
            <a:ext cx="5616624" cy="2252538"/>
            <a:chOff x="1403648" y="3861048"/>
            <a:chExt cx="5616624" cy="2252538"/>
          </a:xfrm>
        </p:grpSpPr>
        <p:grpSp>
          <p:nvGrpSpPr>
            <p:cNvPr id="24" name="组合 23"/>
            <p:cNvGrpSpPr/>
            <p:nvPr/>
          </p:nvGrpSpPr>
          <p:grpSpPr>
            <a:xfrm>
              <a:off x="1403648" y="4293096"/>
              <a:ext cx="1152128" cy="1296144"/>
              <a:chOff x="1403648" y="4293096"/>
              <a:chExt cx="1152128" cy="1296144"/>
            </a:xfrm>
          </p:grpSpPr>
          <p:sp>
            <p:nvSpPr>
              <p:cNvPr id="2" name="矩形 1"/>
              <p:cNvSpPr/>
              <p:nvPr/>
            </p:nvSpPr>
            <p:spPr>
              <a:xfrm>
                <a:off x="1403648" y="4293096"/>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9" name="矩形 8"/>
              <p:cNvSpPr/>
              <p:nvPr/>
            </p:nvSpPr>
            <p:spPr>
              <a:xfrm>
                <a:off x="1403648" y="5157192"/>
                <a:ext cx="1152128"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4" name="直接连接符 3"/>
              <p:cNvCxnSpPr/>
              <p:nvPr/>
            </p:nvCxnSpPr>
            <p:spPr>
              <a:xfrm>
                <a:off x="1403648" y="4941168"/>
                <a:ext cx="115212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 name="右箭头 9"/>
            <p:cNvSpPr/>
            <p:nvPr/>
          </p:nvSpPr>
          <p:spPr>
            <a:xfrm>
              <a:off x="2987824" y="4725144"/>
              <a:ext cx="792088" cy="4320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355976" y="3861048"/>
              <a:ext cx="2664296" cy="2252538"/>
              <a:chOff x="4355976" y="3861048"/>
              <a:chExt cx="2664296" cy="2252538"/>
            </a:xfrm>
          </p:grpSpPr>
          <p:sp>
            <p:nvSpPr>
              <p:cNvPr id="13" name="矩形 12"/>
              <p:cNvSpPr/>
              <p:nvPr/>
            </p:nvSpPr>
            <p:spPr>
              <a:xfrm>
                <a:off x="4355976" y="5681538"/>
                <a:ext cx="2664296"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14" name="直接连接符 13"/>
              <p:cNvCxnSpPr/>
              <p:nvPr/>
            </p:nvCxnSpPr>
            <p:spPr>
              <a:xfrm>
                <a:off x="4355976" y="5517232"/>
                <a:ext cx="266429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355976" y="4581128"/>
                <a:ext cx="2649810"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7" name="直接连接符 16"/>
              <p:cNvCxnSpPr/>
              <p:nvPr/>
            </p:nvCxnSpPr>
            <p:spPr>
              <a:xfrm>
                <a:off x="4355976" y="4437112"/>
                <a:ext cx="2649810"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355976" y="3861048"/>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19" name="矩形 18"/>
              <p:cNvSpPr/>
              <p:nvPr/>
            </p:nvSpPr>
            <p:spPr>
              <a:xfrm>
                <a:off x="5848424" y="3861048"/>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22" name="矩形 21"/>
              <p:cNvSpPr/>
              <p:nvPr/>
            </p:nvSpPr>
            <p:spPr>
              <a:xfrm>
                <a:off x="4427984" y="4653136"/>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3" name="矩形 22"/>
              <p:cNvSpPr/>
              <p:nvPr/>
            </p:nvSpPr>
            <p:spPr>
              <a:xfrm>
                <a:off x="5796136" y="4653136"/>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0" name="TextBox 19"/>
              <p:cNvSpPr txBox="1"/>
              <p:nvPr/>
            </p:nvSpPr>
            <p:spPr>
              <a:xfrm>
                <a:off x="5073178" y="4951670"/>
                <a:ext cx="1080120" cy="369332"/>
              </a:xfrm>
              <a:prstGeom prst="rect">
                <a:avLst/>
              </a:prstGeom>
              <a:noFill/>
            </p:spPr>
            <p:txBody>
              <a:bodyPr wrap="square" rtlCol="0">
                <a:spAutoFit/>
              </a:bodyPr>
              <a:lstStyle/>
              <a:p>
                <a:pPr algn="ctr"/>
                <a:r>
                  <a:rPr lang="zh-CN" altLang="en-US" b="1" dirty="0" smtClean="0">
                    <a:solidFill>
                      <a:schemeClr val="bg1"/>
                    </a:solidFill>
                    <a:effectLst>
                      <a:outerShdw blurRad="38100" dist="38100" dir="2700000" algn="tl">
                        <a:srgbClr val="000000">
                          <a:alpha val="43137"/>
                        </a:srgbClr>
                      </a:outerShdw>
                    </a:effectLst>
                  </a:rPr>
                  <a:t>虚拟化</a:t>
                </a:r>
                <a:endParaRPr lang="zh-CN" altLang="en-US" b="1" dirty="0">
                  <a:solidFill>
                    <a:schemeClr val="bg1"/>
                  </a:solidFill>
                  <a:effectLst>
                    <a:outerShdw blurRad="38100" dist="38100" dir="2700000" algn="tl">
                      <a:srgbClr val="000000">
                        <a:alpha val="43137"/>
                      </a:srgbClr>
                    </a:outerShdw>
                  </a:effectLst>
                </a:endParaRPr>
              </a:p>
            </p:txBody>
          </p:sp>
        </p:grpSp>
      </p:grpSp>
      <p:sp>
        <p:nvSpPr>
          <p:cNvPr id="27" name="Rectangle 4"/>
          <p:cNvSpPr>
            <a:spLocks noGrp="1" noChangeArrowheads="1"/>
          </p:cNvSpPr>
          <p:nvPr>
            <p:ph type="title"/>
          </p:nvPr>
        </p:nvSpPr>
        <p:spPr/>
        <p:txBody>
          <a:bodyPr/>
          <a:lstStyle/>
          <a:p>
            <a:pPr eaLnBrk="1" hangingPunct="1"/>
            <a:r>
              <a:rPr lang="zh-CN" altLang="en-US" b="1" dirty="0" smtClean="0">
                <a:solidFill>
                  <a:srgbClr val="0000FF"/>
                </a:solidFill>
              </a:rPr>
              <a:t>虚拟化技术</a:t>
            </a:r>
            <a:endParaRPr lang="zh-CN" altLang="en-US" dirty="0" smtClean="0"/>
          </a:p>
        </p:txBody>
      </p:sp>
    </p:spTree>
    <p:extLst>
      <p:ext uri="{BB962C8B-B14F-4D97-AF65-F5344CB8AC3E}">
        <p14:creationId xmlns:p14="http://schemas.microsoft.com/office/powerpoint/2010/main" val="193959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虚拟化技术</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（任永杰</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《KVM</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虚拟化技术实战与原理解析</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a:t>
            </a:r>
            <a:endParaRPr lang="zh-CN" altLang="en-US" sz="2800" b="1" dirty="0">
              <a:solidFill>
                <a:srgbClr val="0000FF"/>
              </a:solidFill>
            </a:endParaRPr>
          </a:p>
        </p:txBody>
      </p:sp>
      <p:grpSp>
        <p:nvGrpSpPr>
          <p:cNvPr id="6" name="组合 5"/>
          <p:cNvGrpSpPr/>
          <p:nvPr/>
        </p:nvGrpSpPr>
        <p:grpSpPr>
          <a:xfrm>
            <a:off x="1403648" y="1968550"/>
            <a:ext cx="5616624" cy="2252538"/>
            <a:chOff x="1403648" y="1968550"/>
            <a:chExt cx="5616624" cy="2252538"/>
          </a:xfrm>
        </p:grpSpPr>
        <p:sp>
          <p:nvSpPr>
            <p:cNvPr id="10" name="右箭头 9"/>
            <p:cNvSpPr/>
            <p:nvPr/>
          </p:nvSpPr>
          <p:spPr>
            <a:xfrm>
              <a:off x="2987824" y="2832646"/>
              <a:ext cx="792088" cy="4320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403648" y="1968550"/>
              <a:ext cx="5616624" cy="2252538"/>
              <a:chOff x="1403648" y="1968550"/>
              <a:chExt cx="5616624" cy="2252538"/>
            </a:xfrm>
          </p:grpSpPr>
          <p:sp>
            <p:nvSpPr>
              <p:cNvPr id="2" name="矩形 1"/>
              <p:cNvSpPr/>
              <p:nvPr/>
            </p:nvSpPr>
            <p:spPr>
              <a:xfrm>
                <a:off x="1403648" y="2400598"/>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9" name="矩形 8"/>
              <p:cNvSpPr/>
              <p:nvPr/>
            </p:nvSpPr>
            <p:spPr>
              <a:xfrm>
                <a:off x="1403648" y="3264694"/>
                <a:ext cx="1152128"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4" name="直接连接符 3"/>
              <p:cNvCxnSpPr/>
              <p:nvPr/>
            </p:nvCxnSpPr>
            <p:spPr>
              <a:xfrm>
                <a:off x="1403648" y="3048670"/>
                <a:ext cx="115212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355976" y="3789040"/>
                <a:ext cx="2664296"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14" name="直接连接符 13"/>
              <p:cNvCxnSpPr/>
              <p:nvPr/>
            </p:nvCxnSpPr>
            <p:spPr>
              <a:xfrm>
                <a:off x="4355976" y="3624734"/>
                <a:ext cx="266429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355976" y="2688630"/>
                <a:ext cx="2649810"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7" name="直接连接符 16"/>
              <p:cNvCxnSpPr/>
              <p:nvPr/>
            </p:nvCxnSpPr>
            <p:spPr>
              <a:xfrm>
                <a:off x="4355976" y="2544614"/>
                <a:ext cx="2649810"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355976" y="1968550"/>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19" name="矩形 18"/>
              <p:cNvSpPr/>
              <p:nvPr/>
            </p:nvSpPr>
            <p:spPr>
              <a:xfrm>
                <a:off x="5848424" y="1968550"/>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22" name="矩形 21"/>
              <p:cNvSpPr/>
              <p:nvPr/>
            </p:nvSpPr>
            <p:spPr>
              <a:xfrm>
                <a:off x="4427984" y="2760638"/>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3" name="矩形 22"/>
              <p:cNvSpPr/>
              <p:nvPr/>
            </p:nvSpPr>
            <p:spPr>
              <a:xfrm>
                <a:off x="5796136" y="2760638"/>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0" name="TextBox 19"/>
              <p:cNvSpPr txBox="1"/>
              <p:nvPr/>
            </p:nvSpPr>
            <p:spPr>
              <a:xfrm>
                <a:off x="5073178" y="3059172"/>
                <a:ext cx="1080120" cy="369332"/>
              </a:xfrm>
              <a:prstGeom prst="rect">
                <a:avLst/>
              </a:prstGeom>
              <a:noFill/>
            </p:spPr>
            <p:txBody>
              <a:bodyPr wrap="square" rtlCol="0">
                <a:spAutoFit/>
              </a:bodyPr>
              <a:lstStyle/>
              <a:p>
                <a:pPr algn="ctr"/>
                <a:r>
                  <a:rPr lang="zh-CN" altLang="en-US" b="1" dirty="0" smtClean="0">
                    <a:solidFill>
                      <a:schemeClr val="bg1"/>
                    </a:solidFill>
                    <a:effectLst>
                      <a:outerShdw blurRad="38100" dist="38100" dir="2700000" algn="tl">
                        <a:srgbClr val="000000">
                          <a:alpha val="43137"/>
                        </a:srgbClr>
                      </a:outerShdw>
                    </a:effectLst>
                  </a:rPr>
                  <a:t>虚拟化</a:t>
                </a:r>
                <a:endParaRPr lang="zh-CN" altLang="en-US" b="1" dirty="0">
                  <a:solidFill>
                    <a:schemeClr val="bg1"/>
                  </a:solidFill>
                  <a:effectLst>
                    <a:outerShdw blurRad="38100" dist="38100" dir="2700000" algn="tl">
                      <a:srgbClr val="000000">
                        <a:alpha val="43137"/>
                      </a:srgbClr>
                    </a:outerShdw>
                  </a:effectLst>
                </a:endParaRPr>
              </a:p>
            </p:txBody>
          </p:sp>
        </p:grpSp>
      </p:grpSp>
      <p:sp>
        <p:nvSpPr>
          <p:cNvPr id="26" name="圆角矩形标注 25"/>
          <p:cNvSpPr/>
          <p:nvPr/>
        </p:nvSpPr>
        <p:spPr>
          <a:xfrm>
            <a:off x="971600" y="4797152"/>
            <a:ext cx="6192688" cy="1368152"/>
          </a:xfrm>
          <a:prstGeom prst="wedgeRoundRectCallout">
            <a:avLst>
              <a:gd name="adj1" fmla="val -32154"/>
              <a:gd name="adj2" fmla="val -88661"/>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mn-ea"/>
              </a:rPr>
              <a:t>资源</a:t>
            </a:r>
            <a:r>
              <a:rPr lang="zh-CN" altLang="en-US" sz="2000" b="1" dirty="0" smtClean="0">
                <a:solidFill>
                  <a:schemeClr val="tx1"/>
                </a:solidFill>
                <a:effectLst>
                  <a:outerShdw blurRad="38100" dist="38100" dir="2700000" algn="tl">
                    <a:srgbClr val="000000">
                      <a:alpha val="43137"/>
                    </a:srgbClr>
                  </a:outerShdw>
                </a:effectLst>
                <a:latin typeface="+mn-ea"/>
              </a:rPr>
              <a:t>可以表现为各种各样的形式：</a:t>
            </a:r>
            <a:endParaRPr lang="en-US" altLang="zh-CN" sz="2000" b="1" dirty="0" smtClean="0">
              <a:solidFill>
                <a:schemeClr val="tx1"/>
              </a:solidFill>
              <a:effectLst>
                <a:outerShdw blurRad="38100" dist="38100" dir="2700000" algn="tl">
                  <a:srgbClr val="000000">
                    <a:alpha val="43137"/>
                  </a:srgbClr>
                </a:outerShdw>
              </a:effectLst>
              <a:latin typeface="+mn-ea"/>
            </a:endParaRPr>
          </a:p>
          <a:p>
            <a:pPr lvl="1">
              <a:lnSpc>
                <a:spcPts val="3000"/>
              </a:lnSpc>
            </a:pPr>
            <a:r>
              <a:rPr lang="zh-CN" altLang="en-US" sz="2000" b="1" dirty="0" smtClean="0">
                <a:solidFill>
                  <a:schemeClr val="tx1"/>
                </a:solidFill>
                <a:effectLst>
                  <a:outerShdw blurRad="38100" dist="38100" dir="2700000" algn="tl">
                    <a:srgbClr val="000000">
                      <a:alpha val="43137"/>
                    </a:srgbClr>
                  </a:outerShdw>
                </a:effectLst>
                <a:latin typeface="+mn-ea"/>
              </a:rPr>
              <a:t>操作系统及其系统调用作为</a:t>
            </a:r>
            <a:r>
              <a:rPr lang="zh-CN" altLang="en-US" sz="2000" b="1" dirty="0" smtClean="0">
                <a:solidFill>
                  <a:srgbClr val="0000FF"/>
                </a:solidFill>
                <a:effectLst>
                  <a:outerShdw blurRad="38100" dist="38100" dir="2700000" algn="tl">
                    <a:srgbClr val="000000">
                      <a:alpha val="43137"/>
                    </a:srgbClr>
                  </a:outerShdw>
                </a:effectLst>
                <a:latin typeface="+mn-ea"/>
              </a:rPr>
              <a:t>资源</a:t>
            </a:r>
            <a:endParaRPr lang="en-US" altLang="zh-CN" sz="2000" b="1" dirty="0" smtClean="0">
              <a:solidFill>
                <a:srgbClr val="0000FF"/>
              </a:solidFill>
              <a:effectLst>
                <a:outerShdw blurRad="38100" dist="38100" dir="2700000" algn="tl">
                  <a:srgbClr val="000000">
                    <a:alpha val="43137"/>
                  </a:srgbClr>
                </a:outerShdw>
              </a:effectLst>
              <a:latin typeface="+mn-ea"/>
            </a:endParaRPr>
          </a:p>
          <a:p>
            <a:pPr lvl="1">
              <a:lnSpc>
                <a:spcPts val="3000"/>
              </a:lnSpc>
            </a:pPr>
            <a:r>
              <a:rPr lang="en-US" altLang="zh-CN" sz="2000" b="1" dirty="0" smtClean="0">
                <a:solidFill>
                  <a:schemeClr val="tx1"/>
                </a:solidFill>
                <a:effectLst>
                  <a:outerShdw blurRad="38100" dist="38100" dir="2700000" algn="tl">
                    <a:srgbClr val="000000">
                      <a:alpha val="43137"/>
                    </a:srgbClr>
                  </a:outerShdw>
                </a:effectLst>
                <a:latin typeface="+mn-ea"/>
              </a:rPr>
              <a:t>x86</a:t>
            </a:r>
            <a:r>
              <a:rPr lang="zh-CN" altLang="en-US" sz="2000" b="1" dirty="0" smtClean="0">
                <a:solidFill>
                  <a:schemeClr val="tx1"/>
                </a:solidFill>
                <a:effectLst>
                  <a:outerShdw blurRad="38100" dist="38100" dir="2700000" algn="tl">
                    <a:srgbClr val="000000">
                      <a:alpha val="43137"/>
                    </a:srgbClr>
                  </a:outerShdw>
                </a:effectLst>
                <a:latin typeface="+mn-ea"/>
              </a:rPr>
              <a:t>平台包括处理器、内存和外设作为</a:t>
            </a:r>
            <a:r>
              <a:rPr lang="zh-CN" altLang="en-US" sz="2000" b="1" dirty="0" smtClean="0">
                <a:solidFill>
                  <a:srgbClr val="0000FF"/>
                </a:solidFill>
                <a:effectLst>
                  <a:outerShdw blurRad="38100" dist="38100" dir="2700000" algn="tl">
                    <a:srgbClr val="000000">
                      <a:alpha val="43137"/>
                    </a:srgbClr>
                  </a:outerShdw>
                </a:effectLst>
                <a:latin typeface="+mn-ea"/>
              </a:rPr>
              <a:t>资源</a:t>
            </a:r>
            <a:endParaRPr lang="en-US" altLang="zh-CN" sz="2000" b="1" dirty="0" smtClean="0">
              <a:solidFill>
                <a:srgbClr val="0000FF"/>
              </a:solidFill>
              <a:effectLst>
                <a:outerShdw blurRad="38100" dist="38100" dir="2700000" algn="tl">
                  <a:srgbClr val="000000">
                    <a:alpha val="43137"/>
                  </a:srgbClr>
                </a:outerShdw>
              </a:effectLst>
              <a:latin typeface="+mn-ea"/>
            </a:endParaRPr>
          </a:p>
        </p:txBody>
      </p:sp>
      <p:sp>
        <p:nvSpPr>
          <p:cNvPr id="24" name="Rectangle 4"/>
          <p:cNvSpPr>
            <a:spLocks noGrp="1" noChangeArrowheads="1"/>
          </p:cNvSpPr>
          <p:nvPr>
            <p:ph type="title"/>
          </p:nvPr>
        </p:nvSpPr>
        <p:spPr/>
        <p:txBody>
          <a:bodyPr/>
          <a:lstStyle/>
          <a:p>
            <a:pPr eaLnBrk="1" hangingPunct="1"/>
            <a:r>
              <a:rPr lang="zh-CN" altLang="en-US" b="1" dirty="0" smtClean="0">
                <a:solidFill>
                  <a:srgbClr val="0000FF"/>
                </a:solidFill>
              </a:rPr>
              <a:t>虚拟化技术</a:t>
            </a:r>
            <a:endParaRPr lang="zh-CN" altLang="en-US" dirty="0" smtClean="0"/>
          </a:p>
        </p:txBody>
      </p:sp>
    </p:spTree>
    <p:extLst>
      <p:ext uri="{BB962C8B-B14F-4D97-AF65-F5344CB8AC3E}">
        <p14:creationId xmlns:p14="http://schemas.microsoft.com/office/powerpoint/2010/main" val="420708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虚拟化技术</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（任永杰</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《KVM</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虚拟化技术实战与原理解析</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a:t>
            </a:r>
            <a:endParaRPr lang="zh-CN" altLang="en-US" sz="2800" b="1" dirty="0">
              <a:solidFill>
                <a:srgbClr val="0000FF"/>
              </a:solidFill>
            </a:endParaRPr>
          </a:p>
        </p:txBody>
      </p:sp>
      <p:sp>
        <p:nvSpPr>
          <p:cNvPr id="8" name="矩形 7"/>
          <p:cNvSpPr/>
          <p:nvPr/>
        </p:nvSpPr>
        <p:spPr>
          <a:xfrm>
            <a:off x="611187" y="1700808"/>
            <a:ext cx="7921625" cy="2477601"/>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实现虚拟化的</a:t>
            </a:r>
            <a:r>
              <a:rPr lang="zh-CN" altLang="en-US" sz="2400" b="1" dirty="0" smtClean="0">
                <a:solidFill>
                  <a:srgbClr val="0000FF"/>
                </a:solidFill>
                <a:effectLst>
                  <a:outerShdw blurRad="38100" dist="38100" dir="2700000" algn="tl">
                    <a:srgbClr val="000000">
                      <a:alpha val="43137"/>
                    </a:srgbClr>
                  </a:outerShdw>
                </a:effectLst>
                <a:latin typeface="+mn-ea"/>
                <a:ea typeface="+mn-ea"/>
              </a:rPr>
              <a:t>关键点</a:t>
            </a:r>
            <a:r>
              <a:rPr lang="zh-CN" altLang="en-US" sz="2400" b="1" dirty="0" smtClean="0">
                <a:effectLst>
                  <a:outerShdw blurRad="38100" dist="38100" dir="2700000" algn="tl">
                    <a:srgbClr val="000000">
                      <a:alpha val="43137"/>
                    </a:srgbClr>
                  </a:outerShdw>
                </a:effectLst>
                <a:latin typeface="+mn-ea"/>
                <a:ea typeface="+mn-ea"/>
              </a:rPr>
              <a:t>：</a:t>
            </a:r>
            <a:r>
              <a:rPr lang="zh-CN" altLang="en-US" sz="2400" b="1" dirty="0" smtClean="0">
                <a:solidFill>
                  <a:srgbClr val="FF0000"/>
                </a:solidFill>
                <a:effectLst>
                  <a:outerShdw blurRad="38100" dist="38100" dir="2700000" algn="tl">
                    <a:srgbClr val="000000">
                      <a:alpha val="43137"/>
                    </a:srgbClr>
                  </a:outerShdw>
                </a:effectLst>
                <a:latin typeface="+mn-ea"/>
                <a:ea typeface="+mn-ea"/>
              </a:rPr>
              <a:t>虚拟化层必须能够截获计算元件对物理资源的直接访问，并将其重定向到虚拟资源</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根据虚拟化层通过</a:t>
            </a:r>
            <a:r>
              <a:rPr lang="zh-CN" altLang="en-US" sz="2400" b="1" dirty="0">
                <a:effectLst>
                  <a:outerShdw blurRad="38100" dist="38100" dir="2700000" algn="tl">
                    <a:srgbClr val="000000">
                      <a:alpha val="43137"/>
                    </a:srgbClr>
                  </a:outerShdw>
                </a:effectLst>
                <a:latin typeface="+mn-ea"/>
                <a:ea typeface="+mn-ea"/>
              </a:rPr>
              <a:t>纯软件的方法，还是利用物理资源提供的机制来实现这种“截获并重定向”，把</a:t>
            </a:r>
            <a:r>
              <a:rPr lang="zh-CN" altLang="en-US" sz="2400" b="1" dirty="0">
                <a:solidFill>
                  <a:srgbClr val="0000FF"/>
                </a:solidFill>
                <a:effectLst>
                  <a:outerShdw blurRad="38100" dist="38100" dir="2700000" algn="tl">
                    <a:srgbClr val="000000">
                      <a:alpha val="43137"/>
                    </a:srgbClr>
                  </a:outerShdw>
                </a:effectLst>
                <a:latin typeface="+mn-ea"/>
                <a:ea typeface="+mn-ea"/>
              </a:rPr>
              <a:t>虚拟化分为软件虚拟化和硬件虚拟化</a:t>
            </a:r>
            <a:r>
              <a:rPr lang="zh-CN" altLang="en-US" sz="2400" b="1" dirty="0">
                <a:effectLst>
                  <a:outerShdw blurRad="38100" dist="38100" dir="2700000" algn="tl">
                    <a:srgbClr val="000000">
                      <a:alpha val="43137"/>
                    </a:srgbClr>
                  </a:outerShdw>
                </a:effectLst>
                <a:latin typeface="+mn-ea"/>
                <a:ea typeface="+mn-ea"/>
              </a:rPr>
              <a:t>。</a:t>
            </a:r>
            <a:endParaRPr lang="en-US" altLang="zh-CN" sz="2400" b="1" dirty="0">
              <a:effectLst>
                <a:outerShdw blurRad="38100" dist="38100" dir="2700000" algn="tl">
                  <a:srgbClr val="000000">
                    <a:alpha val="43137"/>
                  </a:srgbClr>
                </a:outerShdw>
              </a:effectLst>
              <a:latin typeface="+mn-ea"/>
              <a:ea typeface="+mn-ea"/>
            </a:endParaRPr>
          </a:p>
        </p:txBody>
      </p:sp>
      <p:grpSp>
        <p:nvGrpSpPr>
          <p:cNvPr id="5" name="组合 4"/>
          <p:cNvGrpSpPr/>
          <p:nvPr/>
        </p:nvGrpSpPr>
        <p:grpSpPr>
          <a:xfrm>
            <a:off x="1907704" y="3861048"/>
            <a:ext cx="5616624" cy="2252538"/>
            <a:chOff x="1403648" y="3861048"/>
            <a:chExt cx="5616624" cy="2252538"/>
          </a:xfrm>
        </p:grpSpPr>
        <p:grpSp>
          <p:nvGrpSpPr>
            <p:cNvPr id="24" name="组合 23"/>
            <p:cNvGrpSpPr/>
            <p:nvPr/>
          </p:nvGrpSpPr>
          <p:grpSpPr>
            <a:xfrm>
              <a:off x="1403648" y="4293096"/>
              <a:ext cx="1152128" cy="1296144"/>
              <a:chOff x="1403648" y="4293096"/>
              <a:chExt cx="1152128" cy="1296144"/>
            </a:xfrm>
          </p:grpSpPr>
          <p:sp>
            <p:nvSpPr>
              <p:cNvPr id="2" name="矩形 1"/>
              <p:cNvSpPr/>
              <p:nvPr/>
            </p:nvSpPr>
            <p:spPr>
              <a:xfrm>
                <a:off x="1403648" y="4293096"/>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9" name="矩形 8"/>
              <p:cNvSpPr/>
              <p:nvPr/>
            </p:nvSpPr>
            <p:spPr>
              <a:xfrm>
                <a:off x="1403648" y="5157192"/>
                <a:ext cx="1152128"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4" name="直接连接符 3"/>
              <p:cNvCxnSpPr/>
              <p:nvPr/>
            </p:nvCxnSpPr>
            <p:spPr>
              <a:xfrm>
                <a:off x="1403648" y="4941168"/>
                <a:ext cx="115212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 name="右箭头 9"/>
            <p:cNvSpPr/>
            <p:nvPr/>
          </p:nvSpPr>
          <p:spPr>
            <a:xfrm>
              <a:off x="2987824" y="4725144"/>
              <a:ext cx="792088" cy="4320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355976" y="3861048"/>
              <a:ext cx="2664296" cy="2252538"/>
              <a:chOff x="4355976" y="3861048"/>
              <a:chExt cx="2664296" cy="2252538"/>
            </a:xfrm>
          </p:grpSpPr>
          <p:sp>
            <p:nvSpPr>
              <p:cNvPr id="13" name="矩形 12"/>
              <p:cNvSpPr/>
              <p:nvPr/>
            </p:nvSpPr>
            <p:spPr>
              <a:xfrm>
                <a:off x="4355976" y="5681538"/>
                <a:ext cx="2664296" cy="4320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资    源</a:t>
                </a:r>
                <a:endParaRPr lang="zh-CN" altLang="en-US" b="1" dirty="0">
                  <a:solidFill>
                    <a:schemeClr val="tx1"/>
                  </a:solidFill>
                </a:endParaRPr>
              </a:p>
            </p:txBody>
          </p:sp>
          <p:cxnSp>
            <p:nvCxnSpPr>
              <p:cNvPr id="14" name="直接连接符 13"/>
              <p:cNvCxnSpPr/>
              <p:nvPr/>
            </p:nvCxnSpPr>
            <p:spPr>
              <a:xfrm>
                <a:off x="4355976" y="5517232"/>
                <a:ext cx="266429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370462" y="4581128"/>
                <a:ext cx="2649810"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7" name="直接连接符 16"/>
              <p:cNvCxnSpPr/>
              <p:nvPr/>
            </p:nvCxnSpPr>
            <p:spPr>
              <a:xfrm>
                <a:off x="4355976" y="4437112"/>
                <a:ext cx="2649810" cy="0"/>
              </a:xfrm>
              <a:prstGeom prst="line">
                <a:avLst/>
              </a:prstGeom>
              <a:ln w="3810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355976" y="3861048"/>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19" name="矩形 18"/>
              <p:cNvSpPr/>
              <p:nvPr/>
            </p:nvSpPr>
            <p:spPr>
              <a:xfrm>
                <a:off x="5848424" y="3861048"/>
                <a:ext cx="115212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计算元件</a:t>
                </a:r>
                <a:endParaRPr lang="zh-CN" altLang="en-US" b="1" dirty="0">
                  <a:solidFill>
                    <a:schemeClr val="tx1"/>
                  </a:solidFill>
                </a:endParaRPr>
              </a:p>
            </p:txBody>
          </p:sp>
          <p:sp>
            <p:nvSpPr>
              <p:cNvPr id="22" name="矩形 21"/>
              <p:cNvSpPr/>
              <p:nvPr/>
            </p:nvSpPr>
            <p:spPr>
              <a:xfrm>
                <a:off x="4427984" y="4653136"/>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3" name="矩形 22"/>
              <p:cNvSpPr/>
              <p:nvPr/>
            </p:nvSpPr>
            <p:spPr>
              <a:xfrm>
                <a:off x="5796136" y="4653136"/>
                <a:ext cx="1152128" cy="288032"/>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虚拟资源</a:t>
                </a:r>
                <a:endParaRPr lang="zh-CN" altLang="en-US" sz="1600" b="1" dirty="0">
                  <a:solidFill>
                    <a:schemeClr val="tx1"/>
                  </a:solidFill>
                </a:endParaRPr>
              </a:p>
            </p:txBody>
          </p:sp>
          <p:sp>
            <p:nvSpPr>
              <p:cNvPr id="20" name="TextBox 19"/>
              <p:cNvSpPr txBox="1"/>
              <p:nvPr/>
            </p:nvSpPr>
            <p:spPr>
              <a:xfrm>
                <a:off x="5073178" y="4951670"/>
                <a:ext cx="1080120" cy="369332"/>
              </a:xfrm>
              <a:prstGeom prst="rect">
                <a:avLst/>
              </a:prstGeom>
              <a:noFill/>
            </p:spPr>
            <p:txBody>
              <a:bodyPr wrap="square" rtlCol="0">
                <a:spAutoFit/>
              </a:bodyPr>
              <a:lstStyle/>
              <a:p>
                <a:pPr algn="ctr"/>
                <a:r>
                  <a:rPr lang="zh-CN" altLang="en-US" b="1" dirty="0" smtClean="0">
                    <a:solidFill>
                      <a:schemeClr val="bg1"/>
                    </a:solidFill>
                    <a:effectLst>
                      <a:outerShdw blurRad="38100" dist="38100" dir="2700000" algn="tl">
                        <a:srgbClr val="000000">
                          <a:alpha val="43137"/>
                        </a:srgbClr>
                      </a:outerShdw>
                    </a:effectLst>
                  </a:rPr>
                  <a:t>虚拟化</a:t>
                </a:r>
                <a:endParaRPr lang="zh-CN" altLang="en-US" b="1" dirty="0">
                  <a:solidFill>
                    <a:schemeClr val="bg1"/>
                  </a:solidFill>
                  <a:effectLst>
                    <a:outerShdw blurRad="38100" dist="38100" dir="2700000" algn="tl">
                      <a:srgbClr val="000000">
                        <a:alpha val="43137"/>
                      </a:srgbClr>
                    </a:outerShdw>
                  </a:effectLst>
                </a:endParaRPr>
              </a:p>
            </p:txBody>
          </p:sp>
        </p:grpSp>
      </p:grpSp>
      <p:sp>
        <p:nvSpPr>
          <p:cNvPr id="27" name="Rectangle 4"/>
          <p:cNvSpPr>
            <a:spLocks noGrp="1" noChangeArrowheads="1"/>
          </p:cNvSpPr>
          <p:nvPr>
            <p:ph type="title"/>
          </p:nvPr>
        </p:nvSpPr>
        <p:spPr/>
        <p:txBody>
          <a:bodyPr/>
          <a:lstStyle/>
          <a:p>
            <a:pPr eaLnBrk="1" hangingPunct="1"/>
            <a:r>
              <a:rPr lang="zh-CN" altLang="en-US" b="1" dirty="0" smtClean="0">
                <a:solidFill>
                  <a:srgbClr val="0000FF"/>
                </a:solidFill>
              </a:rPr>
              <a:t>虚拟化技术</a:t>
            </a:r>
            <a:endParaRPr lang="zh-CN" altLang="en-US" dirty="0" smtClean="0"/>
          </a:p>
        </p:txBody>
      </p:sp>
    </p:spTree>
    <p:extLst>
      <p:ext uri="{BB962C8B-B14F-4D97-AF65-F5344CB8AC3E}">
        <p14:creationId xmlns:p14="http://schemas.microsoft.com/office/powerpoint/2010/main" val="375915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虚拟化技术</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（任永杰</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《KVM</a:t>
            </a:r>
            <a:r>
              <a:rPr lang="zh-CN" altLang="en-US" sz="1600" b="1" dirty="0" smtClean="0">
                <a:solidFill>
                  <a:srgbClr val="000000"/>
                </a:solidFill>
                <a:effectLst>
                  <a:outerShdw blurRad="38100" dist="38100" dir="2700000" algn="tl">
                    <a:srgbClr val="000000">
                      <a:alpha val="43137"/>
                    </a:srgbClr>
                  </a:outerShdw>
                </a:effectLst>
                <a:latin typeface="宋体"/>
                <a:ea typeface="宋体"/>
              </a:rPr>
              <a:t>虚拟化技术实战与原理解析</a:t>
            </a:r>
            <a:r>
              <a:rPr lang="en-US" altLang="zh-CN" sz="1600" b="1" dirty="0" smtClean="0">
                <a:solidFill>
                  <a:srgbClr val="000000"/>
                </a:solidFill>
                <a:effectLst>
                  <a:outerShdw blurRad="38100" dist="38100" dir="2700000" algn="tl">
                    <a:srgbClr val="000000">
                      <a:alpha val="43137"/>
                    </a:srgbClr>
                  </a:outerShdw>
                </a:effectLst>
                <a:latin typeface="宋体"/>
                <a:ea typeface="宋体"/>
              </a:rPr>
              <a:t>》</a:t>
            </a:r>
            <a:r>
              <a:rPr lang="zh-CN" altLang="en-US" sz="1600" b="1" dirty="0">
                <a:solidFill>
                  <a:srgbClr val="000000"/>
                </a:solidFill>
                <a:effectLst>
                  <a:outerShdw blurRad="38100" dist="38100" dir="2700000" algn="tl">
                    <a:srgbClr val="000000">
                      <a:alpha val="43137"/>
                    </a:srgbClr>
                  </a:outerShdw>
                </a:effectLst>
                <a:latin typeface="宋体"/>
                <a:ea typeface="宋体"/>
              </a:rPr>
              <a:t>）</a:t>
            </a:r>
            <a:endParaRPr lang="zh-CN" altLang="en-US" sz="2800" b="1" dirty="0">
              <a:solidFill>
                <a:srgbClr val="0000FF"/>
              </a:solidFill>
            </a:endParaRPr>
          </a:p>
        </p:txBody>
      </p:sp>
      <p:sp>
        <p:nvSpPr>
          <p:cNvPr id="8" name="矩形 7"/>
          <p:cNvSpPr/>
          <p:nvPr/>
        </p:nvSpPr>
        <p:spPr>
          <a:xfrm>
            <a:off x="611187" y="1700808"/>
            <a:ext cx="7921625" cy="4876335"/>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实现虚拟化的</a:t>
            </a:r>
            <a:r>
              <a:rPr lang="zh-CN" altLang="en-US" sz="2400" b="1" dirty="0" smtClean="0">
                <a:solidFill>
                  <a:srgbClr val="0000FF"/>
                </a:solidFill>
                <a:effectLst>
                  <a:outerShdw blurRad="38100" dist="38100" dir="2700000" algn="tl">
                    <a:srgbClr val="000000">
                      <a:alpha val="43137"/>
                    </a:srgbClr>
                  </a:outerShdw>
                </a:effectLst>
                <a:latin typeface="+mn-ea"/>
                <a:ea typeface="+mn-ea"/>
              </a:rPr>
              <a:t>关键点</a:t>
            </a:r>
            <a:r>
              <a:rPr lang="zh-CN" altLang="en-US" sz="2400" b="1" dirty="0" smtClean="0">
                <a:effectLst>
                  <a:outerShdw blurRad="38100" dist="38100" dir="2700000" algn="tl">
                    <a:srgbClr val="000000">
                      <a:alpha val="43137"/>
                    </a:srgbClr>
                  </a:outerShdw>
                </a:effectLst>
                <a:latin typeface="+mn-ea"/>
                <a:ea typeface="+mn-ea"/>
              </a:rPr>
              <a:t>：</a:t>
            </a:r>
            <a:r>
              <a:rPr lang="zh-CN" altLang="en-US" sz="2400" b="1" dirty="0" smtClean="0">
                <a:solidFill>
                  <a:srgbClr val="FF0000"/>
                </a:solidFill>
                <a:effectLst>
                  <a:outerShdw blurRad="38100" dist="38100" dir="2700000" algn="tl">
                    <a:srgbClr val="000000">
                      <a:alpha val="43137"/>
                    </a:srgbClr>
                  </a:outerShdw>
                </a:effectLst>
                <a:latin typeface="+mn-ea"/>
                <a:ea typeface="+mn-ea"/>
              </a:rPr>
              <a:t>虚拟化层必须能够截获计算元件对物理资源的直接访问，并将其重定向到虚拟资源</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根据虚拟化层通过</a:t>
            </a:r>
            <a:r>
              <a:rPr lang="zh-CN" altLang="en-US" sz="2400" b="1" dirty="0">
                <a:effectLst>
                  <a:outerShdw blurRad="38100" dist="38100" dir="2700000" algn="tl">
                    <a:srgbClr val="000000">
                      <a:alpha val="43137"/>
                    </a:srgbClr>
                  </a:outerShdw>
                </a:effectLst>
                <a:latin typeface="+mn-ea"/>
                <a:ea typeface="+mn-ea"/>
              </a:rPr>
              <a:t>纯软件的方法，还是利用物理资源提供的机制来实现这种“截获并重定向”，把虚拟化分为软件虚拟化和硬件虚拟化</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u="sng" dirty="0" smtClean="0">
                <a:solidFill>
                  <a:srgbClr val="0000FF"/>
                </a:solidFill>
                <a:effectLst>
                  <a:outerShdw blurRad="38100" dist="38100" dir="2700000" algn="tl">
                    <a:srgbClr val="000000">
                      <a:alpha val="43137"/>
                    </a:srgbClr>
                  </a:outerShdw>
                </a:effectLst>
                <a:latin typeface="+mn-ea"/>
                <a:ea typeface="+mn-ea"/>
              </a:rPr>
              <a:t>软件虚拟化</a:t>
            </a:r>
            <a:r>
              <a:rPr lang="zh-CN" altLang="en-US" sz="2400" b="1" dirty="0" smtClean="0">
                <a:effectLst>
                  <a:outerShdw blurRad="38100" dist="38100" dir="2700000" algn="tl">
                    <a:srgbClr val="000000">
                      <a:alpha val="43137"/>
                    </a:srgbClr>
                  </a:outerShdw>
                </a:effectLst>
                <a:latin typeface="+mn-ea"/>
                <a:ea typeface="+mn-ea"/>
              </a:rPr>
              <a:t>，就是利用纯软件的方法在现有的物理平台上实现对物理平台访问的截获和模拟。</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u="sng" dirty="0" smtClean="0">
                <a:solidFill>
                  <a:srgbClr val="0000FF"/>
                </a:solidFill>
                <a:effectLst>
                  <a:outerShdw blurRad="38100" dist="38100" dir="2700000" algn="tl">
                    <a:srgbClr val="000000">
                      <a:alpha val="43137"/>
                    </a:srgbClr>
                  </a:outerShdw>
                </a:effectLst>
                <a:latin typeface="+mn-ea"/>
                <a:ea typeface="+mn-ea"/>
              </a:rPr>
              <a:t>硬件虚拟化</a:t>
            </a:r>
            <a:r>
              <a:rPr lang="zh-CN" altLang="en-US" sz="2400" b="1" dirty="0" smtClean="0">
                <a:effectLst>
                  <a:outerShdw blurRad="38100" dist="38100" dir="2700000" algn="tl">
                    <a:srgbClr val="000000">
                      <a:alpha val="43137"/>
                    </a:srgbClr>
                  </a:outerShdw>
                </a:effectLst>
                <a:latin typeface="+mn-ea"/>
                <a:ea typeface="+mn-ea"/>
              </a:rPr>
              <a:t>，就是物理平台本身提供了对特殊指令的截获和重定向的硬件支持机制。硬件帮助软件实现对关键硬件资源的虚拟化，从而提升性能。</a:t>
            </a:r>
            <a:endParaRPr lang="en-US" altLang="zh-CN" sz="2400" b="1" dirty="0">
              <a:effectLst>
                <a:outerShdw blurRad="38100" dist="38100" dir="2700000" algn="tl">
                  <a:srgbClr val="000000">
                    <a:alpha val="43137"/>
                  </a:srgbClr>
                </a:outerShdw>
              </a:effectLst>
              <a:latin typeface="+mn-ea"/>
              <a:ea typeface="+mn-ea"/>
            </a:endParaRPr>
          </a:p>
        </p:txBody>
      </p:sp>
      <p:sp>
        <p:nvSpPr>
          <p:cNvPr id="10" name="Rectangle 4"/>
          <p:cNvSpPr>
            <a:spLocks noGrp="1" noChangeArrowheads="1"/>
          </p:cNvSpPr>
          <p:nvPr>
            <p:ph type="title"/>
          </p:nvPr>
        </p:nvSpPr>
        <p:spPr/>
        <p:txBody>
          <a:bodyPr/>
          <a:lstStyle/>
          <a:p>
            <a:pPr eaLnBrk="1" hangingPunct="1"/>
            <a:r>
              <a:rPr lang="zh-CN" altLang="en-US" b="1" dirty="0" smtClean="0">
                <a:solidFill>
                  <a:srgbClr val="0000FF"/>
                </a:solidFill>
              </a:rPr>
              <a:t>虚拟化技术</a:t>
            </a:r>
            <a:endParaRPr lang="zh-CN" altLang="en-US" dirty="0" smtClean="0"/>
          </a:p>
        </p:txBody>
      </p:sp>
    </p:spTree>
    <p:extLst>
      <p:ext uri="{BB962C8B-B14F-4D97-AF65-F5344CB8AC3E}">
        <p14:creationId xmlns:p14="http://schemas.microsoft.com/office/powerpoint/2010/main" val="203671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虚拟机</a:t>
            </a:r>
            <a:endParaRPr lang="zh-CN" altLang="en-US" sz="2800" b="1" dirty="0">
              <a:solidFill>
                <a:srgbClr val="0000FF"/>
              </a:solidFill>
            </a:endParaRPr>
          </a:p>
        </p:txBody>
      </p:sp>
      <p:sp>
        <p:nvSpPr>
          <p:cNvPr id="8" name="矩形 7"/>
          <p:cNvSpPr/>
          <p:nvPr/>
        </p:nvSpPr>
        <p:spPr>
          <a:xfrm>
            <a:off x="611187" y="1700808"/>
            <a:ext cx="7921625" cy="3939540"/>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u="sng" dirty="0" smtClean="0">
                <a:solidFill>
                  <a:srgbClr val="0000FF"/>
                </a:solidFill>
                <a:effectLst>
                  <a:outerShdw blurRad="38100" dist="38100" dir="2700000" algn="tl">
                    <a:srgbClr val="000000">
                      <a:alpha val="43137"/>
                    </a:srgbClr>
                  </a:outerShdw>
                </a:effectLst>
                <a:latin typeface="+mn-ea"/>
                <a:ea typeface="+mn-ea"/>
              </a:rPr>
              <a:t>虚拟机</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Virtual Machine</a:t>
            </a:r>
            <a:r>
              <a:rPr lang="zh-CN" altLang="en-US" sz="2400" b="1" dirty="0">
                <a:effectLst>
                  <a:outerShdw blurRad="38100" dist="38100" dir="2700000" algn="tl">
                    <a:srgbClr val="000000">
                      <a:alpha val="43137"/>
                    </a:srgbClr>
                  </a:outerShdw>
                </a:effectLst>
                <a:latin typeface="+mn-ea"/>
                <a:ea typeface="+mn-ea"/>
              </a:rPr>
              <a:t>）</a:t>
            </a:r>
            <a:r>
              <a:rPr lang="zh-CN" altLang="en-US" sz="2400" b="1" dirty="0">
                <a:solidFill>
                  <a:srgbClr val="0000FF"/>
                </a:solidFill>
                <a:effectLst>
                  <a:outerShdw blurRad="38100" dist="38100" dir="2700000" algn="tl">
                    <a:srgbClr val="000000">
                      <a:alpha val="43137"/>
                    </a:srgbClr>
                  </a:outerShdw>
                </a:effectLst>
                <a:latin typeface="+mn-ea"/>
                <a:ea typeface="+mn-ea"/>
              </a:rPr>
              <a:t>指由软件模拟的具备硬件系统功能的可独立运行程序的计算机系统</a:t>
            </a:r>
            <a:r>
              <a:rPr lang="zh-CN" altLang="en-US" sz="2400" b="1" dirty="0" smtClean="0">
                <a:solidFill>
                  <a:srgbClr val="0000FF"/>
                </a:solidFill>
                <a:effectLst>
                  <a:outerShdw blurRad="38100" dist="38100" dir="2700000" algn="tl">
                    <a:srgbClr val="000000">
                      <a:alpha val="43137"/>
                    </a:srgbClr>
                  </a:outerShdw>
                </a:effectLst>
                <a:latin typeface="+mn-ea"/>
                <a:ea typeface="+mn-ea"/>
              </a:rPr>
              <a:t>。</a:t>
            </a:r>
            <a:endParaRPr lang="en-US" altLang="zh-CN" sz="2400" b="1" dirty="0" smtClean="0">
              <a:solidFill>
                <a:srgbClr val="0000FF"/>
              </a:solidFill>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虚拟机</a:t>
            </a:r>
            <a:r>
              <a:rPr lang="zh-CN" altLang="en-US" sz="2400" b="1" dirty="0">
                <a:effectLst>
                  <a:outerShdw blurRad="38100" dist="38100" dir="2700000" algn="tl">
                    <a:srgbClr val="000000">
                      <a:alpha val="43137"/>
                    </a:srgbClr>
                  </a:outerShdw>
                </a:effectLst>
                <a:latin typeface="+mn-ea"/>
                <a:ea typeface="+mn-ea"/>
              </a:rPr>
              <a:t>并非真实的计算机系统，本质上</a:t>
            </a:r>
            <a:r>
              <a:rPr lang="zh-CN" altLang="en-US" sz="2400" b="1" dirty="0">
                <a:solidFill>
                  <a:srgbClr val="FF0000"/>
                </a:solidFill>
                <a:effectLst>
                  <a:outerShdw blurRad="38100" dist="38100" dir="2700000" algn="tl">
                    <a:srgbClr val="000000">
                      <a:alpha val="43137"/>
                    </a:srgbClr>
                  </a:outerShdw>
                </a:effectLst>
                <a:latin typeface="+mn-ea"/>
                <a:ea typeface="+mn-ea"/>
              </a:rPr>
              <a:t>它是一个软件</a:t>
            </a:r>
            <a:r>
              <a:rPr lang="zh-CN" altLang="en-US" sz="2400" b="1" dirty="0">
                <a:effectLst>
                  <a:outerShdw blurRad="38100" dist="38100" dir="2700000" algn="tl">
                    <a:srgbClr val="000000">
                      <a:alpha val="43137"/>
                    </a:srgbClr>
                  </a:outerShdw>
                </a:effectLst>
                <a:latin typeface="+mn-ea"/>
                <a:ea typeface="+mn-ea"/>
              </a:rPr>
              <a:t>。由软件模拟的计算机系统，可以包括</a:t>
            </a:r>
            <a:r>
              <a:rPr lang="en-US" altLang="zh-CN" sz="2400" b="1" dirty="0">
                <a:effectLst>
                  <a:outerShdw blurRad="38100" dist="38100" dir="2700000" algn="tl">
                    <a:srgbClr val="000000">
                      <a:alpha val="43137"/>
                    </a:srgbClr>
                  </a:outerShdw>
                </a:effectLst>
                <a:latin typeface="+mn-ea"/>
                <a:ea typeface="+mn-ea"/>
              </a:rPr>
              <a:t>CPU</a:t>
            </a:r>
            <a:r>
              <a:rPr lang="zh-CN" altLang="en-US" sz="2400" b="1" dirty="0">
                <a:effectLst>
                  <a:outerShdw blurRad="38100" dist="38100" dir="2700000" algn="tl">
                    <a:srgbClr val="000000">
                      <a:alpha val="43137"/>
                    </a:srgbClr>
                  </a:outerShdw>
                </a:effectLst>
                <a:latin typeface="+mn-ea"/>
                <a:ea typeface="+mn-ea"/>
              </a:rPr>
              <a:t>、内存、硬盘、网卡和其他设备等</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在</a:t>
            </a:r>
            <a:r>
              <a:rPr lang="zh-CN" altLang="en-US" sz="2400" b="1" dirty="0">
                <a:effectLst>
                  <a:outerShdw blurRad="38100" dist="38100" dir="2700000" algn="tl">
                    <a:srgbClr val="000000">
                      <a:alpha val="43137"/>
                    </a:srgbClr>
                  </a:outerShdw>
                </a:effectLst>
                <a:latin typeface="+mn-ea"/>
                <a:ea typeface="+mn-ea"/>
              </a:rPr>
              <a:t>虚拟机上，通常可以运行各种原先运行在真实计算机上的软件。</a:t>
            </a:r>
            <a:r>
              <a:rPr lang="zh-CN" altLang="en-US" sz="2400" b="1" dirty="0">
                <a:solidFill>
                  <a:srgbClr val="0000FF"/>
                </a:solidFill>
                <a:effectLst>
                  <a:outerShdw blurRad="38100" dist="38100" dir="2700000" algn="tl">
                    <a:srgbClr val="000000">
                      <a:alpha val="43137"/>
                    </a:srgbClr>
                  </a:outerShdw>
                </a:effectLst>
                <a:latin typeface="+mn-ea"/>
                <a:ea typeface="+mn-ea"/>
              </a:rPr>
              <a:t>虽然在虚拟机之外，这个计算机就是假的，但是在虚拟机之内，这个计算机却是真的。</a:t>
            </a:r>
            <a:endParaRPr lang="en-US" altLang="zh-CN" sz="2400" b="1" dirty="0">
              <a:solidFill>
                <a:srgbClr val="0000FF"/>
              </a:solidFill>
              <a:effectLst>
                <a:outerShdw blurRad="38100" dist="38100" dir="2700000" algn="tl">
                  <a:srgbClr val="000000">
                    <a:alpha val="43137"/>
                  </a:srgbClr>
                </a:outerShdw>
              </a:effectLst>
              <a:latin typeface="+mn-ea"/>
              <a:ea typeface="+mn-ea"/>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7.3.1</a:t>
            </a:r>
            <a:r>
              <a:rPr lang="zh-CN" altLang="en-US" b="1" dirty="0" smtClean="0">
                <a:solidFill>
                  <a:srgbClr val="0000FF"/>
                </a:solidFill>
              </a:rPr>
              <a:t>  虚拟机工作原理</a:t>
            </a:r>
            <a:endParaRPr lang="zh-CN" altLang="en-US" dirty="0" smtClean="0"/>
          </a:p>
        </p:txBody>
      </p:sp>
    </p:spTree>
    <p:extLst>
      <p:ext uri="{BB962C8B-B14F-4D97-AF65-F5344CB8AC3E}">
        <p14:creationId xmlns:p14="http://schemas.microsoft.com/office/powerpoint/2010/main" val="1938997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宿主</a:t>
            </a:r>
            <a:r>
              <a:rPr lang="zh-CN" altLang="en-US" sz="2800" b="1" dirty="0" smtClean="0">
                <a:solidFill>
                  <a:srgbClr val="0000FF"/>
                </a:solidFill>
              </a:rPr>
              <a:t>机</a:t>
            </a:r>
            <a:endParaRPr lang="zh-CN" altLang="en-US" sz="2800" b="1" dirty="0">
              <a:solidFill>
                <a:srgbClr val="0000FF"/>
              </a:solidFill>
            </a:endParaRPr>
          </a:p>
        </p:txBody>
      </p:sp>
      <p:sp>
        <p:nvSpPr>
          <p:cNvPr id="8" name="矩形 7"/>
          <p:cNvSpPr/>
          <p:nvPr/>
        </p:nvSpPr>
        <p:spPr>
          <a:xfrm>
            <a:off x="611187" y="1700808"/>
            <a:ext cx="7921625" cy="3477875"/>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把运行虚拟机这个软件的计算机称为</a:t>
            </a:r>
            <a:r>
              <a:rPr lang="zh-CN" altLang="en-US" sz="2400" b="1" u="sng" dirty="0">
                <a:solidFill>
                  <a:srgbClr val="0000FF"/>
                </a:solidFill>
                <a:effectLst>
                  <a:outerShdw blurRad="38100" dist="38100" dir="2700000" algn="tl">
                    <a:srgbClr val="000000">
                      <a:alpha val="43137"/>
                    </a:srgbClr>
                  </a:outerShdw>
                </a:effectLst>
                <a:latin typeface="+mn-ea"/>
                <a:ea typeface="+mn-ea"/>
              </a:rPr>
              <a:t>宿主机</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Host</a:t>
            </a:r>
            <a:r>
              <a:rPr lang="zh-CN" altLang="en-US" sz="2400" b="1" dirty="0">
                <a:effectLst>
                  <a:outerShdw blurRad="38100" dist="38100" dir="2700000" algn="tl">
                    <a:srgbClr val="000000">
                      <a:alpha val="43137"/>
                    </a:srgbClr>
                  </a:outerShdw>
                </a:effectLst>
                <a:latin typeface="+mn-ea"/>
                <a:ea typeface="+mn-ea"/>
              </a:rPr>
              <a:t>）</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虚拟机</a:t>
            </a:r>
            <a:r>
              <a:rPr lang="zh-CN" altLang="en-US" sz="2400" b="1" dirty="0">
                <a:effectLst>
                  <a:outerShdw blurRad="38100" dist="38100" dir="2700000" algn="tl">
                    <a:srgbClr val="000000">
                      <a:alpha val="43137"/>
                    </a:srgbClr>
                  </a:outerShdw>
                </a:effectLst>
                <a:latin typeface="+mn-ea"/>
                <a:ea typeface="+mn-ea"/>
              </a:rPr>
              <a:t>的运行当然需要使用宿主机的各种资源，包括</a:t>
            </a:r>
            <a:r>
              <a:rPr lang="en-US" altLang="zh-CN" sz="2400" b="1" dirty="0">
                <a:effectLst>
                  <a:outerShdw blurRad="38100" dist="38100" dir="2700000" algn="tl">
                    <a:srgbClr val="000000">
                      <a:alpha val="43137"/>
                    </a:srgbClr>
                  </a:outerShdw>
                </a:effectLst>
                <a:latin typeface="+mn-ea"/>
                <a:ea typeface="+mn-ea"/>
              </a:rPr>
              <a:t>CPU</a:t>
            </a:r>
            <a:r>
              <a:rPr lang="zh-CN" altLang="en-US" sz="2400" b="1" dirty="0">
                <a:effectLst>
                  <a:outerShdw blurRad="38100" dist="38100" dir="2700000" algn="tl">
                    <a:srgbClr val="000000">
                      <a:alpha val="43137"/>
                    </a:srgbClr>
                  </a:outerShdw>
                </a:effectLst>
                <a:latin typeface="+mn-ea"/>
                <a:ea typeface="+mn-ea"/>
              </a:rPr>
              <a:t>和内存，也包括键盘和显示器等外部设备，</a:t>
            </a:r>
            <a:r>
              <a:rPr lang="zh-CN" altLang="en-US" sz="2400" b="1" dirty="0">
                <a:solidFill>
                  <a:srgbClr val="0000FF"/>
                </a:solidFill>
                <a:effectLst>
                  <a:outerShdw blurRad="38100" dist="38100" dir="2700000" algn="tl">
                    <a:srgbClr val="000000">
                      <a:alpha val="43137"/>
                    </a:srgbClr>
                  </a:outerShdw>
                </a:effectLst>
                <a:latin typeface="+mn-ea"/>
                <a:ea typeface="+mn-ea"/>
              </a:rPr>
              <a:t>虚拟机的运行效果与宿主机的硬件资源有密切关系</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在</a:t>
            </a:r>
            <a:r>
              <a:rPr lang="zh-CN" altLang="en-US" sz="2400" b="1" dirty="0">
                <a:solidFill>
                  <a:srgbClr val="0000FF"/>
                </a:solidFill>
                <a:effectLst>
                  <a:outerShdw blurRad="38100" dist="38100" dir="2700000" algn="tl">
                    <a:srgbClr val="000000">
                      <a:alpha val="43137"/>
                    </a:srgbClr>
                  </a:outerShdw>
                </a:effectLst>
                <a:latin typeface="+mn-ea"/>
                <a:ea typeface="+mn-ea"/>
              </a:rPr>
              <a:t>一台宿主机上，可以运行多个虚拟机</a:t>
            </a:r>
            <a:r>
              <a:rPr lang="zh-CN" altLang="en-US" sz="2400" b="1" dirty="0">
                <a:effectLst>
                  <a:outerShdw blurRad="38100" dist="38100" dir="2700000" algn="tl">
                    <a:srgbClr val="000000">
                      <a:alpha val="43137"/>
                    </a:srgbClr>
                  </a:outerShdw>
                </a:effectLst>
                <a:latin typeface="+mn-ea"/>
                <a:ea typeface="+mn-ea"/>
              </a:rPr>
              <a:t>。在宿主机上，可以运行模拟其他软硬件平台的虚拟机。更有甚者，宿主机本身是虚拟机。</a:t>
            </a:r>
            <a:endParaRPr lang="en-US" altLang="zh-CN" sz="2400" b="1" dirty="0">
              <a:effectLst>
                <a:outerShdw blurRad="38100" dist="38100" dir="2700000" algn="tl">
                  <a:srgbClr val="000000">
                    <a:alpha val="43137"/>
                  </a:srgbClr>
                </a:outerShdw>
              </a:effectLst>
              <a:latin typeface="+mn-ea"/>
              <a:ea typeface="+mn-ea"/>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7.3.1</a:t>
            </a:r>
            <a:r>
              <a:rPr lang="zh-CN" altLang="en-US" b="1" dirty="0" smtClean="0">
                <a:solidFill>
                  <a:srgbClr val="0000FF"/>
                </a:solidFill>
              </a:rPr>
              <a:t>  虚拟机工作原理</a:t>
            </a:r>
            <a:endParaRPr lang="zh-CN" altLang="en-US" dirty="0" smtClean="0"/>
          </a:p>
        </p:txBody>
      </p:sp>
    </p:spTree>
    <p:extLst>
      <p:ext uri="{BB962C8B-B14F-4D97-AF65-F5344CB8AC3E}">
        <p14:creationId xmlns:p14="http://schemas.microsoft.com/office/powerpoint/2010/main" val="3375556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虚拟机的作用</a:t>
            </a:r>
            <a:endParaRPr lang="zh-CN" altLang="en-US" sz="2800" b="1" dirty="0">
              <a:solidFill>
                <a:srgbClr val="0000FF"/>
              </a:solidFill>
            </a:endParaRPr>
          </a:p>
        </p:txBody>
      </p:sp>
      <p:sp>
        <p:nvSpPr>
          <p:cNvPr id="8" name="矩形 7"/>
          <p:cNvSpPr/>
          <p:nvPr/>
        </p:nvSpPr>
        <p:spPr>
          <a:xfrm>
            <a:off x="611187" y="1700808"/>
            <a:ext cx="7921625" cy="3477875"/>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a:effectLst>
                  <a:outerShdw blurRad="38100" dist="38100" dir="2700000" algn="tl">
                    <a:srgbClr val="000000">
                      <a:alpha val="43137"/>
                    </a:srgbClr>
                  </a:outerShdw>
                </a:effectLst>
                <a:latin typeface="+mn-ea"/>
                <a:ea typeface="+mn-ea"/>
              </a:rPr>
              <a:t>目前流行的虚拟机软件有</a:t>
            </a:r>
            <a:r>
              <a:rPr lang="en-US" altLang="zh-CN" sz="2400" b="1" dirty="0">
                <a:effectLst>
                  <a:outerShdw blurRad="38100" dist="38100" dir="2700000" algn="tl">
                    <a:srgbClr val="000000">
                      <a:alpha val="43137"/>
                    </a:srgbClr>
                  </a:outerShdw>
                </a:effectLst>
                <a:latin typeface="+mn-ea"/>
                <a:ea typeface="+mn-ea"/>
              </a:rPr>
              <a:t>VMware Workstation</a:t>
            </a:r>
            <a:r>
              <a:rPr lang="zh-CN" altLang="en-US" sz="2400" b="1" dirty="0">
                <a:effectLst>
                  <a:outerShdw blurRad="38100" dist="38100" dir="2700000" algn="tl">
                    <a:srgbClr val="000000">
                      <a:alpha val="43137"/>
                    </a:srgbClr>
                  </a:outerShdw>
                </a:effectLst>
                <a:latin typeface="+mn-ea"/>
                <a:ea typeface="+mn-ea"/>
              </a:rPr>
              <a:t>、</a:t>
            </a:r>
            <a:r>
              <a:rPr lang="en-US" altLang="zh-CN" sz="2400" b="1" dirty="0" err="1">
                <a:effectLst>
                  <a:outerShdw blurRad="38100" dist="38100" dir="2700000" algn="tl">
                    <a:srgbClr val="000000">
                      <a:alpha val="43137"/>
                    </a:srgbClr>
                  </a:outerShdw>
                </a:effectLst>
                <a:latin typeface="+mn-ea"/>
                <a:ea typeface="+mn-ea"/>
              </a:rPr>
              <a:t>VirtualPC</a:t>
            </a:r>
            <a:r>
              <a:rPr lang="zh-CN" altLang="en-US" sz="2400" b="1" dirty="0">
                <a:effectLst>
                  <a:outerShdw blurRad="38100" dist="38100" dir="2700000" algn="tl">
                    <a:srgbClr val="000000">
                      <a:alpha val="43137"/>
                    </a:srgbClr>
                  </a:outerShdw>
                </a:effectLst>
                <a:latin typeface="+mn-ea"/>
                <a:ea typeface="+mn-ea"/>
              </a:rPr>
              <a:t>和</a:t>
            </a:r>
            <a:r>
              <a:rPr lang="en-US" altLang="zh-CN" sz="2400" b="1" dirty="0" err="1">
                <a:effectLst>
                  <a:outerShdw blurRad="38100" dist="38100" dir="2700000" algn="tl">
                    <a:srgbClr val="000000">
                      <a:alpha val="43137"/>
                    </a:srgbClr>
                  </a:outerShdw>
                </a:effectLst>
                <a:latin typeface="+mn-ea"/>
                <a:ea typeface="+mn-ea"/>
              </a:rPr>
              <a:t>VirtualBox</a:t>
            </a:r>
            <a:r>
              <a:rPr lang="zh-CN" altLang="en-US" sz="2400" b="1" dirty="0">
                <a:effectLst>
                  <a:outerShdw blurRad="38100" dist="38100" dir="2700000" algn="tl">
                    <a:srgbClr val="000000">
                      <a:alpha val="43137"/>
                    </a:srgbClr>
                  </a:outerShdw>
                </a:effectLst>
                <a:latin typeface="+mn-ea"/>
                <a:ea typeface="+mn-ea"/>
              </a:rPr>
              <a:t>，它们都能在</a:t>
            </a:r>
            <a:r>
              <a:rPr lang="en-US" altLang="zh-CN" sz="2400" b="1" dirty="0">
                <a:effectLst>
                  <a:outerShdw blurRad="38100" dist="38100" dir="2700000" algn="tl">
                    <a:srgbClr val="000000">
                      <a:alpha val="43137"/>
                    </a:srgbClr>
                  </a:outerShdw>
                </a:effectLst>
                <a:latin typeface="+mn-ea"/>
                <a:ea typeface="+mn-ea"/>
              </a:rPr>
              <a:t>Windows</a:t>
            </a:r>
            <a:r>
              <a:rPr lang="zh-CN" altLang="en-US" sz="2400" b="1" dirty="0">
                <a:effectLst>
                  <a:outerShdw blurRad="38100" dist="38100" dir="2700000" algn="tl">
                    <a:srgbClr val="000000">
                      <a:alpha val="43137"/>
                    </a:srgbClr>
                  </a:outerShdw>
                </a:effectLst>
                <a:latin typeface="+mn-ea"/>
                <a:ea typeface="+mn-ea"/>
              </a:rPr>
              <a:t>系统上虚拟出多个计算机</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在</a:t>
            </a:r>
            <a:r>
              <a:rPr lang="zh-CN" altLang="en-US" sz="2400" b="1" dirty="0">
                <a:effectLst>
                  <a:outerShdw blurRad="38100" dist="38100" dir="2700000" algn="tl">
                    <a:srgbClr val="000000">
                      <a:alpha val="43137"/>
                    </a:srgbClr>
                  </a:outerShdw>
                </a:effectLst>
                <a:latin typeface="+mn-ea"/>
                <a:ea typeface="+mn-ea"/>
              </a:rPr>
              <a:t>这些虚拟机上可以安装和使用</a:t>
            </a:r>
            <a:r>
              <a:rPr lang="en-US" altLang="zh-CN" sz="2400" b="1" dirty="0">
                <a:effectLst>
                  <a:outerShdw blurRad="38100" dist="38100" dir="2700000" algn="tl">
                    <a:srgbClr val="000000">
                      <a:alpha val="43137"/>
                    </a:srgbClr>
                  </a:outerShdw>
                </a:effectLst>
                <a:latin typeface="+mn-ea"/>
                <a:ea typeface="+mn-ea"/>
              </a:rPr>
              <a:t>Windows</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Linux</a:t>
            </a:r>
            <a:r>
              <a:rPr lang="zh-CN" altLang="en-US" sz="2400" b="1" dirty="0">
                <a:effectLst>
                  <a:outerShdw blurRad="38100" dist="38100" dir="2700000" algn="tl">
                    <a:srgbClr val="000000">
                      <a:alpha val="43137"/>
                    </a:srgbClr>
                  </a:outerShdw>
                </a:effectLst>
                <a:latin typeface="+mn-ea"/>
                <a:ea typeface="+mn-ea"/>
              </a:rPr>
              <a:t>或其他操作系统。在这些虚拟机上，可以运行多种应用系统，也可以运行相应的开发工具</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利用</a:t>
            </a:r>
            <a:r>
              <a:rPr lang="zh-CN" altLang="en-US" sz="2400" b="1" dirty="0">
                <a:solidFill>
                  <a:srgbClr val="0000FF"/>
                </a:solidFill>
                <a:effectLst>
                  <a:outerShdw blurRad="38100" dist="38100" dir="2700000" algn="tl">
                    <a:srgbClr val="000000">
                      <a:alpha val="43137"/>
                    </a:srgbClr>
                  </a:outerShdw>
                </a:effectLst>
                <a:latin typeface="+mn-ea"/>
                <a:ea typeface="+mn-ea"/>
              </a:rPr>
              <a:t>虚拟机，可以实现平台交叉的设计开发。</a:t>
            </a:r>
            <a:endParaRPr lang="en-US" altLang="zh-CN" sz="2400" b="1" dirty="0">
              <a:solidFill>
                <a:srgbClr val="0000FF"/>
              </a:solidFill>
              <a:effectLst>
                <a:outerShdw blurRad="38100" dist="38100" dir="2700000" algn="tl">
                  <a:srgbClr val="000000">
                    <a:alpha val="43137"/>
                  </a:srgbClr>
                </a:outerShdw>
              </a:effectLst>
              <a:latin typeface="+mn-ea"/>
              <a:ea typeface="+mn-ea"/>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7.3.1</a:t>
            </a:r>
            <a:r>
              <a:rPr lang="zh-CN" altLang="en-US" b="1" dirty="0" smtClean="0">
                <a:solidFill>
                  <a:srgbClr val="0000FF"/>
                </a:solidFill>
              </a:rPr>
              <a:t>  虚拟机工作原理</a:t>
            </a:r>
            <a:endParaRPr lang="zh-CN" altLang="en-US" dirty="0" smtClean="0"/>
          </a:p>
        </p:txBody>
      </p:sp>
    </p:spTree>
    <p:extLst>
      <p:ext uri="{BB962C8B-B14F-4D97-AF65-F5344CB8AC3E}">
        <p14:creationId xmlns:p14="http://schemas.microsoft.com/office/powerpoint/2010/main" val="4279376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虚拟机的作用</a:t>
            </a:r>
            <a:endParaRPr lang="zh-CN" altLang="en-US" sz="2800" b="1" dirty="0">
              <a:solidFill>
                <a:srgbClr val="0000FF"/>
              </a:solidFill>
            </a:endParaRPr>
          </a:p>
        </p:txBody>
      </p:sp>
      <p:sp>
        <p:nvSpPr>
          <p:cNvPr id="8" name="矩形 7"/>
          <p:cNvSpPr/>
          <p:nvPr/>
        </p:nvSpPr>
        <p:spPr>
          <a:xfrm>
            <a:off x="611187" y="1700808"/>
            <a:ext cx="7921625" cy="3016210"/>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zh-CN" altLang="en-US" sz="2400" b="1" dirty="0" smtClean="0">
                <a:solidFill>
                  <a:srgbClr val="0000FF"/>
                </a:solidFill>
                <a:effectLst>
                  <a:outerShdw blurRad="38100" dist="38100" dir="2700000" algn="tl">
                    <a:srgbClr val="000000">
                      <a:alpha val="43137"/>
                    </a:srgbClr>
                  </a:outerShdw>
                </a:effectLst>
                <a:latin typeface="+mn-ea"/>
                <a:ea typeface="+mn-ea"/>
              </a:rPr>
              <a:t>没有安装操作系统的虚拟机，相当于</a:t>
            </a:r>
            <a:r>
              <a:rPr lang="zh-CN" altLang="en-US" sz="2400" b="1" dirty="0">
                <a:solidFill>
                  <a:srgbClr val="0000FF"/>
                </a:solidFill>
                <a:effectLst>
                  <a:outerShdw blurRad="38100" dist="38100" dir="2700000" algn="tl">
                    <a:srgbClr val="000000">
                      <a:alpha val="43137"/>
                    </a:srgbClr>
                  </a:outerShdw>
                </a:effectLst>
                <a:latin typeface="+mn-ea"/>
                <a:ea typeface="+mn-ea"/>
              </a:rPr>
              <a:t>一台裸机</a:t>
            </a:r>
            <a:r>
              <a:rPr lang="zh-CN" altLang="en-US" sz="2400" b="1" dirty="0">
                <a:effectLst>
                  <a:outerShdw blurRad="38100" dist="38100" dir="2700000" algn="tl">
                    <a:srgbClr val="000000">
                      <a:alpha val="43137"/>
                    </a:srgbClr>
                  </a:outerShdw>
                </a:effectLst>
                <a:latin typeface="+mn-ea"/>
                <a:ea typeface="+mn-ea"/>
              </a:rPr>
              <a:t>，或者只具有</a:t>
            </a:r>
            <a:r>
              <a:rPr lang="en-US" altLang="zh-CN" sz="2400" b="1" dirty="0">
                <a:effectLst>
                  <a:outerShdw blurRad="38100" dist="38100" dir="2700000" algn="tl">
                    <a:srgbClr val="000000">
                      <a:alpha val="43137"/>
                    </a:srgbClr>
                  </a:outerShdw>
                </a:effectLst>
                <a:latin typeface="+mn-ea"/>
                <a:ea typeface="+mn-ea"/>
              </a:rPr>
              <a:t>BIOS</a:t>
            </a:r>
            <a:r>
              <a:rPr lang="zh-CN" altLang="en-US" sz="2400" b="1" dirty="0">
                <a:effectLst>
                  <a:outerShdw blurRad="38100" dist="38100" dir="2700000" algn="tl">
                    <a:srgbClr val="000000">
                      <a:alpha val="43137"/>
                    </a:srgbClr>
                  </a:outerShdw>
                </a:effectLst>
                <a:latin typeface="+mn-ea"/>
                <a:ea typeface="+mn-ea"/>
              </a:rPr>
              <a:t>的机器</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在</a:t>
            </a:r>
            <a:r>
              <a:rPr lang="zh-CN" altLang="en-US" sz="2400" b="1" dirty="0">
                <a:effectLst>
                  <a:outerShdw blurRad="38100" dist="38100" dir="2700000" algn="tl">
                    <a:srgbClr val="000000">
                      <a:alpha val="43137"/>
                    </a:srgbClr>
                  </a:outerShdw>
                </a:effectLst>
                <a:latin typeface="+mn-ea"/>
                <a:ea typeface="+mn-ea"/>
              </a:rPr>
              <a:t>设计开发像操作系统、设备驱动程序这样的软件时，经常需要没有操作系统的环境</a:t>
            </a:r>
            <a:r>
              <a:rPr lang="zh-CN" altLang="en-US" sz="2400" b="1" dirty="0" smtClean="0">
                <a:effectLst>
                  <a:outerShdw blurRad="38100" dist="38100" dir="2700000" algn="tl">
                    <a:srgbClr val="000000">
                      <a:alpha val="43137"/>
                    </a:srgbClr>
                  </a:outerShdw>
                </a:effectLst>
                <a:latin typeface="+mn-ea"/>
                <a:ea typeface="+mn-ea"/>
              </a:rPr>
              <a:t>，只有</a:t>
            </a:r>
            <a:r>
              <a:rPr lang="zh-CN" altLang="en-US" sz="2400" b="1" dirty="0">
                <a:effectLst>
                  <a:outerShdw blurRad="38100" dist="38100" dir="2700000" algn="tl">
                    <a:srgbClr val="000000">
                      <a:alpha val="43137"/>
                    </a:srgbClr>
                  </a:outerShdw>
                </a:effectLst>
                <a:latin typeface="+mn-ea"/>
                <a:ea typeface="+mn-ea"/>
              </a:rPr>
              <a:t>这样才能不受限制地运行被调试的底层</a:t>
            </a:r>
            <a:r>
              <a:rPr lang="zh-CN" altLang="en-US" sz="2400" b="1" dirty="0" smtClean="0">
                <a:effectLst>
                  <a:outerShdw blurRad="38100" dist="38100" dir="2700000" algn="tl">
                    <a:srgbClr val="000000">
                      <a:alpha val="43137"/>
                    </a:srgbClr>
                  </a:outerShdw>
                </a:effectLst>
                <a:latin typeface="+mn-ea"/>
                <a:ea typeface="+mn-ea"/>
              </a:rPr>
              <a:t>程序。</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借助虚拟机</a:t>
            </a:r>
            <a:r>
              <a:rPr lang="en-US" altLang="zh-CN" sz="2400" b="1" dirty="0" err="1" smtClean="0">
                <a:solidFill>
                  <a:srgbClr val="0000FF"/>
                </a:solidFill>
                <a:effectLst>
                  <a:outerShdw blurRad="38100" dist="38100" dir="2700000" algn="tl">
                    <a:srgbClr val="000000">
                      <a:alpha val="43137"/>
                    </a:srgbClr>
                  </a:outerShdw>
                </a:effectLst>
                <a:latin typeface="+mn-ea"/>
                <a:ea typeface="+mn-ea"/>
              </a:rPr>
              <a:t>VirtualBox</a:t>
            </a:r>
            <a:r>
              <a:rPr lang="zh-CN" altLang="en-US" sz="2400" b="1" dirty="0" smtClean="0">
                <a:effectLst>
                  <a:outerShdw blurRad="38100" dist="38100" dir="2700000" algn="tl">
                    <a:srgbClr val="000000">
                      <a:alpha val="43137"/>
                    </a:srgbClr>
                  </a:outerShdw>
                </a:effectLst>
                <a:latin typeface="+mn-ea"/>
                <a:ea typeface="+mn-ea"/>
              </a:rPr>
              <a:t>和</a:t>
            </a:r>
            <a:r>
              <a:rPr lang="en-US" altLang="zh-CN" sz="2400" b="1" dirty="0" err="1" smtClean="0">
                <a:solidFill>
                  <a:srgbClr val="0000FF"/>
                </a:solidFill>
                <a:effectLst>
                  <a:outerShdw blurRad="38100" dist="38100" dir="2700000" algn="tl">
                    <a:srgbClr val="000000">
                      <a:alpha val="43137"/>
                    </a:srgbClr>
                  </a:outerShdw>
                </a:effectLst>
                <a:latin typeface="+mn-ea"/>
                <a:ea typeface="+mn-ea"/>
              </a:rPr>
              <a:t>Bochs</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a:solidFill>
                <a:srgbClr val="0000FF"/>
              </a:solidFill>
              <a:effectLst>
                <a:outerShdw blurRad="38100" dist="38100" dir="2700000" algn="tl">
                  <a:srgbClr val="000000">
                    <a:alpha val="43137"/>
                  </a:srgbClr>
                </a:outerShdw>
              </a:effectLst>
              <a:latin typeface="+mn-ea"/>
              <a:ea typeface="+mn-ea"/>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7.3.1</a:t>
            </a:r>
            <a:r>
              <a:rPr lang="zh-CN" altLang="en-US" b="1" dirty="0" smtClean="0">
                <a:solidFill>
                  <a:srgbClr val="0000FF"/>
                </a:solidFill>
              </a:rPr>
              <a:t>  虚拟机工作原理</a:t>
            </a:r>
            <a:endParaRPr lang="zh-CN" altLang="en-US" dirty="0" smtClean="0"/>
          </a:p>
        </p:txBody>
      </p:sp>
      <p:sp>
        <p:nvSpPr>
          <p:cNvPr id="6" name="圆角矩形标注 5"/>
          <p:cNvSpPr/>
          <p:nvPr/>
        </p:nvSpPr>
        <p:spPr>
          <a:xfrm>
            <a:off x="1043608" y="5085184"/>
            <a:ext cx="5112568" cy="864096"/>
          </a:xfrm>
          <a:prstGeom prst="wedgeRoundRectCallout">
            <a:avLst>
              <a:gd name="adj1" fmla="val -12447"/>
              <a:gd name="adj2" fmla="val -9323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sz="2000" b="1" dirty="0" smtClean="0">
                <a:solidFill>
                  <a:srgbClr val="0000FF"/>
                </a:solidFill>
                <a:effectLst>
                  <a:outerShdw blurRad="38100" dist="38100" dir="2700000" algn="tl">
                    <a:srgbClr val="000000">
                      <a:alpha val="43137"/>
                    </a:srgbClr>
                  </a:outerShdw>
                </a:effectLst>
                <a:latin typeface="+mn-ea"/>
              </a:rPr>
              <a:t>随后的学习，</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2800"/>
              </a:lnSpc>
            </a:pPr>
            <a:r>
              <a:rPr lang="zh-CN" altLang="en-US" sz="2000" b="1" dirty="0" smtClean="0">
                <a:solidFill>
                  <a:srgbClr val="0000FF"/>
                </a:solidFill>
                <a:effectLst>
                  <a:outerShdw blurRad="38100" dist="38100" dir="2700000" algn="tl">
                    <a:srgbClr val="000000">
                      <a:alpha val="43137"/>
                    </a:srgbClr>
                  </a:outerShdw>
                </a:effectLst>
                <a:latin typeface="+mn-ea"/>
              </a:rPr>
              <a:t>将利用</a:t>
            </a:r>
            <a:r>
              <a:rPr lang="en-US" altLang="zh-CN" sz="2000" b="1" dirty="0" err="1" smtClean="0">
                <a:solidFill>
                  <a:srgbClr val="0000FF"/>
                </a:solidFill>
                <a:effectLst>
                  <a:outerShdw blurRad="38100" dist="38100" dir="2700000" algn="tl">
                    <a:srgbClr val="000000">
                      <a:alpha val="43137"/>
                    </a:srgbClr>
                  </a:outerShdw>
                </a:effectLst>
                <a:latin typeface="+mn-ea"/>
              </a:rPr>
              <a:t>VirtualBox</a:t>
            </a:r>
            <a:r>
              <a:rPr lang="zh-CN" altLang="en-US" sz="2000" b="1" dirty="0" smtClean="0">
                <a:solidFill>
                  <a:srgbClr val="0000FF"/>
                </a:solidFill>
                <a:effectLst>
                  <a:outerShdw blurRad="38100" dist="38100" dir="2700000" algn="tl">
                    <a:srgbClr val="000000">
                      <a:alpha val="43137"/>
                    </a:srgbClr>
                  </a:outerShdw>
                </a:effectLst>
                <a:latin typeface="+mn-ea"/>
              </a:rPr>
              <a:t>和</a:t>
            </a:r>
            <a:r>
              <a:rPr lang="en-US" altLang="zh-CN" sz="2000" b="1" dirty="0" err="1" smtClean="0">
                <a:solidFill>
                  <a:srgbClr val="0000FF"/>
                </a:solidFill>
                <a:effectLst>
                  <a:outerShdw blurRad="38100" dist="38100" dir="2700000" algn="tl">
                    <a:srgbClr val="000000">
                      <a:alpha val="43137"/>
                    </a:srgbClr>
                  </a:outerShdw>
                </a:effectLst>
                <a:latin typeface="+mn-ea"/>
              </a:rPr>
              <a:t>Bochs</a:t>
            </a:r>
            <a:r>
              <a:rPr lang="zh-CN" altLang="en-US" sz="2000" b="1" dirty="0" smtClean="0">
                <a:solidFill>
                  <a:srgbClr val="0000FF"/>
                </a:solidFill>
                <a:effectLst>
                  <a:outerShdw blurRad="38100" dist="38100" dir="2700000" algn="tl">
                    <a:srgbClr val="000000">
                      <a:alpha val="43137"/>
                    </a:srgbClr>
                  </a:outerShdw>
                </a:effectLst>
                <a:latin typeface="+mn-ea"/>
              </a:rPr>
              <a:t>提供的环境</a:t>
            </a:r>
            <a:endParaRPr lang="en-US" altLang="zh-CN" sz="2000" b="1" dirty="0" smtClean="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06213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err="1" smtClean="0">
                <a:solidFill>
                  <a:srgbClr val="0000FF"/>
                </a:solidFill>
              </a:rPr>
              <a:t>Bochs</a:t>
            </a:r>
            <a:endParaRPr lang="zh-CN" altLang="en-US" sz="2800" b="1" dirty="0">
              <a:solidFill>
                <a:srgbClr val="0000FF"/>
              </a:solidFill>
            </a:endParaRPr>
          </a:p>
        </p:txBody>
      </p:sp>
      <p:sp>
        <p:nvSpPr>
          <p:cNvPr id="8" name="矩形 7"/>
          <p:cNvSpPr/>
          <p:nvPr/>
        </p:nvSpPr>
        <p:spPr>
          <a:xfrm>
            <a:off x="611187" y="1700808"/>
            <a:ext cx="7921625" cy="4016484"/>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en-US" altLang="zh-CN" sz="2400" b="1" dirty="0" err="1" smtClean="0">
                <a:effectLst>
                  <a:outerShdw blurRad="38100" dist="38100" dir="2700000" algn="tl">
                    <a:srgbClr val="000000">
                      <a:alpha val="43137"/>
                    </a:srgbClr>
                  </a:outerShdw>
                </a:effectLst>
                <a:latin typeface="+mn-ea"/>
                <a:ea typeface="+mn-ea"/>
              </a:rPr>
              <a:t>Bochs</a:t>
            </a:r>
            <a:r>
              <a:rPr lang="zh-CN" altLang="en-US" sz="2400" b="1" dirty="0">
                <a:effectLst>
                  <a:outerShdw blurRad="38100" dist="38100" dir="2700000" algn="tl">
                    <a:srgbClr val="000000">
                      <a:alpha val="43137"/>
                    </a:srgbClr>
                  </a:outerShdw>
                </a:effectLst>
                <a:latin typeface="+mn-ea"/>
                <a:ea typeface="+mn-ea"/>
              </a:rPr>
              <a:t>是典型的纯软件类型的</a:t>
            </a:r>
            <a:r>
              <a:rPr lang="zh-CN" altLang="en-US" sz="2400" b="1" dirty="0" smtClean="0">
                <a:effectLst>
                  <a:outerShdw blurRad="38100" dist="38100" dir="2700000" algn="tl">
                    <a:srgbClr val="000000">
                      <a:alpha val="43137"/>
                    </a:srgbClr>
                  </a:outerShdw>
                </a:effectLst>
                <a:latin typeface="+mn-ea"/>
                <a:ea typeface="+mn-ea"/>
              </a:rPr>
              <a:t>虚拟机，也被称为模拟器。</a:t>
            </a:r>
            <a:endParaRPr lang="en-US" altLang="zh-CN" sz="2400" b="1" dirty="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由</a:t>
            </a:r>
            <a:r>
              <a:rPr lang="zh-CN" altLang="en-US" sz="2400" b="1" dirty="0">
                <a:effectLst>
                  <a:outerShdw blurRad="38100" dist="38100" dir="2700000" algn="tl">
                    <a:srgbClr val="000000">
                      <a:alpha val="43137"/>
                    </a:srgbClr>
                  </a:outerShdw>
                </a:effectLst>
                <a:latin typeface="+mn-ea"/>
                <a:ea typeface="+mn-ea"/>
              </a:rPr>
              <a:t>软件模拟</a:t>
            </a:r>
            <a:r>
              <a:rPr lang="en-US" altLang="zh-CN" sz="2400" b="1" dirty="0">
                <a:effectLst>
                  <a:outerShdw blurRad="38100" dist="38100" dir="2700000" algn="tl">
                    <a:srgbClr val="000000">
                      <a:alpha val="43137"/>
                    </a:srgbClr>
                  </a:outerShdw>
                </a:effectLst>
                <a:latin typeface="+mn-ea"/>
                <a:ea typeface="+mn-ea"/>
              </a:rPr>
              <a:t>CPU</a:t>
            </a:r>
            <a:r>
              <a:rPr lang="zh-CN" altLang="en-US" sz="2400" b="1" dirty="0">
                <a:effectLst>
                  <a:outerShdw blurRad="38100" dist="38100" dir="2700000" algn="tl">
                    <a:srgbClr val="000000">
                      <a:alpha val="43137"/>
                    </a:srgbClr>
                  </a:outerShdw>
                </a:effectLst>
                <a:latin typeface="+mn-ea"/>
                <a:ea typeface="+mn-ea"/>
              </a:rPr>
              <a:t>执行指令。一个主程序表现为虚拟机的</a:t>
            </a:r>
            <a:r>
              <a:rPr lang="en-US" altLang="zh-CN" sz="2400" b="1" dirty="0">
                <a:effectLst>
                  <a:outerShdw blurRad="38100" dist="38100" dir="2700000" algn="tl">
                    <a:srgbClr val="000000">
                      <a:alpha val="43137"/>
                    </a:srgbClr>
                  </a:outerShdw>
                </a:effectLst>
                <a:latin typeface="+mn-ea"/>
                <a:ea typeface="+mn-ea"/>
              </a:rPr>
              <a:t>CPU</a:t>
            </a:r>
            <a:r>
              <a:rPr lang="zh-CN" altLang="en-US" sz="2400" b="1" dirty="0">
                <a:effectLst>
                  <a:outerShdw blurRad="38100" dist="38100" dir="2700000" algn="tl">
                    <a:srgbClr val="000000">
                      <a:alpha val="43137"/>
                    </a:srgbClr>
                  </a:outerShdw>
                </a:effectLst>
                <a:latin typeface="+mn-ea"/>
                <a:ea typeface="+mn-ea"/>
              </a:rPr>
              <a:t>，其各种寄存器由一组全局变量来代替。每一条不同操作码的机器指令，由一个对应的子程序来</a:t>
            </a:r>
            <a:r>
              <a:rPr lang="zh-CN" altLang="en-US" sz="2400" b="1" dirty="0" smtClean="0">
                <a:effectLst>
                  <a:outerShdw blurRad="38100" dist="38100" dir="2700000" algn="tl">
                    <a:srgbClr val="000000">
                      <a:alpha val="43137"/>
                    </a:srgbClr>
                  </a:outerShdw>
                </a:effectLst>
                <a:latin typeface="+mn-ea"/>
                <a:ea typeface="+mn-ea"/>
              </a:rPr>
              <a:t>模拟。内存也由</a:t>
            </a:r>
            <a:r>
              <a:rPr lang="zh-CN" altLang="en-US" sz="2400" b="1" dirty="0">
                <a:effectLst>
                  <a:outerShdw blurRad="38100" dist="38100" dir="2700000" algn="tl">
                    <a:srgbClr val="000000">
                      <a:alpha val="43137"/>
                    </a:srgbClr>
                  </a:outerShdw>
                </a:effectLst>
                <a:latin typeface="+mn-ea"/>
                <a:ea typeface="+mn-ea"/>
              </a:rPr>
              <a:t>一个足够大的全局一维数组</a:t>
            </a:r>
            <a:r>
              <a:rPr lang="zh-CN" altLang="en-US" sz="2400" b="1" dirty="0" smtClean="0">
                <a:effectLst>
                  <a:outerShdw blurRad="38100" dist="38100" dir="2700000" algn="tl">
                    <a:srgbClr val="000000">
                      <a:alpha val="43137"/>
                    </a:srgbClr>
                  </a:outerShdw>
                </a:effectLst>
                <a:latin typeface="+mn-ea"/>
                <a:ea typeface="+mn-ea"/>
              </a:rPr>
              <a:t>来</a:t>
            </a:r>
            <a:r>
              <a:rPr lang="zh-CN" altLang="en-US" sz="2400" b="1" dirty="0">
                <a:effectLst>
                  <a:outerShdw blurRad="38100" dist="38100" dir="2700000" algn="tl">
                    <a:srgbClr val="000000">
                      <a:alpha val="43137"/>
                    </a:srgbClr>
                  </a:outerShdw>
                </a:effectLst>
                <a:latin typeface="+mn-ea"/>
                <a:ea typeface="+mn-ea"/>
              </a:rPr>
              <a:t>模拟</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在</a:t>
            </a:r>
            <a:r>
              <a:rPr lang="en-US" altLang="zh-CN" sz="2400" b="1" dirty="0" smtClean="0">
                <a:effectLst>
                  <a:outerShdw blurRad="38100" dist="38100" dir="2700000" algn="tl">
                    <a:srgbClr val="000000">
                      <a:alpha val="43137"/>
                    </a:srgbClr>
                  </a:outerShdw>
                </a:effectLst>
                <a:latin typeface="+mn-ea"/>
                <a:ea typeface="+mn-ea"/>
              </a:rPr>
              <a:t>Windows</a:t>
            </a:r>
            <a:r>
              <a:rPr lang="zh-CN" altLang="en-US" sz="2400" b="1" dirty="0" smtClean="0">
                <a:effectLst>
                  <a:outerShdw blurRad="38100" dist="38100" dir="2700000" algn="tl">
                    <a:srgbClr val="000000">
                      <a:alpha val="43137"/>
                    </a:srgbClr>
                  </a:outerShdw>
                </a:effectLst>
                <a:latin typeface="+mn-ea"/>
                <a:ea typeface="+mn-ea"/>
              </a:rPr>
              <a:t>平台上，利用</a:t>
            </a:r>
            <a:r>
              <a:rPr lang="en-US" altLang="zh-CN" sz="2400" b="1" dirty="0" err="1" smtClean="0">
                <a:effectLst>
                  <a:outerShdw blurRad="38100" dist="38100" dir="2700000" algn="tl">
                    <a:srgbClr val="000000">
                      <a:alpha val="43137"/>
                    </a:srgbClr>
                  </a:outerShdw>
                </a:effectLst>
                <a:latin typeface="+mn-ea"/>
                <a:ea typeface="+mn-ea"/>
              </a:rPr>
              <a:t>Bochs</a:t>
            </a:r>
            <a:r>
              <a:rPr lang="zh-CN" altLang="en-US" sz="2400" b="1" dirty="0" smtClean="0">
                <a:effectLst>
                  <a:outerShdw blurRad="38100" dist="38100" dir="2700000" algn="tl">
                    <a:srgbClr val="000000">
                      <a:alpha val="43137"/>
                    </a:srgbClr>
                  </a:outerShdw>
                </a:effectLst>
                <a:latin typeface="+mn-ea"/>
                <a:ea typeface="+mn-ea"/>
              </a:rPr>
              <a:t>可以</a:t>
            </a:r>
            <a:r>
              <a:rPr lang="zh-CN" altLang="en-US" sz="2400" b="1" dirty="0" smtClean="0">
                <a:solidFill>
                  <a:srgbClr val="0000FF"/>
                </a:solidFill>
                <a:effectLst>
                  <a:outerShdw blurRad="38100" dist="38100" dir="2700000" algn="tl">
                    <a:srgbClr val="000000">
                      <a:alpha val="43137"/>
                    </a:srgbClr>
                  </a:outerShdw>
                </a:effectLst>
                <a:latin typeface="+mn-ea"/>
                <a:ea typeface="+mn-ea"/>
              </a:rPr>
              <a:t>运行其他</a:t>
            </a:r>
            <a:r>
              <a:rPr lang="en-US" altLang="zh-CN" sz="2400" b="1" dirty="0" smtClean="0">
                <a:solidFill>
                  <a:srgbClr val="0000FF"/>
                </a:solidFill>
                <a:effectLst>
                  <a:outerShdw blurRad="38100" dist="38100" dir="2700000" algn="tl">
                    <a:srgbClr val="000000">
                      <a:alpha val="43137"/>
                    </a:srgbClr>
                  </a:outerShdw>
                </a:effectLst>
                <a:latin typeface="+mn-ea"/>
                <a:ea typeface="+mn-ea"/>
              </a:rPr>
              <a:t>x86</a:t>
            </a:r>
            <a:r>
              <a:rPr lang="zh-CN" altLang="en-US" sz="2400" b="1" dirty="0">
                <a:solidFill>
                  <a:srgbClr val="0000FF"/>
                </a:solidFill>
                <a:effectLst>
                  <a:outerShdw blurRad="38100" dist="38100" dir="2700000" algn="tl">
                    <a:srgbClr val="000000">
                      <a:alpha val="43137"/>
                    </a:srgbClr>
                  </a:outerShdw>
                </a:effectLst>
                <a:latin typeface="+mn-ea"/>
                <a:ea typeface="+mn-ea"/>
              </a:rPr>
              <a:t>的</a:t>
            </a:r>
            <a:r>
              <a:rPr lang="zh-CN" altLang="en-US" sz="2400" b="1" dirty="0" smtClean="0">
                <a:solidFill>
                  <a:srgbClr val="0000FF"/>
                </a:solidFill>
                <a:effectLst>
                  <a:outerShdw blurRad="38100" dist="38100" dir="2700000" algn="tl">
                    <a:srgbClr val="000000">
                      <a:alpha val="43137"/>
                    </a:srgbClr>
                  </a:outerShdw>
                </a:effectLst>
                <a:latin typeface="+mn-ea"/>
                <a:ea typeface="+mn-ea"/>
              </a:rPr>
              <a:t>操作系统</a:t>
            </a:r>
            <a:r>
              <a:rPr lang="zh-CN" altLang="en-US" sz="2400" b="1" dirty="0" smtClean="0">
                <a:effectLst>
                  <a:outerShdw blurRad="38100" dist="38100" dir="2700000" algn="tl">
                    <a:srgbClr val="000000">
                      <a:alpha val="43137"/>
                    </a:srgbClr>
                  </a:outerShdw>
                </a:effectLst>
                <a:latin typeface="+mn-ea"/>
                <a:ea typeface="+mn-ea"/>
              </a:rPr>
              <a:t>，可以</a:t>
            </a:r>
            <a:r>
              <a:rPr lang="zh-CN" altLang="en-US" sz="2400" b="1" dirty="0" smtClean="0">
                <a:solidFill>
                  <a:srgbClr val="0000FF"/>
                </a:solidFill>
                <a:effectLst>
                  <a:outerShdw blurRad="38100" dist="38100" dir="2700000" algn="tl">
                    <a:srgbClr val="000000">
                      <a:alpha val="43137"/>
                    </a:srgbClr>
                  </a:outerShdw>
                </a:effectLst>
                <a:latin typeface="+mn-ea"/>
                <a:ea typeface="+mn-ea"/>
              </a:rPr>
              <a:t>运行纯二进制目标代码</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在</a:t>
            </a:r>
            <a:r>
              <a:rPr lang="en-US" altLang="zh-CN" sz="2400" b="1" dirty="0" smtClean="0">
                <a:effectLst>
                  <a:outerShdw blurRad="38100" dist="38100" dir="2700000" algn="tl">
                    <a:srgbClr val="000000">
                      <a:alpha val="43137"/>
                    </a:srgbClr>
                  </a:outerShdw>
                </a:effectLst>
                <a:latin typeface="+mn-ea"/>
                <a:ea typeface="+mn-ea"/>
              </a:rPr>
              <a:t>Windows</a:t>
            </a:r>
            <a:r>
              <a:rPr lang="zh-CN" altLang="en-US" sz="2400" b="1" dirty="0" smtClean="0">
                <a:effectLst>
                  <a:outerShdw blurRad="38100" dist="38100" dir="2700000" algn="tl">
                    <a:srgbClr val="000000">
                      <a:alpha val="43137"/>
                    </a:srgbClr>
                  </a:outerShdw>
                </a:effectLst>
                <a:latin typeface="+mn-ea"/>
                <a:ea typeface="+mn-ea"/>
              </a:rPr>
              <a:t>平台上，利用</a:t>
            </a:r>
            <a:r>
              <a:rPr lang="en-US" altLang="zh-CN" sz="2400" b="1" dirty="0" err="1" smtClean="0">
                <a:effectLst>
                  <a:outerShdw blurRad="38100" dist="38100" dir="2700000" algn="tl">
                    <a:srgbClr val="000000">
                      <a:alpha val="43137"/>
                    </a:srgbClr>
                  </a:outerShdw>
                </a:effectLst>
                <a:latin typeface="+mn-ea"/>
                <a:ea typeface="+mn-ea"/>
              </a:rPr>
              <a:t>Bochs</a:t>
            </a:r>
            <a:r>
              <a:rPr lang="zh-CN" altLang="en-US" sz="2400" b="1" dirty="0" smtClean="0">
                <a:effectLst>
                  <a:outerShdw blurRad="38100" dist="38100" dir="2700000" algn="tl">
                    <a:srgbClr val="000000">
                      <a:alpha val="43137"/>
                    </a:srgbClr>
                  </a:outerShdw>
                </a:effectLst>
                <a:latin typeface="+mn-ea"/>
                <a:ea typeface="+mn-ea"/>
              </a:rPr>
              <a:t>可以</a:t>
            </a:r>
            <a:r>
              <a:rPr lang="zh-CN" altLang="en-US" sz="2400" b="1" dirty="0" smtClean="0">
                <a:solidFill>
                  <a:srgbClr val="0000FF"/>
                </a:solidFill>
                <a:effectLst>
                  <a:outerShdw blurRad="38100" dist="38100" dir="2700000" algn="tl">
                    <a:srgbClr val="000000">
                      <a:alpha val="43137"/>
                    </a:srgbClr>
                  </a:outerShdw>
                </a:effectLst>
                <a:latin typeface="+mn-ea"/>
                <a:ea typeface="+mn-ea"/>
              </a:rPr>
              <a:t>调试设备驱动程序</a:t>
            </a:r>
            <a:r>
              <a:rPr lang="zh-CN" altLang="en-US" sz="2400" b="1" dirty="0" smtClean="0">
                <a:effectLst>
                  <a:outerShdw blurRad="38100" dist="38100" dir="2700000" algn="tl">
                    <a:srgbClr val="000000">
                      <a:alpha val="43137"/>
                    </a:srgbClr>
                  </a:outerShdw>
                </a:effectLst>
                <a:latin typeface="+mn-ea"/>
                <a:ea typeface="+mn-ea"/>
              </a:rPr>
              <a:t>等。</a:t>
            </a: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7.3.1</a:t>
            </a:r>
            <a:r>
              <a:rPr lang="zh-CN" altLang="en-US" b="1" dirty="0" smtClean="0">
                <a:solidFill>
                  <a:srgbClr val="0000FF"/>
                </a:solidFill>
              </a:rPr>
              <a:t>  虚拟机工作原理</a:t>
            </a:r>
            <a:endParaRPr lang="zh-CN" altLang="en-US" dirty="0" smtClean="0"/>
          </a:p>
        </p:txBody>
      </p:sp>
    </p:spTree>
    <p:extLst>
      <p:ext uri="{BB962C8B-B14F-4D97-AF65-F5344CB8AC3E}">
        <p14:creationId xmlns:p14="http://schemas.microsoft.com/office/powerpoint/2010/main" val="3013617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7"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800" b="1" dirty="0" err="1" smtClean="0">
                <a:solidFill>
                  <a:srgbClr val="0000FF"/>
                </a:solidFill>
              </a:rPr>
              <a:t>VirtualBox</a:t>
            </a:r>
            <a:r>
              <a:rPr lang="zh-CN" altLang="en-US" sz="2800" b="1" dirty="0">
                <a:solidFill>
                  <a:srgbClr val="0000FF"/>
                </a:solidFill>
              </a:rPr>
              <a:t>简介</a:t>
            </a:r>
            <a:r>
              <a:rPr lang="zh-CN" altLang="en-US" sz="1600" b="1" dirty="0"/>
              <a:t>（改编自百度百科）</a:t>
            </a:r>
          </a:p>
          <a:p>
            <a:pPr algn="just" eaLnBrk="1" hangingPunct="1">
              <a:spcBef>
                <a:spcPct val="50000"/>
              </a:spcBef>
            </a:pPr>
            <a:endParaRPr lang="zh-CN" altLang="en-US" sz="2800" b="1" dirty="0">
              <a:solidFill>
                <a:srgbClr val="0000FF"/>
              </a:solidFill>
            </a:endParaRPr>
          </a:p>
        </p:txBody>
      </p:sp>
      <p:sp>
        <p:nvSpPr>
          <p:cNvPr id="8" name="矩形 7"/>
          <p:cNvSpPr/>
          <p:nvPr/>
        </p:nvSpPr>
        <p:spPr>
          <a:xfrm>
            <a:off x="611187" y="1700808"/>
            <a:ext cx="7921625" cy="2952731"/>
          </a:xfrm>
          <a:prstGeom prst="rect">
            <a:avLst/>
          </a:prstGeom>
        </p:spPr>
        <p:txBody>
          <a:bodyPr wrap="square">
            <a:spAutoFit/>
          </a:bodyPr>
          <a:lstStyle/>
          <a:p>
            <a:pPr marL="342900" indent="-342900">
              <a:lnSpc>
                <a:spcPts val="3600"/>
              </a:lnSpc>
              <a:spcBef>
                <a:spcPts val="600"/>
              </a:spcBef>
              <a:buFont typeface="Wingdings" pitchFamily="2" charset="2"/>
              <a:buChar char="ü"/>
              <a:defRPr/>
            </a:pPr>
            <a:r>
              <a:rPr lang="en-US" altLang="zh-CN" sz="2400" b="1" dirty="0" err="1" smtClean="0">
                <a:effectLst>
                  <a:outerShdw blurRad="38100" dist="38100" dir="2700000" algn="tl">
                    <a:srgbClr val="000000">
                      <a:alpha val="43137"/>
                    </a:srgbClr>
                  </a:outerShdw>
                </a:effectLst>
                <a:latin typeface="+mn-ea"/>
                <a:ea typeface="+mn-ea"/>
              </a:rPr>
              <a:t>VirtualBox</a:t>
            </a:r>
            <a:r>
              <a:rPr lang="zh-CN" altLang="en-US" sz="2400" b="1" dirty="0">
                <a:effectLst>
                  <a:outerShdw blurRad="38100" dist="38100" dir="2700000" algn="tl">
                    <a:srgbClr val="000000">
                      <a:alpha val="43137"/>
                    </a:srgbClr>
                  </a:outerShdw>
                </a:effectLst>
                <a:latin typeface="+mn-ea"/>
                <a:ea typeface="+mn-ea"/>
              </a:rPr>
              <a:t>是一款开源的虚拟机软件</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它</a:t>
            </a:r>
            <a:r>
              <a:rPr lang="zh-CN" altLang="en-US" sz="2400" b="1" dirty="0">
                <a:effectLst>
                  <a:outerShdw blurRad="38100" dist="38100" dir="2700000" algn="tl">
                    <a:srgbClr val="000000">
                      <a:alpha val="43137"/>
                    </a:srgbClr>
                  </a:outerShdw>
                </a:effectLst>
                <a:latin typeface="+mn-ea"/>
                <a:ea typeface="+mn-ea"/>
              </a:rPr>
              <a:t>不仅具有丰富的特色，而且性能也很优异。它提供用户在</a:t>
            </a:r>
            <a:r>
              <a:rPr lang="en-US" altLang="zh-CN" sz="2400" b="1" dirty="0">
                <a:effectLst>
                  <a:outerShdw blurRad="38100" dist="38100" dir="2700000" algn="tl">
                    <a:srgbClr val="000000">
                      <a:alpha val="43137"/>
                    </a:srgbClr>
                  </a:outerShdw>
                </a:effectLst>
                <a:latin typeface="+mn-ea"/>
                <a:ea typeface="+mn-ea"/>
              </a:rPr>
              <a:t>32</a:t>
            </a:r>
            <a:r>
              <a:rPr lang="zh-CN" altLang="en-US" sz="2400" b="1" dirty="0">
                <a:effectLst>
                  <a:outerShdw blurRad="38100" dist="38100" dir="2700000" algn="tl">
                    <a:srgbClr val="000000">
                      <a:alpha val="43137"/>
                    </a:srgbClr>
                  </a:outerShdw>
                </a:effectLst>
                <a:latin typeface="+mn-ea"/>
                <a:ea typeface="+mn-ea"/>
              </a:rPr>
              <a:t>位或</a:t>
            </a:r>
            <a:r>
              <a:rPr lang="en-US" altLang="zh-CN" sz="2400" b="1" dirty="0">
                <a:effectLst>
                  <a:outerShdw blurRad="38100" dist="38100" dir="2700000" algn="tl">
                    <a:srgbClr val="000000">
                      <a:alpha val="43137"/>
                    </a:srgbClr>
                  </a:outerShdw>
                </a:effectLst>
                <a:latin typeface="+mn-ea"/>
                <a:ea typeface="+mn-ea"/>
              </a:rPr>
              <a:t>64</a:t>
            </a:r>
            <a:r>
              <a:rPr lang="zh-CN" altLang="en-US" sz="2400" b="1" dirty="0">
                <a:effectLst>
                  <a:outerShdw blurRad="38100" dist="38100" dir="2700000" algn="tl">
                    <a:srgbClr val="000000">
                      <a:alpha val="43137"/>
                    </a:srgbClr>
                  </a:outerShdw>
                </a:effectLst>
                <a:latin typeface="+mn-ea"/>
                <a:ea typeface="+mn-ea"/>
              </a:rPr>
              <a:t>位的</a:t>
            </a:r>
            <a:r>
              <a:rPr lang="en-US" altLang="zh-CN" sz="2400" b="1" dirty="0">
                <a:effectLst>
                  <a:outerShdw blurRad="38100" dist="38100" dir="2700000" algn="tl">
                    <a:srgbClr val="000000">
                      <a:alpha val="43137"/>
                    </a:srgbClr>
                  </a:outerShdw>
                </a:effectLst>
                <a:latin typeface="+mn-ea"/>
                <a:ea typeface="+mn-ea"/>
              </a:rPr>
              <a:t>Windows</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Linux</a:t>
            </a:r>
            <a:r>
              <a:rPr lang="zh-CN" altLang="en-US" sz="2400" b="1" dirty="0">
                <a:effectLst>
                  <a:outerShdw blurRad="38100" dist="38100" dir="2700000" algn="tl">
                    <a:srgbClr val="000000">
                      <a:alpha val="43137"/>
                    </a:srgbClr>
                  </a:outerShdw>
                </a:effectLst>
                <a:latin typeface="+mn-ea"/>
                <a:ea typeface="+mn-ea"/>
              </a:rPr>
              <a:t>及</a:t>
            </a:r>
            <a:r>
              <a:rPr lang="en-US" altLang="zh-CN" sz="2400" b="1" dirty="0">
                <a:effectLst>
                  <a:outerShdw blurRad="38100" dist="38100" dir="2700000" algn="tl">
                    <a:srgbClr val="000000">
                      <a:alpha val="43137"/>
                    </a:srgbClr>
                  </a:outerShdw>
                </a:effectLst>
                <a:latin typeface="+mn-ea"/>
                <a:ea typeface="+mn-ea"/>
              </a:rPr>
              <a:t>Solaris</a:t>
            </a:r>
            <a:r>
              <a:rPr lang="zh-CN" altLang="en-US" sz="2400" b="1" dirty="0">
                <a:effectLst>
                  <a:outerShdw blurRad="38100" dist="38100" dir="2700000" algn="tl">
                    <a:srgbClr val="000000">
                      <a:alpha val="43137"/>
                    </a:srgbClr>
                  </a:outerShdw>
                </a:effectLst>
                <a:latin typeface="+mn-ea"/>
                <a:ea typeface="+mn-ea"/>
              </a:rPr>
              <a:t>操作系统上虚拟其它</a:t>
            </a:r>
            <a:r>
              <a:rPr lang="en-US" altLang="zh-CN" sz="2400" b="1" dirty="0">
                <a:effectLst>
                  <a:outerShdw blurRad="38100" dist="38100" dir="2700000" algn="tl">
                    <a:srgbClr val="000000">
                      <a:alpha val="43137"/>
                    </a:srgbClr>
                  </a:outerShdw>
                </a:effectLst>
                <a:latin typeface="+mn-ea"/>
                <a:ea typeface="+mn-ea"/>
              </a:rPr>
              <a:t>x86</a:t>
            </a:r>
            <a:r>
              <a:rPr lang="zh-CN" altLang="en-US" sz="2400" b="1" dirty="0">
                <a:effectLst>
                  <a:outerShdw blurRad="38100" dist="38100" dir="2700000" algn="tl">
                    <a:srgbClr val="000000">
                      <a:alpha val="43137"/>
                    </a:srgbClr>
                  </a:outerShdw>
                </a:effectLst>
                <a:latin typeface="+mn-ea"/>
                <a:ea typeface="+mn-ea"/>
              </a:rPr>
              <a:t>的操作系统</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a:p>
            <a:pPr marL="342900" indent="-342900">
              <a:lnSpc>
                <a:spcPts val="3600"/>
              </a:lnSpc>
              <a:spcBef>
                <a:spcPts val="600"/>
              </a:spcBef>
              <a:buFont typeface="Wingdings" pitchFamily="2" charset="2"/>
              <a:buChar char="ü"/>
              <a:defRPr/>
            </a:pPr>
            <a:r>
              <a:rPr lang="zh-CN" altLang="en-US" sz="2400" b="1" dirty="0" smtClean="0">
                <a:effectLst>
                  <a:outerShdw blurRad="38100" dist="38100" dir="2700000" algn="tl">
                    <a:srgbClr val="000000">
                      <a:alpha val="43137"/>
                    </a:srgbClr>
                  </a:outerShdw>
                </a:effectLst>
                <a:latin typeface="+mn-ea"/>
                <a:ea typeface="+mn-ea"/>
              </a:rPr>
              <a:t>用户</a:t>
            </a:r>
            <a:r>
              <a:rPr lang="zh-CN" altLang="en-US" sz="2400" b="1" dirty="0">
                <a:effectLst>
                  <a:outerShdw blurRad="38100" dist="38100" dir="2700000" algn="tl">
                    <a:srgbClr val="000000">
                      <a:alpha val="43137"/>
                    </a:srgbClr>
                  </a:outerShdw>
                </a:effectLst>
                <a:latin typeface="+mn-ea"/>
                <a:ea typeface="+mn-ea"/>
              </a:rPr>
              <a:t>可以在</a:t>
            </a:r>
            <a:r>
              <a:rPr lang="en-US" altLang="zh-CN" sz="2400" b="1" dirty="0" err="1">
                <a:effectLst>
                  <a:outerShdw blurRad="38100" dist="38100" dir="2700000" algn="tl">
                    <a:srgbClr val="000000">
                      <a:alpha val="43137"/>
                    </a:srgbClr>
                  </a:outerShdw>
                </a:effectLst>
                <a:latin typeface="+mn-ea"/>
                <a:ea typeface="+mn-ea"/>
              </a:rPr>
              <a:t>VirtualBox</a:t>
            </a:r>
            <a:r>
              <a:rPr lang="zh-CN" altLang="en-US" sz="2400" b="1" dirty="0">
                <a:effectLst>
                  <a:outerShdw blurRad="38100" dist="38100" dir="2700000" algn="tl">
                    <a:srgbClr val="000000">
                      <a:alpha val="43137"/>
                    </a:srgbClr>
                  </a:outerShdw>
                </a:effectLst>
                <a:latin typeface="+mn-ea"/>
                <a:ea typeface="+mn-ea"/>
              </a:rPr>
              <a:t>上安装并且运行</a:t>
            </a:r>
            <a:r>
              <a:rPr lang="en-US" altLang="zh-CN" sz="2400" b="1" dirty="0">
                <a:effectLst>
                  <a:outerShdw blurRad="38100" dist="38100" dir="2700000" algn="tl">
                    <a:srgbClr val="000000">
                      <a:alpha val="43137"/>
                    </a:srgbClr>
                  </a:outerShdw>
                </a:effectLst>
                <a:latin typeface="+mn-ea"/>
                <a:ea typeface="+mn-ea"/>
              </a:rPr>
              <a:t>Solaris</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Windows</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DOS</a:t>
            </a:r>
            <a:r>
              <a:rPr lang="zh-CN" altLang="en-US" sz="2400" b="1" dirty="0">
                <a:effectLst>
                  <a:outerShdw blurRad="38100" dist="38100" dir="2700000" algn="tl">
                    <a:srgbClr val="000000">
                      <a:alpha val="43137"/>
                    </a:srgbClr>
                  </a:outerShdw>
                </a:effectLst>
                <a:latin typeface="+mn-ea"/>
                <a:ea typeface="+mn-ea"/>
              </a:rPr>
              <a:t>、</a:t>
            </a:r>
            <a:r>
              <a:rPr lang="en-US" altLang="zh-CN" sz="2400" b="1" dirty="0">
                <a:effectLst>
                  <a:outerShdw blurRad="38100" dist="38100" dir="2700000" algn="tl">
                    <a:srgbClr val="000000">
                      <a:alpha val="43137"/>
                    </a:srgbClr>
                  </a:outerShdw>
                </a:effectLst>
                <a:latin typeface="+mn-ea"/>
                <a:ea typeface="+mn-ea"/>
              </a:rPr>
              <a:t>Linux</a:t>
            </a:r>
            <a:r>
              <a:rPr lang="zh-CN" altLang="en-US" sz="2400" b="1" dirty="0">
                <a:effectLst>
                  <a:outerShdw blurRad="38100" dist="38100" dir="2700000" algn="tl">
                    <a:srgbClr val="000000">
                      <a:alpha val="43137"/>
                    </a:srgbClr>
                  </a:outerShdw>
                </a:effectLst>
                <a:latin typeface="+mn-ea"/>
                <a:ea typeface="+mn-ea"/>
              </a:rPr>
              <a:t>等系统作为客户机操作系统</a:t>
            </a:r>
            <a:r>
              <a:rPr lang="zh-CN" altLang="en-US" sz="2400" b="1" dirty="0" smtClean="0">
                <a:effectLst>
                  <a:outerShdw blurRad="38100" dist="38100" dir="2700000" algn="tl">
                    <a:srgbClr val="000000">
                      <a:alpha val="43137"/>
                    </a:srgbClr>
                  </a:outerShdw>
                </a:effectLst>
                <a:latin typeface="+mn-ea"/>
                <a:ea typeface="+mn-ea"/>
              </a:rPr>
              <a:t>。</a:t>
            </a:r>
            <a:endParaRPr lang="en-US" altLang="zh-CN" sz="2400" b="1" dirty="0" smtClean="0">
              <a:effectLst>
                <a:outerShdw blurRad="38100" dist="38100" dir="2700000" algn="tl">
                  <a:srgbClr val="000000">
                    <a:alpha val="43137"/>
                  </a:srgbClr>
                </a:outerShdw>
              </a:effectLst>
              <a:latin typeface="+mn-ea"/>
              <a:ea typeface="+mn-ea"/>
            </a:endParaRPr>
          </a:p>
        </p:txBody>
      </p:sp>
      <p:sp>
        <p:nvSpPr>
          <p:cNvPr id="9" name="Rectangle 4"/>
          <p:cNvSpPr>
            <a:spLocks noGrp="1" noChangeArrowheads="1"/>
          </p:cNvSpPr>
          <p:nvPr>
            <p:ph type="title"/>
          </p:nvPr>
        </p:nvSpPr>
        <p:spPr/>
        <p:txBody>
          <a:bodyPr/>
          <a:lstStyle/>
          <a:p>
            <a:pPr eaLnBrk="1" hangingPunct="1"/>
            <a:r>
              <a:rPr lang="en-US" altLang="zh-CN" b="1" dirty="0" smtClean="0">
                <a:solidFill>
                  <a:srgbClr val="0000FF"/>
                </a:solidFill>
              </a:rPr>
              <a:t>7.3.1</a:t>
            </a:r>
            <a:r>
              <a:rPr lang="zh-CN" altLang="en-US" b="1" dirty="0" smtClean="0">
                <a:solidFill>
                  <a:srgbClr val="0000FF"/>
                </a:solidFill>
              </a:rPr>
              <a:t>  虚拟机工作原理</a:t>
            </a:r>
            <a:endParaRPr lang="zh-CN" altLang="en-US" dirty="0" smtClean="0"/>
          </a:p>
        </p:txBody>
      </p:sp>
    </p:spTree>
    <p:extLst>
      <p:ext uri="{BB962C8B-B14F-4D97-AF65-F5344CB8AC3E}">
        <p14:creationId xmlns:p14="http://schemas.microsoft.com/office/powerpoint/2010/main" val="3997294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6966</TotalTime>
  <Words>3000</Words>
  <Application>Microsoft Office PowerPoint</Application>
  <PresentationFormat>全屏显示(4:3)</PresentationFormat>
  <Paragraphs>339</Paragraphs>
  <Slides>35</Slides>
  <Notes>35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Profile</vt:lpstr>
      <vt:lpstr>Visio</vt:lpstr>
      <vt:lpstr>第7章  BIOS和虚拟机</vt:lpstr>
      <vt:lpstr>7.3  虚拟机</vt:lpstr>
      <vt:lpstr>7.3.1  虚拟机工作原理</vt:lpstr>
      <vt:lpstr>7.3.1  虚拟机工作原理</vt:lpstr>
      <vt:lpstr>7.3.1  虚拟机工作原理</vt:lpstr>
      <vt:lpstr>7.3.1  虚拟机工作原理</vt:lpstr>
      <vt:lpstr>7.3.1  虚拟机工作原理</vt:lpstr>
      <vt:lpstr>7.3.1  虚拟机工作原理</vt:lpstr>
      <vt:lpstr>7.3.1  虚拟机工作原理</vt:lpstr>
      <vt:lpstr>7.3.1  虚拟机工作原理</vt:lpstr>
      <vt:lpstr>7.3.1  虚拟机工作原理</vt:lpstr>
      <vt:lpstr>7.3.2  虚拟硬盘文件</vt:lpstr>
      <vt:lpstr>7.3.2  虚拟硬盘文件</vt:lpstr>
      <vt:lpstr>7.3.2  虚拟硬盘文件</vt:lpstr>
      <vt:lpstr>7.3.2  虚拟硬盘文件</vt:lpstr>
      <vt:lpstr>7.3.2  虚拟硬盘文件</vt:lpstr>
      <vt:lpstr>7.3.2  虚拟硬盘文件</vt:lpstr>
      <vt:lpstr>7.3.2  虚拟硬盘文件</vt:lpstr>
      <vt:lpstr>7.3.2  虚拟硬盘文件</vt:lpstr>
      <vt:lpstr>7.3.2  虚拟硬盘文件</vt:lpstr>
      <vt:lpstr>7.3.2  虚拟硬盘文件</vt:lpstr>
      <vt:lpstr>7.3.3  直接写屏显示方式</vt:lpstr>
      <vt:lpstr>7.3.3  直接写屏显示方式</vt:lpstr>
      <vt:lpstr>7.3.3  直接写屏显示方式</vt:lpstr>
      <vt:lpstr>7.3.3  直接写屏显示方式</vt:lpstr>
      <vt:lpstr>7.3.3  直接写屏显示方式</vt:lpstr>
      <vt:lpstr>7.3.3  直接写屏显示方式</vt:lpstr>
      <vt:lpstr>7.3.3  直接写屏显示方式</vt:lpstr>
      <vt:lpstr>虚拟化技术</vt:lpstr>
      <vt:lpstr>虚拟化技术</vt:lpstr>
      <vt:lpstr>虚拟化技术</vt:lpstr>
      <vt:lpstr>虚拟化技术</vt:lpstr>
      <vt:lpstr>虚拟化技术</vt:lpstr>
      <vt:lpstr>虚拟化技术</vt:lpstr>
      <vt:lpstr>虚拟化技术</vt:lpstr>
    </vt:vector>
  </TitlesOfParts>
  <Company>Suda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新概念汇编语言</dc:title>
  <dc:creator>YJW</dc:creator>
  <cp:lastModifiedBy>HP</cp:lastModifiedBy>
  <cp:revision>1310</cp:revision>
  <dcterms:created xsi:type="dcterms:W3CDTF">2008-02-14T05:21:14Z</dcterms:created>
  <dcterms:modified xsi:type="dcterms:W3CDTF">2017-06-20T02:32:06Z</dcterms:modified>
</cp:coreProperties>
</file>