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35"/>
  </p:notesMasterIdLst>
  <p:sldIdLst>
    <p:sldId id="256" r:id="rId2"/>
    <p:sldId id="643" r:id="rId3"/>
    <p:sldId id="675" r:id="rId4"/>
    <p:sldId id="676" r:id="rId5"/>
    <p:sldId id="677" r:id="rId6"/>
    <p:sldId id="684" r:id="rId7"/>
    <p:sldId id="705" r:id="rId8"/>
    <p:sldId id="682" r:id="rId9"/>
    <p:sldId id="678" r:id="rId10"/>
    <p:sldId id="679" r:id="rId11"/>
    <p:sldId id="680" r:id="rId12"/>
    <p:sldId id="681" r:id="rId13"/>
    <p:sldId id="683" r:id="rId14"/>
    <p:sldId id="685" r:id="rId15"/>
    <p:sldId id="686" r:id="rId16"/>
    <p:sldId id="687" r:id="rId17"/>
    <p:sldId id="688" r:id="rId18"/>
    <p:sldId id="692" r:id="rId19"/>
    <p:sldId id="689" r:id="rId20"/>
    <p:sldId id="690" r:id="rId21"/>
    <p:sldId id="691" r:id="rId22"/>
    <p:sldId id="694" r:id="rId23"/>
    <p:sldId id="693" r:id="rId24"/>
    <p:sldId id="695" r:id="rId25"/>
    <p:sldId id="696" r:id="rId26"/>
    <p:sldId id="697" r:id="rId27"/>
    <p:sldId id="698" r:id="rId28"/>
    <p:sldId id="699" r:id="rId29"/>
    <p:sldId id="700" r:id="rId30"/>
    <p:sldId id="701" r:id="rId31"/>
    <p:sldId id="702" r:id="rId32"/>
    <p:sldId id="703" r:id="rId33"/>
    <p:sldId id="704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D5D38F"/>
    <a:srgbClr val="FFFFCC"/>
    <a:srgbClr val="FFFF99"/>
    <a:srgbClr val="FFFFFF"/>
    <a:srgbClr val="00FFFF"/>
    <a:srgbClr val="339966"/>
    <a:srgbClr val="99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94660"/>
  </p:normalViewPr>
  <p:slideViewPr>
    <p:cSldViewPr>
      <p:cViewPr>
        <p:scale>
          <a:sx n="100" d="100"/>
          <a:sy n="100" d="100"/>
        </p:scale>
        <p:origin x="-1668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7</a:t>
            </a:r>
            <a:r>
              <a:rPr lang="zh-CN" altLang="en-US" b="1" dirty="0" smtClean="0">
                <a:solidFill>
                  <a:srgbClr val="0000FF"/>
                </a:solidFill>
              </a:rPr>
              <a:t>章  </a:t>
            </a:r>
            <a:r>
              <a:rPr lang="en-US" altLang="zh-CN" b="1" dirty="0" smtClean="0">
                <a:solidFill>
                  <a:srgbClr val="0000FF"/>
                </a:solidFill>
              </a:rPr>
              <a:t>BIOS</a:t>
            </a:r>
            <a:r>
              <a:rPr lang="zh-CN" altLang="en-US" b="1" dirty="0" smtClean="0">
                <a:solidFill>
                  <a:srgbClr val="0000FF"/>
                </a:solidFill>
              </a:rPr>
              <a:t>和虚拟机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319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.1  BIOS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及其调用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7.2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磁盘及其读写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7.3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虚拟机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7.4 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一个简易的加载器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7.4.1</a:t>
            </a:r>
            <a:r>
              <a:rPr lang="zh-CN" altLang="en-US" b="1" dirty="0" smtClean="0">
                <a:solidFill>
                  <a:srgbClr val="0000FF"/>
                </a:solidFill>
              </a:rPr>
              <a:t>  加载方法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简陋加载器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8" y="1837074"/>
            <a:ext cx="7921625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ES, AX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MOV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0AA55H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CMP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[ES:SDISP+01FEH], AX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检查所读内容是否有标记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//@2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Over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没有，则转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WORD  0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把工作程序段值压入堆栈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WORD  SDISP + 0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把工作程序偏移压入堆栈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RETF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转工作程序执行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Over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DX, mess2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显示出错提示信息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$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进入无限循环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707904" y="1737110"/>
            <a:ext cx="4176464" cy="504055"/>
          </a:xfrm>
          <a:prstGeom prst="wedgeRectCallout">
            <a:avLst>
              <a:gd name="adj1" fmla="val -44061"/>
              <a:gd name="adj2" fmla="val 10079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(4.1)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检查被加载的程序是否完整有效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131840" y="4941168"/>
            <a:ext cx="3888432" cy="504055"/>
          </a:xfrm>
          <a:prstGeom prst="wedgeRectCallout">
            <a:avLst>
              <a:gd name="adj1" fmla="val -37692"/>
              <a:gd name="adj2" fmla="val -8943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(4.2)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转移到被加载的工作程序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25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7.4.1</a:t>
            </a:r>
            <a:r>
              <a:rPr lang="zh-CN" altLang="en-US" b="1" dirty="0" smtClean="0">
                <a:solidFill>
                  <a:srgbClr val="0000FF"/>
                </a:solidFill>
              </a:rPr>
              <a:t>  加载方法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简陋加载器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8" y="1805141"/>
            <a:ext cx="7921625" cy="472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DiskAP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10H                   ;DAP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尺寸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保留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扇区数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SDISP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缓冲区偏移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0000H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缓冲区段值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DD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123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起始扇区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LBA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的低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字节（假设）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DD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起始扇区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LBA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的高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字节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mess1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"Press any key......",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mess2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"Error......",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times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510 - ($-$$)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0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填充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，直到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510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字节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55h, 0aah             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最后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字节，共计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512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字节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699792" y="1689230"/>
            <a:ext cx="2520280" cy="504055"/>
          </a:xfrm>
          <a:prstGeom prst="wedgeRectCallout">
            <a:avLst>
              <a:gd name="adj1" fmla="val -44061"/>
              <a:gd name="adj2" fmla="val 10079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用于读磁盘的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2339752" y="4165242"/>
            <a:ext cx="2376264" cy="504055"/>
          </a:xfrm>
          <a:prstGeom prst="wedgeRectCallout">
            <a:avLst>
              <a:gd name="adj1" fmla="val -38266"/>
              <a:gd name="adj2" fmla="val -7809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LBA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4579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简陋加载器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700808"/>
            <a:ext cx="784887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生成纯二进制代码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利用汇编器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，生成纯二进制代码文件的方法：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827584" y="3768266"/>
            <a:ext cx="1728192" cy="504055"/>
          </a:xfrm>
          <a:prstGeom prst="wedgeRectCallout">
            <a:avLst>
              <a:gd name="adj1" fmla="val 36234"/>
              <a:gd name="adj2" fmla="val -11084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假设的文件名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5004048" y="3789040"/>
            <a:ext cx="1728192" cy="504055"/>
          </a:xfrm>
          <a:prstGeom prst="wedgeRectCallout">
            <a:avLst>
              <a:gd name="adj1" fmla="val -43500"/>
              <a:gd name="adj2" fmla="val -10581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假设的文件名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7.4.1</a:t>
            </a:r>
            <a:r>
              <a:rPr lang="zh-CN" altLang="en-US" b="1" dirty="0" smtClean="0">
                <a:solidFill>
                  <a:srgbClr val="0000FF"/>
                </a:solidFill>
              </a:rPr>
              <a:t>  加载方法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683568" y="2852936"/>
            <a:ext cx="6480720" cy="55399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nasm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dp76.asm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-f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bin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-o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loader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83568" y="4797152"/>
            <a:ext cx="7590928" cy="1008112"/>
          </a:xfrm>
          <a:prstGeom prst="wedgeRoundRectCallout">
            <a:avLst>
              <a:gd name="adj1" fmla="val -5735"/>
              <a:gd name="adj2" fmla="val 66936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可以利用工具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VHDwriter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把上述加载器写入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VirtualBox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的虚拟机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VM_ASM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的对应虚拟磁盘文件。</a:t>
            </a:r>
          </a:p>
        </p:txBody>
      </p:sp>
    </p:spTree>
    <p:extLst>
      <p:ext uri="{BB962C8B-B14F-4D97-AF65-F5344CB8AC3E}">
        <p14:creationId xmlns:p14="http://schemas.microsoft.com/office/powerpoint/2010/main" val="291399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简陋加载器之简陋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700808"/>
            <a:ext cx="7921625" cy="2106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工作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程序只能占用一个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工作程序所在的扇区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逻辑块号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固定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工作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程序的入口点只能在开始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位置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工作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程序被加载到起始地址为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的内存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区域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7.4.1</a:t>
            </a:r>
            <a:r>
              <a:rPr lang="zh-CN" altLang="en-US" b="1" dirty="0" smtClean="0">
                <a:solidFill>
                  <a:srgbClr val="0000FF"/>
                </a:solidFill>
              </a:rPr>
              <a:t>  加载方法</a:t>
            </a:r>
            <a:endParaRPr lang="zh-CN" altLang="en-US" dirty="0" smtClean="0"/>
          </a:p>
        </p:txBody>
      </p:sp>
      <p:sp>
        <p:nvSpPr>
          <p:cNvPr id="10" name="圆角矩形标注 9"/>
          <p:cNvSpPr/>
          <p:nvPr/>
        </p:nvSpPr>
        <p:spPr>
          <a:xfrm>
            <a:off x="1691680" y="4221088"/>
            <a:ext cx="4032448" cy="1008112"/>
          </a:xfrm>
          <a:prstGeom prst="wedgeRoundRectCallout">
            <a:avLst>
              <a:gd name="adj1" fmla="val -30773"/>
              <a:gd name="adj2" fmla="val -95576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可以参考主引导记录的方法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但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不应受其束缚。</a:t>
            </a:r>
          </a:p>
        </p:txBody>
      </p:sp>
    </p:spTree>
    <p:extLst>
      <p:ext uri="{BB962C8B-B14F-4D97-AF65-F5344CB8AC3E}">
        <p14:creationId xmlns:p14="http://schemas.microsoft.com/office/powerpoint/2010/main" val="214009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加载器的功能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39552" y="1700808"/>
            <a:ext cx="7921625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用于加载如下工作程序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可以超过一个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在硬盘上的任意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位置（多个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连续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执行点可以由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程序员安排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运行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时占用的内存区域可以较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灵活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支持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在被加载工作程序运行结束后，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加载运行下一个工作程序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7.4.2</a:t>
            </a:r>
            <a:r>
              <a:rPr lang="zh-CN" altLang="en-US" b="1" dirty="0" smtClean="0">
                <a:solidFill>
                  <a:srgbClr val="0000FF"/>
                </a:solidFill>
              </a:rPr>
              <a:t>  程序加载器</a:t>
            </a:r>
            <a:endParaRPr lang="zh-CN" altLang="en-US" dirty="0" smtClean="0"/>
          </a:p>
        </p:txBody>
      </p:sp>
      <p:sp>
        <p:nvSpPr>
          <p:cNvPr id="6" name="圆角矩形标注 5"/>
          <p:cNvSpPr/>
          <p:nvPr/>
        </p:nvSpPr>
        <p:spPr>
          <a:xfrm>
            <a:off x="4644008" y="1700808"/>
            <a:ext cx="3024336" cy="504056"/>
          </a:xfrm>
          <a:prstGeom prst="wedgeRoundRectCallout">
            <a:avLst>
              <a:gd name="adj1" fmla="val -33660"/>
              <a:gd name="adj2" fmla="val 11606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突破简陋加载器的约束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04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工作程序格式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700808"/>
            <a:ext cx="79216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需要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工作程序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配合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应该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体现开始执行点的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位置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应该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提出占用内存区域的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起点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必须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反映自身的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在工作程序的头部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安排相关单元存储这些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必要信息。 这里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称之为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特征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信息。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7.4.2</a:t>
            </a:r>
            <a:r>
              <a:rPr lang="zh-CN" altLang="en-US" b="1" dirty="0" smtClean="0">
                <a:solidFill>
                  <a:srgbClr val="0000FF"/>
                </a:solidFill>
              </a:rPr>
              <a:t>  程序加载器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414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工作程序格式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700808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头部特征信息格式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7.4.2</a:t>
            </a:r>
            <a:r>
              <a:rPr lang="zh-CN" altLang="en-US" b="1" dirty="0" smtClean="0">
                <a:solidFill>
                  <a:srgbClr val="0000FF"/>
                </a:solidFill>
              </a:rPr>
              <a:t>  程序加载器</a:t>
            </a:r>
            <a:endParaRPr lang="zh-CN" altLang="en-US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26349"/>
              </p:ext>
            </p:extLst>
          </p:nvPr>
        </p:nvGraphicFramePr>
        <p:xfrm>
          <a:off x="755576" y="2492896"/>
          <a:ext cx="7632848" cy="3240360"/>
        </p:xfrm>
        <a:graphic>
          <a:graphicData uri="http://schemas.openxmlformats.org/drawingml/2006/table">
            <a:tbl>
              <a:tblPr firstRow="1" firstCol="1" bandRow="1"/>
              <a:tblGrid>
                <a:gridCol w="1368152"/>
                <a:gridCol w="936104"/>
                <a:gridCol w="1152128"/>
                <a:gridCol w="4176464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字段名称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字节数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相对偏移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含义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Signature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endParaRPr lang="zh-CN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签名信息</a:t>
                      </a:r>
                      <a:r>
                        <a:rPr lang="en-US" sz="18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:"YANG"</a:t>
                      </a:r>
                      <a:endParaRPr lang="zh-CN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Version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endParaRPr lang="zh-CN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头部特征信息格式版本号（目前为</a:t>
                      </a:r>
                      <a:r>
                        <a:rPr lang="en-US" sz="18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zh-CN" sz="18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  <a:endParaRPr lang="zh-CN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Length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6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工作程序长度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Start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8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工作程序入口点的偏移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Zoneseg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工作程序期望内存起始位置的段值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Reserved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12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保留（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标注 5"/>
          <p:cNvSpPr/>
          <p:nvPr/>
        </p:nvSpPr>
        <p:spPr>
          <a:xfrm>
            <a:off x="6660232" y="3789039"/>
            <a:ext cx="1728192" cy="504055"/>
          </a:xfrm>
          <a:prstGeom prst="wedgeRectCallout">
            <a:avLst>
              <a:gd name="adj1" fmla="val -42765"/>
              <a:gd name="adj2" fmla="val 8819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项重要信息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964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执行步骤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628800"/>
            <a:ext cx="79216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）准备运行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环境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）确定工作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）读取指定工作程序的首个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）验证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签名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信息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）获取工作程序的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）决定工作程序被加载到内存的起始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位置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）搬移首个扇区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内容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）读取指定工作程序的剩余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扇区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）转移到工作程序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）加载下一个工作程序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7.4.2</a:t>
            </a:r>
            <a:r>
              <a:rPr lang="zh-CN" altLang="en-US" b="1" dirty="0" smtClean="0">
                <a:solidFill>
                  <a:srgbClr val="0000FF"/>
                </a:solidFill>
              </a:rPr>
              <a:t>  程序加载器</a:t>
            </a:r>
            <a:endParaRPr lang="zh-CN" altLang="en-US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3563888" y="1448780"/>
            <a:ext cx="3744416" cy="504056"/>
          </a:xfrm>
          <a:prstGeom prst="wedgeRoundRectCallout">
            <a:avLst>
              <a:gd name="adj1" fmla="val -33660"/>
              <a:gd name="adj2" fmla="val 11606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加载器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dp77.asm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05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内存使用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7.4.2</a:t>
            </a:r>
            <a:r>
              <a:rPr lang="zh-CN" altLang="en-US" b="1" dirty="0" smtClean="0">
                <a:solidFill>
                  <a:srgbClr val="0000FF"/>
                </a:solidFill>
              </a:rPr>
              <a:t>  程序加载器</a:t>
            </a:r>
            <a:endParaRPr lang="zh-CN" altLang="en-US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091565"/>
              </p:ext>
            </p:extLst>
          </p:nvPr>
        </p:nvGraphicFramePr>
        <p:xfrm>
          <a:off x="4932040" y="1556792"/>
          <a:ext cx="3944786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Visio" r:id="rId4" imgW="1995726" imgH="2340900" progId="Visio.Drawing.11">
                  <p:embed/>
                </p:oleObj>
              </mc:Choice>
              <mc:Fallback>
                <p:oleObj name="Visio" r:id="rId4" imgW="1995726" imgH="2340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556792"/>
                        <a:ext cx="3944786" cy="460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47378" y="2297772"/>
            <a:ext cx="3996630" cy="124649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ZONELOW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equ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1000H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ZONEHIGH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equ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9000H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ZONETEMP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equ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07E0H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907704" y="5301208"/>
            <a:ext cx="3024708" cy="864096"/>
          </a:xfrm>
          <a:prstGeom prst="wedgeRectCallout">
            <a:avLst>
              <a:gd name="adj1" fmla="val 38335"/>
              <a:gd name="adj2" fmla="val -707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加载器自身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位于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7C00H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加载器堆栈位于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7E00H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875458" y="3933056"/>
            <a:ext cx="3056954" cy="648072"/>
          </a:xfrm>
          <a:prstGeom prst="wedgeRectCallout">
            <a:avLst>
              <a:gd name="adj1" fmla="val 70511"/>
              <a:gd name="adj2" fmla="val -14301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工作程序可定位的范围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06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准备运行环境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700808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设置运行期间所需要的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堆栈：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7.4.2</a:t>
            </a:r>
            <a:r>
              <a:rPr lang="zh-CN" altLang="en-US" b="1" dirty="0" smtClean="0">
                <a:solidFill>
                  <a:srgbClr val="0000FF"/>
                </a:solidFill>
              </a:rPr>
              <a:t>  程序加载器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575370" y="2297772"/>
            <a:ext cx="3996630" cy="393954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section   text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bits  16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org   7C00H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AX,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SS,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7C00H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091565"/>
              </p:ext>
            </p:extLst>
          </p:nvPr>
        </p:nvGraphicFramePr>
        <p:xfrm>
          <a:off x="4932363" y="1557338"/>
          <a:ext cx="3944937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Visio" r:id="rId4" imgW="1995726" imgH="2340900" progId="Visio.Drawing.11">
                  <p:embed/>
                </p:oleObj>
              </mc:Choice>
              <mc:Fallback>
                <p:oleObj name="Visio" r:id="rId4" imgW="1995726" imgH="234090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557338"/>
                        <a:ext cx="3944937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V="1">
            <a:off x="3419872" y="5157192"/>
            <a:ext cx="2448272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</a:t>
            </a:r>
            <a:r>
              <a:rPr lang="zh-CN" altLang="en-US" b="1" dirty="0" smtClean="0">
                <a:solidFill>
                  <a:srgbClr val="0000FF"/>
                </a:solidFill>
              </a:rPr>
              <a:t>  虚拟机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7.4.1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加载方法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7.4.2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程序加载器</a:t>
            </a:r>
            <a:endParaRPr lang="en-US" altLang="zh-CN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7.4.3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工作程序示例</a:t>
            </a:r>
            <a:endParaRPr lang="en-US" altLang="zh-CN" sz="32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0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确定工作程序（首扇区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LBA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700808"/>
            <a:ext cx="7921625" cy="1413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提示用户输入工作程序在硬盘上的起始逻辑块号（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LBA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假设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工作程序占用硬盘上连续的扇区，那么起始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LBA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号就了指定需要加载的工作程序。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7.4.2</a:t>
            </a:r>
            <a:r>
              <a:rPr lang="zh-CN" altLang="en-US" b="1" dirty="0" smtClean="0">
                <a:solidFill>
                  <a:srgbClr val="0000FF"/>
                </a:solidFill>
              </a:rPr>
              <a:t>  程序加载器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611188" y="3357280"/>
            <a:ext cx="7489204" cy="201593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DX, mess0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提示输入的信息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提示用户输入工作程序起始扇区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LBA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GetSecAdr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接受用户的输入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EAX, EAX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如果用户输入为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，则转停止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JZ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297804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读取工作程序首扇区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3" y="1700808"/>
            <a:ext cx="4176463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DAP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，为读做准备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7.4.2</a:t>
            </a:r>
            <a:r>
              <a:rPr lang="zh-CN" altLang="en-US" b="1" dirty="0" smtClean="0">
                <a:solidFill>
                  <a:srgbClr val="0000FF"/>
                </a:solidFill>
              </a:rPr>
              <a:t>  程序加载器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611187" y="2875870"/>
            <a:ext cx="6481093" cy="278537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Lab1:     //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重复加载入口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CLD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POP   DS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AX, ZONETEMP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把临时内存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区域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WORD [DiskAP+6], AX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值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填写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到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51512" y="908720"/>
            <a:ext cx="4392488" cy="3554819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磁盘地址包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DiskAP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    10H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    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DW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扇区数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DW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缓冲区偏移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DW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ZONETEMP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缓冲区段值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DD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xx    ;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首扇区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LBA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低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DD    0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首扇区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LBA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高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635896" y="3501008"/>
            <a:ext cx="216024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29048" y="5949280"/>
            <a:ext cx="6463232" cy="86177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;EAX=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工作程序在磁盘上的首扇区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LBA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[DiskAP+8],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EAX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填写首扇区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3788296" y="3861048"/>
            <a:ext cx="2223864" cy="25493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0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读取工作程序首扇区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3" y="1700808"/>
            <a:ext cx="41764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读首扇区到指定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7.4.2</a:t>
            </a:r>
            <a:r>
              <a:rPr lang="zh-CN" altLang="en-US" b="1" dirty="0" smtClean="0">
                <a:solidFill>
                  <a:srgbClr val="0000FF"/>
                </a:solidFill>
              </a:rPr>
              <a:t>  程序加载器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625426" y="3212976"/>
            <a:ext cx="4104828" cy="86177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CALL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ReadSec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JC    Lab7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18955"/>
              </p:ext>
            </p:extLst>
          </p:nvPr>
        </p:nvGraphicFramePr>
        <p:xfrm>
          <a:off x="4932363" y="1557338"/>
          <a:ext cx="3944937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Visio" r:id="rId4" imgW="1995726" imgH="2340900" progId="Visio.Drawing.11">
                  <p:embed/>
                </p:oleObj>
              </mc:Choice>
              <mc:Fallback>
                <p:oleObj name="Visio" r:id="rId4" imgW="1995726" imgH="2340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557338"/>
                        <a:ext cx="3944937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标注 9"/>
          <p:cNvSpPr/>
          <p:nvPr/>
        </p:nvSpPr>
        <p:spPr>
          <a:xfrm>
            <a:off x="3131840" y="4005064"/>
            <a:ext cx="2128614" cy="504055"/>
          </a:xfrm>
          <a:prstGeom prst="wedgeRectCallout">
            <a:avLst>
              <a:gd name="adj1" fmla="val 70706"/>
              <a:gd name="adj2" fmla="val 5670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首扇区所在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08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读取工作程序首扇区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7.4.2</a:t>
            </a:r>
            <a:r>
              <a:rPr lang="zh-CN" altLang="en-US" b="1" dirty="0" smtClean="0">
                <a:solidFill>
                  <a:srgbClr val="0000FF"/>
                </a:solidFill>
              </a:rPr>
              <a:t>  程序加载器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611188" y="1769035"/>
            <a:ext cx="7273180" cy="432426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个指定的扇区到指定内存区域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ReadSec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SI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SI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DiskAP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指向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DAP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DL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80H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盘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AH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42H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;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读功能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13H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;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读操作！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SI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7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验证签名信息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7.4.2</a:t>
            </a:r>
            <a:r>
              <a:rPr lang="zh-CN" altLang="en-US" b="1" dirty="0" smtClean="0">
                <a:solidFill>
                  <a:srgbClr val="0000FF"/>
                </a:solidFill>
              </a:rPr>
              <a:t>  程序加载器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611560" y="1700808"/>
            <a:ext cx="7489204" cy="86177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DWORD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ES: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Signature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], "YANG"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核查签名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Lab6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签名不正确，则转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16296"/>
              </p:ext>
            </p:extLst>
          </p:nvPr>
        </p:nvGraphicFramePr>
        <p:xfrm>
          <a:off x="755576" y="2924944"/>
          <a:ext cx="7632848" cy="3240360"/>
        </p:xfrm>
        <a:graphic>
          <a:graphicData uri="http://schemas.openxmlformats.org/drawingml/2006/table">
            <a:tbl>
              <a:tblPr firstRow="1" firstCol="1" bandRow="1"/>
              <a:tblGrid>
                <a:gridCol w="1368152"/>
                <a:gridCol w="936104"/>
                <a:gridCol w="1152128"/>
                <a:gridCol w="4176464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字段名称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字节数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相对偏移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含义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Signature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签名信息</a:t>
                      </a:r>
                      <a:r>
                        <a:rPr lang="en-US" sz="1800" b="1" kern="10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:"YANG"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Version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endParaRPr lang="zh-CN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头部特征信息格式版本号（目前为</a:t>
                      </a:r>
                      <a:r>
                        <a:rPr lang="en-US" sz="18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zh-CN" sz="18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  <a:endParaRPr lang="zh-CN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Length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6</a:t>
                      </a:r>
                      <a:endParaRPr lang="zh-CN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工作程序长度</a:t>
                      </a:r>
                      <a:endParaRPr lang="zh-CN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Start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8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工作程序入口点的偏移</a:t>
                      </a:r>
                      <a:endParaRPr lang="zh-CN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Zoneseg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10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工作程序期望内存起始位置的段值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Reserved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12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保留（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14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获取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工作程序长度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700808"/>
            <a:ext cx="7921625" cy="9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根据工作程序特征信息中的程序长度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字节数，可以计算出工作程序占用的扇区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数。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7.4.2</a:t>
            </a:r>
            <a:r>
              <a:rPr lang="zh-CN" altLang="en-US" b="1" dirty="0" smtClean="0">
                <a:solidFill>
                  <a:srgbClr val="0000FF"/>
                </a:solidFill>
              </a:rPr>
              <a:t>  程序加载器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611188" y="3357280"/>
            <a:ext cx="7489204" cy="201593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CX,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ES: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Length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取得工作程序长度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CX, 0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长度不应该为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JZ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Lab6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，作为签名不正确处理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CX, 511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为便于计算需要读取的扇区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SHR   CX, 9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相当于除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512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，得扇区数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500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决定工作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zh-CN" altLang="en-US" sz="2800" b="1" dirty="0">
                <a:solidFill>
                  <a:srgbClr val="0000FF"/>
                </a:solidFill>
              </a:rPr>
              <a:t>在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内存</a:t>
            </a:r>
            <a:r>
              <a:rPr lang="zh-CN" altLang="en-US" sz="2800" b="1" dirty="0">
                <a:solidFill>
                  <a:srgbClr val="0000FF"/>
                </a:solidFill>
              </a:rPr>
              <a:t>的起始位置</a:t>
            </a:r>
          </a:p>
        </p:txBody>
      </p:sp>
      <p:sp>
        <p:nvSpPr>
          <p:cNvPr id="8" name="矩形 7"/>
          <p:cNvSpPr/>
          <p:nvPr/>
        </p:nvSpPr>
        <p:spPr>
          <a:xfrm>
            <a:off x="539552" y="1700808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确保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工作程序在内存的起始位置有效。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7.4.2</a:t>
            </a:r>
            <a:r>
              <a:rPr lang="zh-CN" altLang="en-US" b="1" dirty="0" smtClean="0">
                <a:solidFill>
                  <a:srgbClr val="0000FF"/>
                </a:solidFill>
              </a:rPr>
              <a:t>  程序加载器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611188" y="2420888"/>
            <a:ext cx="7489204" cy="355481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AX, [ES: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Start+2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取得工作程序期望内存段值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AX, ZONELOW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必须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在规定范围内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JB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Lab2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如超出范围，则取下限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AX, ZONEHIGH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JB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AX, ZONELOW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如超出范围，则取下限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WORD [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DiskAP+6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], AX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设置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DAP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中的缓冲区段值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281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878997"/>
              </p:ext>
            </p:extLst>
          </p:nvPr>
        </p:nvGraphicFramePr>
        <p:xfrm>
          <a:off x="4932363" y="1557338"/>
          <a:ext cx="3944937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Visio" r:id="rId4" imgW="1995726" imgH="2340900" progId="Visio.Drawing.11">
                  <p:embed/>
                </p:oleObj>
              </mc:Choice>
              <mc:Fallback>
                <p:oleObj name="Visio" r:id="rId4" imgW="1995726" imgH="2340900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557338"/>
                        <a:ext cx="3944937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搬移首</a:t>
            </a:r>
            <a:r>
              <a:rPr lang="zh-CN" altLang="en-US" sz="2800" b="1" dirty="0">
                <a:solidFill>
                  <a:srgbClr val="0000FF"/>
                </a:solidFill>
              </a:rPr>
              <a:t>个扇区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内容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7.4.2</a:t>
            </a:r>
            <a:r>
              <a:rPr lang="zh-CN" altLang="en-US" b="1" dirty="0" smtClean="0">
                <a:solidFill>
                  <a:srgbClr val="0000FF"/>
                </a:solidFill>
              </a:rPr>
              <a:t>  程序加载器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608782" y="1700808"/>
            <a:ext cx="7489204" cy="427136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ES, AX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同时保存到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DI, DI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准备复制已经在内存中的首个扇区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ZONETEMP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首扇区的缓冲区段值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DS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源段值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SI, SI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CX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含有工作程序的扇区数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CX, 128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MOVSD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复制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128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个双字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DS</a:t>
            </a:r>
          </a:p>
        </p:txBody>
      </p:sp>
    </p:spTree>
    <p:extLst>
      <p:ext uri="{BB962C8B-B14F-4D97-AF65-F5344CB8AC3E}">
        <p14:creationId xmlns:p14="http://schemas.microsoft.com/office/powerpoint/2010/main" val="253397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读取指定工作程序的剩余扇区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7.4.2</a:t>
            </a:r>
            <a:r>
              <a:rPr lang="zh-CN" altLang="en-US" b="1" dirty="0" smtClean="0">
                <a:solidFill>
                  <a:srgbClr val="0000FF"/>
                </a:solidFill>
              </a:rPr>
              <a:t>  程序加载器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627087" y="1916832"/>
            <a:ext cx="7905725" cy="355481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CX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已经读取过一个扇区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JZ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Lab5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如工作程序只有一个扇区，转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Lab4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WORD 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DiskAP+6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], 20H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调整缓冲区段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值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即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内存的下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512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字节位置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DWORD 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DiskAP+8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准备读取下一个扇区 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CALL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ReadSec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读一个扇区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JC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Lab7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读出错，则转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LOOP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Lab4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还有，则继续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039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转移到工作程序执行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7.4.2</a:t>
            </a:r>
            <a:r>
              <a:rPr lang="zh-CN" altLang="en-US" b="1" dirty="0" smtClean="0">
                <a:solidFill>
                  <a:srgbClr val="0000FF"/>
                </a:solidFill>
              </a:rPr>
              <a:t>  程序加载器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627087" y="2805896"/>
            <a:ext cx="7905725" cy="163121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Lab5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[ES: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Start+2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], ES 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CALL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FAR  [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ES:Start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JMP   Lab1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091458" y="4448148"/>
            <a:ext cx="2128614" cy="504055"/>
          </a:xfrm>
          <a:prstGeom prst="wedgeRectCallout">
            <a:avLst>
              <a:gd name="adj1" fmla="val -39671"/>
              <a:gd name="adj2" fmla="val -12974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调用工作程序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79512" y="5121189"/>
            <a:ext cx="2952328" cy="504055"/>
          </a:xfrm>
          <a:prstGeom prst="wedgeRectCallout">
            <a:avLst>
              <a:gd name="adj1" fmla="val -6428"/>
              <a:gd name="adj2" fmla="val -18643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准备加载下一个工作程序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844489" y="2564904"/>
            <a:ext cx="3391805" cy="504055"/>
          </a:xfrm>
          <a:prstGeom prst="wedgeRectCallout">
            <a:avLst>
              <a:gd name="adj1" fmla="val -37237"/>
              <a:gd name="adj2" fmla="val 10205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工作程序入口点的段值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11188" y="1804648"/>
            <a:ext cx="2656066" cy="648072"/>
            <a:chOff x="6228184" y="4725144"/>
            <a:chExt cx="2656066" cy="648072"/>
          </a:xfrm>
        </p:grpSpPr>
        <p:sp>
          <p:nvSpPr>
            <p:cNvPr id="3" name="矩形 2"/>
            <p:cNvSpPr/>
            <p:nvPr/>
          </p:nvSpPr>
          <p:spPr>
            <a:xfrm>
              <a:off x="6228184" y="5049180"/>
              <a:ext cx="1152128" cy="32403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启动偏移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228184" y="4725144"/>
              <a:ext cx="1152128" cy="32403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所在段值</a:t>
              </a:r>
              <a:endPara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7380312" y="5003884"/>
              <a:ext cx="11673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ES:Start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80312" y="4725144"/>
              <a:ext cx="1503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ES:Start+2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53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7.4.1</a:t>
            </a:r>
            <a:r>
              <a:rPr lang="zh-CN" altLang="en-US" b="1" dirty="0" smtClean="0">
                <a:solidFill>
                  <a:srgbClr val="0000FF"/>
                </a:solidFill>
              </a:rPr>
              <a:t>  加载方法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加载器工作方式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器的工作方式参照主引导记录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MBR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加载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器自身作为主引导记录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MBR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。这样，在机器每次启动时，它会被系统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读到内存，并得到运行。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加载器运行后，它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从硬盘上指定扇区读入某个工作程序到内存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，然后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转到该工作程序执行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。这一过程就是所谓的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5525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工作程序示例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7.4.3</a:t>
            </a:r>
            <a:r>
              <a:rPr lang="zh-CN" altLang="en-US" b="1" dirty="0" smtClean="0">
                <a:solidFill>
                  <a:srgbClr val="0000FF"/>
                </a:solidFill>
              </a:rPr>
              <a:t>  工作程序示例</a:t>
            </a:r>
            <a:endParaRPr lang="zh-CN" altLang="en-US" dirty="0" smtClean="0"/>
          </a:p>
        </p:txBody>
      </p:sp>
      <p:sp>
        <p:nvSpPr>
          <p:cNvPr id="10" name="圆角矩形标注 9"/>
          <p:cNvSpPr/>
          <p:nvPr/>
        </p:nvSpPr>
        <p:spPr>
          <a:xfrm>
            <a:off x="755576" y="1772816"/>
            <a:ext cx="5832648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示例工作程序（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dp78.asm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以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十六进制数的形式显示所在内存区域的段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值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8" y="2996952"/>
            <a:ext cx="7921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section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text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bits   16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Signature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"YANG"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签名信息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Version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Length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end_of_text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工作程序长度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Start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工作程序入口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点偏移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Zoneseg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0088H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期望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的内存区域起始段值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Reserved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;-------------------------------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962810" y="2962796"/>
            <a:ext cx="2625414" cy="504055"/>
          </a:xfrm>
          <a:prstGeom prst="wedgeRectCallout">
            <a:avLst>
              <a:gd name="adj1" fmla="val -37237"/>
              <a:gd name="adj2" fmla="val 10205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工作程序特征信息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419872" y="5812789"/>
            <a:ext cx="1800200" cy="504055"/>
          </a:xfrm>
          <a:prstGeom prst="wedgeRectCallout">
            <a:avLst>
              <a:gd name="adj1" fmla="val -41832"/>
              <a:gd name="adj2" fmla="val -10454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示意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588224" y="3789040"/>
            <a:ext cx="2304256" cy="720079"/>
          </a:xfrm>
          <a:prstGeom prst="wedgeRectCallout">
            <a:avLst>
              <a:gd name="adj1" fmla="val -39010"/>
              <a:gd name="adj2" fmla="val 844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end_of_text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是标号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Begin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是标号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77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8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工作程序示例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7.4.3</a:t>
            </a:r>
            <a:r>
              <a:rPr lang="zh-CN" altLang="en-US" b="1" dirty="0" smtClean="0">
                <a:solidFill>
                  <a:srgbClr val="0000FF"/>
                </a:solidFill>
              </a:rPr>
              <a:t>  工作程序示例</a:t>
            </a:r>
            <a:endParaRPr lang="zh-CN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611188" y="2225764"/>
            <a:ext cx="792162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数据部分之一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info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"Address:", 0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提示信息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;-------------------------------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代码部分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工作程序入口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CS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DS, AX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源数据段与代码段一致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CLD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清方向标志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DX, info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显示提示信息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2987824" y="1647964"/>
            <a:ext cx="5472608" cy="619214"/>
          </a:xfrm>
          <a:prstGeom prst="wedgeRoundRectCallout">
            <a:avLst>
              <a:gd name="adj1" fmla="val -10712"/>
              <a:gd name="adj2" fmla="val 9263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以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十六进制数的形式显示所在内存区域的段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值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195736" y="3068960"/>
            <a:ext cx="3456384" cy="720080"/>
          </a:xfrm>
          <a:prstGeom prst="wedgeRectCallout">
            <a:avLst>
              <a:gd name="adj1" fmla="val -37731"/>
              <a:gd name="adj2" fmla="val 7255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标号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Begin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代表程序启动点（入口偏移）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775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工作程序示例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7.4.3</a:t>
            </a:r>
            <a:r>
              <a:rPr lang="zh-CN" altLang="en-US" b="1" dirty="0" smtClean="0">
                <a:solidFill>
                  <a:srgbClr val="0000FF"/>
                </a:solidFill>
              </a:rPr>
              <a:t>  工作程序示例</a:t>
            </a:r>
            <a:endParaRPr lang="zh-CN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611188" y="1628800"/>
            <a:ext cx="7921625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DX, CS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准备显示工作内存区域的段值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CX, 4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位十六进制数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buffer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字符串缓冲区首地址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ROL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DX, 4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循环左移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位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DL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TOASCII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转换成对应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[SI],AL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依次填到缓冲区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LOOP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Next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下一位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DX, buffer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取得显示字符串首地址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显示之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RETF                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返回到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加载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器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!!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5436096" y="2795414"/>
            <a:ext cx="3456384" cy="504056"/>
          </a:xfrm>
          <a:prstGeom prst="wedgeRectCallout">
            <a:avLst>
              <a:gd name="adj1" fmla="val -37731"/>
              <a:gd name="adj2" fmla="val 9271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转换成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ASCII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码，填到缓冲区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5052517" y="4509120"/>
            <a:ext cx="3456384" cy="504056"/>
          </a:xfrm>
          <a:prstGeom prst="wedgeRectCallout">
            <a:avLst>
              <a:gd name="adj1" fmla="val -37731"/>
              <a:gd name="adj2" fmla="val 9271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缓冲区中的字符串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076429" y="5661248"/>
            <a:ext cx="3456384" cy="504056"/>
          </a:xfrm>
          <a:prstGeom prst="wedgeRectCallout">
            <a:avLst>
              <a:gd name="adj1" fmla="val -31485"/>
              <a:gd name="adj2" fmla="val 8641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返回到加载器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27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工作程序示例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7.4.3</a:t>
            </a:r>
            <a:r>
              <a:rPr lang="zh-CN" altLang="en-US" b="1" dirty="0" smtClean="0">
                <a:solidFill>
                  <a:srgbClr val="0000FF"/>
                </a:solidFill>
              </a:rPr>
              <a:t>  工作程序示例</a:t>
            </a:r>
            <a:endParaRPr lang="zh-CN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611188" y="1794783"/>
            <a:ext cx="7921625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子程序（略去）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;-------------------------------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数据部分之二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times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1024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90H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为了演示，刻意插入了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1024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字节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buffer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"00000H"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用于存放工作内存区域的地址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0DH, 0AH,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end_of_text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代码结束处（代码字节长度）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1403648" y="5445224"/>
            <a:ext cx="3096344" cy="720080"/>
          </a:xfrm>
          <a:prstGeom prst="wedgeRectCallout">
            <a:avLst>
              <a:gd name="adj1" fmla="val -32194"/>
              <a:gd name="adj2" fmla="val -8265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标号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end_of_text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代表程序长度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2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7.4.1</a:t>
            </a:r>
            <a:r>
              <a:rPr lang="zh-CN" altLang="en-US" b="1" dirty="0" smtClean="0">
                <a:solidFill>
                  <a:srgbClr val="0000FF"/>
                </a:solidFill>
              </a:rPr>
              <a:t>  加载方法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加载过程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(1)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自身复制到起始地址为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0060:0000H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的内存区域，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让出所占用的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0000:7C00H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区域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(2)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发出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操作提示信息，并接受用户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按键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(3)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指定扇区读入某个工作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(4)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验证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读入的工作程序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标记，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工作程序执行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4427984" y="728700"/>
            <a:ext cx="3024709" cy="792088"/>
          </a:xfrm>
          <a:prstGeom prst="wedgeRoundRectCallout">
            <a:avLst>
              <a:gd name="adj1" fmla="val -43809"/>
              <a:gd name="adj2" fmla="val 7604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MBR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模仿普通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MBR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的处理步骤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04248" y="2276872"/>
            <a:ext cx="1512168" cy="621650"/>
          </a:xfrm>
          <a:prstGeom prst="wedgeRoundRectCallout">
            <a:avLst>
              <a:gd name="adj1" fmla="val -43525"/>
              <a:gd name="adj2" fmla="val 78075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交互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81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7.4.1</a:t>
            </a:r>
            <a:r>
              <a:rPr lang="zh-CN" altLang="en-US" b="1" dirty="0" smtClean="0">
                <a:solidFill>
                  <a:srgbClr val="0000FF"/>
                </a:solidFill>
              </a:rPr>
              <a:t>  加载方法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简陋加载器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8126" y="2299806"/>
            <a:ext cx="4644515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SDISP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EQU   7C00H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符号常量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section   text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bits   16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16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位段模式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CS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SS, AX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SP,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SDISP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411760" y="5378733"/>
            <a:ext cx="2736304" cy="504055"/>
          </a:xfrm>
          <a:prstGeom prst="wedgeRectCallout">
            <a:avLst>
              <a:gd name="adj1" fmla="val -27816"/>
              <a:gd name="adj2" fmla="val -10203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设置堆栈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255703" y="1835662"/>
            <a:ext cx="2952701" cy="4473658"/>
            <a:chOff x="5255703" y="1835662"/>
            <a:chExt cx="2952701" cy="4473658"/>
          </a:xfrm>
        </p:grpSpPr>
        <p:grpSp>
          <p:nvGrpSpPr>
            <p:cNvPr id="3" name="组合 2"/>
            <p:cNvGrpSpPr/>
            <p:nvPr/>
          </p:nvGrpSpPr>
          <p:grpSpPr>
            <a:xfrm>
              <a:off x="5255703" y="1835662"/>
              <a:ext cx="2952701" cy="4473658"/>
              <a:chOff x="5255703" y="1835662"/>
              <a:chExt cx="2952701" cy="4473658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6408203" y="1835662"/>
                <a:ext cx="1800201" cy="4335159"/>
                <a:chOff x="6408203" y="1835662"/>
                <a:chExt cx="1800201" cy="4335159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6408204" y="1835662"/>
                  <a:ext cx="1800200" cy="10801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6408204" y="4527730"/>
                  <a:ext cx="1800200" cy="853346"/>
                </a:xfrm>
                <a:prstGeom prst="rect">
                  <a:avLst/>
                </a:prstGeom>
                <a:solidFill>
                  <a:srgbClr val="66FF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408204" y="5378733"/>
                  <a:ext cx="1800200" cy="7920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6408204" y="2921884"/>
                  <a:ext cx="1800200" cy="853346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6408203" y="3788922"/>
                  <a:ext cx="1800200" cy="7388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5255703" y="6032321"/>
                <a:ext cx="1152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0000:0000</a:t>
                </a:r>
                <a:endParaRPr lang="zh-CN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255703" y="3650422"/>
              <a:ext cx="115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0000:7C00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" name="矩形标注 23"/>
          <p:cNvSpPr/>
          <p:nvPr/>
        </p:nvSpPr>
        <p:spPr>
          <a:xfrm>
            <a:off x="5118967" y="4002963"/>
            <a:ext cx="1080119" cy="504055"/>
          </a:xfrm>
          <a:prstGeom prst="wedgeRectCallout">
            <a:avLst>
              <a:gd name="adj1" fmla="val 65623"/>
              <a:gd name="adj2" fmla="val -79354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堆栈底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3908088" y="1003504"/>
            <a:ext cx="4320852" cy="769312"/>
          </a:xfrm>
          <a:prstGeom prst="wedgeRoundRectCallout">
            <a:avLst>
              <a:gd name="adj1" fmla="val -5666"/>
              <a:gd name="adj2" fmla="val 7364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加载器自身会被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BIOS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装到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0000:7C00H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处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9553" y="1700808"/>
            <a:ext cx="4176463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089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4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7.4.1</a:t>
            </a:r>
            <a:r>
              <a:rPr lang="zh-CN" altLang="en-US" b="1" dirty="0" smtClean="0">
                <a:solidFill>
                  <a:srgbClr val="0000FF"/>
                </a:solidFill>
              </a:rPr>
              <a:t>  加载方法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简陋加载器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9" y="1745421"/>
            <a:ext cx="396001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SDISP +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WORD  0060H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ES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DI,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CLD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100H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REP   MOVSW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255703" y="1835662"/>
            <a:ext cx="3708785" cy="4473658"/>
            <a:chOff x="5255703" y="1691646"/>
            <a:chExt cx="3708785" cy="4473658"/>
          </a:xfrm>
        </p:grpSpPr>
        <p:sp>
          <p:nvSpPr>
            <p:cNvPr id="12" name="矩形 11"/>
            <p:cNvSpPr/>
            <p:nvPr/>
          </p:nvSpPr>
          <p:spPr>
            <a:xfrm>
              <a:off x="6408204" y="1691646"/>
              <a:ext cx="1800200" cy="1080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408204" y="4383714"/>
              <a:ext cx="1800200" cy="853346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08204" y="5234717"/>
              <a:ext cx="1800200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408204" y="2777868"/>
              <a:ext cx="1800200" cy="85334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08203" y="3644906"/>
              <a:ext cx="1800200" cy="7388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5703" y="5888305"/>
              <a:ext cx="115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0000:0000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5704" y="5096217"/>
              <a:ext cx="115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0000:0600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55703" y="3506406"/>
              <a:ext cx="115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0000:7C00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右弧形箭头 19"/>
            <p:cNvSpPr/>
            <p:nvPr/>
          </p:nvSpPr>
          <p:spPr>
            <a:xfrm>
              <a:off x="8388424" y="3082015"/>
              <a:ext cx="576064" cy="1792662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标注 20"/>
          <p:cNvSpPr/>
          <p:nvPr/>
        </p:nvSpPr>
        <p:spPr>
          <a:xfrm>
            <a:off x="3779912" y="5414737"/>
            <a:ext cx="1296144" cy="504055"/>
          </a:xfrm>
          <a:prstGeom prst="wedgeRectCallout">
            <a:avLst>
              <a:gd name="adj1" fmla="val 73441"/>
              <a:gd name="adj2" fmla="val -491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0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0060:0000</a:t>
            </a:r>
          </a:p>
        </p:txBody>
      </p:sp>
      <p:sp>
        <p:nvSpPr>
          <p:cNvPr id="22" name="圆角矩形标注 21"/>
          <p:cNvSpPr/>
          <p:nvPr/>
        </p:nvSpPr>
        <p:spPr>
          <a:xfrm>
            <a:off x="3908088" y="1003504"/>
            <a:ext cx="4320852" cy="769312"/>
          </a:xfrm>
          <a:prstGeom prst="wedgeRoundRectCallout">
            <a:avLst>
              <a:gd name="adj1" fmla="val -35058"/>
              <a:gd name="adj2" fmla="val 8602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加载器自身腾移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40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7.4.1</a:t>
            </a:r>
            <a:r>
              <a:rPr lang="zh-CN" altLang="en-US" b="1" dirty="0" smtClean="0">
                <a:solidFill>
                  <a:srgbClr val="0000FF"/>
                </a:solidFill>
              </a:rPr>
              <a:t>  加载方法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简陋加载器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9" y="1745421"/>
            <a:ext cx="39600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DS,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SDISP + Begin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WORD  0060H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ES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DI,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CLD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CX,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100H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REP   MOVSW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PUSH  ES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Begin2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RETF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44008" y="1835662"/>
            <a:ext cx="3564396" cy="4473658"/>
            <a:chOff x="4644008" y="1691646"/>
            <a:chExt cx="3564396" cy="4473658"/>
          </a:xfrm>
        </p:grpSpPr>
        <p:sp>
          <p:nvSpPr>
            <p:cNvPr id="12" name="矩形 11"/>
            <p:cNvSpPr/>
            <p:nvPr/>
          </p:nvSpPr>
          <p:spPr>
            <a:xfrm>
              <a:off x="6408204" y="1691646"/>
              <a:ext cx="1800200" cy="1080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408204" y="4383714"/>
              <a:ext cx="1800200" cy="853346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08204" y="5234717"/>
              <a:ext cx="1800200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408204" y="2777868"/>
              <a:ext cx="1800200" cy="85334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08203" y="3644906"/>
              <a:ext cx="1800200" cy="7388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5703" y="5888305"/>
              <a:ext cx="115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0000:0000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5704" y="5096217"/>
              <a:ext cx="115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0000:0600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55703" y="3506406"/>
              <a:ext cx="115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0000:7C00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线形标注 1 21"/>
            <p:cNvSpPr/>
            <p:nvPr/>
          </p:nvSpPr>
          <p:spPr>
            <a:xfrm>
              <a:off x="4644008" y="4687861"/>
              <a:ext cx="1368524" cy="245052"/>
            </a:xfrm>
            <a:prstGeom prst="borderCallout1">
              <a:avLst>
                <a:gd name="adj1" fmla="val 49846"/>
                <a:gd name="adj2" fmla="val 101172"/>
                <a:gd name="adj3" fmla="val 130639"/>
                <a:gd name="adj4" fmla="val 13752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0000:Begin2</a:t>
              </a:r>
              <a:endPara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" name="圆角矩形标注 20"/>
          <p:cNvSpPr/>
          <p:nvPr/>
        </p:nvSpPr>
        <p:spPr>
          <a:xfrm>
            <a:off x="3908088" y="1003504"/>
            <a:ext cx="4320852" cy="769312"/>
          </a:xfrm>
          <a:prstGeom prst="wedgeRoundRectCallout">
            <a:avLst>
              <a:gd name="adj1" fmla="val -35058"/>
              <a:gd name="adj2" fmla="val 8602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加载器自身腾移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2339752" y="6032321"/>
            <a:ext cx="2080032" cy="504055"/>
          </a:xfrm>
          <a:prstGeom prst="wedgeRectCallout">
            <a:avLst>
              <a:gd name="adj1" fmla="val -47049"/>
              <a:gd name="adj2" fmla="val -9825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切换到目标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57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标注 5"/>
          <p:cNvSpPr/>
          <p:nvPr/>
        </p:nvSpPr>
        <p:spPr>
          <a:xfrm>
            <a:off x="2987824" y="1395936"/>
            <a:ext cx="2736304" cy="504055"/>
          </a:xfrm>
          <a:prstGeom prst="wedgeRectCallout">
            <a:avLst>
              <a:gd name="adj1" fmla="val -38723"/>
              <a:gd name="adj2" fmla="val 8189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设置搬移的地址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7.4.1</a:t>
            </a:r>
            <a:r>
              <a:rPr lang="zh-CN" altLang="en-US" b="1" dirty="0" smtClean="0">
                <a:solidFill>
                  <a:srgbClr val="0000FF"/>
                </a:solidFill>
              </a:rPr>
              <a:t>  加载方法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简陋加载器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8" y="1745421"/>
            <a:ext cx="79216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DS, AX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源数据段就是代码段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SDISP +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指向源字符串首（绝对地址）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WORD  0060H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ES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目标数据段的段值为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0060H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DI, 0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目标段的偏移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CLD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字符串操作方向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CX, 100H              ;256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个字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= 512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字节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REP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MOVSW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复制自身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PUSH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压目标段值到堆栈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Begin2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压目标偏移到堆栈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RETF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段间转移到新的位置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987824" y="4581128"/>
            <a:ext cx="3456384" cy="504055"/>
          </a:xfrm>
          <a:prstGeom prst="wedgeRectCallout">
            <a:avLst>
              <a:gd name="adj1" fmla="val -44060"/>
              <a:gd name="adj2" fmla="val -8565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搬移，腾空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7C00H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开始的区域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051720" y="6100139"/>
            <a:ext cx="3456384" cy="504055"/>
          </a:xfrm>
          <a:prstGeom prst="wedgeRectCallout">
            <a:avLst>
              <a:gd name="adj1" fmla="val -44060"/>
              <a:gd name="adj2" fmla="val -8565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转移到新的位置，继续执行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84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7.4.1</a:t>
            </a:r>
            <a:r>
              <a:rPr lang="zh-CN" altLang="en-US" b="1" dirty="0" smtClean="0">
                <a:solidFill>
                  <a:srgbClr val="0000FF"/>
                </a:solidFill>
              </a:rPr>
              <a:t>  加载方法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简陋加载器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8" y="1778526"/>
            <a:ext cx="7921625" cy="438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CS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数据段同新的代码段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dx, mess1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显示操作提示信息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GetChar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获得用户按键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;-------------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DiskAP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指向磁盘地址包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DAP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DL, 80H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设虚拟硬盘是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盘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42H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采用扩展的读功能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13H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从硬盘读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指定数据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（程序）到内存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JC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Over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如果读出错，则转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707904" y="2852936"/>
            <a:ext cx="3168352" cy="504055"/>
          </a:xfrm>
          <a:prstGeom prst="wedgeRectCallout">
            <a:avLst>
              <a:gd name="adj1" fmla="val -44061"/>
              <a:gd name="adj2" fmla="val 10079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提示，并等待用户按键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411760" y="6093296"/>
            <a:ext cx="4967337" cy="504055"/>
          </a:xfrm>
          <a:prstGeom prst="wedgeRectCallout">
            <a:avLst>
              <a:gd name="adj1" fmla="val -33962"/>
              <a:gd name="adj2" fmla="val -14864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加载：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从硬盘上的指定位置，读取工作程序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127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7125</TotalTime>
  <Words>2564</Words>
  <Application>Microsoft Office PowerPoint</Application>
  <PresentationFormat>全屏显示(4:3)</PresentationFormat>
  <Paragraphs>479</Paragraphs>
  <Slides>33</Slides>
  <Notes>33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Profile</vt:lpstr>
      <vt:lpstr>Visio</vt:lpstr>
      <vt:lpstr>第7章  BIOS和虚拟机</vt:lpstr>
      <vt:lpstr>7.4  虚拟机</vt:lpstr>
      <vt:lpstr>7.4.1  加载方法</vt:lpstr>
      <vt:lpstr>7.4.1  加载方法</vt:lpstr>
      <vt:lpstr>7.4.1  加载方法</vt:lpstr>
      <vt:lpstr>7.4.1  加载方法</vt:lpstr>
      <vt:lpstr>7.4.1  加载方法</vt:lpstr>
      <vt:lpstr>7.4.1  加载方法</vt:lpstr>
      <vt:lpstr>7.4.1  加载方法</vt:lpstr>
      <vt:lpstr>7.4.1  加载方法</vt:lpstr>
      <vt:lpstr>7.4.1  加载方法</vt:lpstr>
      <vt:lpstr>7.4.1  加载方法</vt:lpstr>
      <vt:lpstr>7.4.1  加载方法</vt:lpstr>
      <vt:lpstr>7.4.2  程序加载器</vt:lpstr>
      <vt:lpstr>7.4.2  程序加载器</vt:lpstr>
      <vt:lpstr>7.4.2  程序加载器</vt:lpstr>
      <vt:lpstr>7.4.2  程序加载器</vt:lpstr>
      <vt:lpstr>7.4.2  程序加载器</vt:lpstr>
      <vt:lpstr>7.4.2  程序加载器</vt:lpstr>
      <vt:lpstr>7.4.2  程序加载器</vt:lpstr>
      <vt:lpstr>7.4.2  程序加载器</vt:lpstr>
      <vt:lpstr>7.4.2  程序加载器</vt:lpstr>
      <vt:lpstr>7.4.2  程序加载器</vt:lpstr>
      <vt:lpstr>7.4.2  程序加载器</vt:lpstr>
      <vt:lpstr>7.4.2  程序加载器</vt:lpstr>
      <vt:lpstr>7.4.2  程序加载器</vt:lpstr>
      <vt:lpstr>7.4.2  程序加载器</vt:lpstr>
      <vt:lpstr>7.4.2  程序加载器</vt:lpstr>
      <vt:lpstr>7.4.2  程序加载器</vt:lpstr>
      <vt:lpstr>7.4.3  工作程序示例</vt:lpstr>
      <vt:lpstr>7.4.3  工作程序示例</vt:lpstr>
      <vt:lpstr>7.4.3  工作程序示例</vt:lpstr>
      <vt:lpstr>7.4.3  工作程序示例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1366</cp:revision>
  <dcterms:created xsi:type="dcterms:W3CDTF">2008-02-14T05:21:14Z</dcterms:created>
  <dcterms:modified xsi:type="dcterms:W3CDTF">2017-06-20T08:00:13Z</dcterms:modified>
</cp:coreProperties>
</file>