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6"/>
  </p:notesMasterIdLst>
  <p:sldIdLst>
    <p:sldId id="256" r:id="rId2"/>
    <p:sldId id="620" r:id="rId3"/>
    <p:sldId id="569" r:id="rId4"/>
    <p:sldId id="706" r:id="rId5"/>
    <p:sldId id="677" r:id="rId6"/>
    <p:sldId id="644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707" r:id="rId21"/>
    <p:sldId id="708" r:id="rId22"/>
    <p:sldId id="709" r:id="rId23"/>
    <p:sldId id="710" r:id="rId24"/>
    <p:sldId id="711" r:id="rId25"/>
    <p:sldId id="697" r:id="rId26"/>
    <p:sldId id="699" r:id="rId27"/>
    <p:sldId id="698" r:id="rId28"/>
    <p:sldId id="700" r:id="rId29"/>
    <p:sldId id="701" r:id="rId30"/>
    <p:sldId id="702" r:id="rId31"/>
    <p:sldId id="712" r:id="rId32"/>
    <p:sldId id="713" r:id="rId33"/>
    <p:sldId id="714" r:id="rId34"/>
    <p:sldId id="71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章  输入输出和中断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输入输出的基本概念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查询传送</a:t>
            </a:r>
            <a:r>
              <a:rPr lang="zh-CN" altLang="en-US" sz="3200" b="1" dirty="0">
                <a:solidFill>
                  <a:srgbClr val="0000FF"/>
                </a:solidFill>
              </a:rPr>
              <a:t>方式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中断概述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8.4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中断处理程序设计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84366"/>
            <a:ext cx="3960813" cy="260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13H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20H, AL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AX,1234H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DX, AL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DX, AX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302433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，输出值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13H</a:t>
            </a:r>
          </a:p>
        </p:txBody>
      </p:sp>
    </p:spTree>
    <p:extLst>
      <p:ext uri="{BB962C8B-B14F-4D97-AF65-F5344CB8AC3E}">
        <p14:creationId xmlns:p14="http://schemas.microsoft.com/office/powerpoint/2010/main" val="23821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356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与外设之间交换的信息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包括三类：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状态信息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这三类信息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具有不同性质，但它们都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在数据总线上进行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采用分配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的方法将它们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加以区别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6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和外设真正要交换的信息。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数据可以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可分为各种不同类型。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不同外设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要传送的数据类型也是不同的。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告诉接口和设备要做什么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工作，也即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操纵设备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接口输入的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反映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设备当前的状态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。在输入数据前，通常要先取得表示设备是否已准备好的状态信息；在输出数据前，往往要先取得表示设备是否忙的状态信息。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11612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外部设备之间传送数据的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以下四类：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中断方式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存储器传送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(DMA)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7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无条件传送方式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在不需要查询外设的状态，即已知外设已准备好或不忙时，可以直接使用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指令实现数据传送。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方式软件实现简单，只要在指令中指明端口地址，就可选通指定外设进行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输出。但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要求外设工作速度能与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同步，否则就可能出错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4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机上安装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RT/COMS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芯片，它是互补金属氧化物半导体随机存取存储器，不仅可长期保存系统配置状况，而且记录包括世纪、年、月、日和时分秒在内的实时钟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Real_Time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Clock)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作为一个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接口芯片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，系统分配的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端口地址区为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指令可对其进行存取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个字节用于实时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钟（日期和时钟信息）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3253"/>
              </p:ext>
            </p:extLst>
          </p:nvPr>
        </p:nvGraphicFramePr>
        <p:xfrm>
          <a:off x="827584" y="2924944"/>
          <a:ext cx="4824536" cy="3240360"/>
        </p:xfrm>
        <a:graphic>
          <a:graphicData uri="http://schemas.openxmlformats.org/drawingml/2006/table">
            <a:tbl>
              <a:tblPr firstRow="1" bandRow="1" bandCol="1"/>
              <a:tblGrid>
                <a:gridCol w="1296144"/>
                <a:gridCol w="1123608"/>
                <a:gridCol w="1180648"/>
                <a:gridCol w="1224136"/>
              </a:tblGrid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内部地址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容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内部地址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容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00H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07H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01H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报警秒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08H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02H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分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09H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年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03H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报警分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0AH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04H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时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0BH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05H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报警时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0CH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06H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星期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0DH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标注 8"/>
          <p:cNvSpPr/>
          <p:nvPr/>
        </p:nvSpPr>
        <p:spPr>
          <a:xfrm>
            <a:off x="5940152" y="4221088"/>
            <a:ext cx="2016224" cy="776557"/>
          </a:xfrm>
          <a:prstGeom prst="wedgeRectCallout">
            <a:avLst>
              <a:gd name="adj1" fmla="val -52640"/>
              <a:gd name="adj2" fmla="val -9223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日期和时间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BCD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码格式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07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存取方法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分两步存取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芯片内部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的字节存储单元：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要存取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单元的内部地址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送端口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71H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83533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n       ;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$+2   ;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延时（有时需要）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 AL, 71H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从数据端口取访问单元的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45081"/>
              <a:gd name="adj2" fmla="val 9257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83968" y="4509120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9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83533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n       ;n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m       ;m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是要输出数据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71, AL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把数据从数据端口输出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6019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491880" y="4437112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</a:t>
            </a:r>
            <a:r>
              <a:rPr lang="zh-CN" altLang="en-US" b="1" dirty="0" smtClean="0">
                <a:solidFill>
                  <a:srgbClr val="0000FF"/>
                </a:solidFill>
              </a:rPr>
              <a:t>  输入输出的基本概念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端口地址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8.1.2  I/O</a:t>
            </a:r>
            <a:r>
              <a:rPr lang="zh-CN" altLang="en-US" sz="3200" b="1" dirty="0">
                <a:solidFill>
                  <a:srgbClr val="0000FF"/>
                </a:solidFill>
              </a:rPr>
              <a:t>指令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8.1.3  </a:t>
            </a:r>
            <a:r>
              <a:rPr lang="zh-CN" altLang="en-US" sz="3200" b="1" dirty="0">
                <a:solidFill>
                  <a:srgbClr val="0000FF"/>
                </a:solidFill>
              </a:rPr>
              <a:t>数据传送方式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1844824"/>
            <a:ext cx="5616624" cy="720080"/>
          </a:xfrm>
          <a:prstGeom prst="wedgeRoundRectCallout">
            <a:avLst>
              <a:gd name="adj1" fmla="val -32285"/>
              <a:gd name="adj2" fmla="val 9154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编写一个显示当前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时间（分和秒）的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程序。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596599" y="3212976"/>
            <a:ext cx="7921625" cy="26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主要步骤：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读实时时钟（分、秒）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[2]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显示时间值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[3]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等待用户按键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[4]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如果非回车键，跳转到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364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393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2273091"/>
            <a:ext cx="7881481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section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可加载格式的头部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Signature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"YANG"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签名信息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Version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格式版本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Length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工作程序长度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Start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工作程序入口点的偏移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1300H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工作程序入口点的段值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Reserved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0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保留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635896" y="2204604"/>
            <a:ext cx="2016224" cy="576064"/>
          </a:xfrm>
          <a:prstGeom prst="wedgeRectCallout">
            <a:avLst>
              <a:gd name="adj1" fmla="val -32325"/>
              <a:gd name="adj2" fmla="val 834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加载格式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393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2132856"/>
            <a:ext cx="7881481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数据段与代码段相同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分单元地址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准备读取分单元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读分值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[minute], AL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秒单元地址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准备读取秒单元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读秒值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[second], AL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10" name="矩形标注 9"/>
          <p:cNvSpPr/>
          <p:nvPr/>
        </p:nvSpPr>
        <p:spPr>
          <a:xfrm>
            <a:off x="2411760" y="1772816"/>
            <a:ext cx="1080120" cy="576064"/>
          </a:xfrm>
          <a:prstGeom prst="wedgeRectCallout">
            <a:avLst>
              <a:gd name="adj1" fmla="val -90905"/>
              <a:gd name="adj2" fmla="val 525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启动点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627784" y="2852936"/>
            <a:ext cx="1080120" cy="576064"/>
          </a:xfrm>
          <a:prstGeom prst="wedgeRectCallout">
            <a:avLst>
              <a:gd name="adj1" fmla="val -90905"/>
              <a:gd name="adj2" fmla="val 525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8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1835140"/>
            <a:ext cx="7881481" cy="4271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[minute]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显示时钟的分值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':'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显示间隔符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[second]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显示时钟的秒值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0DH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形成回车换行效果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0AH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10" name="矩形标注 9"/>
          <p:cNvSpPr/>
          <p:nvPr/>
        </p:nvSpPr>
        <p:spPr>
          <a:xfrm>
            <a:off x="3635896" y="1194735"/>
            <a:ext cx="3312368" cy="580095"/>
          </a:xfrm>
          <a:prstGeom prst="wedgeRectCallout">
            <a:avLst>
              <a:gd name="adj1" fmla="val -30901"/>
              <a:gd name="adj2" fmla="val 10200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显示时间（分和秒），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9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1844824"/>
            <a:ext cx="7881481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等待并接受用户按键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0DH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如果按回车键，结束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否则，再次显示当前时间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......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方式显示一个字符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......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second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码保存单元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minute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码保存单元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结束位置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051720" y="3759944"/>
            <a:ext cx="2016224" cy="576064"/>
          </a:xfrm>
          <a:prstGeom prst="wedgeRectCallout">
            <a:avLst>
              <a:gd name="adj1" fmla="val -61930"/>
              <a:gd name="adj2" fmla="val -422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返回到加载器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1659066"/>
            <a:ext cx="3312368" cy="833830"/>
          </a:xfrm>
          <a:prstGeom prst="wedgeRectCallout">
            <a:avLst>
              <a:gd name="adj1" fmla="val -33585"/>
              <a:gd name="adj2" fmla="val 8120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用户按键后，再次显示时间，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直到回车键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2267744" y="4725144"/>
            <a:ext cx="2016224" cy="576064"/>
          </a:xfrm>
          <a:prstGeom prst="wedgeRectCallout">
            <a:avLst>
              <a:gd name="adj1" fmla="val -61930"/>
              <a:gd name="adj2" fmla="val -422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略去子程序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9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8.2.1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查询传送</a:t>
            </a:r>
            <a:r>
              <a:rPr lang="zh-CN" altLang="en-US" sz="3200" b="1" dirty="0">
                <a:solidFill>
                  <a:srgbClr val="0000FF"/>
                </a:solidFill>
              </a:rPr>
              <a:t>流程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8.2.2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实时钟的稳妥存取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查询传送方式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查询方式的基本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思想：由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外部设备的当前状态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，若设备就绪，则立即与设备进行数据交换，否则循环查询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查询外设的数据是否已准备好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，直到外设把数据准备好后才输入；在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查询外设是否“忙”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，直到外设不“忙”后才输出。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传送方式适用于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与外设不同步的情况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外设速度远远慢于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速度，于是查询过程就将花费大量的时间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4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查询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方式的</a:t>
            </a:r>
            <a:r>
              <a:rPr lang="zh-CN" altLang="en-US" sz="2800" b="1" dirty="0">
                <a:solidFill>
                  <a:srgbClr val="0000FF"/>
                </a:solidFill>
              </a:rPr>
              <a:t>示意流程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52122"/>
              </p:ext>
            </p:extLst>
          </p:nvPr>
        </p:nvGraphicFramePr>
        <p:xfrm>
          <a:off x="323528" y="1986579"/>
          <a:ext cx="3168352" cy="375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Visio" r:id="rId4" imgW="1868424" imgH="2212848" progId="Visio.Drawing.11">
                  <p:embed/>
                </p:oleObj>
              </mc:Choice>
              <mc:Fallback>
                <p:oleObj name="Visio" r:id="rId4" imgW="1868424" imgH="22128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6579"/>
                        <a:ext cx="3168352" cy="3750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90862"/>
              </p:ext>
            </p:extLst>
          </p:nvPr>
        </p:nvGraphicFramePr>
        <p:xfrm>
          <a:off x="3995936" y="1916832"/>
          <a:ext cx="4824536" cy="383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Visio" r:id="rId6" imgW="3355848" imgH="2670048" progId="Visio.Drawing.11">
                  <p:embed/>
                </p:oleObj>
              </mc:Choice>
              <mc:Fallback>
                <p:oleObj name="Visio" r:id="rId6" imgW="3355848" imgH="267004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4824536" cy="3837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779912" y="1844824"/>
            <a:ext cx="0" cy="4248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3851920" y="4077072"/>
            <a:ext cx="1008112" cy="504055"/>
          </a:xfrm>
          <a:prstGeom prst="wedgeRectCallout">
            <a:avLst>
              <a:gd name="adj1" fmla="val 92952"/>
              <a:gd name="adj2" fmla="val 33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超时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1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查询传送方式的特点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为了采用查询方式输入或输出，相应的外设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或接口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不仅要有数据寄存器，而且还要有状态寄存器，有些外设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还需要控制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寄存器用来存放要传送的数据，状态寄存器用来存放表示设备所处状态的信息。通常，在状态寄存器中有一个“就绪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(Ready)”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位或一个“忙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(Busy)”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位来反映外设是否已准备好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查询方式的优点是：软硬件实现比较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简单。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缺点是浪费了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原本可执行大量指令的时间。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稳妥地存取实时钟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781815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计时更新标志：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的状态寄存器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是计时更新标志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表示实时钟正在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计时；为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表示实时钟信息可用于读出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读实时钟前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，应该判别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该标志位是否为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把更新标志位理解为状态寄存器中的“就绪”位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，采用查询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方式检测是否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就绪。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5229200"/>
            <a:ext cx="7280646" cy="881800"/>
          </a:xfrm>
          <a:prstGeom prst="wedgeRoundRectCallout">
            <a:avLst>
              <a:gd name="adj1" fmla="val -27844"/>
              <a:gd name="adj2" fmla="val -85296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会自动更新时间值，在更新期间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属于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忙碌。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只有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空闲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时，读取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其时间值才是稳妥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9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外设连接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44605"/>
              </p:ext>
            </p:extLst>
          </p:nvPr>
        </p:nvGraphicFramePr>
        <p:xfrm>
          <a:off x="683568" y="3501008"/>
          <a:ext cx="7184864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Visio" r:id="rId4" imgW="4179394" imgH="1544940" progId="Visio.Drawing.11">
                  <p:embed/>
                </p:oleObj>
              </mc:Choice>
              <mc:Fallback>
                <p:oleObj name="Visio" r:id="rId4" imgW="4179394" imgH="15449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7184864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11187" y="1700808"/>
            <a:ext cx="792162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输出设备通过硬件接口（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或控制器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接口是完成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的桥梁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，物理上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接口是实现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转换控制的电路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编写一个设置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时间值的子程序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查询方式实现数据的传送。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11188" y="3473713"/>
            <a:ext cx="70274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子程序名（入口标号）：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功能：设置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RTC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时间值（采用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码表示）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入口参数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小时值；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251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11188" y="1700808"/>
            <a:ext cx="70274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10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地址（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0AH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读取寄存器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TEST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80H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测试是否正在更新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正在更新中，则继续测试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483768" y="4941168"/>
            <a:ext cx="2736304" cy="504055"/>
          </a:xfrm>
          <a:prstGeom prst="wedgeRectCallout">
            <a:avLst>
              <a:gd name="adj1" fmla="val -40021"/>
              <a:gd name="adj2" fmla="val -13994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无休止查询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11188" y="1556792"/>
            <a:ext cx="70274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准备设置秒单元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DH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71H, AL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设置秒值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准备设置分单元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71H, AL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设置分值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4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准备设置时单元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71H, AL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设置时值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16016" y="1124744"/>
            <a:ext cx="3024336" cy="576064"/>
          </a:xfrm>
          <a:prstGeom prst="wedgeRectCallout">
            <a:avLst>
              <a:gd name="adj1" fmla="val -36076"/>
              <a:gd name="adj2" fmla="val 8178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设置时间（秒、分、时）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0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as83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815790"/>
            <a:ext cx="5832648" cy="125317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编写一个设置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时间值的子程序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查询方式实现数据的传送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完善子程序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as82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安排查询次数上限。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11188" y="3473713"/>
            <a:ext cx="702748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子程序名（入口标号）：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功能：设置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RTC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时间值（采用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码表示）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入口参数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小时值；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出口参数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:CF=0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，设置成功；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CF=1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，设置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失败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84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实时时钟的稳妥存取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11188" y="1556792"/>
            <a:ext cx="8065268" cy="5387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set_time2: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CX, 25000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安排查询次数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10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读取寄存器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测试是否正在更新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LOOPNZ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正在更新且查询次数未满，则继续查询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STC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准备出口参数（先假设失败）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.Over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确实失败，则转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具体设置时间值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CLC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059832" y="1556792"/>
            <a:ext cx="2736304" cy="504055"/>
          </a:xfrm>
          <a:prstGeom prst="wedgeRectCallout">
            <a:avLst>
              <a:gd name="adj1" fmla="val -40717"/>
              <a:gd name="adj2" fmla="val 8934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最大查询次数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6984" y="1700808"/>
            <a:ext cx="73914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站在处理器或主机立场上而言的输入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  <a:p>
            <a:pPr algn="l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处理器访问（存取）接口上的特定的一组寄存器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409254" y="3068960"/>
            <a:ext cx="4248472" cy="504056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汇编程序员而言的输入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输出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3568" y="4015978"/>
            <a:ext cx="7391400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接口由一组寄存器（或存储单元）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程序存取接口中的寄存器，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外部设备的状态信息，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控制外部设备的动作，从而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实现输入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端口地址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为了存取接口上的寄存器，系统给这些寄存器分配专门的存取地址，这样的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地址被称为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 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两类端口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统一编址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端口地址和存储单元地址各自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端口地址空间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位的地址空间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实际的系统中，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只使用很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小的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一部分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2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独立编址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的指令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归入数据传送指令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累加器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，端口地址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从某个指定端口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至累加器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端口</a:t>
            </a:r>
            <a:r>
              <a:rPr kumimoji="1" lang="zh-CN" altLang="en-US" sz="2400" b="1" dirty="0">
                <a:latin typeface="+mn-ea"/>
                <a:ea typeface="+mn-ea"/>
              </a:rPr>
              <a:t>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采用直接方式表示端口地址时，端口地址仅为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 smtClean="0">
                <a:latin typeface="+mn-ea"/>
                <a:ea typeface="+mn-ea"/>
              </a:rPr>
              <a:t>；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采用间接方式表示端口地址时，端口地址存放</a:t>
            </a:r>
            <a:r>
              <a:rPr kumimoji="1" lang="zh-CN" altLang="en-US" sz="2400" b="1" dirty="0" smtClean="0">
                <a:latin typeface="+mn-ea"/>
                <a:ea typeface="+mn-ea"/>
              </a:rPr>
              <a:t>在寄存器</a:t>
            </a:r>
            <a:r>
              <a:rPr kumimoji="1" lang="en-US" altLang="zh-CN" sz="2400" b="1" dirty="0">
                <a:latin typeface="+mn-ea"/>
                <a:ea typeface="+mn-ea"/>
              </a:rPr>
              <a:t>DX</a:t>
            </a:r>
            <a:r>
              <a:rPr kumimoji="1" lang="zh-CN" altLang="en-US" sz="2400" b="1" dirty="0" smtClean="0">
                <a:latin typeface="+mn-ea"/>
                <a:ea typeface="+mn-ea"/>
              </a:rPr>
              <a:t>中</a:t>
            </a:r>
            <a:r>
              <a:rPr kumimoji="1" lang="zh-CN" altLang="en-US" sz="2400" b="1" dirty="0">
                <a:latin typeface="+mn-ea"/>
                <a:ea typeface="+mn-ea"/>
              </a:rPr>
              <a:t>，端口地址可为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22528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累加器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，端口地址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39608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266429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98745" y="4011357"/>
            <a:ext cx="2592288" cy="792088"/>
          </a:xfrm>
          <a:prstGeom prst="wedgeRectCallout">
            <a:avLst>
              <a:gd name="adj1" fmla="val -64563"/>
              <a:gd name="adj2" fmla="val -551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21H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AH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455876" y="4966280"/>
            <a:ext cx="3348372" cy="792088"/>
          </a:xfrm>
          <a:prstGeom prst="wedgeRectCallout">
            <a:avLst>
              <a:gd name="adj1" fmla="val -70655"/>
              <a:gd name="adj2" fmla="val 4342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2FCH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2FDH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AH</a:t>
            </a:r>
          </a:p>
        </p:txBody>
      </p:sp>
    </p:spTree>
    <p:extLst>
      <p:ext uri="{BB962C8B-B14F-4D97-AF65-F5344CB8AC3E}">
        <p14:creationId xmlns:p14="http://schemas.microsoft.com/office/powerpoint/2010/main" val="42130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44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输出指令把累加器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）输出到某个指定端口。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端口</a:t>
            </a:r>
            <a:r>
              <a:rPr kumimoji="1" lang="zh-CN" altLang="en-US" sz="2400" b="1" dirty="0">
                <a:latin typeface="+mn-ea"/>
                <a:ea typeface="+mn-ea"/>
              </a:rPr>
              <a:t>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采用直接方式表示端口地址时，端口地址仅为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 smtClean="0">
                <a:latin typeface="+mn-ea"/>
                <a:ea typeface="+mn-ea"/>
              </a:rPr>
              <a:t>；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采用间接方式表示端口地址时，端口地址存放在</a:t>
            </a:r>
            <a:r>
              <a:rPr kumimoji="1" lang="en-US" altLang="zh-CN" sz="2400" b="1" dirty="0">
                <a:latin typeface="+mn-ea"/>
                <a:ea typeface="+mn-ea"/>
              </a:rPr>
              <a:t>DX</a:t>
            </a:r>
            <a:r>
              <a:rPr kumimoji="1" lang="zh-CN" altLang="en-US" sz="2400" b="1" dirty="0">
                <a:latin typeface="+mn-ea"/>
                <a:ea typeface="+mn-ea"/>
              </a:rPr>
              <a:t>寄存器中，端口地址可为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7510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7804</TotalTime>
  <Words>2510</Words>
  <Application>Microsoft Office PowerPoint</Application>
  <PresentationFormat>全屏显示(4:3)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Profile</vt:lpstr>
      <vt:lpstr>Visio</vt:lpstr>
      <vt:lpstr>第8章  输入输出和中断</vt:lpstr>
      <vt:lpstr>8.1  输入输出的基本概念</vt:lpstr>
      <vt:lpstr>8.1.1  I/O基本概念</vt:lpstr>
      <vt:lpstr>8.1.1  I/O基本概念</vt:lpstr>
      <vt:lpstr>8.1.1  I/O基本概念</vt:lpstr>
      <vt:lpstr>8.1.2  I/O指令</vt:lpstr>
      <vt:lpstr>8.1.2  I/O指令</vt:lpstr>
      <vt:lpstr>8.1.2  I/O指令</vt:lpstr>
      <vt:lpstr>8.1.2  I/O指令</vt:lpstr>
      <vt:lpstr>8.1.2  I/O指令</vt:lpstr>
      <vt:lpstr>8.1.3  数据传送方式</vt:lpstr>
      <vt:lpstr>8.1.3  数据传送方式</vt:lpstr>
      <vt:lpstr>8.1.3  数据传送方式</vt:lpstr>
      <vt:lpstr>8.1.3  数据传送方式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8.2  查询传送方式</vt:lpstr>
      <vt:lpstr>8.2.1  查询传送方式</vt:lpstr>
      <vt:lpstr>8.2.1  查询传送方式</vt:lpstr>
      <vt:lpstr>8.2.1  查询传送方式</vt:lpstr>
      <vt:lpstr>8.2.2  实时时钟的稳妥存取</vt:lpstr>
      <vt:lpstr>8.2.2  实时时钟的稳妥存取</vt:lpstr>
      <vt:lpstr>8.2.2  实时时钟的稳妥存取</vt:lpstr>
      <vt:lpstr>8.2.2  实时时钟的稳妥存取</vt:lpstr>
      <vt:lpstr>8.2.2  实时时钟的稳妥存取</vt:lpstr>
      <vt:lpstr>8.2.2  实时时钟的稳妥存取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1340</cp:revision>
  <dcterms:created xsi:type="dcterms:W3CDTF">2008-02-14T05:21:14Z</dcterms:created>
  <dcterms:modified xsi:type="dcterms:W3CDTF">2017-06-20T08:18:13Z</dcterms:modified>
</cp:coreProperties>
</file>