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1" r:id="rId1"/>
  </p:sldMasterIdLst>
  <p:notesMasterIdLst>
    <p:notesMasterId r:id="rId45"/>
  </p:notesMasterIdLst>
  <p:sldIdLst>
    <p:sldId id="256" r:id="rId2"/>
    <p:sldId id="706" r:id="rId3"/>
    <p:sldId id="719" r:id="rId4"/>
    <p:sldId id="720" r:id="rId5"/>
    <p:sldId id="718" r:id="rId6"/>
    <p:sldId id="702" r:id="rId7"/>
    <p:sldId id="669" r:id="rId8"/>
    <p:sldId id="670" r:id="rId9"/>
    <p:sldId id="710" r:id="rId10"/>
    <p:sldId id="724" r:id="rId11"/>
    <p:sldId id="711" r:id="rId12"/>
    <p:sldId id="721" r:id="rId13"/>
    <p:sldId id="712" r:id="rId14"/>
    <p:sldId id="713" r:id="rId15"/>
    <p:sldId id="725" r:id="rId16"/>
    <p:sldId id="722" r:id="rId17"/>
    <p:sldId id="734" r:id="rId18"/>
    <p:sldId id="735" r:id="rId19"/>
    <p:sldId id="726" r:id="rId20"/>
    <p:sldId id="727" r:id="rId21"/>
    <p:sldId id="728" r:id="rId22"/>
    <p:sldId id="736" r:id="rId23"/>
    <p:sldId id="729" r:id="rId24"/>
    <p:sldId id="737" r:id="rId25"/>
    <p:sldId id="708" r:id="rId26"/>
    <p:sldId id="730" r:id="rId27"/>
    <p:sldId id="738" r:id="rId28"/>
    <p:sldId id="731" r:id="rId29"/>
    <p:sldId id="732" r:id="rId30"/>
    <p:sldId id="740" r:id="rId31"/>
    <p:sldId id="739" r:id="rId32"/>
    <p:sldId id="741" r:id="rId33"/>
    <p:sldId id="709" r:id="rId34"/>
    <p:sldId id="742" r:id="rId35"/>
    <p:sldId id="749" r:id="rId36"/>
    <p:sldId id="733" r:id="rId37"/>
    <p:sldId id="744" r:id="rId38"/>
    <p:sldId id="745" r:id="rId39"/>
    <p:sldId id="746" r:id="rId40"/>
    <p:sldId id="743" r:id="rId41"/>
    <p:sldId id="748" r:id="rId42"/>
    <p:sldId id="751" r:id="rId43"/>
    <p:sldId id="750" r:id="rId4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  <a:srgbClr val="99FF66"/>
    <a:srgbClr val="66FFFF"/>
    <a:srgbClr val="D5D38F"/>
    <a:srgbClr val="4B9EB5"/>
    <a:srgbClr val="00FFFF"/>
    <a:srgbClr val="339966"/>
    <a:srgbClr val="FFFFFF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1" autoAdjust="0"/>
    <p:restoredTop sz="94660"/>
  </p:normalViewPr>
  <p:slideViewPr>
    <p:cSldViewPr>
      <p:cViewPr>
        <p:scale>
          <a:sx n="100" d="100"/>
          <a:sy n="100" d="100"/>
        </p:scale>
        <p:origin x="-1668" y="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2E9B110-2FDF-46B6-8373-4AF47E46AF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16980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30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31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32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33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34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35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36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37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38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39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40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41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42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43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54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07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83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68399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18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7157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18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53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98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346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1091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6621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052513"/>
            <a:ext cx="8001000" cy="511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90805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314287750 h 1000"/>
              <a:gd name="T6" fmla="*/ 0 w 1000"/>
              <a:gd name="T7" fmla="*/ 1314287750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Text Box 9"/>
          <p:cNvSpPr txBox="1">
            <a:spLocks noChangeArrowheads="1"/>
          </p:cNvSpPr>
          <p:nvPr userDrawn="1"/>
        </p:nvSpPr>
        <p:spPr bwMode="auto">
          <a:xfrm>
            <a:off x="3492500" y="6165850"/>
            <a:ext cx="5113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zh-CN" smtClean="0">
                <a:ea typeface="隶书" pitchFamily="49" charset="-122"/>
              </a:rPr>
              <a:t>ASM YJW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</a:rPr>
              <a:t>第</a:t>
            </a:r>
            <a:r>
              <a:rPr lang="en-US" altLang="zh-CN" b="1" dirty="0">
                <a:solidFill>
                  <a:srgbClr val="0000FF"/>
                </a:solidFill>
              </a:rPr>
              <a:t>8</a:t>
            </a:r>
            <a:r>
              <a:rPr lang="zh-CN" altLang="en-US" b="1" dirty="0" smtClean="0">
                <a:solidFill>
                  <a:srgbClr val="0000FF"/>
                </a:solidFill>
              </a:rPr>
              <a:t>章  输入输出和中断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11188" y="1052736"/>
            <a:ext cx="7921625" cy="3195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5600"/>
              </a:lnSpc>
              <a:spcBef>
                <a:spcPts val="600"/>
              </a:spcBef>
            </a:pPr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</a:rPr>
              <a:t>8.1  </a:t>
            </a:r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</a:rPr>
              <a:t>输入输出的基本概念</a:t>
            </a:r>
          </a:p>
          <a:p>
            <a:pPr eaLnBrk="1" hangingPunct="1">
              <a:lnSpc>
                <a:spcPts val="5600"/>
              </a:lnSpc>
              <a:spcBef>
                <a:spcPts val="600"/>
              </a:spcBef>
            </a:pPr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</a:rPr>
              <a:t>8.2  </a:t>
            </a:r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</a:rPr>
              <a:t>查询传送方式</a:t>
            </a:r>
            <a:endParaRPr lang="en-US" altLang="zh-CN" sz="3200" b="1" dirty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lnSpc>
                <a:spcPts val="5600"/>
              </a:lnSpc>
              <a:spcBef>
                <a:spcPts val="600"/>
              </a:spcBef>
            </a:pPr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</a:rPr>
              <a:t>8.3  </a:t>
            </a:r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</a:rPr>
              <a:t>中断概述</a:t>
            </a:r>
            <a:endParaRPr lang="en-US" altLang="zh-CN" sz="3200" b="1" dirty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lnSpc>
                <a:spcPts val="5600"/>
              </a:lnSpc>
              <a:spcBef>
                <a:spcPts val="600"/>
              </a:spcBef>
            </a:pPr>
            <a:r>
              <a:rPr lang="en-US" altLang="zh-CN" sz="3200" b="1" dirty="0" smtClean="0">
                <a:solidFill>
                  <a:srgbClr val="0000FF"/>
                </a:solidFill>
              </a:rPr>
              <a:t>8.4  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中断处理程序设计</a:t>
            </a:r>
            <a:endParaRPr lang="en-US" altLang="zh-CN" sz="32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dp81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0863" y="1837074"/>
            <a:ext cx="4003145" cy="4760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Next: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AH,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0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INT   16H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MOV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AH,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14</a:t>
            </a:r>
            <a:endParaRPr lang="zh-CN" altLang="en-US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INT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10H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endParaRPr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CMP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AL,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0DH</a:t>
            </a:r>
            <a:endParaRPr lang="zh-CN" altLang="en-US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JNZ   Next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endParaRPr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AH,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14</a:t>
            </a:r>
            <a:endParaRPr lang="zh-CN" altLang="en-US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AL,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0AH</a:t>
            </a:r>
            <a:endParaRPr lang="zh-CN" altLang="en-US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INT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10H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endParaRPr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RETF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结束（返回到加载器）</a:t>
            </a:r>
            <a:endParaRPr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8.4.1</a:t>
            </a:r>
            <a:r>
              <a:rPr lang="zh-CN" altLang="en-US" b="1" dirty="0" smtClean="0">
                <a:solidFill>
                  <a:srgbClr val="0000FF"/>
                </a:solidFill>
              </a:rPr>
              <a:t>  键盘中断处理程序</a:t>
            </a:r>
            <a:endParaRPr lang="zh-CN" altLang="en-US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4572510" y="1484784"/>
            <a:ext cx="3311858" cy="3404210"/>
            <a:chOff x="5148316" y="1619161"/>
            <a:chExt cx="3311858" cy="3404210"/>
          </a:xfrm>
        </p:grpSpPr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5739765" y="2135939"/>
              <a:ext cx="0" cy="2877237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5811848" y="3581591"/>
              <a:ext cx="116889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/>
              <a:r>
                <a:rPr lang="zh-CN" altLang="en-US" dirty="0" smtClean="0">
                  <a:latin typeface="Tahoma" pitchFamily="34" charset="0"/>
                  <a:ea typeface="黑体" pitchFamily="2" charset="-122"/>
                </a:rPr>
                <a:t>用户按键</a:t>
              </a:r>
              <a:endParaRPr lang="zh-CN" altLang="en-US" dirty="0">
                <a:latin typeface="Tahoma" pitchFamily="34" charset="0"/>
                <a:ea typeface="黑体" pitchFamily="2" charset="-122"/>
              </a:endParaRPr>
            </a:p>
          </p:txBody>
        </p:sp>
        <p:sp>
          <p:nvSpPr>
            <p:cNvPr id="12" name="AutoShape 5"/>
            <p:cNvSpPr>
              <a:spLocks noChangeArrowheads="1"/>
            </p:cNvSpPr>
            <p:nvPr/>
          </p:nvSpPr>
          <p:spPr bwMode="auto">
            <a:xfrm>
              <a:off x="5590347" y="3391185"/>
              <a:ext cx="298838" cy="171170"/>
            </a:xfrm>
            <a:prstGeom prst="flowChartConnector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" name="AutoShape 8"/>
            <p:cNvCxnSpPr>
              <a:cxnSpLocks noChangeShapeType="1"/>
              <a:stCxn id="12" idx="6"/>
            </p:cNvCxnSpPr>
            <p:nvPr/>
          </p:nvCxnSpPr>
          <p:spPr bwMode="auto">
            <a:xfrm flipV="1">
              <a:off x="5889184" y="2900260"/>
              <a:ext cx="1779017" cy="57651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9"/>
            <p:cNvCxnSpPr>
              <a:cxnSpLocks noChangeShapeType="1"/>
              <a:endCxn id="12" idx="6"/>
            </p:cNvCxnSpPr>
            <p:nvPr/>
          </p:nvCxnSpPr>
          <p:spPr bwMode="auto">
            <a:xfrm flipH="1" flipV="1">
              <a:off x="5889184" y="3476770"/>
              <a:ext cx="1779017" cy="86417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10"/>
            <p:cNvCxnSpPr>
              <a:cxnSpLocks noChangeShapeType="1"/>
            </p:cNvCxnSpPr>
            <p:nvPr/>
          </p:nvCxnSpPr>
          <p:spPr bwMode="auto">
            <a:xfrm flipH="1">
              <a:off x="7668201" y="2900260"/>
              <a:ext cx="0" cy="144068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7487654" y="4405129"/>
              <a:ext cx="703513" cy="3209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dirty="0">
                  <a:latin typeface="Tahoma" pitchFamily="34" charset="0"/>
                </a:rPr>
                <a:t>IRET</a:t>
              </a:r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6880896" y="2180075"/>
              <a:ext cx="1579278" cy="6463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 dirty="0">
                  <a:latin typeface="Tahoma" pitchFamily="34" charset="0"/>
                </a:rPr>
                <a:t>9</a:t>
              </a:r>
              <a:r>
                <a:rPr lang="zh-CN" altLang="en-US" b="1" dirty="0" smtClean="0">
                  <a:latin typeface="Tahoma" pitchFamily="34" charset="0"/>
                </a:rPr>
                <a:t>号</a:t>
              </a:r>
              <a:endParaRPr lang="en-US" altLang="zh-CN" b="1" dirty="0" smtClean="0">
                <a:latin typeface="Tahoma" pitchFamily="34" charset="0"/>
              </a:endParaRPr>
            </a:p>
            <a:p>
              <a:pPr algn="ctr"/>
              <a:r>
                <a:rPr lang="zh-CN" altLang="en-US" b="1" dirty="0" smtClean="0">
                  <a:latin typeface="Tahoma" pitchFamily="34" charset="0"/>
                </a:rPr>
                <a:t>中断处理程序</a:t>
              </a:r>
              <a:endParaRPr lang="zh-CN" altLang="en-US" b="1" dirty="0">
                <a:latin typeface="Tahoma" pitchFamily="34" charset="0"/>
              </a:endParaRPr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5148316" y="1619161"/>
              <a:ext cx="1224923" cy="3696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/>
              <a:r>
                <a:rPr lang="zh-CN" altLang="en-US" b="1" dirty="0">
                  <a:latin typeface="Tahoma" pitchFamily="34" charset="0"/>
                </a:rPr>
                <a:t>演示</a:t>
              </a:r>
              <a:r>
                <a:rPr lang="zh-CN" altLang="en-US" b="1" dirty="0" smtClean="0">
                  <a:latin typeface="Tahoma" pitchFamily="34" charset="0"/>
                </a:rPr>
                <a:t>程序</a:t>
              </a:r>
              <a:endParaRPr lang="zh-CN" altLang="en-US" b="1" dirty="0">
                <a:latin typeface="Tahoma" pitchFamily="34" charset="0"/>
              </a:endParaRPr>
            </a:p>
          </p:txBody>
        </p:sp>
        <p:sp>
          <p:nvSpPr>
            <p:cNvPr id="4" name="弧形 3"/>
            <p:cNvSpPr/>
            <p:nvPr/>
          </p:nvSpPr>
          <p:spPr>
            <a:xfrm flipH="1">
              <a:off x="5441213" y="2146134"/>
              <a:ext cx="298267" cy="2877237"/>
            </a:xfrm>
            <a:prstGeom prst="arc">
              <a:avLst>
                <a:gd name="adj1" fmla="val 15947700"/>
                <a:gd name="adj2" fmla="val 5575419"/>
              </a:avLst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" name="直接箭头连接符 2"/>
          <p:cNvCxnSpPr/>
          <p:nvPr/>
        </p:nvCxnSpPr>
        <p:spPr>
          <a:xfrm flipV="1">
            <a:off x="2771800" y="2011757"/>
            <a:ext cx="2016224" cy="121099"/>
          </a:xfrm>
          <a:prstGeom prst="straightConnector1">
            <a:avLst/>
          </a:prstGeom>
          <a:ln w="28575"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2663147" y="4431225"/>
            <a:ext cx="2202260" cy="447574"/>
          </a:xfrm>
          <a:prstGeom prst="straightConnector1">
            <a:avLst/>
          </a:prstGeom>
          <a:ln w="28575"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标注 20"/>
          <p:cNvSpPr/>
          <p:nvPr/>
        </p:nvSpPr>
        <p:spPr>
          <a:xfrm>
            <a:off x="5124289" y="5327849"/>
            <a:ext cx="864096" cy="432048"/>
          </a:xfrm>
          <a:prstGeom prst="wedgeRectCallout">
            <a:avLst>
              <a:gd name="adj1" fmla="val -54995"/>
              <a:gd name="adj2" fmla="val -117334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前台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矩形标注 21"/>
          <p:cNvSpPr/>
          <p:nvPr/>
        </p:nvSpPr>
        <p:spPr>
          <a:xfrm>
            <a:off x="7380312" y="5229200"/>
            <a:ext cx="864096" cy="432048"/>
          </a:xfrm>
          <a:prstGeom prst="wedgeRectCallout">
            <a:avLst>
              <a:gd name="adj1" fmla="val -54995"/>
              <a:gd name="adj2" fmla="val -117334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后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台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30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dp81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0863" y="1913051"/>
            <a:ext cx="7891950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int09h_handler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: 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    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新的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9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号键盘中断处理程序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PUSHA                  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保护通用寄存器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endParaRPr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AL, 0ADH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OUT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PORT_KEY_STA, AL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禁止键盘发送数据到接口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endParaRPr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IN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AL, PORT_KEY_DAT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从键盘接口读取按键扫描码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endParaRPr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STI                       ;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开中断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CALL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Int09hfun       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完成相关功能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endParaRPr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8.4.1</a:t>
            </a:r>
            <a:r>
              <a:rPr lang="zh-CN" altLang="en-US" b="1" dirty="0" smtClean="0">
                <a:solidFill>
                  <a:srgbClr val="0000FF"/>
                </a:solidFill>
              </a:rPr>
              <a:t>  键盘中断处理程序</a:t>
            </a:r>
            <a:endParaRPr lang="zh-CN" altLang="en-US" dirty="0" smtClean="0"/>
          </a:p>
        </p:txBody>
      </p:sp>
      <p:sp>
        <p:nvSpPr>
          <p:cNvPr id="9" name="矩形标注 8"/>
          <p:cNvSpPr/>
          <p:nvPr/>
        </p:nvSpPr>
        <p:spPr>
          <a:xfrm>
            <a:off x="4139952" y="2780928"/>
            <a:ext cx="3024336" cy="504056"/>
          </a:xfrm>
          <a:prstGeom prst="wedgeRectCallout">
            <a:avLst>
              <a:gd name="adj1" fmla="val -34034"/>
              <a:gd name="adj2" fmla="val 85727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5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从键盘接口读取扫描码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2339752" y="6093296"/>
            <a:ext cx="3024336" cy="504056"/>
          </a:xfrm>
          <a:prstGeom prst="wedgeRectCallout">
            <a:avLst>
              <a:gd name="adj1" fmla="val -35662"/>
              <a:gd name="adj2" fmla="val -92890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5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根据扫描码，具体处理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3491880" y="1052736"/>
            <a:ext cx="3024336" cy="864096"/>
          </a:xfrm>
          <a:prstGeom prst="wedgeRectCallout">
            <a:avLst>
              <a:gd name="adj1" fmla="val -33569"/>
              <a:gd name="adj2" fmla="val 94913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5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第二部分之，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25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键盘中断处理程序的主体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0" y="1556792"/>
            <a:ext cx="864096" cy="432048"/>
          </a:xfrm>
          <a:prstGeom prst="wedgeRectCallout">
            <a:avLst>
              <a:gd name="adj1" fmla="val 33924"/>
              <a:gd name="adj2" fmla="val 86961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后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台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79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 animBg="1"/>
      <p:bldP spid="13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dp81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0863" y="1846615"/>
            <a:ext cx="789195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CLI   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关中断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AL, 0AEH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OUT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PORT_KEY_STA, AL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允许键盘发送数据到接口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endParaRPr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AL, 20H  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通知中断控制器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8259A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OUT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20H, AL  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当前中断处理已经结束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endParaRPr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POPA                  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恢复通用寄存器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endParaRPr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IRET              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中断返回</a:t>
            </a:r>
            <a:endParaRPr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8.4.1</a:t>
            </a:r>
            <a:r>
              <a:rPr lang="zh-CN" altLang="en-US" b="1" dirty="0" smtClean="0">
                <a:solidFill>
                  <a:srgbClr val="0000FF"/>
                </a:solidFill>
              </a:rPr>
              <a:t>  键盘中断处理程序</a:t>
            </a:r>
            <a:endParaRPr lang="zh-CN" altLang="en-US" dirty="0" smtClean="0"/>
          </a:p>
        </p:txBody>
      </p:sp>
      <p:sp>
        <p:nvSpPr>
          <p:cNvPr id="5" name="矩形标注 4"/>
          <p:cNvSpPr/>
          <p:nvPr/>
        </p:nvSpPr>
        <p:spPr>
          <a:xfrm>
            <a:off x="3491880" y="1196752"/>
            <a:ext cx="3960440" cy="864096"/>
          </a:xfrm>
          <a:prstGeom prst="wedgeRectCallout">
            <a:avLst>
              <a:gd name="adj1" fmla="val -33569"/>
              <a:gd name="adj2" fmla="val 94913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5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第二部分之，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25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键盘中断处理程序的主体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（续）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6238571" y="4509120"/>
            <a:ext cx="2376264" cy="864096"/>
          </a:xfrm>
          <a:prstGeom prst="wedgeRectCallout">
            <a:avLst>
              <a:gd name="adj1" fmla="val -46001"/>
              <a:gd name="adj2" fmla="val -79286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5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告诉中断控制器，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25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中断处理结束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182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dp81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0863" y="1628800"/>
            <a:ext cx="7243505" cy="5053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Int09hfun: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CMP   AL,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1CH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    ;</a:t>
            </a:r>
            <a:r>
              <a:rPr lang="zh-CN" altLang="en-US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判断回车键的扫描码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JNZ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.LAB1       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非回车键，转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AH, AL      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回车键，保存扫描码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AL,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0DH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回车键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ASCII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码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JMP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SHORT .LAB2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.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LAB1:               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仅识别处理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QWERTYUIOP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十个键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CMP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AL,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10H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判断字母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Q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键扫描码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JB 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.LAB3      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低于，则直接丢弃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CMP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AL,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19H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判断字母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P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键扫描码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JA 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.LAB3      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高于，则直接丢弃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AH, AL     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保存扫描码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ADD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AL, 20H    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;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转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成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对应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ASCII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码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.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LAB2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: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CALL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Enqueue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保存到键盘缓冲区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.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LAB3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: RET</a:t>
            </a:r>
            <a:endParaRPr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8.4.1</a:t>
            </a:r>
            <a:r>
              <a:rPr lang="zh-CN" altLang="en-US" b="1" dirty="0" smtClean="0">
                <a:solidFill>
                  <a:srgbClr val="0000FF"/>
                </a:solidFill>
              </a:rPr>
              <a:t>  键盘中断处理程序</a:t>
            </a:r>
            <a:endParaRPr lang="zh-CN" altLang="en-US" dirty="0" smtClean="0"/>
          </a:p>
        </p:txBody>
      </p:sp>
      <p:sp>
        <p:nvSpPr>
          <p:cNvPr id="9" name="矩形标注 8"/>
          <p:cNvSpPr/>
          <p:nvPr/>
        </p:nvSpPr>
        <p:spPr>
          <a:xfrm>
            <a:off x="3518621" y="1124744"/>
            <a:ext cx="4158564" cy="595228"/>
          </a:xfrm>
          <a:prstGeom prst="wedgeRectCallout">
            <a:avLst>
              <a:gd name="adj1" fmla="val -33569"/>
              <a:gd name="adj2" fmla="val 94913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5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演示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9H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号中断处理程序的具体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功能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4880698" y="2492896"/>
            <a:ext cx="4158564" cy="936104"/>
          </a:xfrm>
          <a:prstGeom prst="wedgeRectCallout">
            <a:avLst>
              <a:gd name="adj1" fmla="val -33907"/>
              <a:gd name="adj2" fmla="val 117365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仅识别处理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QWERTYUIOP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十个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键，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且转换为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到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这十个数字键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950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dp81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0863" y="1556792"/>
            <a:ext cx="7963585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defRPr/>
            </a:pP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Enqueue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: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4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PUSH  DS</a:t>
            </a:r>
            <a:endParaRPr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BX, 40H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DS, BX          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;DS=0040H</a:t>
            </a:r>
            <a:endParaRPr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BX, [001CH]     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取队列的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尾指针</a:t>
            </a:r>
          </a:p>
          <a:p>
            <a:pPr>
              <a:lnSpc>
                <a:spcPts val="24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SI, BX          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SI=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队列尾指针</a:t>
            </a:r>
          </a:p>
          <a:p>
            <a:pPr>
              <a:lnSpc>
                <a:spcPts val="24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ADD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SI, 2          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;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SI=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下一个可能位置</a:t>
            </a:r>
          </a:p>
          <a:p>
            <a:pPr>
              <a:lnSpc>
                <a:spcPts val="24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CMP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SI, 003EH      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越出缓冲区界吗？</a:t>
            </a:r>
          </a:p>
          <a:p>
            <a:pPr>
              <a:lnSpc>
                <a:spcPts val="24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JB 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.LAB1           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没有，转</a:t>
            </a:r>
          </a:p>
          <a:p>
            <a:pPr>
              <a:lnSpc>
                <a:spcPts val="24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SI, 001EH       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是的，循环到缓冲区头部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.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LAB1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: CMP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SI, [001AH]  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与队列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头指针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比较</a:t>
            </a:r>
          </a:p>
          <a:p>
            <a:pPr>
              <a:lnSpc>
                <a:spcPts val="24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JZ 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.LAB2           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相等表示，队列已经满</a:t>
            </a:r>
          </a:p>
          <a:p>
            <a:pPr>
              <a:lnSpc>
                <a:spcPts val="24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[BX], AX    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把扫描码和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ASCII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码填入队列</a:t>
            </a:r>
          </a:p>
          <a:p>
            <a:pPr>
              <a:lnSpc>
                <a:spcPts val="24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[001CH], SI    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保存队列尾指针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.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LAB2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: POP   DS</a:t>
            </a:r>
            <a:endParaRPr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RET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end_of_text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:                  ;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结束位置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8.4.1</a:t>
            </a:r>
            <a:r>
              <a:rPr lang="zh-CN" altLang="en-US" b="1" dirty="0" smtClean="0">
                <a:solidFill>
                  <a:srgbClr val="0000FF"/>
                </a:solidFill>
              </a:rPr>
              <a:t>  键盘中断处理程序</a:t>
            </a:r>
            <a:endParaRPr lang="zh-CN" altLang="en-US" dirty="0" smtClean="0"/>
          </a:p>
        </p:txBody>
      </p:sp>
      <p:sp>
        <p:nvSpPr>
          <p:cNvPr id="9" name="矩形标注 8"/>
          <p:cNvSpPr/>
          <p:nvPr/>
        </p:nvSpPr>
        <p:spPr>
          <a:xfrm>
            <a:off x="3347864" y="1556792"/>
            <a:ext cx="4158564" cy="710498"/>
          </a:xfrm>
          <a:prstGeom prst="wedgeRectCallout">
            <a:avLst>
              <a:gd name="adj1" fmla="val -33569"/>
              <a:gd name="adj2" fmla="val 94913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5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把扫描码和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ASCII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码存入键盘缓冲区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110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8.4.1</a:t>
            </a:r>
            <a:r>
              <a:rPr lang="zh-CN" altLang="en-US" b="1" dirty="0" smtClean="0">
                <a:solidFill>
                  <a:srgbClr val="0000FF"/>
                </a:solidFill>
              </a:rPr>
              <a:t>  键盘中断处理程序</a:t>
            </a:r>
            <a:endParaRPr lang="zh-CN" altLang="en-US" dirty="0" smtClean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dp84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1186" y="1748423"/>
            <a:ext cx="8137277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演示效果：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只有</a:t>
            </a:r>
            <a:r>
              <a:rPr lang="en-US" altLang="zh-CN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qwertyuiop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这十个键有效，对应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到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9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十个数字键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当用户按回车键时，演示结束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用户按其它键，被丢弃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1115616" y="4420781"/>
            <a:ext cx="4880123" cy="1349738"/>
          </a:xfrm>
          <a:prstGeom prst="wedgeRoundRectCallout">
            <a:avLst>
              <a:gd name="adj1" fmla="val -28669"/>
              <a:gd name="adj2" fmla="val -79704"/>
              <a:gd name="adj3" fmla="val 16667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区分大小写吗？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如果只有数字键有效，应该如何处理？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如何使得功能键无效？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8990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8.4.1</a:t>
            </a:r>
            <a:r>
              <a:rPr lang="zh-CN" altLang="en-US" b="1" dirty="0" smtClean="0">
                <a:solidFill>
                  <a:srgbClr val="0000FF"/>
                </a:solidFill>
              </a:rPr>
              <a:t>  键盘中断处理程序</a:t>
            </a:r>
            <a:endParaRPr lang="zh-CN" altLang="en-US" dirty="0" smtClean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外设中断处理程序设计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1187" y="1748423"/>
            <a:ext cx="7921626" cy="324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外设中断处理程序的主要步骤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如下：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必须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保护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现场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尽快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完成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中断处理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恢复现场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通知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中断控制器中断已经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结束</a:t>
            </a:r>
            <a:endParaRPr lang="zh-CN" altLang="en-US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利用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IRET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指令实现中断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返回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899592" y="5229200"/>
            <a:ext cx="4880123" cy="778396"/>
          </a:xfrm>
          <a:prstGeom prst="wedgeRoundRectCallout">
            <a:avLst>
              <a:gd name="adj1" fmla="val -28669"/>
              <a:gd name="adj2" fmla="val -79704"/>
              <a:gd name="adj3" fmla="val 16667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外设中断的发生是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随机的！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605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8.4.2</a:t>
            </a:r>
            <a:r>
              <a:rPr lang="zh-CN" altLang="en-US" b="1" dirty="0" smtClean="0">
                <a:solidFill>
                  <a:srgbClr val="0000FF"/>
                </a:solidFill>
              </a:rPr>
              <a:t>  除法出错中断处理程序</a:t>
            </a:r>
            <a:endParaRPr lang="zh-CN" altLang="en-US" dirty="0" smtClean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关于除法出错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1187" y="1748423"/>
            <a:ext cx="7921626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在执行除法指令时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，如除数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或者商超过了规定的范围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导致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除法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出错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中断。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除法出错中断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类型号规定为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在转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号（除法出错）中断处理程序时，压入堆栈的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中断返回地址是引起除法出错的指令地址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2771800" y="4077072"/>
            <a:ext cx="4880123" cy="936104"/>
          </a:xfrm>
          <a:prstGeom prst="wedgeRoundRectCallout">
            <a:avLst>
              <a:gd name="adj1" fmla="val -28669"/>
              <a:gd name="adj2" fmla="val -79704"/>
              <a:gd name="adj3" fmla="val 16667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这可以理解成是故障，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故障应该是可以被排除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。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166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8.4.1</a:t>
            </a:r>
            <a:r>
              <a:rPr lang="zh-CN" altLang="en-US" b="1" dirty="0" smtClean="0">
                <a:solidFill>
                  <a:srgbClr val="0000FF"/>
                </a:solidFill>
              </a:rPr>
              <a:t>  除法出错中断处理程序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dp85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6599" y="2904796"/>
            <a:ext cx="79216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第一部分包含初始化和引起除法出错的指令。初始化的工作为：设置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号中断向量，使其指向除法出错中断处理程序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第二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部分是除法出错中断处理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程序。为了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简化，它仅仅显示提示信息。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640862" y="1700808"/>
            <a:ext cx="7877361" cy="1089006"/>
          </a:xfrm>
          <a:prstGeom prst="wedgeRoundRectCallout">
            <a:avLst>
              <a:gd name="adj1" fmla="val -3807"/>
              <a:gd name="adj2" fmla="val 63874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设计一个除法出错中断处理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程序。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为观察实际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效果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，演示程序分两部分（前台和后台）。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3203848" y="4077072"/>
            <a:ext cx="2050546" cy="696903"/>
          </a:xfrm>
          <a:prstGeom prst="wedgeRoundRectCallout">
            <a:avLst>
              <a:gd name="adj1" fmla="val -34679"/>
              <a:gd name="adj2" fmla="val -8045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前台部分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3554269" y="5589240"/>
            <a:ext cx="2050546" cy="696903"/>
          </a:xfrm>
          <a:prstGeom prst="wedgeRoundRectCallout">
            <a:avLst>
              <a:gd name="adj1" fmla="val -34679"/>
              <a:gd name="adj2" fmla="val -8045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后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台部分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7490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dp82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0863" y="2132856"/>
            <a:ext cx="7963585" cy="4426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......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Begin: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AX, 0</a:t>
            </a:r>
            <a:endParaRPr lang="zh-CN" alt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DS, AX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CLI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WORD [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0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*4],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int00h_handler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[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0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*4+2],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CS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STI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BH, 0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AH, 14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AL, '#'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INT   10H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8.4.2</a:t>
            </a:r>
            <a:r>
              <a:rPr lang="zh-CN" altLang="en-US" b="1" dirty="0" smtClean="0">
                <a:solidFill>
                  <a:srgbClr val="0000FF"/>
                </a:solidFill>
              </a:rPr>
              <a:t>  除法出错中断处理程序</a:t>
            </a:r>
            <a:endParaRPr lang="zh-CN" altLang="en-US" dirty="0" smtClean="0"/>
          </a:p>
        </p:txBody>
      </p:sp>
      <p:sp>
        <p:nvSpPr>
          <p:cNvPr id="6" name="矩形 5"/>
          <p:cNvSpPr/>
          <p:nvPr/>
        </p:nvSpPr>
        <p:spPr>
          <a:xfrm>
            <a:off x="611187" y="1642337"/>
            <a:ext cx="7921625" cy="49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源程序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2195736" y="1700808"/>
            <a:ext cx="4158564" cy="513638"/>
          </a:xfrm>
          <a:prstGeom prst="wedgeRectCallout">
            <a:avLst>
              <a:gd name="adj1" fmla="val -49299"/>
              <a:gd name="adj2" fmla="val 85327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5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略去用于加载的头部特征信息等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3563888" y="2420888"/>
            <a:ext cx="4464496" cy="1080120"/>
          </a:xfrm>
          <a:prstGeom prst="wedgeRectCallout">
            <a:avLst>
              <a:gd name="adj1" fmla="val -34815"/>
              <a:gd name="adj2" fmla="val 67074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5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前台程序，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25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设置新的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号中断向量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25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也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即安排新的除法出错中断处理程序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3191198" y="4761148"/>
            <a:ext cx="3150452" cy="648072"/>
          </a:xfrm>
          <a:prstGeom prst="wedgeRectCallout">
            <a:avLst>
              <a:gd name="adj1" fmla="val -36378"/>
              <a:gd name="adj2" fmla="val 90952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5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为了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示意，显示井号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353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8.4</a:t>
            </a:r>
            <a:r>
              <a:rPr lang="zh-CN" altLang="en-US" b="1" dirty="0" smtClean="0">
                <a:solidFill>
                  <a:srgbClr val="0000FF"/>
                </a:solidFill>
              </a:rPr>
              <a:t>  中断处理程序设计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11188" y="1052736"/>
            <a:ext cx="7921625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0000FF"/>
                </a:solidFill>
              </a:rPr>
              <a:t>8.4.1  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键盘中断处理程序</a:t>
            </a:r>
            <a:endParaRPr lang="zh-CN" altLang="en-US" sz="3200" b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0000FF"/>
                </a:solidFill>
              </a:rPr>
              <a:t>8.4.2  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除法出错中断处理程序</a:t>
            </a:r>
            <a:endParaRPr lang="zh-CN" altLang="en-US" sz="3200" b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0000FF"/>
                </a:solidFill>
              </a:rPr>
              <a:t>8.4.3  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扩展显示</a:t>
            </a:r>
            <a:r>
              <a:rPr lang="en-US" altLang="zh-CN" sz="3200" b="1" dirty="0" smtClean="0">
                <a:solidFill>
                  <a:srgbClr val="0000FF"/>
                </a:solidFill>
              </a:rPr>
              <a:t>I/O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程序 </a:t>
            </a:r>
            <a:endParaRPr lang="zh-CN" altLang="en-US" sz="3200" b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0000FF"/>
                </a:solidFill>
              </a:rPr>
              <a:t>8.4.4  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时钟显示程序</a:t>
            </a:r>
            <a:endParaRPr lang="en-US" altLang="zh-CN" sz="3200" b="1" dirty="0">
              <a:solidFill>
                <a:srgbClr val="0000FF"/>
              </a:solidFill>
            </a:endParaRPr>
          </a:p>
        </p:txBody>
      </p:sp>
      <p:sp>
        <p:nvSpPr>
          <p:cNvPr id="5" name="云形标注 4"/>
          <p:cNvSpPr/>
          <p:nvPr/>
        </p:nvSpPr>
        <p:spPr>
          <a:xfrm>
            <a:off x="5940152" y="2438366"/>
            <a:ext cx="2880320" cy="2070754"/>
          </a:xfrm>
          <a:prstGeom prst="cloudCallout">
            <a:avLst>
              <a:gd name="adj1" fmla="val -37520"/>
              <a:gd name="adj2" fmla="val 65324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本节的介绍</a:t>
            </a:r>
            <a:endParaRPr lang="en-US" altLang="zh-CN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基于实方式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643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dp82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0863" y="1764099"/>
            <a:ext cx="5299289" cy="4042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AX,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600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BL, 2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DIV   BL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LABV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: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AH, 14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AL,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0DH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INT   10H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MOV   AL, 0AH</a:t>
            </a:r>
            <a:endParaRPr lang="zh-CN" alt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INT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10H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RETF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结束演示程序（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返回到加载器）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8.4.2</a:t>
            </a:r>
            <a:r>
              <a:rPr lang="zh-CN" altLang="en-US" b="1" dirty="0" smtClean="0">
                <a:solidFill>
                  <a:srgbClr val="0000FF"/>
                </a:solidFill>
              </a:rPr>
              <a:t>  除法出错中断处理程序</a:t>
            </a:r>
            <a:endParaRPr lang="zh-CN" altLang="en-US" dirty="0" smtClean="0"/>
          </a:p>
        </p:txBody>
      </p:sp>
      <p:sp>
        <p:nvSpPr>
          <p:cNvPr id="5" name="矩形标注 4"/>
          <p:cNvSpPr/>
          <p:nvPr/>
        </p:nvSpPr>
        <p:spPr>
          <a:xfrm>
            <a:off x="3059832" y="1863647"/>
            <a:ext cx="2448272" cy="513638"/>
          </a:xfrm>
          <a:prstGeom prst="wedgeRectCallout">
            <a:avLst>
              <a:gd name="adj1" fmla="val -33997"/>
              <a:gd name="adj2" fmla="val 92745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5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刻意引起除法出错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3203848" y="4509120"/>
            <a:ext cx="2448272" cy="513638"/>
          </a:xfrm>
          <a:prstGeom prst="wedgeRectCallout">
            <a:avLst>
              <a:gd name="adj1" fmla="val -49040"/>
              <a:gd name="adj2" fmla="val -88989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5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形成回车换行效果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581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dp82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0863" y="1556792"/>
            <a:ext cx="573133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int00h_handler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:                      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STI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开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中断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PUSHA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保护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通用寄存器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PUSH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DS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保护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DS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BP, SP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;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PUSH  CS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POP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DS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使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DS=CS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DX, mess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指向提示信息</a:t>
            </a:r>
          </a:p>
          <a:p>
            <a:pPr>
              <a:lnSpc>
                <a:spcPts val="24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CALL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PutStr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显示提示信息</a:t>
            </a:r>
          </a:p>
          <a:p>
            <a:pPr>
              <a:lnSpc>
                <a:spcPts val="24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ADD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WORD [BP+18], 2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调整返回地址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!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POP   DS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POPA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IRET                    ;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中断返回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8.4.2</a:t>
            </a:r>
            <a:r>
              <a:rPr lang="zh-CN" altLang="en-US" b="1" dirty="0" smtClean="0">
                <a:solidFill>
                  <a:srgbClr val="0000FF"/>
                </a:solidFill>
              </a:rPr>
              <a:t>  除法出错中断处理程序</a:t>
            </a:r>
            <a:endParaRPr lang="zh-CN" altLang="en-US" dirty="0" smtClean="0"/>
          </a:p>
        </p:txBody>
      </p:sp>
      <p:sp>
        <p:nvSpPr>
          <p:cNvPr id="5" name="矩形标注 4"/>
          <p:cNvSpPr/>
          <p:nvPr/>
        </p:nvSpPr>
        <p:spPr>
          <a:xfrm>
            <a:off x="3779912" y="980728"/>
            <a:ext cx="2664296" cy="708546"/>
          </a:xfrm>
          <a:prstGeom prst="wedgeRectCallout">
            <a:avLst>
              <a:gd name="adj1" fmla="val -49299"/>
              <a:gd name="adj2" fmla="val 85327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5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后台程序，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2500"/>
              </a:lnSpc>
            </a:pP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号中断处理程序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3347864" y="5497264"/>
            <a:ext cx="2808312" cy="708546"/>
          </a:xfrm>
          <a:prstGeom prst="wedgeRectCallout">
            <a:avLst>
              <a:gd name="adj1" fmla="val -31888"/>
              <a:gd name="adj2" fmla="val -74196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5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仅仅适用于本示例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2500"/>
              </a:lnSpc>
            </a:pP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DIV  BL  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指令长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个字节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6804248" y="1838412"/>
            <a:ext cx="2339752" cy="3318780"/>
            <a:chOff x="6804248" y="1838412"/>
            <a:chExt cx="2339752" cy="3318780"/>
          </a:xfrm>
        </p:grpSpPr>
        <p:sp>
          <p:nvSpPr>
            <p:cNvPr id="2" name="矩形 1"/>
            <p:cNvSpPr/>
            <p:nvPr/>
          </p:nvSpPr>
          <p:spPr>
            <a:xfrm>
              <a:off x="6804248" y="2996952"/>
              <a:ext cx="1008112" cy="360040"/>
            </a:xfrm>
            <a:prstGeom prst="rect">
              <a:avLst/>
            </a:prstGeom>
            <a:solidFill>
              <a:srgbClr val="66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地址偏移</a:t>
              </a:r>
              <a:endPara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04248" y="2636912"/>
              <a:ext cx="1008112" cy="360040"/>
            </a:xfrm>
            <a:prstGeom prst="rect">
              <a:avLst/>
            </a:prstGeom>
            <a:solidFill>
              <a:srgbClr val="66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地址</a:t>
              </a:r>
              <a:r>
                <a:rPr lang="zh-CN" altLang="en-US" sz="16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段值</a:t>
              </a:r>
              <a:endPara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804248" y="2278844"/>
              <a:ext cx="1008112" cy="360040"/>
            </a:xfrm>
            <a:prstGeom prst="rect">
              <a:avLst/>
            </a:prstGeom>
            <a:solidFill>
              <a:srgbClr val="66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标志值</a:t>
              </a:r>
              <a:endPara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804248" y="3358964"/>
              <a:ext cx="1008112" cy="646100"/>
            </a:xfrm>
            <a:prstGeom prst="rect">
              <a:avLst/>
            </a:prstGeom>
            <a:solidFill>
              <a:srgbClr val="66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8</a:t>
              </a:r>
              <a:r>
                <a:rPr lang="zh-CN" altLang="en-US" sz="16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个通用</a:t>
              </a:r>
              <a:endParaRPr lang="en-US" altLang="zh-CN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zh-CN" altLang="en-US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寄存器</a:t>
              </a:r>
              <a:endPara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804248" y="4005064"/>
              <a:ext cx="1008112" cy="360040"/>
            </a:xfrm>
            <a:prstGeom prst="rect">
              <a:avLst/>
            </a:prstGeom>
            <a:solidFill>
              <a:srgbClr val="66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DS</a:t>
              </a:r>
              <a:endPara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804248" y="4365104"/>
              <a:ext cx="1005656" cy="7920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8100392" y="4147822"/>
              <a:ext cx="5760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BP</a:t>
              </a:r>
              <a:endPara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 flipH="1">
              <a:off x="7884368" y="4356918"/>
              <a:ext cx="28803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flipH="1">
              <a:off x="7884368" y="3356992"/>
              <a:ext cx="28803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8100392" y="3140968"/>
              <a:ext cx="10436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BP+18</a:t>
              </a:r>
              <a:endPara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4248" y="1838412"/>
              <a:ext cx="1005656" cy="4404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108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dp82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0863" y="1764099"/>
            <a:ext cx="3211057" cy="4042132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AX,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600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BL, 2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DIV   BL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LABV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: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AH, 14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AL,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0DH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INT   10H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MOV   AL, 0AH</a:t>
            </a:r>
            <a:endParaRPr lang="zh-CN" alt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INT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10H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RETF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8.4.2</a:t>
            </a:r>
            <a:r>
              <a:rPr lang="zh-CN" altLang="en-US" b="1" dirty="0" smtClean="0">
                <a:solidFill>
                  <a:srgbClr val="0000FF"/>
                </a:solidFill>
              </a:rPr>
              <a:t>  除法出错中断处理程序</a:t>
            </a:r>
            <a:endParaRPr lang="zh-CN" altLang="en-US" dirty="0" smtClean="0"/>
          </a:p>
        </p:txBody>
      </p:sp>
      <p:sp>
        <p:nvSpPr>
          <p:cNvPr id="9" name="矩形 8"/>
          <p:cNvSpPr/>
          <p:nvPr/>
        </p:nvSpPr>
        <p:spPr>
          <a:xfrm>
            <a:off x="4427984" y="1148546"/>
            <a:ext cx="3816424" cy="5016758"/>
          </a:xfrm>
          <a:prstGeom prst="rect">
            <a:avLst/>
          </a:prstGeom>
          <a:solidFill>
            <a:srgbClr val="66FFFF"/>
          </a:solidFill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int00h_handler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:                      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STI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PUSHA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PUSH  DS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BP, SP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;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PUSH  CS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POP   DS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DX,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mess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4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CALL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PutStr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4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ADD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WORD [BP+18],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2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POP   DS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POPA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IRET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2555776" y="1700808"/>
            <a:ext cx="2304256" cy="1008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2987824" y="3429000"/>
            <a:ext cx="1944216" cy="25202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0862" y="5826750"/>
            <a:ext cx="3211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演示程序前台</a:t>
            </a:r>
            <a:endPara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27984" y="6165304"/>
            <a:ext cx="3816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后台：除法出错中断处理程序</a:t>
            </a:r>
            <a:endPara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225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dp82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0863" y="1816363"/>
            <a:ext cx="796358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mess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db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"Divide overflow", 0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提示信息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PutStr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: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显示字符串（以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结尾）</a:t>
            </a:r>
          </a:p>
          <a:p>
            <a:pPr>
              <a:lnSpc>
                <a:spcPts val="24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BH, 0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SI, DX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DX=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字符串起始地址偏移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.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LAB1: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LODSB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OR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AL, AL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JZ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.LAB2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AH, 14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INT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10H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JMP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.LAB1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.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LAB2: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RET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end_of_text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: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结束位置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8.4.2</a:t>
            </a:r>
            <a:r>
              <a:rPr lang="zh-CN" altLang="en-US" b="1" dirty="0" smtClean="0">
                <a:solidFill>
                  <a:srgbClr val="0000FF"/>
                </a:solidFill>
              </a:rPr>
              <a:t>  除法出错中断处理程序</a:t>
            </a:r>
            <a:endParaRPr lang="zh-CN" altLang="en-US" dirty="0" smtClean="0"/>
          </a:p>
        </p:txBody>
      </p:sp>
      <p:sp>
        <p:nvSpPr>
          <p:cNvPr id="5" name="矩形标注 4"/>
          <p:cNvSpPr/>
          <p:nvPr/>
        </p:nvSpPr>
        <p:spPr>
          <a:xfrm>
            <a:off x="3804022" y="1006230"/>
            <a:ext cx="2664296" cy="669188"/>
          </a:xfrm>
          <a:prstGeom prst="wedgeRectCallout">
            <a:avLst>
              <a:gd name="adj1" fmla="val -40719"/>
              <a:gd name="adj2" fmla="val 75838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5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后台程序，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25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其他代码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758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关于软中断处理程序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1187" y="1748423"/>
            <a:ext cx="7921626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BIOS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和操作系统的例行子程序，常常以中断处理程序的形式存在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1257300" lvl="2" indent="-342900">
              <a:lnSpc>
                <a:spcPts val="3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I/O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程序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1257300" lvl="2" indent="-342900">
              <a:lnSpc>
                <a:spcPts val="3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键盘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I/O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程序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1257300" lvl="2" indent="-342900">
              <a:lnSpc>
                <a:spcPts val="3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DOS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功能调用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利用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中断指令“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n”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能够方便地调用这些例行子程序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lvl="3">
              <a:lnSpc>
                <a:spcPts val="3000"/>
              </a:lnSpc>
              <a:spcBef>
                <a:spcPts val="0"/>
              </a:spcBef>
              <a:defRPr/>
            </a:pP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10H</a:t>
            </a:r>
          </a:p>
          <a:p>
            <a:pPr lvl="3">
              <a:lnSpc>
                <a:spcPts val="3000"/>
              </a:lnSpc>
              <a:spcBef>
                <a:spcPts val="0"/>
              </a:spcBef>
              <a:defRPr/>
            </a:pP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16H</a:t>
            </a:r>
          </a:p>
          <a:p>
            <a:pPr lvl="3">
              <a:lnSpc>
                <a:spcPts val="3000"/>
              </a:lnSpc>
              <a:spcBef>
                <a:spcPts val="0"/>
              </a:spcBef>
              <a:defRPr/>
            </a:pP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21H</a:t>
            </a:r>
            <a:endParaRPr lang="zh-CN" altLang="en-US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8.4.3</a:t>
            </a:r>
            <a:r>
              <a:rPr lang="zh-CN" altLang="en-US" b="1" dirty="0" smtClean="0">
                <a:solidFill>
                  <a:srgbClr val="0000FF"/>
                </a:solidFill>
              </a:rPr>
              <a:t>  扩展显示</a:t>
            </a:r>
            <a:r>
              <a:rPr lang="en-US" altLang="zh-CN" b="1" dirty="0" smtClean="0">
                <a:solidFill>
                  <a:srgbClr val="0000FF"/>
                </a:solidFill>
              </a:rPr>
              <a:t>I/O</a:t>
            </a:r>
            <a:r>
              <a:rPr lang="zh-CN" altLang="en-US" b="1" dirty="0" smtClean="0">
                <a:solidFill>
                  <a:srgbClr val="0000FF"/>
                </a:solidFill>
              </a:rPr>
              <a:t>程序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607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8.4.3</a:t>
            </a:r>
            <a:r>
              <a:rPr lang="zh-CN" altLang="en-US" b="1" dirty="0" smtClean="0">
                <a:solidFill>
                  <a:srgbClr val="0000FF"/>
                </a:solidFill>
              </a:rPr>
              <a:t>  扩展显示</a:t>
            </a:r>
            <a:r>
              <a:rPr lang="en-US" altLang="zh-CN" b="1" dirty="0" smtClean="0">
                <a:solidFill>
                  <a:srgbClr val="0000FF"/>
                </a:solidFill>
              </a:rPr>
              <a:t>I/O</a:t>
            </a:r>
            <a:r>
              <a:rPr lang="zh-CN" altLang="en-US" b="1" dirty="0" smtClean="0">
                <a:solidFill>
                  <a:srgbClr val="0000FF"/>
                </a:solidFill>
              </a:rPr>
              <a:t>程序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dp86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6599" y="3434224"/>
            <a:ext cx="792162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主要步骤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：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lvl="1">
              <a:lnSpc>
                <a:spcPts val="3600"/>
              </a:lnSpc>
              <a:spcBef>
                <a:spcPts val="600"/>
              </a:spcBef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首先，设置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90H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号中断向量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，指向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扩展的显示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I/O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程序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；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lvl="1">
              <a:lnSpc>
                <a:spcPts val="3600"/>
              </a:lnSpc>
              <a:spcBef>
                <a:spcPts val="600"/>
              </a:spcBef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然后，循环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调用这个例程显示一个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字符串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640863" y="1743782"/>
            <a:ext cx="6019370" cy="1325178"/>
          </a:xfrm>
          <a:prstGeom prst="wedgeRoundRectCallout">
            <a:avLst>
              <a:gd name="adj1" fmla="val -7914"/>
              <a:gd name="adj2" fmla="val 68397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设计一个扩展的显示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I/O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程序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。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它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以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90H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号中断处理程序的形式存在，其功能是以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TTY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方式显示带属性的字符。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434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dp86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0863" y="2132856"/>
            <a:ext cx="796358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newhandler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: 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STI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PUSHA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PUSH  DS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PUSH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ES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CALL  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putchar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POP   ES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POP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DS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POPA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IRET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7" y="1642337"/>
            <a:ext cx="7921625" cy="49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源程序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8.4.3</a:t>
            </a:r>
            <a:r>
              <a:rPr lang="zh-CN" altLang="en-US" b="1" dirty="0" smtClean="0">
                <a:solidFill>
                  <a:srgbClr val="0000FF"/>
                </a:solidFill>
              </a:rPr>
              <a:t>  扩展显示</a:t>
            </a:r>
            <a:r>
              <a:rPr lang="en-US" altLang="zh-CN" b="1" dirty="0" smtClean="0">
                <a:solidFill>
                  <a:srgbClr val="0000FF"/>
                </a:solidFill>
              </a:rPr>
              <a:t>I/O</a:t>
            </a:r>
            <a:r>
              <a:rPr lang="zh-CN" altLang="en-US" b="1" dirty="0" smtClean="0">
                <a:solidFill>
                  <a:srgbClr val="0000FF"/>
                </a:solidFill>
              </a:rPr>
              <a:t>程序</a:t>
            </a:r>
            <a:endParaRPr lang="zh-CN" altLang="en-US" dirty="0" smtClean="0"/>
          </a:p>
        </p:txBody>
      </p:sp>
      <p:sp>
        <p:nvSpPr>
          <p:cNvPr id="11" name="矩形标注 10"/>
          <p:cNvSpPr/>
          <p:nvPr/>
        </p:nvSpPr>
        <p:spPr>
          <a:xfrm>
            <a:off x="2555652" y="3212976"/>
            <a:ext cx="3024336" cy="576064"/>
          </a:xfrm>
          <a:prstGeom prst="wedgeRectCallout">
            <a:avLst>
              <a:gd name="adj1" fmla="val -44890"/>
              <a:gd name="adj2" fmla="val -82224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保护现场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3491880" y="4077072"/>
            <a:ext cx="3024336" cy="576064"/>
          </a:xfrm>
          <a:prstGeom prst="wedgeRectCallout">
            <a:avLst>
              <a:gd name="adj1" fmla="val -64626"/>
              <a:gd name="adj2" fmla="val 449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实现相应的显示功能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2483768" y="4869160"/>
            <a:ext cx="3024336" cy="576064"/>
          </a:xfrm>
          <a:prstGeom prst="wedgeRectCallout">
            <a:avLst>
              <a:gd name="adj1" fmla="val -44890"/>
              <a:gd name="adj2" fmla="val 86429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恢复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现场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1979712" y="6165304"/>
            <a:ext cx="3024336" cy="576064"/>
          </a:xfrm>
          <a:prstGeom prst="wedgeRectCallout">
            <a:avLst>
              <a:gd name="adj1" fmla="val -52239"/>
              <a:gd name="adj2" fmla="val -80020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中断返回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2483768" y="1784404"/>
            <a:ext cx="2664296" cy="696903"/>
          </a:xfrm>
          <a:prstGeom prst="wedgeRoundRectCallout">
            <a:avLst>
              <a:gd name="adj1" fmla="val -40563"/>
              <a:gd name="adj2" fmla="val 7991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扩展的显示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I/O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程序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2110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dp86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0863" y="2347133"/>
            <a:ext cx="796358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putchar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: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功能：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当前光标位置处显示带属性的字符，随后光标后移一个位置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入口：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AL=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字符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ASCII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码；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BL=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属性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说明：不支持退格符、响铃符等控制符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PUSH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AX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AX, 0B800H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设置显示存储区段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值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......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......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8.4.3</a:t>
            </a:r>
            <a:r>
              <a:rPr lang="zh-CN" altLang="en-US" b="1" dirty="0" smtClean="0">
                <a:solidFill>
                  <a:srgbClr val="0000FF"/>
                </a:solidFill>
              </a:rPr>
              <a:t>  扩展显示</a:t>
            </a:r>
            <a:r>
              <a:rPr lang="en-US" altLang="zh-CN" b="1" dirty="0" smtClean="0">
                <a:solidFill>
                  <a:srgbClr val="0000FF"/>
                </a:solidFill>
              </a:rPr>
              <a:t>I/O</a:t>
            </a:r>
            <a:r>
              <a:rPr lang="zh-CN" altLang="en-US" b="1" dirty="0" smtClean="0">
                <a:solidFill>
                  <a:srgbClr val="0000FF"/>
                </a:solidFill>
              </a:rPr>
              <a:t>程序</a:t>
            </a:r>
            <a:endParaRPr lang="zh-CN" altLang="en-US" dirty="0" smtClean="0"/>
          </a:p>
        </p:txBody>
      </p:sp>
      <p:sp>
        <p:nvSpPr>
          <p:cNvPr id="12" name="矩形标注 11"/>
          <p:cNvSpPr/>
          <p:nvPr/>
        </p:nvSpPr>
        <p:spPr>
          <a:xfrm>
            <a:off x="2051720" y="5373216"/>
            <a:ext cx="3024336" cy="576064"/>
          </a:xfrm>
          <a:prstGeom prst="wedgeRectCallout">
            <a:avLst>
              <a:gd name="adj1" fmla="val -43000"/>
              <a:gd name="adj2" fmla="val -96554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为节省篇幅，省略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2123728" y="1700808"/>
            <a:ext cx="3456384" cy="696903"/>
          </a:xfrm>
          <a:prstGeom prst="wedgeRoundRectCallout">
            <a:avLst>
              <a:gd name="adj1" fmla="val -40563"/>
              <a:gd name="adj2" fmla="val 7991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实现显示功能的子程序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8520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dp86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0863" y="1647964"/>
            <a:ext cx="796358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Begin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: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AL, 0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AH, 5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INT   10H</a:t>
            </a:r>
            <a:endParaRPr lang="zh-CN" alt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XOR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AX,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AX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DS, AX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CLI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WORD [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90H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*4],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newhandler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设置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90H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中断向量之偏移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[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90H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*4+2], CS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设置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90H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中断向量之段值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STI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8.4.3</a:t>
            </a:r>
            <a:r>
              <a:rPr lang="zh-CN" altLang="en-US" b="1" dirty="0" smtClean="0">
                <a:solidFill>
                  <a:srgbClr val="0000FF"/>
                </a:solidFill>
              </a:rPr>
              <a:t>  扩展显示</a:t>
            </a:r>
            <a:r>
              <a:rPr lang="en-US" altLang="zh-CN" b="1" dirty="0" smtClean="0">
                <a:solidFill>
                  <a:srgbClr val="0000FF"/>
                </a:solidFill>
              </a:rPr>
              <a:t>I/O</a:t>
            </a:r>
            <a:r>
              <a:rPr lang="zh-CN" altLang="en-US" b="1" dirty="0" smtClean="0">
                <a:solidFill>
                  <a:srgbClr val="0000FF"/>
                </a:solidFill>
              </a:rPr>
              <a:t>程序</a:t>
            </a:r>
            <a:endParaRPr lang="zh-CN" altLang="en-US" dirty="0" smtClean="0"/>
          </a:p>
        </p:txBody>
      </p:sp>
      <p:sp>
        <p:nvSpPr>
          <p:cNvPr id="5" name="圆角矩形标注 4"/>
          <p:cNvSpPr/>
          <p:nvPr/>
        </p:nvSpPr>
        <p:spPr>
          <a:xfrm>
            <a:off x="3563888" y="1484784"/>
            <a:ext cx="2664296" cy="696903"/>
          </a:xfrm>
          <a:prstGeom prst="wedgeRoundRectCallout">
            <a:avLst>
              <a:gd name="adj1" fmla="val -40563"/>
              <a:gd name="adj2" fmla="val 7991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演示程序主体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2807804" y="2852936"/>
            <a:ext cx="2088232" cy="576064"/>
          </a:xfrm>
          <a:prstGeom prst="wedgeRectCallout">
            <a:avLst>
              <a:gd name="adj1" fmla="val -47982"/>
              <a:gd name="adj2" fmla="val -77815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指定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显示页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3419872" y="3573016"/>
            <a:ext cx="3240360" cy="936104"/>
          </a:xfrm>
          <a:prstGeom prst="wedgeRectCallout">
            <a:avLst>
              <a:gd name="adj1" fmla="val -35974"/>
              <a:gd name="adj2" fmla="val 67774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90H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号中断向量，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指向扩展的显示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程序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214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dp86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0863" y="1647964"/>
            <a:ext cx="6307401" cy="5053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PUSH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CS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POP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DS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CLD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SI, mess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提示信息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BL, 17H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兰底白字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.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LAB1: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LODSB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OR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AL, AL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显示信息以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结尾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JZ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.LAB2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INT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90H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调用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扩展的显示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I/O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功能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显示带属性的字符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JMP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.LAB1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.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LAB2: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RETF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返回加载程序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8.4.3</a:t>
            </a:r>
            <a:r>
              <a:rPr lang="zh-CN" altLang="en-US" b="1" dirty="0" smtClean="0">
                <a:solidFill>
                  <a:srgbClr val="0000FF"/>
                </a:solidFill>
              </a:rPr>
              <a:t>  扩展显示</a:t>
            </a:r>
            <a:r>
              <a:rPr lang="en-US" altLang="zh-CN" b="1" dirty="0" smtClean="0">
                <a:solidFill>
                  <a:srgbClr val="0000FF"/>
                </a:solidFill>
              </a:rPr>
              <a:t>I/O</a:t>
            </a:r>
            <a:r>
              <a:rPr lang="zh-CN" altLang="en-US" b="1" dirty="0" smtClean="0">
                <a:solidFill>
                  <a:srgbClr val="0000FF"/>
                </a:solidFill>
              </a:rPr>
              <a:t>程序</a:t>
            </a:r>
            <a:endParaRPr lang="zh-CN" altLang="en-US" dirty="0" smtClean="0"/>
          </a:p>
        </p:txBody>
      </p:sp>
      <p:sp>
        <p:nvSpPr>
          <p:cNvPr id="5" name="矩形标注 4"/>
          <p:cNvSpPr/>
          <p:nvPr/>
        </p:nvSpPr>
        <p:spPr>
          <a:xfrm>
            <a:off x="3707904" y="1158776"/>
            <a:ext cx="3240360" cy="936104"/>
          </a:xfrm>
          <a:prstGeom prst="wedgeRectCallout">
            <a:avLst>
              <a:gd name="adj1" fmla="val -35974"/>
              <a:gd name="adj2" fmla="val 67774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利用扩展的显示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程序，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显示字符串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2915816" y="4365104"/>
            <a:ext cx="3024336" cy="576064"/>
          </a:xfrm>
          <a:prstGeom prst="wedgeRectCallout">
            <a:avLst>
              <a:gd name="adj1" fmla="val -46359"/>
              <a:gd name="adj2" fmla="val 93043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调用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90H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号中断处理程序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728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8.4.1</a:t>
            </a:r>
            <a:r>
              <a:rPr lang="zh-CN" altLang="en-US" b="1" dirty="0" smtClean="0">
                <a:solidFill>
                  <a:srgbClr val="0000FF"/>
                </a:solidFill>
              </a:rPr>
              <a:t>  键盘中断处理程序</a:t>
            </a:r>
            <a:endParaRPr lang="zh-CN" altLang="en-US" dirty="0" smtClean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前导过程（假设场景）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1187" y="1748423"/>
            <a:ext cx="792162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如果用户敲键盘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，则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IRQ1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引脚有信号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如果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中断控制器允许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（没有屏蔽）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IRQ1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，则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INTR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有信号，同时传出中断类型号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9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（键盘中断）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如果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开中断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（没有屏蔽外部中断），则在执行当前指令后响应，进入键盘中断处理程序（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9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号中断处理程序）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1187624" y="4653136"/>
            <a:ext cx="4880123" cy="778396"/>
          </a:xfrm>
          <a:prstGeom prst="wedgeRoundRectCallout">
            <a:avLst>
              <a:gd name="adj1" fmla="val -28669"/>
              <a:gd name="adj2" fmla="val -79704"/>
              <a:gd name="adj3" fmla="val 16667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通常，总能够满足响应键盘中断的条件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4909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dp86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8.4.3</a:t>
            </a:r>
            <a:r>
              <a:rPr lang="zh-CN" altLang="en-US" b="1" dirty="0" smtClean="0">
                <a:solidFill>
                  <a:srgbClr val="0000FF"/>
                </a:solidFill>
              </a:rPr>
              <a:t>  扩展显示</a:t>
            </a:r>
            <a:r>
              <a:rPr lang="en-US" altLang="zh-CN" b="1" dirty="0" smtClean="0">
                <a:solidFill>
                  <a:srgbClr val="0000FF"/>
                </a:solidFill>
              </a:rPr>
              <a:t>I/O</a:t>
            </a:r>
            <a:r>
              <a:rPr lang="zh-CN" altLang="en-US" b="1" dirty="0" smtClean="0">
                <a:solidFill>
                  <a:srgbClr val="0000FF"/>
                </a:solidFill>
              </a:rPr>
              <a:t>程序</a:t>
            </a:r>
            <a:endParaRPr lang="zh-CN" altLang="en-US" dirty="0" smtClean="0"/>
          </a:p>
        </p:txBody>
      </p:sp>
      <p:sp>
        <p:nvSpPr>
          <p:cNvPr id="8" name="矩形 7"/>
          <p:cNvSpPr/>
          <p:nvPr/>
        </p:nvSpPr>
        <p:spPr>
          <a:xfrm>
            <a:off x="611187" y="1748423"/>
            <a:ext cx="7921626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这里的扩展显示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I/O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程序，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类似于子程序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spcBef>
                <a:spcPts val="600"/>
              </a:spcBef>
              <a:defRPr/>
            </a:pP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带属性的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TTY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方式显示流程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关于光标位置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5148064" y="2564031"/>
            <a:ext cx="2880319" cy="648072"/>
          </a:xfrm>
          <a:prstGeom prst="wedgeRoundRectCallout">
            <a:avLst>
              <a:gd name="adj1" fmla="val -28669"/>
              <a:gd name="adj2" fmla="val -79704"/>
              <a:gd name="adj3" fmla="val 16667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本质区别是什么？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3131840" y="4365104"/>
            <a:ext cx="2880319" cy="648072"/>
          </a:xfrm>
          <a:prstGeom prst="wedgeRoundRectCallout">
            <a:avLst>
              <a:gd name="adj1" fmla="val -28669"/>
              <a:gd name="adj2" fmla="val -79704"/>
              <a:gd name="adj3" fmla="val 16667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略去，自学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714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软中断处理程序设计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8.4.3</a:t>
            </a:r>
            <a:r>
              <a:rPr lang="zh-CN" altLang="en-US" b="1" dirty="0" smtClean="0">
                <a:solidFill>
                  <a:srgbClr val="0000FF"/>
                </a:solidFill>
              </a:rPr>
              <a:t>  扩展显示</a:t>
            </a:r>
            <a:r>
              <a:rPr lang="en-US" altLang="zh-CN" b="1" dirty="0" smtClean="0">
                <a:solidFill>
                  <a:srgbClr val="0000FF"/>
                </a:solidFill>
              </a:rPr>
              <a:t>I/O</a:t>
            </a:r>
            <a:r>
              <a:rPr lang="zh-CN" altLang="en-US" b="1" dirty="0" smtClean="0">
                <a:solidFill>
                  <a:srgbClr val="0000FF"/>
                </a:solidFill>
              </a:rPr>
              <a:t>程序</a:t>
            </a:r>
            <a:endParaRPr lang="zh-CN" altLang="en-US" dirty="0" smtClean="0"/>
          </a:p>
        </p:txBody>
      </p:sp>
      <p:sp>
        <p:nvSpPr>
          <p:cNvPr id="8" name="矩形 7"/>
          <p:cNvSpPr/>
          <p:nvPr/>
        </p:nvSpPr>
        <p:spPr>
          <a:xfrm>
            <a:off x="611187" y="1748423"/>
            <a:ext cx="792162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软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处理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程序的主要步骤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如下：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考虑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切换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堆栈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及时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开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应该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保护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现场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完成中断处理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恢复现场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堆栈切换（如果切换堆栈）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一般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利用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IRET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指令实现中断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返回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1559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8.4.4</a:t>
            </a:r>
            <a:r>
              <a:rPr lang="zh-CN" altLang="en-US" b="1" dirty="0" smtClean="0">
                <a:solidFill>
                  <a:srgbClr val="0000FF"/>
                </a:solidFill>
              </a:rPr>
              <a:t>  时钟显示程序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关于定时中断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6599" y="1700808"/>
            <a:ext cx="792162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PC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加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电初始化期间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，系统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定时器初始化为每隔约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55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毫秒发出一次中断请求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在响应定时中断请求后转入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号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定时器中断处理程序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BIOS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号中断处理程序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含有指令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“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1CH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”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，所以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每秒调用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1CH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号中断处理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程序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约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18.2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次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BIOS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1CH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号中断处理程序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并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不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做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任何工作，可以认为它只有一条中断返回指令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这样安排为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应用程序留下一个软接口，应用程序只要提供新的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1CH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号中断处理程序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，可实现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某些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周期性工作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4097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8.4.4</a:t>
            </a:r>
            <a:r>
              <a:rPr lang="zh-CN" altLang="en-US" b="1" dirty="0" smtClean="0">
                <a:solidFill>
                  <a:srgbClr val="0000FF"/>
                </a:solidFill>
              </a:rPr>
              <a:t>  时钟显示程序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dp87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6599" y="2924944"/>
            <a:ext cx="792162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实现思路：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新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1CH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号中断处理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程序内安排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一个计数器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，当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计数满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18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次后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，在屏幕显示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当前的时间（时分秒），并且重新设置计数器初值。于是大约每秒显示一次当前时间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通过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读取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RTC/CMOS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RAM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，获取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实时时钟的当前时间值。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640863" y="1887798"/>
            <a:ext cx="5832648" cy="677106"/>
          </a:xfrm>
          <a:prstGeom prst="wedgeRoundRectCallout">
            <a:avLst>
              <a:gd name="adj1" fmla="val -7914"/>
              <a:gd name="adj2" fmla="val 68397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编写一个实时时钟显示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程序。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434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8.4.4</a:t>
            </a:r>
            <a:r>
              <a:rPr lang="zh-CN" altLang="en-US" b="1" dirty="0" smtClean="0">
                <a:solidFill>
                  <a:srgbClr val="0000FF"/>
                </a:solidFill>
              </a:rPr>
              <a:t>  时钟显示程序</a:t>
            </a:r>
            <a:endParaRPr lang="zh-CN" altLang="en-US" dirty="0" smtClean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dp87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6599" y="2852936"/>
            <a:ext cx="8151865" cy="324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前台（工作）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程序主要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步骤：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首先，保存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原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1CH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号中断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向量；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然后，设置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新的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1CH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号中断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向量；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随后，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接受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并显示用户按键，直到用户按下井号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键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；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最后，恢复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原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1CH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号中断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向量；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结束，返回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加载器。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40863" y="1887798"/>
            <a:ext cx="5832648" cy="677106"/>
          </a:xfrm>
          <a:prstGeom prst="wedgeRoundRectCallout">
            <a:avLst>
              <a:gd name="adj1" fmla="val -7914"/>
              <a:gd name="adj2" fmla="val 68397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编写一个实时时钟显示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程序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5724128" y="5157192"/>
            <a:ext cx="3168352" cy="648072"/>
          </a:xfrm>
          <a:prstGeom prst="wedgeRoundRectCallout">
            <a:avLst>
              <a:gd name="adj1" fmla="val -28669"/>
              <a:gd name="adj2" fmla="val -79704"/>
              <a:gd name="adj3" fmla="val 16667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为了观察时钟显示效果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43131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dp87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1905" y="2855258"/>
            <a:ext cx="738647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count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DB   1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计数器（新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1CH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中断处理程序使用）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3000"/>
              </a:lnSpc>
              <a:defRPr/>
            </a:pP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old1ch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DD   0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用于保存原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1CH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号中断向量</a:t>
            </a:r>
          </a:p>
        </p:txBody>
      </p:sp>
      <p:sp>
        <p:nvSpPr>
          <p:cNvPr id="6" name="矩形 5"/>
          <p:cNvSpPr/>
          <p:nvPr/>
        </p:nvSpPr>
        <p:spPr>
          <a:xfrm>
            <a:off x="611187" y="1642337"/>
            <a:ext cx="7921625" cy="49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源程序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8.4.4</a:t>
            </a:r>
            <a:r>
              <a:rPr lang="zh-CN" altLang="en-US" b="1" dirty="0" smtClean="0">
                <a:solidFill>
                  <a:srgbClr val="0000FF"/>
                </a:solidFill>
              </a:rPr>
              <a:t>  时钟显示程序</a:t>
            </a:r>
            <a:endParaRPr lang="zh-CN" altLang="en-US" dirty="0" smtClean="0"/>
          </a:p>
        </p:txBody>
      </p:sp>
      <p:sp>
        <p:nvSpPr>
          <p:cNvPr id="9" name="矩形标注 8"/>
          <p:cNvSpPr/>
          <p:nvPr/>
        </p:nvSpPr>
        <p:spPr>
          <a:xfrm>
            <a:off x="2483768" y="1700808"/>
            <a:ext cx="3240360" cy="864096"/>
          </a:xfrm>
          <a:prstGeom prst="wedgeRectCallout">
            <a:avLst>
              <a:gd name="adj1" fmla="val -33622"/>
              <a:gd name="adj2" fmla="val 79286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两个重要的内存单元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527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dp87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0863" y="1772816"/>
            <a:ext cx="6811457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Begin: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AX, CS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DS,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SI, 1CH*4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;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1CH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号中断向量所在地址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AX, 0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ES,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AX, [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ES:SI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]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[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old1ch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], AX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保存向量之偏移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AX, [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ES:SI+2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]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[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old1ch+2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], AX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保存向量之段值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8.4.4</a:t>
            </a:r>
            <a:r>
              <a:rPr lang="zh-CN" altLang="en-US" b="1" dirty="0" smtClean="0">
                <a:solidFill>
                  <a:srgbClr val="0000FF"/>
                </a:solidFill>
              </a:rPr>
              <a:t>  时钟显示程序</a:t>
            </a:r>
            <a:endParaRPr lang="zh-CN" altLang="en-US" dirty="0" smtClean="0"/>
          </a:p>
        </p:txBody>
      </p:sp>
      <p:sp>
        <p:nvSpPr>
          <p:cNvPr id="9" name="矩形标注 8"/>
          <p:cNvSpPr/>
          <p:nvPr/>
        </p:nvSpPr>
        <p:spPr>
          <a:xfrm>
            <a:off x="3779912" y="1522016"/>
            <a:ext cx="3240360" cy="864096"/>
          </a:xfrm>
          <a:prstGeom prst="wedgeRectCallout">
            <a:avLst>
              <a:gd name="adj1" fmla="val -40873"/>
              <a:gd name="adj2" fmla="val 78551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前台，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保存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原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1CH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号中断向量</a:t>
            </a:r>
          </a:p>
        </p:txBody>
      </p:sp>
    </p:spTree>
    <p:extLst>
      <p:ext uri="{BB962C8B-B14F-4D97-AF65-F5344CB8AC3E}">
        <p14:creationId xmlns:p14="http://schemas.microsoft.com/office/powerpoint/2010/main" val="170130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dp87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0863" y="2132856"/>
            <a:ext cx="796358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CLI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AX,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Entry_1CH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[ES:SI], AX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设置新向量之偏移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AX,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CS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[ES:SI+2], AX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设置新向量之段值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STI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8.4.4</a:t>
            </a:r>
            <a:r>
              <a:rPr lang="zh-CN" altLang="en-US" b="1" dirty="0" smtClean="0">
                <a:solidFill>
                  <a:srgbClr val="0000FF"/>
                </a:solidFill>
              </a:rPr>
              <a:t>  时钟显示程序</a:t>
            </a:r>
            <a:endParaRPr lang="zh-CN" altLang="en-US" dirty="0" smtClean="0"/>
          </a:p>
        </p:txBody>
      </p:sp>
      <p:sp>
        <p:nvSpPr>
          <p:cNvPr id="9" name="矩形标注 8"/>
          <p:cNvSpPr/>
          <p:nvPr/>
        </p:nvSpPr>
        <p:spPr>
          <a:xfrm>
            <a:off x="3923928" y="1556792"/>
            <a:ext cx="3240360" cy="864096"/>
          </a:xfrm>
          <a:prstGeom prst="wedgeRectCallout">
            <a:avLst>
              <a:gd name="adj1" fmla="val -38717"/>
              <a:gd name="adj2" fmla="val 77817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前台，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设置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新的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1CH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号中断向量</a:t>
            </a:r>
          </a:p>
        </p:txBody>
      </p:sp>
    </p:spTree>
    <p:extLst>
      <p:ext uri="{BB962C8B-B14F-4D97-AF65-F5344CB8AC3E}">
        <p14:creationId xmlns:p14="http://schemas.microsoft.com/office/powerpoint/2010/main" val="342895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dp87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0863" y="2132856"/>
            <a:ext cx="7963585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Continue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: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AH, 0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INT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16H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等待并接受用户按键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CMP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AL, 20H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JB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Continue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CALL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PutChar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CMP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AL, '#'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JNZ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Continue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只要不是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'#'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，继续等待并接受按键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8.4.4</a:t>
            </a:r>
            <a:r>
              <a:rPr lang="zh-CN" altLang="en-US" b="1" dirty="0" smtClean="0">
                <a:solidFill>
                  <a:srgbClr val="0000FF"/>
                </a:solidFill>
              </a:rPr>
              <a:t>  时钟显示程序</a:t>
            </a:r>
            <a:endParaRPr lang="zh-CN" altLang="en-US" dirty="0" smtClean="0"/>
          </a:p>
        </p:txBody>
      </p:sp>
      <p:sp>
        <p:nvSpPr>
          <p:cNvPr id="9" name="矩形标注 8"/>
          <p:cNvSpPr/>
          <p:nvPr/>
        </p:nvSpPr>
        <p:spPr>
          <a:xfrm>
            <a:off x="2987824" y="1700808"/>
            <a:ext cx="4680520" cy="864096"/>
          </a:xfrm>
          <a:prstGeom prst="wedgeRectCallout">
            <a:avLst>
              <a:gd name="adj1" fmla="val -38717"/>
              <a:gd name="adj2" fmla="val 77817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前台，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接受并显示用户按键，直到用户按下井号键</a:t>
            </a:r>
          </a:p>
        </p:txBody>
      </p:sp>
      <p:sp>
        <p:nvSpPr>
          <p:cNvPr id="6" name="圆角矩形标注 5"/>
          <p:cNvSpPr/>
          <p:nvPr/>
        </p:nvSpPr>
        <p:spPr>
          <a:xfrm>
            <a:off x="3563888" y="4221088"/>
            <a:ext cx="4392488" cy="648072"/>
          </a:xfrm>
          <a:prstGeom prst="wedgeRoundRectCallout">
            <a:avLst>
              <a:gd name="adj1" fmla="val -28669"/>
              <a:gd name="adj2" fmla="val -79704"/>
              <a:gd name="adj3" fmla="val 16667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期间，可以观察到时钟显示的效果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328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dp87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0863" y="2564904"/>
            <a:ext cx="7963585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, [CS:old1ch]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获取保存的原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1CH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号中断向量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[ES:SI],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恢复原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1CH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号中断向量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RETF  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结束程序，返回加载器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end_of_text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: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源程序结束位置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8.4.4</a:t>
            </a:r>
            <a:r>
              <a:rPr lang="zh-CN" altLang="en-US" b="1" dirty="0" smtClean="0">
                <a:solidFill>
                  <a:srgbClr val="0000FF"/>
                </a:solidFill>
              </a:rPr>
              <a:t>  时钟显示程序</a:t>
            </a:r>
            <a:endParaRPr lang="zh-CN" altLang="en-US" dirty="0" smtClean="0"/>
          </a:p>
        </p:txBody>
      </p:sp>
      <p:sp>
        <p:nvSpPr>
          <p:cNvPr id="9" name="矩形标注 8"/>
          <p:cNvSpPr/>
          <p:nvPr/>
        </p:nvSpPr>
        <p:spPr>
          <a:xfrm>
            <a:off x="3923928" y="1124744"/>
            <a:ext cx="3240360" cy="1296144"/>
          </a:xfrm>
          <a:prstGeom prst="wedgeRectCallout">
            <a:avLst>
              <a:gd name="adj1" fmla="val -38717"/>
              <a:gd name="adj2" fmla="val 77817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前台，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恢复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原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1CH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号中断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向量，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返回加载器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671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8.4.1</a:t>
            </a:r>
            <a:r>
              <a:rPr lang="zh-CN" altLang="en-US" b="1" dirty="0" smtClean="0">
                <a:solidFill>
                  <a:srgbClr val="0000FF"/>
                </a:solidFill>
              </a:rPr>
              <a:t>  键盘中断处理程序</a:t>
            </a:r>
            <a:endParaRPr lang="zh-CN" altLang="en-US" dirty="0" smtClean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键盘中断处理程序的功能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1187" y="1748423"/>
            <a:ext cx="792162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从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键盘接口取得所按键的扫描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码，然后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根据扫描码判定所按的键并作相应的处理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具体而言：把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字符键的扫描码和对应的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ASCII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码存到键盘缓冲区；把功能键的扫描码存到键盘缓冲区；记录下控制键和双态键的状态；直接处理特殊请求键。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7672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dp87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0863" y="1661125"/>
            <a:ext cx="7963585" cy="4720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Entry_1CH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: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DEC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BYTE  [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CS:count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]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计数器减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1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JZ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ETIME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当计数为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，显示时间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IRET  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否则，中断返回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ETIME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:                          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BYTE [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CS:count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],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18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重新设置计数初值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STI   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开中断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PUSHA 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保护现场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CALL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get_time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获取当前时间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CALL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EchoTime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显示当前时间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POPA  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恢复现场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IRET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中断返回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8.4.4</a:t>
            </a:r>
            <a:r>
              <a:rPr lang="zh-CN" altLang="en-US" b="1" dirty="0" smtClean="0">
                <a:solidFill>
                  <a:srgbClr val="0000FF"/>
                </a:solidFill>
              </a:rPr>
              <a:t>  时钟显示程序</a:t>
            </a:r>
            <a:endParaRPr lang="zh-CN" altLang="en-US" dirty="0" smtClean="0"/>
          </a:p>
        </p:txBody>
      </p:sp>
      <p:sp>
        <p:nvSpPr>
          <p:cNvPr id="9" name="矩形标注 8"/>
          <p:cNvSpPr/>
          <p:nvPr/>
        </p:nvSpPr>
        <p:spPr>
          <a:xfrm>
            <a:off x="3923928" y="1052736"/>
            <a:ext cx="3528392" cy="864096"/>
          </a:xfrm>
          <a:prstGeom prst="wedgeRectCallout">
            <a:avLst>
              <a:gd name="adj1" fmla="val -38717"/>
              <a:gd name="adj2" fmla="val 77817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后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台，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新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1CH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号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中断处理程序的主干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968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dp87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0863" y="1837074"/>
            <a:ext cx="7963585" cy="4760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get_time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: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AL, 4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准备读取时值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OUT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70H, AL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IN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AL, 71H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获取时值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CH, AL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;CH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=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时值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BCD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码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AL, 2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准备读取分值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OUT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70H, AL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IN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AL, 71H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获取分值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CL, AL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CL=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分值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BCD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码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AL, 0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准备读取秒值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OUT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70H, AL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IN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AL, 71H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获取秒值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DH, AL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DH=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秒值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BCD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码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RET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8.4.4</a:t>
            </a:r>
            <a:r>
              <a:rPr lang="zh-CN" altLang="en-US" b="1" dirty="0" smtClean="0">
                <a:solidFill>
                  <a:srgbClr val="0000FF"/>
                </a:solidFill>
              </a:rPr>
              <a:t>  时钟显示程序</a:t>
            </a:r>
            <a:endParaRPr lang="zh-CN" altLang="en-US" dirty="0" smtClean="0"/>
          </a:p>
        </p:txBody>
      </p:sp>
      <p:sp>
        <p:nvSpPr>
          <p:cNvPr id="9" name="矩形标注 8"/>
          <p:cNvSpPr/>
          <p:nvPr/>
        </p:nvSpPr>
        <p:spPr>
          <a:xfrm>
            <a:off x="3635896" y="1124744"/>
            <a:ext cx="3528392" cy="864096"/>
          </a:xfrm>
          <a:prstGeom prst="wedgeRectCallout">
            <a:avLst>
              <a:gd name="adj1" fmla="val -38717"/>
              <a:gd name="adj2" fmla="val 77817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后台，</a:t>
            </a:r>
          </a:p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从实时时钟获取时间（时分秒）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6012533" y="3068960"/>
            <a:ext cx="2520280" cy="531440"/>
          </a:xfrm>
          <a:prstGeom prst="wedgeRoundRectCallout">
            <a:avLst>
              <a:gd name="adj1" fmla="val -39251"/>
              <a:gd name="adj2" fmla="val 123423"/>
              <a:gd name="adj3" fmla="val 16667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参考演示程序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dp81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5808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dp87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0863" y="1844824"/>
            <a:ext cx="7963585" cy="4720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EchoTime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: 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显示当前时间（时分秒）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PUSH  SI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;-----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设置显示时间的位置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PUSH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DX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保存入口参数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PUSH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CX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BH, 0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AH, 3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取得当前光标位置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INT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10H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SI, DX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保存当前光标位置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DX, (ROW&lt;&lt;8) + COLUMN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AH, 2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INT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10H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设置光标位置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POP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CX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POP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DX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8.4.4</a:t>
            </a:r>
            <a:r>
              <a:rPr lang="zh-CN" altLang="en-US" b="1" dirty="0" smtClean="0">
                <a:solidFill>
                  <a:srgbClr val="0000FF"/>
                </a:solidFill>
              </a:rPr>
              <a:t>  时钟显示程序</a:t>
            </a:r>
            <a:endParaRPr lang="zh-CN" altLang="en-US" dirty="0" smtClean="0"/>
          </a:p>
        </p:txBody>
      </p:sp>
      <p:sp>
        <p:nvSpPr>
          <p:cNvPr id="9" name="矩形标注 8"/>
          <p:cNvSpPr/>
          <p:nvPr/>
        </p:nvSpPr>
        <p:spPr>
          <a:xfrm>
            <a:off x="3635896" y="980728"/>
            <a:ext cx="3528392" cy="864096"/>
          </a:xfrm>
          <a:prstGeom prst="wedgeRectCallout">
            <a:avLst>
              <a:gd name="adj1" fmla="val -38717"/>
              <a:gd name="adj2" fmla="val 77817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后台，</a:t>
            </a:r>
          </a:p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显示当前时间（时分秒）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3149842" y="5949280"/>
            <a:ext cx="4500500" cy="531440"/>
          </a:xfrm>
          <a:prstGeom prst="wedgeRoundRectCallout">
            <a:avLst>
              <a:gd name="adj1" fmla="val -31783"/>
              <a:gd name="adj2" fmla="val -15737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ROW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和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COLUMN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是显示位置坐标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2559968" y="2564904"/>
            <a:ext cx="2151856" cy="584448"/>
          </a:xfrm>
          <a:prstGeom prst="wedgeRectCallout">
            <a:avLst>
              <a:gd name="adj1" fmla="val -32225"/>
              <a:gd name="adj2" fmla="val 118017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设置显示位置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024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 animBg="1"/>
      <p:bldP spid="1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dp87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0863" y="1844824"/>
            <a:ext cx="7963585" cy="4914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AL, CH</a:t>
            </a:r>
          </a:p>
          <a:p>
            <a:pPr>
              <a:lnSpc>
                <a:spcPts val="22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CALL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EchoBCD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显示时值</a:t>
            </a:r>
          </a:p>
          <a:p>
            <a:pPr>
              <a:lnSpc>
                <a:spcPts val="22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AL, ':'</a:t>
            </a:r>
          </a:p>
          <a:p>
            <a:pPr>
              <a:lnSpc>
                <a:spcPts val="22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CALL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PutChar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2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AL, CL</a:t>
            </a:r>
          </a:p>
          <a:p>
            <a:pPr>
              <a:lnSpc>
                <a:spcPts val="22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CALL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EchoBCD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显示分值</a:t>
            </a:r>
          </a:p>
          <a:p>
            <a:pPr>
              <a:lnSpc>
                <a:spcPts val="22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AL, ':'</a:t>
            </a:r>
          </a:p>
          <a:p>
            <a:pPr>
              <a:lnSpc>
                <a:spcPts val="22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CALL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PutChar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2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AL, DH</a:t>
            </a:r>
          </a:p>
          <a:p>
            <a:pPr>
              <a:lnSpc>
                <a:spcPts val="22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CALL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EchoBCD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显示秒值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;-----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恢复光标原先位置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DX, SI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AH, 2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INT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10H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POP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SI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RET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8.4.4</a:t>
            </a:r>
            <a:r>
              <a:rPr lang="zh-CN" altLang="en-US" b="1" dirty="0" smtClean="0">
                <a:solidFill>
                  <a:srgbClr val="0000FF"/>
                </a:solidFill>
              </a:rPr>
              <a:t>  时钟显示程序</a:t>
            </a:r>
            <a:endParaRPr lang="zh-CN" altLang="en-US" dirty="0" smtClean="0"/>
          </a:p>
        </p:txBody>
      </p:sp>
      <p:sp>
        <p:nvSpPr>
          <p:cNvPr id="9" name="矩形标注 8"/>
          <p:cNvSpPr/>
          <p:nvPr/>
        </p:nvSpPr>
        <p:spPr>
          <a:xfrm>
            <a:off x="3635896" y="980728"/>
            <a:ext cx="3528392" cy="864096"/>
          </a:xfrm>
          <a:prstGeom prst="wedgeRectCallout">
            <a:avLst>
              <a:gd name="adj1" fmla="val -38717"/>
              <a:gd name="adj2" fmla="val 77817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后台，</a:t>
            </a:r>
          </a:p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显示当前时间（时分秒）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3258728" y="2490490"/>
            <a:ext cx="2151856" cy="584448"/>
          </a:xfrm>
          <a:prstGeom prst="wedgeRectCallout">
            <a:avLst>
              <a:gd name="adj1" fmla="val -32225"/>
              <a:gd name="adj2" fmla="val 118017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显示时分秒值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2843808" y="5877272"/>
            <a:ext cx="2151856" cy="584448"/>
          </a:xfrm>
          <a:prstGeom prst="wedgeRectCallout">
            <a:avLst>
              <a:gd name="adj1" fmla="val -36947"/>
              <a:gd name="adj2" fmla="val -85158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恢复光标原先位置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527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8.3.5</a:t>
            </a:r>
            <a:r>
              <a:rPr lang="zh-CN" altLang="en-US" b="1" dirty="0" smtClean="0">
                <a:solidFill>
                  <a:srgbClr val="0000FF"/>
                </a:solidFill>
              </a:rPr>
              <a:t>  </a:t>
            </a:r>
            <a:r>
              <a:rPr lang="zh-CN" altLang="en-US" b="1" dirty="0">
                <a:solidFill>
                  <a:srgbClr val="0000FF"/>
                </a:solidFill>
              </a:rPr>
              <a:t>外</a:t>
            </a:r>
            <a:r>
              <a:rPr lang="zh-CN" altLang="en-US" b="1" dirty="0" smtClean="0">
                <a:solidFill>
                  <a:srgbClr val="0000FF"/>
                </a:solidFill>
              </a:rPr>
              <a:t>部中断</a:t>
            </a:r>
            <a:endParaRPr lang="zh-CN" altLang="en-US" dirty="0" smtClean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7758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键盘三者</a:t>
            </a:r>
            <a:r>
              <a:rPr lang="zh-CN" altLang="en-US" sz="1600" b="1" dirty="0" smtClean="0">
                <a:solidFill>
                  <a:srgbClr val="0000FF"/>
                </a:solidFill>
              </a:rPr>
              <a:t>（缓冲区、中断处理程序、</a:t>
            </a:r>
            <a:r>
              <a:rPr lang="en-US" altLang="zh-CN" sz="1600" b="1" dirty="0" smtClean="0">
                <a:solidFill>
                  <a:srgbClr val="0000FF"/>
                </a:solidFill>
              </a:rPr>
              <a:t>I</a:t>
            </a:r>
            <a:r>
              <a:rPr lang="en-US" altLang="zh-CN" sz="1600" b="1" dirty="0">
                <a:solidFill>
                  <a:srgbClr val="0000FF"/>
                </a:solidFill>
              </a:rPr>
              <a:t>/</a:t>
            </a:r>
            <a:r>
              <a:rPr lang="en-US" altLang="zh-CN" sz="1600" b="1" dirty="0" smtClean="0">
                <a:solidFill>
                  <a:srgbClr val="0000FF"/>
                </a:solidFill>
              </a:rPr>
              <a:t>O</a:t>
            </a:r>
            <a:r>
              <a:rPr lang="zh-CN" altLang="en-US" sz="1600" b="1" dirty="0" smtClean="0">
                <a:solidFill>
                  <a:srgbClr val="0000FF"/>
                </a:solidFill>
              </a:rPr>
              <a:t>程序）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的关系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827088" y="3644354"/>
            <a:ext cx="1873250" cy="6477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800" b="1" dirty="0"/>
              <a:t>应用程序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5724525" y="3572917"/>
            <a:ext cx="1873250" cy="6477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800" b="1"/>
              <a:t>键盘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547813" y="5373142"/>
            <a:ext cx="360362" cy="792162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1908175" y="5373142"/>
            <a:ext cx="360363" cy="792162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2268538" y="5373142"/>
            <a:ext cx="360362" cy="792162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2627313" y="5373142"/>
            <a:ext cx="360362" cy="792162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2987675" y="5373142"/>
            <a:ext cx="2592388" cy="792162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。。。。。。</a:t>
            </a: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5580063" y="5373142"/>
            <a:ext cx="360362" cy="792162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5940425" y="5373142"/>
            <a:ext cx="360363" cy="792162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20" name="AutoShape 17"/>
          <p:cNvCxnSpPr>
            <a:cxnSpLocks noChangeShapeType="1"/>
            <a:stCxn id="15" idx="0"/>
          </p:cNvCxnSpPr>
          <p:nvPr/>
        </p:nvCxnSpPr>
        <p:spPr bwMode="auto">
          <a:xfrm rot="5400000" flipH="1">
            <a:off x="1818481" y="4742111"/>
            <a:ext cx="1008063" cy="254000"/>
          </a:xfrm>
          <a:prstGeom prst="bentConnector3">
            <a:avLst>
              <a:gd name="adj1" fmla="val 49921"/>
            </a:avLst>
          </a:prstGeom>
          <a:noFill/>
          <a:ln w="38100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18"/>
          <p:cNvCxnSpPr>
            <a:cxnSpLocks noChangeShapeType="1"/>
            <a:stCxn id="12" idx="2"/>
            <a:endCxn id="18" idx="0"/>
          </p:cNvCxnSpPr>
          <p:nvPr/>
        </p:nvCxnSpPr>
        <p:spPr bwMode="auto">
          <a:xfrm rot="5400000">
            <a:off x="5634831" y="4346824"/>
            <a:ext cx="1152525" cy="900112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00B05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755576" y="4581128"/>
            <a:ext cx="1728788" cy="699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25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16H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号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键盘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程序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6372200" y="4869111"/>
            <a:ext cx="2305050" cy="733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25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9H</a:t>
            </a:r>
            <a:r>
              <a:rPr lang="zh-CN" alt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号</a:t>
            </a:r>
            <a:endParaRPr lang="en-US" altLang="zh-CN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zh-CN" alt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键盘</a:t>
            </a:r>
            <a:r>
              <a:rPr lang="zh-CN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中断处理程序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3347864" y="4856735"/>
            <a:ext cx="1512168" cy="379143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Bef>
                <a:spcPts val="0"/>
              </a:spcBef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键盘缓冲区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11187" y="1748423"/>
            <a:ext cx="79216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  <a:defRPr/>
            </a:pPr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仓  库：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键盘缓冲区（内存某个区域）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生产者：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键盘中断处理程序（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9H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号中断处理程序）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消费者：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键盘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I/O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程序（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16H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号中断处理程序）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077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8.4.1</a:t>
            </a:r>
            <a:r>
              <a:rPr lang="zh-CN" altLang="en-US" b="1" dirty="0" smtClean="0">
                <a:solidFill>
                  <a:srgbClr val="0000FF"/>
                </a:solidFill>
              </a:rPr>
              <a:t>  键盘中断处理程序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dp84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6599" y="2904796"/>
            <a:ext cx="792162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第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一部分是初始化和演示处理：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首先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设置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9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号中断向量，使其指向新的键盘中断处理程序；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然后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接受用户按键，并显示所得字符，直到当用户按回车键为止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第二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部分是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新的简化了的键盘中断处理程序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。它从键盘接口取得用户所按键的扫描码，并根据扫描码进行相应的处理，在完成处理工作后，通知中断控制器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8259A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中断结束，最后中断返回。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640862" y="1700808"/>
            <a:ext cx="7877361" cy="1089006"/>
          </a:xfrm>
          <a:prstGeom prst="wedgeRoundRectCallout">
            <a:avLst>
              <a:gd name="adj1" fmla="val -3807"/>
              <a:gd name="adj2" fmla="val 63874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设计一个新的键盘中断处理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程序。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为观察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新的键盘中断处理程序的实际效果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，程序分两部分。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1331640" y="3573016"/>
            <a:ext cx="2050546" cy="696903"/>
          </a:xfrm>
          <a:prstGeom prst="wedgeRoundRectCallout">
            <a:avLst>
              <a:gd name="adj1" fmla="val -34679"/>
              <a:gd name="adj2" fmla="val -8045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前台部分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1187624" y="5013176"/>
            <a:ext cx="2050546" cy="696903"/>
          </a:xfrm>
          <a:prstGeom prst="wedgeRoundRectCallout">
            <a:avLst>
              <a:gd name="adj1" fmla="val -34679"/>
              <a:gd name="adj2" fmla="val -8045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后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台部分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514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dp84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0863" y="2204864"/>
            <a:ext cx="789194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PORT_KEY_DAT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EQU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0x60</a:t>
            </a:r>
          </a:p>
          <a:p>
            <a:pPr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PORT_KEY_STA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EQU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0x64</a:t>
            </a:r>
          </a:p>
          <a:p>
            <a:pPr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endParaRPr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section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text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bits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16</a:t>
            </a:r>
          </a:p>
          <a:p>
            <a:pPr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</a:p>
          <a:p>
            <a:pPr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Signature     </a:t>
            </a:r>
            <a:r>
              <a:rPr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db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"YANG"       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签名信息</a:t>
            </a:r>
          </a:p>
          <a:p>
            <a:pPr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Version       </a:t>
            </a:r>
            <a:r>
              <a:rPr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dw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1            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格式版本</a:t>
            </a:r>
          </a:p>
          <a:p>
            <a:pPr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Length        </a:t>
            </a:r>
            <a:r>
              <a:rPr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dw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</a:t>
            </a:r>
            <a:r>
              <a:rPr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end_of_text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工作程序长度</a:t>
            </a:r>
          </a:p>
          <a:p>
            <a:pPr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Start         </a:t>
            </a:r>
            <a:r>
              <a:rPr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dw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Begin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 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工作程序入口点的偏移</a:t>
            </a:r>
          </a:p>
          <a:p>
            <a:pPr>
              <a:defRPr/>
            </a:pPr>
            <a:r>
              <a:rPr lang="en-US" altLang="zh-CN" sz="20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Zoneseg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 </a:t>
            </a:r>
            <a:r>
              <a:rPr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dw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1500H        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工作程序入口点的段值（期望）</a:t>
            </a:r>
          </a:p>
          <a:p>
            <a:pPr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Reserved      </a:t>
            </a:r>
            <a:r>
              <a:rPr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dd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0            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保留</a:t>
            </a:r>
          </a:p>
          <a:p>
            <a:pPr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;-------------------------------</a:t>
            </a:r>
            <a:endParaRPr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1187" y="1642337"/>
            <a:ext cx="7921625" cy="49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源程序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4355976" y="3182035"/>
            <a:ext cx="2808312" cy="504055"/>
          </a:xfrm>
          <a:prstGeom prst="wedgeRectCallout">
            <a:avLst>
              <a:gd name="adj1" fmla="val -35778"/>
              <a:gd name="adj2" fmla="val 106473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采用可加载格式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3779912" y="1556792"/>
            <a:ext cx="2808312" cy="504055"/>
          </a:xfrm>
          <a:prstGeom prst="wedgeRectCallout">
            <a:avLst>
              <a:gd name="adj1" fmla="val -35778"/>
              <a:gd name="adj2" fmla="val 106473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键盘端口地址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8.4.1</a:t>
            </a:r>
            <a:r>
              <a:rPr lang="zh-CN" altLang="en-US" b="1" dirty="0" smtClean="0">
                <a:solidFill>
                  <a:srgbClr val="0000FF"/>
                </a:solidFill>
              </a:rPr>
              <a:t>  键盘中断处理程序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557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dp84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0863" y="2419141"/>
            <a:ext cx="702748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Begin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:                  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演示程序的初始化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AX, 0         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准备设置中断向量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DS, AX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CLI</a:t>
            </a:r>
            <a:endParaRPr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WORD [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9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*4],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int09h_handler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[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9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*4+2], CS   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启用新的键盘中断处理程序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STI</a:t>
            </a:r>
            <a:endParaRPr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endParaRPr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3779912" y="1268760"/>
            <a:ext cx="3744416" cy="864096"/>
          </a:xfrm>
          <a:prstGeom prst="wedgeRectCallout">
            <a:avLst>
              <a:gd name="adj1" fmla="val -41631"/>
              <a:gd name="adj2" fmla="val 71974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5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第一部分之，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25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设置新的键盘中断处理程序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1979712" y="5058878"/>
            <a:ext cx="2295872" cy="538975"/>
          </a:xfrm>
          <a:prstGeom prst="wedgeRectCallout">
            <a:avLst>
              <a:gd name="adj1" fmla="val -40637"/>
              <a:gd name="adj2" fmla="val -114059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5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键盘中断的类型是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8.4.1</a:t>
            </a:r>
            <a:r>
              <a:rPr lang="zh-CN" altLang="en-US" b="1" dirty="0" smtClean="0">
                <a:solidFill>
                  <a:srgbClr val="0000FF"/>
                </a:solidFill>
              </a:rPr>
              <a:t>  键盘中断处理程序</a:t>
            </a:r>
            <a:endParaRPr lang="zh-CN" altLang="en-US" dirty="0" smtClean="0"/>
          </a:p>
        </p:txBody>
      </p:sp>
      <p:sp>
        <p:nvSpPr>
          <p:cNvPr id="11" name="矩形标注 10"/>
          <p:cNvSpPr/>
          <p:nvPr/>
        </p:nvSpPr>
        <p:spPr>
          <a:xfrm>
            <a:off x="179512" y="1700808"/>
            <a:ext cx="2295872" cy="538975"/>
          </a:xfrm>
          <a:prstGeom prst="wedgeRectCallout">
            <a:avLst>
              <a:gd name="adj1" fmla="val -14915"/>
              <a:gd name="adj2" fmla="val 87407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5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启动点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5148064" y="3437743"/>
            <a:ext cx="3600400" cy="538975"/>
          </a:xfrm>
          <a:prstGeom prst="wedgeRectCallout">
            <a:avLst>
              <a:gd name="adj1" fmla="val -41479"/>
              <a:gd name="adj2" fmla="val 83872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5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新的键盘中断处理程序的入口点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457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dp81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0863" y="1837074"/>
            <a:ext cx="7027481" cy="4760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Next:</a:t>
            </a:r>
            <a:endParaRPr lang="zh-CN" altLang="en-US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AH, 0     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调用键盘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I/O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程序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INT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16H       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获取用户按键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MOV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AH, 14       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显示取得的字符（按键）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INT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10H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endParaRPr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CMP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AL, 0DH      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回车键吗？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JNZ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Next         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否则继续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endParaRPr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AH, 14       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为了演示效果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AL, 0AH      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显示一个换行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INT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10H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endParaRPr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RETF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          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结束（返回到加载器）</a:t>
            </a:r>
            <a:endParaRPr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8.4.1</a:t>
            </a:r>
            <a:r>
              <a:rPr lang="zh-CN" altLang="en-US" b="1" dirty="0" smtClean="0">
                <a:solidFill>
                  <a:srgbClr val="0000FF"/>
                </a:solidFill>
              </a:rPr>
              <a:t>  键盘中断处理程序</a:t>
            </a:r>
            <a:endParaRPr lang="zh-CN" altLang="en-US" dirty="0" smtClean="0"/>
          </a:p>
        </p:txBody>
      </p:sp>
      <p:sp>
        <p:nvSpPr>
          <p:cNvPr id="9" name="矩形标注 8"/>
          <p:cNvSpPr/>
          <p:nvPr/>
        </p:nvSpPr>
        <p:spPr>
          <a:xfrm>
            <a:off x="3851920" y="1124744"/>
            <a:ext cx="3024336" cy="864096"/>
          </a:xfrm>
          <a:prstGeom prst="wedgeRectCallout">
            <a:avLst>
              <a:gd name="adj1" fmla="val -34629"/>
              <a:gd name="adj2" fmla="val 70177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5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第一部分之，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25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演示操作过程（接受按键）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5868144" y="4187745"/>
            <a:ext cx="3024336" cy="572189"/>
          </a:xfrm>
          <a:prstGeom prst="wedgeRectCallout">
            <a:avLst>
              <a:gd name="adj1" fmla="val -38828"/>
              <a:gd name="adj2" fmla="val -83530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5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循环，直到用户按回车键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0" y="2348880"/>
            <a:ext cx="864096" cy="432048"/>
          </a:xfrm>
          <a:prstGeom prst="wedgeRectCallout">
            <a:avLst>
              <a:gd name="adj1" fmla="val 39069"/>
              <a:gd name="adj2" fmla="val 89900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前台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8315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 animBg="1"/>
      <p:bldP spid="11" grpId="0" animBg="1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7932</TotalTime>
  <Words>3578</Words>
  <Application>Microsoft Office PowerPoint</Application>
  <PresentationFormat>全屏显示(4:3)</PresentationFormat>
  <Paragraphs>649</Paragraphs>
  <Slides>43</Slides>
  <Notes>43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4" baseType="lpstr">
      <vt:lpstr>Profile</vt:lpstr>
      <vt:lpstr>第8章  输入输出和中断</vt:lpstr>
      <vt:lpstr>8.4  中断处理程序设计</vt:lpstr>
      <vt:lpstr>8.4.1  键盘中断处理程序</vt:lpstr>
      <vt:lpstr>8.4.1  键盘中断处理程序</vt:lpstr>
      <vt:lpstr>8.3.5  外部中断</vt:lpstr>
      <vt:lpstr>8.4.1  键盘中断处理程序</vt:lpstr>
      <vt:lpstr>8.4.1  键盘中断处理程序</vt:lpstr>
      <vt:lpstr>8.4.1  键盘中断处理程序</vt:lpstr>
      <vt:lpstr>8.4.1  键盘中断处理程序</vt:lpstr>
      <vt:lpstr>8.4.1  键盘中断处理程序</vt:lpstr>
      <vt:lpstr>8.4.1  键盘中断处理程序</vt:lpstr>
      <vt:lpstr>8.4.1  键盘中断处理程序</vt:lpstr>
      <vt:lpstr>8.4.1  键盘中断处理程序</vt:lpstr>
      <vt:lpstr>8.4.1  键盘中断处理程序</vt:lpstr>
      <vt:lpstr>8.4.1  键盘中断处理程序</vt:lpstr>
      <vt:lpstr>8.4.1  键盘中断处理程序</vt:lpstr>
      <vt:lpstr>8.4.2  除法出错中断处理程序</vt:lpstr>
      <vt:lpstr>8.4.1  除法出错中断处理程序</vt:lpstr>
      <vt:lpstr>8.4.2  除法出错中断处理程序</vt:lpstr>
      <vt:lpstr>8.4.2  除法出错中断处理程序</vt:lpstr>
      <vt:lpstr>8.4.2  除法出错中断处理程序</vt:lpstr>
      <vt:lpstr>8.4.2  除法出错中断处理程序</vt:lpstr>
      <vt:lpstr>8.4.2  除法出错中断处理程序</vt:lpstr>
      <vt:lpstr>8.4.3  扩展显示I/O程序</vt:lpstr>
      <vt:lpstr>8.4.3  扩展显示I/O程序</vt:lpstr>
      <vt:lpstr>8.4.3  扩展显示I/O程序</vt:lpstr>
      <vt:lpstr>8.4.3  扩展显示I/O程序</vt:lpstr>
      <vt:lpstr>8.4.3  扩展显示I/O程序</vt:lpstr>
      <vt:lpstr>8.4.3  扩展显示I/O程序</vt:lpstr>
      <vt:lpstr>8.4.3  扩展显示I/O程序</vt:lpstr>
      <vt:lpstr>8.4.3  扩展显示I/O程序</vt:lpstr>
      <vt:lpstr>8.4.4  时钟显示程序</vt:lpstr>
      <vt:lpstr>8.4.4  时钟显示程序</vt:lpstr>
      <vt:lpstr>8.4.4  时钟显示程序</vt:lpstr>
      <vt:lpstr>8.4.4  时钟显示程序</vt:lpstr>
      <vt:lpstr>8.4.4  时钟显示程序</vt:lpstr>
      <vt:lpstr>8.4.4  时钟显示程序</vt:lpstr>
      <vt:lpstr>8.4.4  时钟显示程序</vt:lpstr>
      <vt:lpstr>8.4.4  时钟显示程序</vt:lpstr>
      <vt:lpstr>8.4.4  时钟显示程序</vt:lpstr>
      <vt:lpstr>8.4.4  时钟显示程序</vt:lpstr>
      <vt:lpstr>8.4.4  时钟显示程序</vt:lpstr>
      <vt:lpstr>8.4.4  时钟显示程序</vt:lpstr>
    </vt:vector>
  </TitlesOfParts>
  <Company>Suda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新概念汇编语言</dc:title>
  <dc:creator>YJW</dc:creator>
  <cp:lastModifiedBy>HP</cp:lastModifiedBy>
  <cp:revision>1417</cp:revision>
  <dcterms:created xsi:type="dcterms:W3CDTF">2008-02-14T05:21:14Z</dcterms:created>
  <dcterms:modified xsi:type="dcterms:W3CDTF">2017-06-21T02:10:22Z</dcterms:modified>
</cp:coreProperties>
</file>