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57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G:\&#23459;&#20256;&#26639;&#35780;&#27604;&#32467;&#26524;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manualLayout>
          <c:layoutTarget val="inner"/>
          <c:xMode val="edge"/>
          <c:yMode val="edge"/>
          <c:x val="0.24037007874015737"/>
          <c:y val="3.2882035578886006E-2"/>
          <c:w val="0.59276881014873173"/>
          <c:h val="0.48555008748906414"/>
        </c:manualLayout>
      </c:layout>
      <c:lineChart>
        <c:grouping val="standard"/>
        <c:ser>
          <c:idx val="0"/>
          <c:order val="0"/>
          <c:tx>
            <c:v>分数</c:v>
          </c:tx>
          <c:cat>
            <c:strRef>
              <c:f>Sheet1!$A$1:$A$10</c:f>
              <c:strCache>
                <c:ptCount val="10"/>
                <c:pt idx="0">
                  <c:v>2016年度社联宣传部宣传栏评比结果</c:v>
                </c:pt>
                <c:pt idx="1">
                  <c:v>月份</c:v>
                </c:pt>
                <c:pt idx="2">
                  <c:v>3月</c:v>
                </c:pt>
                <c:pt idx="3">
                  <c:v>4月</c:v>
                </c:pt>
                <c:pt idx="4">
                  <c:v>5月</c:v>
                </c:pt>
                <c:pt idx="5">
                  <c:v>6月</c:v>
                </c:pt>
                <c:pt idx="6">
                  <c:v>9月</c:v>
                </c:pt>
                <c:pt idx="7">
                  <c:v>10月</c:v>
                </c:pt>
                <c:pt idx="8">
                  <c:v>11月</c:v>
                </c:pt>
                <c:pt idx="9">
                  <c:v>12月</c:v>
                </c:pt>
              </c:strCache>
            </c:strRef>
          </c:cat>
          <c:val>
            <c:numRef>
              <c:f>Sheet1!$B$1:$B$10</c:f>
              <c:numCache>
                <c:formatCode>General</c:formatCode>
                <c:ptCount val="10"/>
                <c:pt idx="1">
                  <c:v>0</c:v>
                </c:pt>
                <c:pt idx="2">
                  <c:v>82.25</c:v>
                </c:pt>
                <c:pt idx="3">
                  <c:v>80.400000000000006</c:v>
                </c:pt>
                <c:pt idx="4">
                  <c:v>77.900000000000006</c:v>
                </c:pt>
                <c:pt idx="5">
                  <c:v>82.33</c:v>
                </c:pt>
                <c:pt idx="6">
                  <c:v>81.900000000000006</c:v>
                </c:pt>
                <c:pt idx="7">
                  <c:v>83.33</c:v>
                </c:pt>
                <c:pt idx="8">
                  <c:v>83.54</c:v>
                </c:pt>
                <c:pt idx="9">
                  <c:v>79.169999999999987</c:v>
                </c:pt>
              </c:numCache>
            </c:numRef>
          </c:val>
        </c:ser>
        <c:ser>
          <c:idx val="2"/>
          <c:order val="1"/>
          <c:cat>
            <c:strRef>
              <c:f>Sheet1!$A$1:$A$10</c:f>
              <c:strCache>
                <c:ptCount val="10"/>
                <c:pt idx="0">
                  <c:v>2016年度社联宣传部宣传栏评比结果</c:v>
                </c:pt>
                <c:pt idx="1">
                  <c:v>月份</c:v>
                </c:pt>
                <c:pt idx="2">
                  <c:v>3月</c:v>
                </c:pt>
                <c:pt idx="3">
                  <c:v>4月</c:v>
                </c:pt>
                <c:pt idx="4">
                  <c:v>5月</c:v>
                </c:pt>
                <c:pt idx="5">
                  <c:v>6月</c:v>
                </c:pt>
                <c:pt idx="6">
                  <c:v>9月</c:v>
                </c:pt>
                <c:pt idx="7">
                  <c:v>10月</c:v>
                </c:pt>
                <c:pt idx="8">
                  <c:v>11月</c:v>
                </c:pt>
                <c:pt idx="9">
                  <c:v>12月</c:v>
                </c:pt>
              </c:strCache>
            </c:strRef>
          </c:cat>
          <c:val>
            <c:numRef>
              <c:f>Sheet1!$D$1:$D$10</c:f>
            </c:numRef>
          </c:val>
        </c:ser>
        <c:marker val="1"/>
        <c:axId val="76165888"/>
        <c:axId val="76167424"/>
      </c:lineChart>
      <c:catAx>
        <c:axId val="76165888"/>
        <c:scaling>
          <c:orientation val="minMax"/>
        </c:scaling>
        <c:axPos val="b"/>
        <c:tickLblPos val="nextTo"/>
        <c:txPr>
          <a:bodyPr/>
          <a:lstStyle/>
          <a:p>
            <a:pPr>
              <a:defRPr sz="1500" baseline="0"/>
            </a:pPr>
            <a:endParaRPr lang="zh-CN"/>
          </a:p>
        </c:txPr>
        <c:crossAx val="76167424"/>
        <c:crosses val="autoZero"/>
        <c:auto val="1"/>
        <c:lblAlgn val="ctr"/>
        <c:lblOffset val="100"/>
      </c:catAx>
      <c:valAx>
        <c:axId val="76167424"/>
        <c:scaling>
          <c:orientation val="minMax"/>
        </c:scaling>
        <c:axPos val="l"/>
        <c:majorGridlines/>
        <c:numFmt formatCode="General" sourceLinked="1"/>
        <c:tickLblPos val="nextTo"/>
        <c:crossAx val="76165888"/>
        <c:crosses val="autoZero"/>
        <c:crossBetween val="between"/>
      </c:valAx>
    </c:plotArea>
    <c:legend>
      <c:legendPos val="r"/>
      <c:layout/>
    </c:legend>
    <c:plotVisOnly val="1"/>
  </c:chart>
  <c:txPr>
    <a:bodyPr/>
    <a:lstStyle/>
    <a:p>
      <a:pPr>
        <a:defRPr sz="1200" b="1" i="0" baseline="0">
          <a:solidFill>
            <a:schemeClr val="tx1"/>
          </a:solidFill>
          <a:latin typeface="华文隶书" pitchFamily="2" charset="-122"/>
        </a:defRPr>
      </a:pPr>
      <a:endParaRPr lang="zh-CN"/>
    </a:p>
  </c:txPr>
  <c:externalData r:id="rId1"/>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1" y="5214950"/>
            <a:ext cx="1472173" cy="1643050"/>
          </a:xfrm>
          <a:prstGeom prst="rect">
            <a:avLst/>
          </a:prstGeom>
          <a:noFill/>
          <a:ln>
            <a:noFill/>
          </a:ln>
        </p:spPr>
      </p:pic>
      <p:sp>
        <p:nvSpPr>
          <p:cNvPr id="2" name="标题 1"/>
          <p:cNvSpPr>
            <a:spLocks noGrp="1"/>
          </p:cNvSpPr>
          <p:nvPr>
            <p:ph type="ctrTitle"/>
          </p:nvPr>
        </p:nvSpPr>
        <p:spPr>
          <a:xfrm>
            <a:off x="685800" y="1214422"/>
            <a:ext cx="7772400" cy="1470025"/>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759581"/>
            <a:ext cx="6100534" cy="1740989"/>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0244BD54-69DC-403B-946C-E89A9466ACBD}" type="datetimeFigureOut">
              <a:rPr lang="zh-CN" altLang="en-US" smtClean="0"/>
              <a:pPr/>
              <a:t>2017-4-17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3A46CA-91EF-45C9-A7A1-BD129FE660B6}"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500176"/>
            <a:ext cx="8229600" cy="4714907"/>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244BD54-69DC-403B-946C-E89A9466ACBD}" type="datetimeFigureOut">
              <a:rPr lang="zh-CN" altLang="en-US" smtClean="0"/>
              <a:pPr/>
              <a:t>2017-4-17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3A46CA-91EF-45C9-A7A1-BD129FE660B6}" type="slidenum">
              <a:rPr lang="zh-CN" altLang="en-US" smtClean="0"/>
              <a:pPr/>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74638"/>
            <a:ext cx="1400156" cy="5940444"/>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758006" cy="5940444"/>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244BD54-69DC-403B-946C-E89A9466ACBD}" type="datetimeFigureOut">
              <a:rPr lang="zh-CN" altLang="en-US" smtClean="0"/>
              <a:pPr/>
              <a:t>2017-4-17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3A46CA-91EF-45C9-A7A1-BD129FE660B6}" type="slidenum">
              <a:rPr lang="zh-CN" altLang="en-US" smtClean="0"/>
              <a:pPr/>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0244BD54-69DC-403B-946C-E89A9466ACBD}" type="datetimeFigureOut">
              <a:rPr lang="zh-CN" altLang="en-US" smtClean="0"/>
              <a:pPr/>
              <a:t>2017-4-17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3A46CA-91EF-45C9-A7A1-BD129FE660B6}" type="slidenum">
              <a:rPr lang="zh-CN" altLang="en-US" smtClean="0"/>
              <a:pPr/>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143369"/>
            <a:ext cx="7772400" cy="1362075"/>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643182"/>
            <a:ext cx="7772400" cy="1500187"/>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0244BD54-69DC-403B-946C-E89A9466ACBD}" type="datetimeFigureOut">
              <a:rPr lang="zh-CN" altLang="en-US" smtClean="0"/>
              <a:pPr/>
              <a:t>2017-4-17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D3A46CA-91EF-45C9-A7A1-BD129FE660B6}" type="slidenum">
              <a:rPr lang="zh-CN" altLang="en-US" smtClean="0"/>
              <a:pPr/>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2357430"/>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244BD54-69DC-403B-946C-E89A9466ACBD}" type="datetimeFigureOut">
              <a:rPr lang="zh-CN" altLang="en-US" smtClean="0"/>
              <a:pPr/>
              <a:t>2017-4-17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3A46CA-91EF-45C9-A7A1-BD129FE660B6}" type="slidenum">
              <a:rPr lang="zh-CN" altLang="en-US" smtClean="0"/>
              <a:pPr/>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0244BD54-69DC-403B-946C-E89A9466ACBD}" type="datetimeFigureOut">
              <a:rPr lang="zh-CN" altLang="en-US" smtClean="0"/>
              <a:pPr/>
              <a:t>2017-4-17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D3A46CA-91EF-45C9-A7A1-BD129FE660B6}" type="slidenum">
              <a:rPr lang="zh-CN" altLang="en-US" smtClean="0"/>
              <a:pPr/>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0244BD54-69DC-403B-946C-E89A9466ACBD}" type="datetimeFigureOut">
              <a:rPr lang="zh-CN" altLang="en-US" smtClean="0"/>
              <a:pPr/>
              <a:t>2017-4-17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D3A46CA-91EF-45C9-A7A1-BD129FE660B6}" type="slidenum">
              <a:rPr lang="zh-CN" altLang="en-US" smtClean="0"/>
              <a:pPr/>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0244BD54-69DC-403B-946C-E89A9466ACBD}" type="datetimeFigureOut">
              <a:rPr lang="zh-CN" altLang="en-US" smtClean="0"/>
              <a:pPr/>
              <a:t>2017-4-17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D3A46CA-91EF-45C9-A7A1-BD129FE660B6}" type="slidenum">
              <a:rPr lang="zh-CN" altLang="en-US" smtClean="0"/>
              <a:pPr/>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5" y="5357826"/>
            <a:ext cx="8226225" cy="768028"/>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428604"/>
            <a:ext cx="5111750" cy="48577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6" y="1357298"/>
            <a:ext cx="3008313" cy="392909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0244BD54-69DC-403B-946C-E89A9466ACBD}" type="datetimeFigureOut">
              <a:rPr lang="zh-CN" altLang="en-US" smtClean="0"/>
              <a:pPr/>
              <a:t>2017-4-17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D3A46CA-91EF-45C9-A7A1-BD129FE660B6}" type="slidenum">
              <a:rPr lang="zh-CN" altLang="en-US" smtClean="0"/>
              <a:pPr/>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68580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214290"/>
            <a:ext cx="7448602" cy="781052"/>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1000108"/>
            <a:ext cx="7452360" cy="5214974"/>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0" y="6243633"/>
            <a:ext cx="3180375" cy="614367"/>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6492878"/>
            <a:ext cx="1676384" cy="365125"/>
          </a:xfrm>
        </p:spPr>
        <p:txBody>
          <a:bodyPr/>
          <a:lstStyle/>
          <a:p>
            <a:fld id="{0244BD54-69DC-403B-946C-E89A9466ACBD}" type="datetimeFigureOut">
              <a:rPr lang="zh-CN" altLang="en-US" smtClean="0"/>
              <a:pPr/>
              <a:t>2017-4-17</a:t>
            </a:fld>
            <a:endParaRPr lang="zh-CN" altLang="en-US"/>
          </a:p>
        </p:txBody>
      </p:sp>
      <p:sp>
        <p:nvSpPr>
          <p:cNvPr id="6" name="页脚占位符 5"/>
          <p:cNvSpPr>
            <a:spLocks noGrp="1"/>
          </p:cNvSpPr>
          <p:nvPr>
            <p:ph type="ftr" sz="quarter" idx="11"/>
          </p:nvPr>
        </p:nvSpPr>
        <p:spPr>
          <a:xfrm>
            <a:off x="2285984" y="6492876"/>
            <a:ext cx="2643206" cy="365125"/>
          </a:xfrm>
        </p:spPr>
        <p:txBody>
          <a:bodyPr/>
          <a:lstStyle/>
          <a:p>
            <a:endParaRPr lang="zh-CN" altLang="en-US"/>
          </a:p>
        </p:txBody>
      </p:sp>
      <p:sp>
        <p:nvSpPr>
          <p:cNvPr id="7" name="灯片编号占位符 6"/>
          <p:cNvSpPr>
            <a:spLocks noGrp="1"/>
          </p:cNvSpPr>
          <p:nvPr>
            <p:ph type="sldNum" sz="quarter" idx="12"/>
          </p:nvPr>
        </p:nvSpPr>
        <p:spPr>
          <a:xfrm>
            <a:off x="683073" y="5347005"/>
            <a:ext cx="871200" cy="8712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5D3A46CA-91EF-45C9-A7A1-BD129FE660B6}" type="slidenum">
              <a:rPr lang="zh-CN" altLang="en-US" smtClean="0"/>
              <a:pPr/>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7" y="0"/>
            <a:ext cx="1008093" cy="142873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7776000" cy="114300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525963"/>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274320" rtlCol="0" anchor="ctr"/>
          <a:lstStyle>
            <a:lvl1pPr algn="l" eaLnBrk="1" latinLnBrk="0" hangingPunct="1">
              <a:defRPr kumimoji="0" sz="1200">
                <a:solidFill>
                  <a:schemeClr val="tx1"/>
                </a:solidFill>
              </a:defRPr>
            </a:lvl1pPr>
          </a:lstStyle>
          <a:p>
            <a:fld id="{0244BD54-69DC-403B-946C-E89A9466ACBD}" type="datetimeFigureOut">
              <a:rPr lang="zh-CN" altLang="en-US" smtClean="0"/>
              <a:pPr/>
              <a:t>2017-4-17</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5D3A46CA-91EF-45C9-A7A1-BD129FE660B6}"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panose="05020102010507070707"/>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panose="05020102010507070707"/>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panose="05020102010507070707"/>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panose="05020102010507070707"/>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panose="05020102010507070707"/>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t>2016</a:t>
            </a:r>
            <a:r>
              <a:rPr dirty="0" smtClean="0"/>
              <a:t>学年社联宣传部宣传栏</a:t>
            </a:r>
            <a:r>
              <a:rPr lang="en-US" altLang="zh-CN" dirty="0" smtClean="0"/>
              <a:t>PPT</a:t>
            </a:r>
            <a:endParaRPr lang="zh-CN" altLang="en-US" dirty="0"/>
          </a:p>
        </p:txBody>
      </p:sp>
      <p:sp>
        <p:nvSpPr>
          <p:cNvPr id="3" name="副标题 2"/>
          <p:cNvSpPr>
            <a:spLocks noGrp="1"/>
          </p:cNvSpPr>
          <p:nvPr>
            <p:ph type="subTitle" idx="1"/>
          </p:nvPr>
        </p:nvSpPr>
        <p:spPr>
          <a:xfrm>
            <a:off x="1357290" y="3214686"/>
            <a:ext cx="6100534" cy="1740989"/>
          </a:xfrm>
        </p:spPr>
        <p:txBody>
          <a:bodyPr/>
          <a:lstStyle/>
          <a:p>
            <a:r>
              <a:rPr altLang="en-US" dirty="0" smtClean="0">
                <a:solidFill>
                  <a:schemeClr val="accent3">
                    <a:lumMod val="60000"/>
                    <a:lumOff val="40000"/>
                  </a:schemeClr>
                </a:solidFill>
              </a:rPr>
              <a:t>李茂箐</a:t>
            </a:r>
            <a:endParaRPr lang="en-US" altLang="en-US" dirty="0" smtClean="0">
              <a:solidFill>
                <a:schemeClr val="accent3">
                  <a:lumMod val="60000"/>
                  <a:lumOff val="40000"/>
                </a:schemeClr>
              </a:solidFill>
            </a:endParaRPr>
          </a:p>
          <a:p>
            <a:r>
              <a:rPr lang="en-US" altLang="zh-CN" dirty="0" smtClean="0">
                <a:solidFill>
                  <a:schemeClr val="accent3">
                    <a:lumMod val="60000"/>
                    <a:lumOff val="40000"/>
                  </a:schemeClr>
                </a:solidFill>
              </a:rPr>
              <a:t>2016</a:t>
            </a:r>
            <a:r>
              <a:rPr dirty="0" smtClean="0">
                <a:solidFill>
                  <a:schemeClr val="accent3">
                    <a:lumMod val="60000"/>
                    <a:lumOff val="40000"/>
                  </a:schemeClr>
                </a:solidFill>
              </a:rPr>
              <a:t>年</a:t>
            </a:r>
            <a:r>
              <a:rPr lang="en-US" altLang="zh-CN" dirty="0" smtClean="0">
                <a:solidFill>
                  <a:schemeClr val="accent3">
                    <a:lumMod val="60000"/>
                    <a:lumOff val="40000"/>
                  </a:schemeClr>
                </a:solidFill>
              </a:rPr>
              <a:t>12</a:t>
            </a:r>
            <a:r>
              <a:rPr dirty="0" smtClean="0">
                <a:solidFill>
                  <a:schemeClr val="accent3">
                    <a:lumMod val="60000"/>
                    <a:lumOff val="40000"/>
                  </a:schemeClr>
                </a:solidFill>
              </a:rPr>
              <a:t>月</a:t>
            </a:r>
            <a:r>
              <a:rPr lang="en-US" altLang="zh-CN" dirty="0" smtClean="0">
                <a:solidFill>
                  <a:schemeClr val="accent3">
                    <a:lumMod val="60000"/>
                    <a:lumOff val="40000"/>
                  </a:schemeClr>
                </a:solidFill>
              </a:rPr>
              <a:t>14</a:t>
            </a:r>
            <a:r>
              <a:rPr dirty="0" smtClean="0">
                <a:solidFill>
                  <a:schemeClr val="accent3">
                    <a:lumMod val="60000"/>
                    <a:lumOff val="40000"/>
                  </a:schemeClr>
                </a:solidFill>
              </a:rPr>
              <a:t>日</a:t>
            </a:r>
            <a:endParaRPr lang="zh-CN" altLang="en-US" dirty="0">
              <a:solidFill>
                <a:schemeClr val="accent3">
                  <a:lumMod val="60000"/>
                  <a:lumOff val="4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7776000" cy="1143000"/>
          </a:xfrm>
        </p:spPr>
        <p:txBody>
          <a:bodyPr/>
          <a:lstStyle/>
          <a:p>
            <a:pPr algn="ctr"/>
            <a:r>
              <a:rPr lang="en-US" altLang="zh-CN" dirty="0" smtClean="0"/>
              <a:t>11</a:t>
            </a:r>
            <a:r>
              <a:rPr dirty="0" smtClean="0"/>
              <a:t>月宣传栏</a:t>
            </a:r>
            <a:endParaRPr lang="zh-CN" altLang="en-US" dirty="0"/>
          </a:p>
        </p:txBody>
      </p:sp>
      <p:pic>
        <p:nvPicPr>
          <p:cNvPr id="3" name="图片 2" descr="11.jpg"/>
          <p:cNvPicPr>
            <a:picLocks noChangeAspect="1"/>
          </p:cNvPicPr>
          <p:nvPr/>
        </p:nvPicPr>
        <p:blipFill>
          <a:blip r:embed="rId2"/>
          <a:stretch>
            <a:fillRect/>
          </a:stretch>
        </p:blipFill>
        <p:spPr>
          <a:xfrm>
            <a:off x="428596" y="928670"/>
            <a:ext cx="8286808" cy="59293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对</a:t>
            </a:r>
            <a:r>
              <a:rPr lang="en-US" altLang="zh-CN" dirty="0" smtClean="0"/>
              <a:t>11</a:t>
            </a:r>
            <a:r>
              <a:rPr dirty="0" smtClean="0"/>
              <a:t>月宣传栏的</a:t>
            </a:r>
            <a:r>
              <a:rPr altLang="en-US" dirty="0" smtClean="0"/>
              <a:t>个人评价：</a:t>
            </a:r>
            <a:endParaRPr lang="zh-CN" altLang="en-US" dirty="0"/>
          </a:p>
        </p:txBody>
      </p:sp>
      <p:sp>
        <p:nvSpPr>
          <p:cNvPr id="3" name="内容占位符 2"/>
          <p:cNvSpPr>
            <a:spLocks noGrp="1"/>
          </p:cNvSpPr>
          <p:nvPr>
            <p:ph idx="1"/>
          </p:nvPr>
        </p:nvSpPr>
        <p:spPr/>
        <p:txBody>
          <a:bodyPr/>
          <a:lstStyle/>
          <a:p>
            <a:pPr>
              <a:buNone/>
            </a:pPr>
            <a:r>
              <a:rPr lang="zh-CN" altLang="en-US" dirty="0" smtClean="0"/>
              <a:t>优点：主题突出，对篝火晚会的文字说明详细。</a:t>
            </a:r>
            <a:endParaRPr lang="en-US" altLang="zh-CN" dirty="0" smtClean="0"/>
          </a:p>
          <a:p>
            <a:pPr>
              <a:buNone/>
            </a:pPr>
            <a:r>
              <a:rPr lang="zh-CN" altLang="en-US" dirty="0" smtClean="0"/>
              <a:t>缺点：个人觉得背景不足以完全显示篝火的热情</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endParaRPr lang="zh-CN" altLang="en-US" dirty="0">
              <a:solidFill>
                <a:srgbClr val="92D05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a:sym typeface="+mn-ea"/>
              </a:rPr>
              <a:t>12</a:t>
            </a:r>
            <a:r>
              <a:t>月宣传栏</a:t>
            </a:r>
          </a:p>
        </p:txBody>
      </p:sp>
      <p:pic>
        <p:nvPicPr>
          <p:cNvPr id="4" name="内容占位符 3" descr="QQ图片20170417134231.jpg"/>
          <p:cNvPicPr>
            <a:picLocks noGrp="1" noChangeAspect="1"/>
          </p:cNvPicPr>
          <p:nvPr>
            <p:ph idx="1"/>
          </p:nvPr>
        </p:nvPicPr>
        <p:blipFill>
          <a:blip r:embed="rId2"/>
          <a:stretch>
            <a:fillRect/>
          </a:stretch>
        </p:blipFill>
        <p:spPr>
          <a:xfrm>
            <a:off x="642910" y="1142984"/>
            <a:ext cx="7929618" cy="5715016"/>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altLang="en-US" dirty="0" smtClean="0"/>
              <a:t>对</a:t>
            </a:r>
            <a:r>
              <a:rPr lang="en-US" altLang="en-US" dirty="0" smtClean="0"/>
              <a:t>12</a:t>
            </a:r>
            <a:r>
              <a:rPr altLang="en-US" dirty="0" smtClean="0"/>
              <a:t>月宣传栏的个人评价</a:t>
            </a:r>
            <a:endParaRPr lang="zh-CN" altLang="en-US" dirty="0"/>
          </a:p>
        </p:txBody>
      </p:sp>
      <p:sp>
        <p:nvSpPr>
          <p:cNvPr id="3" name="内容占位符 2"/>
          <p:cNvSpPr>
            <a:spLocks noGrp="1"/>
          </p:cNvSpPr>
          <p:nvPr>
            <p:ph idx="1"/>
          </p:nvPr>
        </p:nvSpPr>
        <p:spPr/>
        <p:txBody>
          <a:bodyPr/>
          <a:lstStyle/>
          <a:p>
            <a:pPr>
              <a:buNone/>
            </a:pPr>
            <a:r>
              <a:rPr lang="zh-CN" altLang="en-US" dirty="0" smtClean="0"/>
              <a:t>优点：整体效果不错，图文结合，能够很好的吸引读者</a:t>
            </a:r>
            <a:endParaRPr lang="en-US" altLang="zh-CN" dirty="0" smtClean="0"/>
          </a:p>
          <a:p>
            <a:pPr>
              <a:buNone/>
            </a:pPr>
            <a:r>
              <a:rPr lang="zh-CN" altLang="en-US" dirty="0" smtClean="0"/>
              <a:t>缺点：文字性叙述较少，版面大部分被图片占有；图文排版有点混乱</a:t>
            </a:r>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r>
              <a:rPr lang="zh-CN" altLang="en-US" dirty="0" smtClean="0"/>
              <a:t>（以上纯属个人意见，仅供参考***）</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a:t>2016</a:t>
            </a:r>
            <a:r>
              <a:t>年度社联宣传栏评比结果</a:t>
            </a:r>
          </a:p>
        </p:txBody>
      </p:sp>
      <p:graphicFrame>
        <p:nvGraphicFramePr>
          <p:cNvPr id="5" name="内容占位符 4"/>
          <p:cNvGraphicFramePr>
            <a:graphicFrameLocks noGrp="1"/>
          </p:cNvGraphicFramePr>
          <p:nvPr>
            <p:ph idx="1"/>
          </p:nvPr>
        </p:nvGraphicFramePr>
        <p:xfrm>
          <a:off x="457200" y="1600200"/>
          <a:ext cx="8229600" cy="3825240"/>
        </p:xfrm>
        <a:graphic>
          <a:graphicData uri="http://schemas.openxmlformats.org/drawingml/2006/table">
            <a:tbl>
              <a:tblPr firstRow="1" bandRow="1">
                <a:tableStyleId>{5C22544A-7EE6-4342-B048-85BDC9FD1C3A}</a:tableStyleId>
              </a:tblPr>
              <a:tblGrid>
                <a:gridCol w="2743200"/>
                <a:gridCol w="2743200"/>
                <a:gridCol w="2743200"/>
              </a:tblGrid>
              <a:tr h="381000">
                <a:tc gridSpan="3">
                  <a:txBody>
                    <a:bodyPr/>
                    <a:lstStyle/>
                    <a:p>
                      <a:pPr algn="ctr">
                        <a:buNone/>
                      </a:pPr>
                      <a:r>
                        <a:rPr lang="en-US" altLang="zh-CN" sz="2000" b="0">
                          <a:solidFill>
                            <a:schemeClr val="bg1"/>
                          </a:solidFill>
                        </a:rPr>
                        <a:t>2016</a:t>
                      </a:r>
                      <a:r>
                        <a:rPr lang="zh-CN" altLang="en-US" sz="2000" b="0">
                          <a:solidFill>
                            <a:schemeClr val="bg1"/>
                          </a:solidFill>
                        </a:rPr>
                        <a:t>年度社联宣传部宣传栏评比结果</a:t>
                      </a:r>
                    </a:p>
                  </a:txBody>
                  <a:tcPr/>
                </a:tc>
                <a:tc hMerge="1">
                  <a:txBody>
                    <a:bodyPr/>
                    <a:lstStyle/>
                    <a:p>
                      <a:endParaRPr lang="zh-CN"/>
                    </a:p>
                  </a:txBody>
                  <a:tcPr/>
                </a:tc>
                <a:tc hMerge="1">
                  <a:txBody>
                    <a:bodyPr/>
                    <a:lstStyle/>
                    <a:p>
                      <a:endParaRPr lang="zh-CN"/>
                    </a:p>
                  </a:txBody>
                  <a:tcPr/>
                </a:tc>
              </a:tr>
              <a:tr h="381000">
                <a:tc>
                  <a:txBody>
                    <a:bodyPr/>
                    <a:lstStyle/>
                    <a:p>
                      <a:pPr algn="ctr">
                        <a:buNone/>
                      </a:pPr>
                      <a:r>
                        <a:rPr lang="zh-CN" altLang="en-US"/>
                        <a:t>月份</a:t>
                      </a:r>
                    </a:p>
                  </a:txBody>
                  <a:tcPr/>
                </a:tc>
                <a:tc>
                  <a:txBody>
                    <a:bodyPr/>
                    <a:lstStyle/>
                    <a:p>
                      <a:pPr algn="ctr">
                        <a:buNone/>
                      </a:pPr>
                      <a:r>
                        <a:rPr lang="zh-CN" altLang="en-US"/>
                        <a:t>分数</a:t>
                      </a:r>
                    </a:p>
                  </a:txBody>
                  <a:tcPr/>
                </a:tc>
                <a:tc>
                  <a:txBody>
                    <a:bodyPr/>
                    <a:lstStyle/>
                    <a:p>
                      <a:pPr algn="ctr">
                        <a:buNone/>
                      </a:pPr>
                      <a:r>
                        <a:rPr lang="zh-CN" altLang="en-US"/>
                        <a:t>排名</a:t>
                      </a:r>
                    </a:p>
                  </a:txBody>
                  <a:tcPr/>
                </a:tc>
              </a:tr>
              <a:tr h="381000">
                <a:tc>
                  <a:txBody>
                    <a:bodyPr/>
                    <a:lstStyle/>
                    <a:p>
                      <a:pPr algn="ctr">
                        <a:buNone/>
                      </a:pPr>
                      <a:r>
                        <a:rPr lang="en-US" altLang="zh-CN"/>
                        <a:t>3</a:t>
                      </a:r>
                      <a:r>
                        <a:rPr lang="zh-CN" altLang="en-US"/>
                        <a:t>月</a:t>
                      </a:r>
                    </a:p>
                  </a:txBody>
                  <a:tcPr/>
                </a:tc>
                <a:tc>
                  <a:txBody>
                    <a:bodyPr/>
                    <a:lstStyle/>
                    <a:p>
                      <a:pPr algn="ctr">
                        <a:buNone/>
                      </a:pPr>
                      <a:r>
                        <a:rPr lang="en-US" altLang="zh-CN"/>
                        <a:t>82.25</a:t>
                      </a:r>
                    </a:p>
                  </a:txBody>
                  <a:tcPr/>
                </a:tc>
                <a:tc>
                  <a:txBody>
                    <a:bodyPr/>
                    <a:lstStyle/>
                    <a:p>
                      <a:pPr algn="ctr">
                        <a:buNone/>
                      </a:pPr>
                      <a:r>
                        <a:rPr lang="en-US" altLang="zh-CN"/>
                        <a:t>1</a:t>
                      </a:r>
                    </a:p>
                  </a:txBody>
                  <a:tcPr/>
                </a:tc>
              </a:tr>
              <a:tr h="381000">
                <a:tc>
                  <a:txBody>
                    <a:bodyPr/>
                    <a:lstStyle/>
                    <a:p>
                      <a:pPr algn="ctr">
                        <a:buNone/>
                      </a:pPr>
                      <a:r>
                        <a:rPr lang="en-US" altLang="zh-CN"/>
                        <a:t>4</a:t>
                      </a:r>
                      <a:r>
                        <a:rPr lang="zh-CN" altLang="en-US"/>
                        <a:t>月</a:t>
                      </a:r>
                    </a:p>
                  </a:txBody>
                  <a:tcPr/>
                </a:tc>
                <a:tc>
                  <a:txBody>
                    <a:bodyPr/>
                    <a:lstStyle/>
                    <a:p>
                      <a:pPr algn="ctr">
                        <a:buNone/>
                      </a:pPr>
                      <a:r>
                        <a:rPr lang="en-US" altLang="zh-CN"/>
                        <a:t>80.4</a:t>
                      </a:r>
                    </a:p>
                  </a:txBody>
                  <a:tcPr/>
                </a:tc>
                <a:tc>
                  <a:txBody>
                    <a:bodyPr/>
                    <a:lstStyle/>
                    <a:p>
                      <a:pPr algn="ctr">
                        <a:buNone/>
                      </a:pPr>
                      <a:r>
                        <a:rPr lang="en-US" altLang="zh-CN"/>
                        <a:t>5</a:t>
                      </a:r>
                    </a:p>
                  </a:txBody>
                  <a:tcPr/>
                </a:tc>
              </a:tr>
              <a:tr h="381000">
                <a:tc>
                  <a:txBody>
                    <a:bodyPr/>
                    <a:lstStyle/>
                    <a:p>
                      <a:pPr algn="ctr">
                        <a:buNone/>
                      </a:pPr>
                      <a:r>
                        <a:rPr lang="en-US" altLang="zh-CN"/>
                        <a:t>5</a:t>
                      </a:r>
                      <a:r>
                        <a:rPr lang="zh-CN" altLang="en-US"/>
                        <a:t>月</a:t>
                      </a:r>
                    </a:p>
                  </a:txBody>
                  <a:tcPr/>
                </a:tc>
                <a:tc>
                  <a:txBody>
                    <a:bodyPr/>
                    <a:lstStyle/>
                    <a:p>
                      <a:pPr algn="ctr">
                        <a:buNone/>
                      </a:pPr>
                      <a:r>
                        <a:rPr lang="en-US" altLang="zh-CN"/>
                        <a:t>77.9</a:t>
                      </a:r>
                    </a:p>
                  </a:txBody>
                  <a:tcPr/>
                </a:tc>
                <a:tc>
                  <a:txBody>
                    <a:bodyPr/>
                    <a:lstStyle/>
                    <a:p>
                      <a:pPr algn="ctr">
                        <a:buNone/>
                      </a:pPr>
                      <a:r>
                        <a:rPr lang="en-US" altLang="zh-CN"/>
                        <a:t>4</a:t>
                      </a:r>
                    </a:p>
                  </a:txBody>
                  <a:tcPr/>
                </a:tc>
              </a:tr>
              <a:tr h="381000">
                <a:tc>
                  <a:txBody>
                    <a:bodyPr/>
                    <a:lstStyle/>
                    <a:p>
                      <a:pPr algn="ctr">
                        <a:buNone/>
                      </a:pPr>
                      <a:r>
                        <a:rPr lang="en-US" altLang="zh-CN"/>
                        <a:t>6</a:t>
                      </a:r>
                      <a:r>
                        <a:rPr lang="zh-CN" altLang="en-US"/>
                        <a:t>月</a:t>
                      </a:r>
                    </a:p>
                  </a:txBody>
                  <a:tcPr/>
                </a:tc>
                <a:tc>
                  <a:txBody>
                    <a:bodyPr/>
                    <a:lstStyle/>
                    <a:p>
                      <a:pPr algn="ctr">
                        <a:buNone/>
                      </a:pPr>
                      <a:r>
                        <a:rPr lang="en-US" altLang="zh-CN"/>
                        <a:t>82.33</a:t>
                      </a:r>
                    </a:p>
                  </a:txBody>
                  <a:tcPr/>
                </a:tc>
                <a:tc>
                  <a:txBody>
                    <a:bodyPr/>
                    <a:lstStyle/>
                    <a:p>
                      <a:pPr algn="ctr">
                        <a:buNone/>
                      </a:pPr>
                      <a:r>
                        <a:rPr lang="en-US" altLang="zh-CN"/>
                        <a:t>5</a:t>
                      </a:r>
                    </a:p>
                  </a:txBody>
                  <a:tcPr/>
                </a:tc>
              </a:tr>
              <a:tr h="381000">
                <a:tc>
                  <a:txBody>
                    <a:bodyPr/>
                    <a:lstStyle/>
                    <a:p>
                      <a:pPr algn="ctr">
                        <a:buNone/>
                      </a:pPr>
                      <a:r>
                        <a:rPr lang="en-US" altLang="zh-CN"/>
                        <a:t>9</a:t>
                      </a:r>
                      <a:r>
                        <a:rPr lang="zh-CN" altLang="en-US"/>
                        <a:t>月</a:t>
                      </a:r>
                    </a:p>
                  </a:txBody>
                  <a:tcPr/>
                </a:tc>
                <a:tc>
                  <a:txBody>
                    <a:bodyPr/>
                    <a:lstStyle/>
                    <a:p>
                      <a:pPr algn="ctr">
                        <a:buNone/>
                      </a:pPr>
                      <a:r>
                        <a:rPr lang="en-US" altLang="zh-CN"/>
                        <a:t>81.9</a:t>
                      </a:r>
                    </a:p>
                  </a:txBody>
                  <a:tcPr/>
                </a:tc>
                <a:tc>
                  <a:txBody>
                    <a:bodyPr/>
                    <a:lstStyle/>
                    <a:p>
                      <a:pPr algn="ctr">
                        <a:buNone/>
                      </a:pPr>
                      <a:r>
                        <a:rPr lang="en-US" altLang="zh-CN"/>
                        <a:t>7</a:t>
                      </a:r>
                    </a:p>
                  </a:txBody>
                  <a:tcPr/>
                </a:tc>
              </a:tr>
              <a:tr h="381000">
                <a:tc>
                  <a:txBody>
                    <a:bodyPr/>
                    <a:lstStyle/>
                    <a:p>
                      <a:pPr algn="ctr">
                        <a:buNone/>
                      </a:pPr>
                      <a:r>
                        <a:rPr lang="en-US" altLang="zh-CN"/>
                        <a:t>10</a:t>
                      </a:r>
                      <a:r>
                        <a:rPr lang="zh-CN" altLang="en-US"/>
                        <a:t>月</a:t>
                      </a:r>
                    </a:p>
                  </a:txBody>
                  <a:tcPr/>
                </a:tc>
                <a:tc>
                  <a:txBody>
                    <a:bodyPr/>
                    <a:lstStyle/>
                    <a:p>
                      <a:pPr algn="ctr">
                        <a:buNone/>
                      </a:pPr>
                      <a:r>
                        <a:rPr lang="en-US" altLang="zh-CN"/>
                        <a:t>83.33</a:t>
                      </a:r>
                    </a:p>
                  </a:txBody>
                  <a:tcPr/>
                </a:tc>
                <a:tc>
                  <a:txBody>
                    <a:bodyPr/>
                    <a:lstStyle/>
                    <a:p>
                      <a:pPr algn="ctr">
                        <a:buNone/>
                      </a:pPr>
                      <a:r>
                        <a:rPr lang="en-US" altLang="zh-CN"/>
                        <a:t>3</a:t>
                      </a:r>
                    </a:p>
                  </a:txBody>
                  <a:tcPr/>
                </a:tc>
              </a:tr>
              <a:tr h="381000">
                <a:tc>
                  <a:txBody>
                    <a:bodyPr/>
                    <a:lstStyle/>
                    <a:p>
                      <a:pPr algn="ctr">
                        <a:buNone/>
                      </a:pPr>
                      <a:r>
                        <a:rPr lang="en-US" altLang="zh-CN"/>
                        <a:t>11</a:t>
                      </a:r>
                      <a:r>
                        <a:rPr lang="zh-CN" altLang="en-US"/>
                        <a:t>月</a:t>
                      </a:r>
                    </a:p>
                  </a:txBody>
                  <a:tcPr/>
                </a:tc>
                <a:tc>
                  <a:txBody>
                    <a:bodyPr/>
                    <a:lstStyle/>
                    <a:p>
                      <a:pPr algn="ctr">
                        <a:buNone/>
                      </a:pPr>
                      <a:r>
                        <a:rPr lang="en-US" altLang="zh-CN"/>
                        <a:t>83.54</a:t>
                      </a:r>
                    </a:p>
                  </a:txBody>
                  <a:tcPr/>
                </a:tc>
                <a:tc>
                  <a:txBody>
                    <a:bodyPr/>
                    <a:lstStyle/>
                    <a:p>
                      <a:pPr algn="ctr">
                        <a:buNone/>
                      </a:pPr>
                      <a:r>
                        <a:rPr lang="en-US" altLang="zh-CN"/>
                        <a:t>4</a:t>
                      </a:r>
                    </a:p>
                  </a:txBody>
                  <a:tcPr/>
                </a:tc>
              </a:tr>
              <a:tr h="381000">
                <a:tc>
                  <a:txBody>
                    <a:bodyPr/>
                    <a:lstStyle/>
                    <a:p>
                      <a:pPr algn="ctr">
                        <a:buNone/>
                      </a:pPr>
                      <a:r>
                        <a:rPr lang="en-US" altLang="zh-CN"/>
                        <a:t>12</a:t>
                      </a:r>
                      <a:r>
                        <a:rPr lang="zh-CN" altLang="en-US"/>
                        <a:t>月</a:t>
                      </a:r>
                    </a:p>
                  </a:txBody>
                  <a:tcPr/>
                </a:tc>
                <a:tc>
                  <a:txBody>
                    <a:bodyPr/>
                    <a:lstStyle/>
                    <a:p>
                      <a:pPr algn="ctr">
                        <a:buNone/>
                      </a:pPr>
                      <a:r>
                        <a:rPr lang="en-US" altLang="zh-CN"/>
                        <a:t>79.17</a:t>
                      </a:r>
                    </a:p>
                  </a:txBody>
                  <a:tcPr/>
                </a:tc>
                <a:tc>
                  <a:txBody>
                    <a:bodyPr/>
                    <a:lstStyle/>
                    <a:p>
                      <a:pPr algn="ctr">
                        <a:buNone/>
                      </a:pPr>
                      <a:r>
                        <a:rPr lang="en-US" altLang="zh-CN"/>
                        <a:t>5</a:t>
                      </a:r>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214290"/>
            <a:ext cx="7776000" cy="1143000"/>
          </a:xfrm>
        </p:spPr>
        <p:txBody>
          <a:bodyPr>
            <a:normAutofit/>
          </a:bodyPr>
          <a:lstStyle/>
          <a:p>
            <a:pPr algn="ctr"/>
            <a:r>
              <a:rPr lang="en-US" altLang="zh-CN" sz="3600" dirty="0" smtClean="0"/>
              <a:t>2016</a:t>
            </a:r>
            <a:r>
              <a:rPr sz="3600" dirty="0" smtClean="0"/>
              <a:t>年度社联宣传栏评比结果折线图</a:t>
            </a:r>
            <a:endParaRPr lang="zh-CN" altLang="en-US" sz="3600" dirty="0"/>
          </a:p>
        </p:txBody>
      </p:sp>
      <p:graphicFrame>
        <p:nvGraphicFramePr>
          <p:cNvPr id="4" name="内容占位符 3"/>
          <p:cNvGraphicFramePr>
            <a:graphicFrameLocks noGrp="1"/>
          </p:cNvGraphicFramePr>
          <p:nvPr>
            <p:ph idx="1"/>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2976" y="0"/>
            <a:ext cx="7090224" cy="1143000"/>
          </a:xfrm>
        </p:spPr>
        <p:txBody>
          <a:bodyPr/>
          <a:lstStyle/>
          <a:p>
            <a:pPr algn="ctr"/>
            <a:r>
              <a:rPr lang="en-US" altLang="zh-CN" dirty="0" smtClean="0"/>
              <a:t>5</a:t>
            </a:r>
            <a:r>
              <a:rPr dirty="0" smtClean="0"/>
              <a:t>月宣传栏</a:t>
            </a:r>
            <a:endParaRPr lang="zh-CN" altLang="en-US" dirty="0"/>
          </a:p>
        </p:txBody>
      </p:sp>
      <p:pic>
        <p:nvPicPr>
          <p:cNvPr id="3" name="图片 2" descr="5.jpg"/>
          <p:cNvPicPr>
            <a:picLocks noChangeAspect="1"/>
          </p:cNvPicPr>
          <p:nvPr/>
        </p:nvPicPr>
        <p:blipFill>
          <a:blip r:embed="rId2"/>
          <a:stretch>
            <a:fillRect/>
          </a:stretch>
        </p:blipFill>
        <p:spPr>
          <a:xfrm>
            <a:off x="357158" y="1214422"/>
            <a:ext cx="8501122" cy="550545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对</a:t>
            </a:r>
            <a:r>
              <a:rPr lang="en-US" altLang="zh-CN" dirty="0" smtClean="0"/>
              <a:t>5</a:t>
            </a:r>
            <a:r>
              <a:rPr dirty="0" smtClean="0"/>
              <a:t>月宣传栏的</a:t>
            </a:r>
            <a:r>
              <a:rPr altLang="en-US" dirty="0" smtClean="0"/>
              <a:t>个人评价：</a:t>
            </a:r>
            <a:endParaRPr lang="zh-CN" altLang="en-US" dirty="0"/>
          </a:p>
        </p:txBody>
      </p:sp>
      <p:sp>
        <p:nvSpPr>
          <p:cNvPr id="3" name="内容占位符 2"/>
          <p:cNvSpPr>
            <a:spLocks noGrp="1"/>
          </p:cNvSpPr>
          <p:nvPr>
            <p:ph idx="1"/>
          </p:nvPr>
        </p:nvSpPr>
        <p:spPr>
          <a:xfrm>
            <a:off x="285720" y="1600200"/>
            <a:ext cx="8401080" cy="4525963"/>
          </a:xfrm>
        </p:spPr>
        <p:txBody>
          <a:bodyPr>
            <a:normAutofit/>
          </a:bodyPr>
          <a:lstStyle/>
          <a:p>
            <a:pPr>
              <a:buNone/>
            </a:pPr>
            <a:r>
              <a:rPr lang="zh-CN" altLang="en-US" dirty="0" smtClean="0"/>
              <a:t>优点：背景严肃，符合主题，排版规整。主题  突出且本期宣传栏中的文字叙述详细地阐述了关于五四运动产生的原因、口号及产生的影响，使人们能够更好的了解五四精神。</a:t>
            </a:r>
            <a:endParaRPr lang="en-US" altLang="zh-CN" dirty="0" smtClean="0"/>
          </a:p>
          <a:p>
            <a:pPr>
              <a:buNone/>
            </a:pPr>
            <a:r>
              <a:rPr lang="zh-CN" altLang="en-US" dirty="0" smtClean="0"/>
              <a:t>缺点：既然是弘扬五四精神，个人觉得可以在本期宣传栏里加入当年五四运动中代表学生的小故事，从而同样作为大学生的我们才能有更大的共鸣。</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72" y="0"/>
            <a:ext cx="7776000" cy="1143000"/>
          </a:xfrm>
        </p:spPr>
        <p:txBody>
          <a:bodyPr/>
          <a:lstStyle/>
          <a:p>
            <a:pPr algn="ctr"/>
            <a:r>
              <a:rPr lang="en-US" altLang="zh-CN" dirty="0" smtClean="0"/>
              <a:t>6</a:t>
            </a:r>
            <a:r>
              <a:rPr dirty="0" smtClean="0"/>
              <a:t>月宣传栏</a:t>
            </a:r>
            <a:endParaRPr lang="zh-CN" altLang="en-US" dirty="0"/>
          </a:p>
        </p:txBody>
      </p:sp>
      <p:pic>
        <p:nvPicPr>
          <p:cNvPr id="3" name="图片 2" descr="6.png"/>
          <p:cNvPicPr>
            <a:picLocks noChangeAspect="1"/>
          </p:cNvPicPr>
          <p:nvPr/>
        </p:nvPicPr>
        <p:blipFill>
          <a:blip r:embed="rId2"/>
          <a:stretch>
            <a:fillRect/>
          </a:stretch>
        </p:blipFill>
        <p:spPr>
          <a:xfrm>
            <a:off x="428596" y="1071546"/>
            <a:ext cx="8358246" cy="578645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对</a:t>
            </a:r>
            <a:r>
              <a:rPr lang="en-US" altLang="zh-CN" dirty="0" smtClean="0"/>
              <a:t>6</a:t>
            </a:r>
            <a:r>
              <a:rPr dirty="0" smtClean="0"/>
              <a:t>月宣传栏的</a:t>
            </a:r>
            <a:r>
              <a:rPr altLang="en-US" dirty="0" smtClean="0"/>
              <a:t>个人评价：</a:t>
            </a:r>
            <a:endParaRPr lang="zh-CN" altLang="en-US" dirty="0"/>
          </a:p>
        </p:txBody>
      </p:sp>
      <p:sp>
        <p:nvSpPr>
          <p:cNvPr id="3" name="内容占位符 2"/>
          <p:cNvSpPr>
            <a:spLocks noGrp="1"/>
          </p:cNvSpPr>
          <p:nvPr>
            <p:ph idx="1"/>
          </p:nvPr>
        </p:nvSpPr>
        <p:spPr/>
        <p:txBody>
          <a:bodyPr/>
          <a:lstStyle/>
          <a:p>
            <a:pPr>
              <a:buNone/>
            </a:pPr>
            <a:r>
              <a:rPr lang="zh-CN" altLang="en-US" dirty="0" smtClean="0"/>
              <a:t>优点：栏中介绍了多个公益类社团便于志愿者进行选择和了解，且栏中的“小谈南博”开阔了同学的视野，有很大的吸引力。</a:t>
            </a:r>
            <a:endParaRPr lang="en-US" altLang="zh-CN" dirty="0" smtClean="0"/>
          </a:p>
          <a:p>
            <a:pPr>
              <a:buNone/>
            </a:pPr>
            <a:r>
              <a:rPr lang="zh-CN" altLang="en-US" dirty="0" smtClean="0"/>
              <a:t>缺点：图片排版有点混乱且相应图片无标注不便了解</a:t>
            </a:r>
            <a:endParaRPr lang="en-US" altLang="zh-CN" dirty="0" smtClean="0"/>
          </a:p>
          <a:p>
            <a:pPr>
              <a:buNone/>
            </a:pPr>
            <a:r>
              <a:rPr lang="zh-CN" altLang="en-US" dirty="0" smtClean="0"/>
              <a:t>             栏中缺少学生社团联合会的二维码</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7776000" cy="1143000"/>
          </a:xfrm>
        </p:spPr>
        <p:txBody>
          <a:bodyPr/>
          <a:lstStyle/>
          <a:p>
            <a:pPr algn="ctr"/>
            <a:r>
              <a:rPr lang="en-US" altLang="zh-CN" dirty="0" smtClean="0"/>
              <a:t>9</a:t>
            </a:r>
            <a:r>
              <a:rPr dirty="0" smtClean="0"/>
              <a:t>月宣传栏</a:t>
            </a:r>
            <a:endParaRPr lang="zh-CN" altLang="en-US" dirty="0"/>
          </a:p>
        </p:txBody>
      </p:sp>
      <p:pic>
        <p:nvPicPr>
          <p:cNvPr id="3" name="图片 2" descr="9.jpg"/>
          <p:cNvPicPr>
            <a:picLocks noChangeAspect="1"/>
          </p:cNvPicPr>
          <p:nvPr/>
        </p:nvPicPr>
        <p:blipFill>
          <a:blip r:embed="rId2"/>
          <a:stretch>
            <a:fillRect/>
          </a:stretch>
        </p:blipFill>
        <p:spPr>
          <a:xfrm>
            <a:off x="357158" y="1071546"/>
            <a:ext cx="8358246" cy="57864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对</a:t>
            </a:r>
            <a:r>
              <a:rPr lang="en-US" altLang="zh-CN" dirty="0" smtClean="0"/>
              <a:t>9</a:t>
            </a:r>
            <a:r>
              <a:rPr dirty="0" smtClean="0"/>
              <a:t>月宣传栏的</a:t>
            </a:r>
            <a:r>
              <a:rPr altLang="en-US" dirty="0" smtClean="0"/>
              <a:t>个人评价：</a:t>
            </a:r>
            <a:endParaRPr lang="zh-CN" altLang="en-US" dirty="0"/>
          </a:p>
        </p:txBody>
      </p:sp>
      <p:sp>
        <p:nvSpPr>
          <p:cNvPr id="3" name="内容占位符 2"/>
          <p:cNvSpPr>
            <a:spLocks noGrp="1"/>
          </p:cNvSpPr>
          <p:nvPr>
            <p:ph idx="1"/>
          </p:nvPr>
        </p:nvSpPr>
        <p:spPr/>
        <p:txBody>
          <a:bodyPr/>
          <a:lstStyle/>
          <a:p>
            <a:r>
              <a:rPr lang="zh-CN" altLang="en-US" dirty="0" smtClean="0"/>
              <a:t>优点：背景以蓝色调为主，给人像洋溢着青春与活力；相应配图个人感觉富有亲和力</a:t>
            </a:r>
            <a:endParaRPr lang="en-US" altLang="zh-CN" dirty="0" smtClean="0"/>
          </a:p>
          <a:p>
            <a:r>
              <a:rPr lang="zh-CN" altLang="en-US" dirty="0" smtClean="0"/>
              <a:t>缺点：无（个人很喜欢）</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7224" y="0"/>
            <a:ext cx="7776000" cy="1143000"/>
          </a:xfrm>
        </p:spPr>
        <p:txBody>
          <a:bodyPr/>
          <a:lstStyle/>
          <a:p>
            <a:pPr algn="ctr"/>
            <a:r>
              <a:rPr lang="en-US" altLang="zh-CN" dirty="0" smtClean="0"/>
              <a:t>10</a:t>
            </a:r>
            <a:r>
              <a:rPr dirty="0" smtClean="0"/>
              <a:t>月宣传栏</a:t>
            </a:r>
            <a:endParaRPr lang="zh-CN" altLang="en-US" dirty="0"/>
          </a:p>
        </p:txBody>
      </p:sp>
      <p:pic>
        <p:nvPicPr>
          <p:cNvPr id="3" name="图片 2" descr="10.png"/>
          <p:cNvPicPr>
            <a:picLocks noChangeAspect="1"/>
          </p:cNvPicPr>
          <p:nvPr/>
        </p:nvPicPr>
        <p:blipFill>
          <a:blip r:embed="rId2"/>
          <a:stretch>
            <a:fillRect/>
          </a:stretch>
        </p:blipFill>
        <p:spPr>
          <a:xfrm>
            <a:off x="357158" y="1000108"/>
            <a:ext cx="8429684" cy="585789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smtClean="0"/>
              <a:t>对</a:t>
            </a:r>
            <a:r>
              <a:rPr lang="en-US" altLang="zh-CN" dirty="0" smtClean="0"/>
              <a:t>10</a:t>
            </a:r>
            <a:r>
              <a:rPr dirty="0" smtClean="0"/>
              <a:t>月宣传栏的</a:t>
            </a:r>
            <a:r>
              <a:rPr altLang="en-US" dirty="0" smtClean="0"/>
              <a:t>个人评价：</a:t>
            </a:r>
            <a:endParaRPr lang="zh-CN" altLang="en-US" dirty="0"/>
          </a:p>
        </p:txBody>
      </p:sp>
      <p:sp>
        <p:nvSpPr>
          <p:cNvPr id="3" name="内容占位符 2"/>
          <p:cNvSpPr>
            <a:spLocks noGrp="1"/>
          </p:cNvSpPr>
          <p:nvPr>
            <p:ph idx="1"/>
          </p:nvPr>
        </p:nvSpPr>
        <p:spPr/>
        <p:txBody>
          <a:bodyPr/>
          <a:lstStyle/>
          <a:p>
            <a:r>
              <a:rPr lang="zh-CN" altLang="en-US" dirty="0" smtClean="0"/>
              <a:t>优点：背景清新，充满朝气与活力。文字排版井然有序且文字说明详细，有利于人们对社联的深入了解</a:t>
            </a:r>
            <a:endParaRPr lang="en-US" altLang="zh-CN" dirty="0" smtClean="0"/>
          </a:p>
          <a:p>
            <a:r>
              <a:rPr lang="zh-CN" altLang="en-US" dirty="0" smtClean="0"/>
              <a:t>缺点：社团图片搭配不够典型。。。。。。</a:t>
            </a:r>
            <a:endParaRPr lang="en-US" altLang="zh-CN" dirty="0" smtClean="0"/>
          </a:p>
          <a:p>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Phoenix</Template>
  <TotalTime>30</TotalTime>
  <Words>375</Words>
  <Application>WPS 演示</Application>
  <PresentationFormat>全屏显示(4:3)</PresentationFormat>
  <Paragraphs>64</Paragraphs>
  <Slides>15</Slides>
  <Notes>0</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凤舞九天</vt:lpstr>
      <vt:lpstr>2016学年社联宣传部宣传栏PPT</vt:lpstr>
      <vt:lpstr>5月宣传栏</vt:lpstr>
      <vt:lpstr>对5月宣传栏的个人评价：</vt:lpstr>
      <vt:lpstr>6月宣传栏</vt:lpstr>
      <vt:lpstr>对6月宣传栏的个人评价：</vt:lpstr>
      <vt:lpstr>9月宣传栏</vt:lpstr>
      <vt:lpstr>对9月宣传栏的个人评价：</vt:lpstr>
      <vt:lpstr>10月宣传栏</vt:lpstr>
      <vt:lpstr>对10月宣传栏的个人评价：</vt:lpstr>
      <vt:lpstr>11月宣传栏</vt:lpstr>
      <vt:lpstr>对11月宣传栏的个人评价：</vt:lpstr>
      <vt:lpstr>12月宣传栏</vt:lpstr>
      <vt:lpstr>对12月宣传栏的个人评价</vt:lpstr>
      <vt:lpstr>2016年度社联宣传栏评比结果</vt:lpstr>
      <vt:lpstr>2016年度社联宣传栏评比结果折线图</vt:lpstr>
    </vt:vector>
  </TitlesOfParts>
  <Company>Lonben.com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2016学年社联宣传部宣传栏PPT</dc:title>
  <dc:creator>Lonben</dc:creator>
  <cp:lastModifiedBy>User</cp:lastModifiedBy>
  <cp:revision>15</cp:revision>
  <dcterms:created xsi:type="dcterms:W3CDTF">2016-12-14T01:54:00Z</dcterms:created>
  <dcterms:modified xsi:type="dcterms:W3CDTF">2017-04-17T06:24:03Z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2052-10.1.0.6206</vt:lpwstr>
  </property>
</Properties>
</file>