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58"/>
  </p:notesMasterIdLst>
  <p:sldIdLst>
    <p:sldId id="256" r:id="rId2"/>
    <p:sldId id="257" r:id="rId3"/>
    <p:sldId id="300" r:id="rId4"/>
    <p:sldId id="336" r:id="rId5"/>
    <p:sldId id="337" r:id="rId6"/>
    <p:sldId id="338" r:id="rId7"/>
    <p:sldId id="311" r:id="rId8"/>
    <p:sldId id="308" r:id="rId9"/>
    <p:sldId id="258" r:id="rId10"/>
    <p:sldId id="339" r:id="rId11"/>
    <p:sldId id="309" r:id="rId12"/>
    <p:sldId id="307" r:id="rId13"/>
    <p:sldId id="340" r:id="rId14"/>
    <p:sldId id="341" r:id="rId15"/>
    <p:sldId id="259" r:id="rId16"/>
    <p:sldId id="287" r:id="rId17"/>
    <p:sldId id="288" r:id="rId18"/>
    <p:sldId id="260" r:id="rId19"/>
    <p:sldId id="262" r:id="rId20"/>
    <p:sldId id="263" r:id="rId21"/>
    <p:sldId id="317" r:id="rId22"/>
    <p:sldId id="289" r:id="rId23"/>
    <p:sldId id="316" r:id="rId24"/>
    <p:sldId id="266" r:id="rId25"/>
    <p:sldId id="290" r:id="rId26"/>
    <p:sldId id="267" r:id="rId27"/>
    <p:sldId id="268" r:id="rId28"/>
    <p:sldId id="334" r:id="rId29"/>
    <p:sldId id="315" r:id="rId30"/>
    <p:sldId id="292" r:id="rId31"/>
    <p:sldId id="297" r:id="rId32"/>
    <p:sldId id="302" r:id="rId33"/>
    <p:sldId id="271" r:id="rId34"/>
    <p:sldId id="322" r:id="rId35"/>
    <p:sldId id="323" r:id="rId36"/>
    <p:sldId id="324" r:id="rId37"/>
    <p:sldId id="325" r:id="rId38"/>
    <p:sldId id="326" r:id="rId39"/>
    <p:sldId id="327" r:id="rId40"/>
    <p:sldId id="328" r:id="rId41"/>
    <p:sldId id="299" r:id="rId42"/>
    <p:sldId id="293" r:id="rId43"/>
    <p:sldId id="329" r:id="rId44"/>
    <p:sldId id="330" r:id="rId45"/>
    <p:sldId id="301" r:id="rId46"/>
    <p:sldId id="331" r:id="rId47"/>
    <p:sldId id="298" r:id="rId48"/>
    <p:sldId id="332" r:id="rId49"/>
    <p:sldId id="333" r:id="rId50"/>
    <p:sldId id="294" r:id="rId51"/>
    <p:sldId id="335" r:id="rId52"/>
    <p:sldId id="319" r:id="rId53"/>
    <p:sldId id="320" r:id="rId54"/>
    <p:sldId id="321" r:id="rId55"/>
    <p:sldId id="305" r:id="rId56"/>
    <p:sldId id="304" r:id="rId5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Garamond" pitchFamily="18" charset="0"/>
        <a:ea typeface="宋体" pitchFamily="2" charset="-122"/>
        <a:cs typeface="+mn-cs"/>
      </a:defRPr>
    </a:lvl1pPr>
    <a:lvl2pPr marL="457200" algn="l" rtl="0" fontAlgn="base">
      <a:spcBef>
        <a:spcPct val="0"/>
      </a:spcBef>
      <a:spcAft>
        <a:spcPct val="0"/>
      </a:spcAft>
      <a:defRPr kern="1200">
        <a:solidFill>
          <a:schemeClr val="tx1"/>
        </a:solidFill>
        <a:latin typeface="Garamond" pitchFamily="18" charset="0"/>
        <a:ea typeface="宋体" pitchFamily="2" charset="-122"/>
        <a:cs typeface="+mn-cs"/>
      </a:defRPr>
    </a:lvl2pPr>
    <a:lvl3pPr marL="914400" algn="l" rtl="0" fontAlgn="base">
      <a:spcBef>
        <a:spcPct val="0"/>
      </a:spcBef>
      <a:spcAft>
        <a:spcPct val="0"/>
      </a:spcAft>
      <a:defRPr kern="1200">
        <a:solidFill>
          <a:schemeClr val="tx1"/>
        </a:solidFill>
        <a:latin typeface="Garamond" pitchFamily="18" charset="0"/>
        <a:ea typeface="宋体" pitchFamily="2" charset="-122"/>
        <a:cs typeface="+mn-cs"/>
      </a:defRPr>
    </a:lvl3pPr>
    <a:lvl4pPr marL="1371600" algn="l" rtl="0" fontAlgn="base">
      <a:spcBef>
        <a:spcPct val="0"/>
      </a:spcBef>
      <a:spcAft>
        <a:spcPct val="0"/>
      </a:spcAft>
      <a:defRPr kern="1200">
        <a:solidFill>
          <a:schemeClr val="tx1"/>
        </a:solidFill>
        <a:latin typeface="Garamond" pitchFamily="18" charset="0"/>
        <a:ea typeface="宋体" pitchFamily="2" charset="-122"/>
        <a:cs typeface="+mn-cs"/>
      </a:defRPr>
    </a:lvl4pPr>
    <a:lvl5pPr marL="1828800" algn="l" rtl="0" fontAlgn="base">
      <a:spcBef>
        <a:spcPct val="0"/>
      </a:spcBef>
      <a:spcAft>
        <a:spcPct val="0"/>
      </a:spcAft>
      <a:defRPr kern="1200">
        <a:solidFill>
          <a:schemeClr val="tx1"/>
        </a:solidFill>
        <a:latin typeface="Garamond" pitchFamily="18" charset="0"/>
        <a:ea typeface="宋体" pitchFamily="2" charset="-122"/>
        <a:cs typeface="+mn-cs"/>
      </a:defRPr>
    </a:lvl5pPr>
    <a:lvl6pPr marL="2286000" algn="l" defTabSz="914400" rtl="0" eaLnBrk="1" latinLnBrk="0" hangingPunct="1">
      <a:defRPr kern="1200">
        <a:solidFill>
          <a:schemeClr val="tx1"/>
        </a:solidFill>
        <a:latin typeface="Garamond" pitchFamily="18" charset="0"/>
        <a:ea typeface="宋体" pitchFamily="2" charset="-122"/>
        <a:cs typeface="+mn-cs"/>
      </a:defRPr>
    </a:lvl6pPr>
    <a:lvl7pPr marL="2743200" algn="l" defTabSz="914400" rtl="0" eaLnBrk="1" latinLnBrk="0" hangingPunct="1">
      <a:defRPr kern="1200">
        <a:solidFill>
          <a:schemeClr val="tx1"/>
        </a:solidFill>
        <a:latin typeface="Garamond" pitchFamily="18" charset="0"/>
        <a:ea typeface="宋体" pitchFamily="2" charset="-122"/>
        <a:cs typeface="+mn-cs"/>
      </a:defRPr>
    </a:lvl7pPr>
    <a:lvl8pPr marL="3200400" algn="l" defTabSz="914400" rtl="0" eaLnBrk="1" latinLnBrk="0" hangingPunct="1">
      <a:defRPr kern="1200">
        <a:solidFill>
          <a:schemeClr val="tx1"/>
        </a:solidFill>
        <a:latin typeface="Garamond" pitchFamily="18" charset="0"/>
        <a:ea typeface="宋体" pitchFamily="2" charset="-122"/>
        <a:cs typeface="+mn-cs"/>
      </a:defRPr>
    </a:lvl8pPr>
    <a:lvl9pPr marL="3657600" algn="l" defTabSz="914400" rtl="0" eaLnBrk="1" latinLnBrk="0" hangingPunct="1">
      <a:defRPr kern="1200">
        <a:solidFill>
          <a:schemeClr val="tx1"/>
        </a:solidFill>
        <a:latin typeface="Garamond"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684C"/>
    <a:srgbClr val="E3DBD3"/>
    <a:srgbClr val="E6E3D0"/>
    <a:srgbClr val="E1DEC5"/>
    <a:srgbClr val="8F6D58"/>
    <a:srgbClr val="906D58"/>
    <a:srgbClr val="33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00" autoAdjust="0"/>
    <p:restoredTop sz="94426" autoAdjust="0"/>
  </p:normalViewPr>
  <p:slideViewPr>
    <p:cSldViewPr>
      <p:cViewPr varScale="1">
        <p:scale>
          <a:sx n="108" d="100"/>
          <a:sy n="108" d="100"/>
        </p:scale>
        <p:origin x="-1692" y="-7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207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3" Type="http://schemas.openxmlformats.org/officeDocument/2006/relationships/slide" Target="slides/slide46.xml"/><Relationship Id="rId2" Type="http://schemas.openxmlformats.org/officeDocument/2006/relationships/slide" Target="slides/slide35.xml"/><Relationship Id="rId1" Type="http://schemas.openxmlformats.org/officeDocument/2006/relationships/slide" Target="slides/slide34.xml"/><Relationship Id="rId4"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5" Type="http://schemas.openxmlformats.org/officeDocument/2006/relationships/image" Target="../media/image8.wmf"/><Relationship Id="rId4"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5" Type="http://schemas.openxmlformats.org/officeDocument/2006/relationships/image" Target="../media/image23.wmf"/><Relationship Id="rId4"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27.wmf"/><Relationship Id="rId7" Type="http://schemas.openxmlformats.org/officeDocument/2006/relationships/image" Target="../media/image31.wmf"/><Relationship Id="rId12" Type="http://schemas.openxmlformats.org/officeDocument/2006/relationships/image" Target="../media/image36.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11" Type="http://schemas.openxmlformats.org/officeDocument/2006/relationships/image" Target="../media/image35.wmf"/><Relationship Id="rId5" Type="http://schemas.openxmlformats.org/officeDocument/2006/relationships/image" Target="../media/image29.wmf"/><Relationship Id="rId10" Type="http://schemas.openxmlformats.org/officeDocument/2006/relationships/image" Target="../media/image34.wmf"/><Relationship Id="rId4" Type="http://schemas.openxmlformats.org/officeDocument/2006/relationships/image" Target="../media/image28.wmf"/><Relationship Id="rId9"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zh-CN" altLang="en-US"/>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686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A1F10BD9-A682-48F5-AF97-A30EA7AD7DBA}" type="slidenum">
              <a:rPr lang="zh-CN" altLang="en-US"/>
              <a:pPr>
                <a:defRPr/>
              </a:pPr>
              <a:t>‹#›</a:t>
            </a:fld>
            <a:endParaRPr lang="en-US" altLang="zh-CN"/>
          </a:p>
        </p:txBody>
      </p:sp>
    </p:spTree>
    <p:extLst>
      <p:ext uri="{BB962C8B-B14F-4D97-AF65-F5344CB8AC3E}">
        <p14:creationId xmlns:p14="http://schemas.microsoft.com/office/powerpoint/2010/main" val="21129615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71837128-92B7-43D2-AE1B-AF7EAF3B9F84}" type="slidenum">
              <a:rPr lang="zh-CN" altLang="en-US" smtClean="0"/>
              <a:pPr eaLnBrk="1" hangingPunct="1">
                <a:spcBef>
                  <a:spcPct val="0"/>
                </a:spcBef>
              </a:pPr>
              <a:t>34</a:t>
            </a:fld>
            <a:endParaRPr lang="en-US" altLang="zh-CN"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基于规则的控制</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5D2399B2-5A52-48B5-A418-BED16438995E}" type="slidenum">
              <a:rPr lang="zh-CN" altLang="en-US" smtClean="0"/>
              <a:pPr eaLnBrk="1" hangingPunct="1">
                <a:spcBef>
                  <a:spcPct val="0"/>
                </a:spcBef>
              </a:pPr>
              <a:t>36</a:t>
            </a:fld>
            <a:endParaRPr lang="en-US" altLang="zh-CN"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请大家思考模糊控制实现中可能遇到的问题和困难。</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AF174872-DFC9-4235-A9D1-18D414598063}" type="slidenum">
              <a:rPr lang="zh-CN" altLang="en-US" smtClean="0"/>
              <a:pPr eaLnBrk="1" hangingPunct="1">
                <a:spcBef>
                  <a:spcPct val="0"/>
                </a:spcBef>
              </a:pPr>
              <a:t>39</a:t>
            </a:fld>
            <a:endParaRPr lang="en-US" altLang="zh-CN"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小的温度变化只会引起系统性能的逐渐变化，１４。９，１５属于同一个集合的程度是很接近的</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8CB663AB-9E07-4D9A-9A58-E9D76D4533F7}" type="slidenum">
              <a:rPr lang="zh-CN" altLang="en-US" smtClean="0"/>
              <a:pPr eaLnBrk="1" hangingPunct="1">
                <a:spcBef>
                  <a:spcPct val="0"/>
                </a:spcBef>
              </a:pPr>
              <a:t>44</a:t>
            </a:fld>
            <a:endParaRPr lang="en-US" altLang="zh-CN"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800" baseline="300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8654E4F5-5AE8-483F-9F37-B5A0EC8DFCA0}" type="slidenum">
              <a:rPr lang="zh-CN" altLang="en-US" smtClean="0"/>
              <a:pPr eaLnBrk="1" hangingPunct="1">
                <a:spcBef>
                  <a:spcPct val="0"/>
                </a:spcBef>
              </a:pPr>
              <a:t>46</a:t>
            </a:fld>
            <a:endParaRPr lang="en-US" altLang="zh-CN"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800" smtClean="0"/>
              <a:t>训练期：权值由学习规则进行修改，使目标函数达到最小。</a:t>
            </a:r>
          </a:p>
          <a:p>
            <a:pPr eaLnBrk="1" hangingPunct="1"/>
            <a:r>
              <a:rPr lang="zh-CN" altLang="en-US" sz="2800" smtClean="0"/>
              <a:t>工作期：保持权值不变，由输入求出输出。</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524A8A81-6722-47EB-A166-D0730455F9F8}" type="slidenum">
              <a:rPr lang="zh-CN" altLang="en-US" smtClean="0"/>
              <a:pPr eaLnBrk="1" hangingPunct="1">
                <a:spcBef>
                  <a:spcPct val="0"/>
                </a:spcBef>
              </a:pPr>
              <a:t>51</a:t>
            </a:fld>
            <a:endParaRPr lang="en-US" altLang="zh-CN"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0825" cy="6850063"/>
            <a:chOff x="0" y="0"/>
            <a:chExt cx="5758" cy="4315"/>
          </a:xfrm>
        </p:grpSpPr>
        <p:grpSp>
          <p:nvGrpSpPr>
            <p:cNvPr id="5" name="Group 3"/>
            <p:cNvGrpSpPr>
              <a:grpSpLocks/>
            </p:cNvGrpSpPr>
            <p:nvPr userDrawn="1"/>
          </p:nvGrpSpPr>
          <p:grpSpPr bwMode="auto">
            <a:xfrm>
              <a:off x="1728" y="2230"/>
              <a:ext cx="4027" cy="2085"/>
              <a:chOff x="1728" y="2230"/>
              <a:chExt cx="4027" cy="2085"/>
            </a:xfrm>
          </p:grpSpPr>
          <p:sp>
            <p:nvSpPr>
              <p:cNvPr id="8" name="Freeform 4"/>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zh-CN" altLang="en-US"/>
              </a:p>
            </p:txBody>
          </p:sp>
          <p:sp>
            <p:nvSpPr>
              <p:cNvPr id="9" name="Freeform 5"/>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zh-CN" altLang="en-US"/>
              </a:p>
            </p:txBody>
          </p:sp>
          <p:sp>
            <p:nvSpPr>
              <p:cNvPr id="10" name="Freeform 6"/>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zh-CN" altLang="en-US"/>
              </a:p>
            </p:txBody>
          </p:sp>
          <p:sp>
            <p:nvSpPr>
              <p:cNvPr id="11" name="Freeform 7"/>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Freeform 8"/>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zh-CN" altLang="en-US"/>
              </a:p>
            </p:txBody>
          </p:sp>
        </p:grpSp>
        <p:sp>
          <p:nvSpPr>
            <p:cNvPr id="6" name="Freeform 9"/>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zh-CN" altLang="en-US"/>
            </a:p>
          </p:txBody>
        </p:sp>
        <p:sp>
          <p:nvSpPr>
            <p:cNvPr id="7" name="Freeform 10"/>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12651" name="Rectangle 11"/>
          <p:cNvSpPr>
            <a:spLocks noGrp="1" noChangeArrowheads="1"/>
          </p:cNvSpPr>
          <p:nvPr>
            <p:ph type="ctrTitle" sz="quarter"/>
          </p:nvPr>
        </p:nvSpPr>
        <p:spPr>
          <a:xfrm>
            <a:off x="685800" y="1736725"/>
            <a:ext cx="7772400" cy="1920875"/>
          </a:xfrm>
        </p:spPr>
        <p:txBody>
          <a:bodyPr/>
          <a:lstStyle>
            <a:lvl1pPr>
              <a:defRPr sz="6000"/>
            </a:lvl1pPr>
          </a:lstStyle>
          <a:p>
            <a:r>
              <a:rPr lang="zh-CN" altLang="en-US"/>
              <a:t>单击此处编辑母版标题样式</a:t>
            </a:r>
          </a:p>
        </p:txBody>
      </p:sp>
      <p:sp>
        <p:nvSpPr>
          <p:cNvPr id="112652"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3" name="Rectangle 13"/>
          <p:cNvSpPr>
            <a:spLocks noGrp="1" noChangeArrowheads="1"/>
          </p:cNvSpPr>
          <p:nvPr>
            <p:ph type="dt" sz="quarter" idx="10"/>
          </p:nvPr>
        </p:nvSpPr>
        <p:spPr>
          <a:xfrm>
            <a:off x="457200" y="6248400"/>
            <a:ext cx="2133600" cy="476250"/>
          </a:xfrm>
        </p:spPr>
        <p:txBody>
          <a:bodyPr/>
          <a:lstStyle>
            <a:lvl1pPr>
              <a:defRPr/>
            </a:lvl1pPr>
          </a:lstStyle>
          <a:p>
            <a:pPr>
              <a:defRPr/>
            </a:pPr>
            <a:fld id="{F55D63BD-D6D6-413F-9933-86C3F4E251AF}" type="datetime9">
              <a:rPr lang="zh-CN" altLang="en-US"/>
              <a:pPr>
                <a:defRPr/>
              </a:pPr>
              <a:t>2018年10月16日星期二5时36分11秒</a:t>
            </a:fld>
            <a:endParaRPr lang="en-US" altLang="zh-CN"/>
          </a:p>
        </p:txBody>
      </p:sp>
      <p:sp>
        <p:nvSpPr>
          <p:cNvPr id="14" name="Rectangle 14"/>
          <p:cNvSpPr>
            <a:spLocks noGrp="1" noChangeArrowheads="1"/>
          </p:cNvSpPr>
          <p:nvPr>
            <p:ph type="ftr" sz="quarter" idx="11"/>
          </p:nvPr>
        </p:nvSpPr>
        <p:spPr>
          <a:xfrm>
            <a:off x="3124200" y="6251575"/>
            <a:ext cx="2895600" cy="476250"/>
          </a:xfrm>
        </p:spPr>
        <p:txBody>
          <a:bodyPr/>
          <a:lstStyle>
            <a:lvl1pPr>
              <a:defRPr/>
            </a:lvl1pPr>
          </a:lstStyle>
          <a:p>
            <a:pPr>
              <a:defRPr/>
            </a:pPr>
            <a:endParaRPr lang="en-US" altLang="zh-CN"/>
          </a:p>
        </p:txBody>
      </p:sp>
      <p:sp>
        <p:nvSpPr>
          <p:cNvPr id="15" name="Rectangle 15"/>
          <p:cNvSpPr>
            <a:spLocks noGrp="1" noChangeArrowheads="1"/>
          </p:cNvSpPr>
          <p:nvPr>
            <p:ph type="sldNum" sz="quarter" idx="12"/>
          </p:nvPr>
        </p:nvSpPr>
        <p:spPr>
          <a:xfrm>
            <a:off x="6553200" y="6254750"/>
            <a:ext cx="2133600" cy="476250"/>
          </a:xfrm>
        </p:spPr>
        <p:txBody>
          <a:bodyPr/>
          <a:lstStyle>
            <a:lvl1pPr>
              <a:defRPr/>
            </a:lvl1pPr>
          </a:lstStyle>
          <a:p>
            <a:pPr>
              <a:defRPr/>
            </a:pPr>
            <a:fld id="{D23060BF-5484-49BD-B1D2-3F0A7B3E7861}" type="slidenum">
              <a:rPr lang="zh-CN" altLang="en-US"/>
              <a:pPr>
                <a:defRPr/>
              </a:pPr>
              <a:t>‹#›</a:t>
            </a:fld>
            <a:endParaRPr lang="en-US" altLang="zh-CN"/>
          </a:p>
        </p:txBody>
      </p:sp>
    </p:spTree>
    <p:extLst>
      <p:ext uri="{BB962C8B-B14F-4D97-AF65-F5344CB8AC3E}">
        <p14:creationId xmlns:p14="http://schemas.microsoft.com/office/powerpoint/2010/main" val="2014938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fld id="{1460F5C5-D0A7-41C3-9A62-476D689D4832}" type="datetime9">
              <a:rPr lang="zh-CN" altLang="en-US"/>
              <a:pPr>
                <a:defRPr/>
              </a:pPr>
              <a:t>2018年10月16日星期二5时36分11秒</a:t>
            </a:fld>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F961709C-2B91-4010-988A-C1F550A3F81B}" type="slidenum">
              <a:rPr lang="zh-CN" altLang="en-US"/>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036670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fld id="{F67D40DC-02C7-44EA-8D41-DD5CF92301E4}" type="datetime9">
              <a:rPr lang="zh-CN" altLang="en-US"/>
              <a:pPr>
                <a:defRPr/>
              </a:pPr>
              <a:t>2018年10月16日星期二5时36分11秒</a:t>
            </a:fld>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566C2D1E-3A86-4940-B89D-604076899503}" type="slidenum">
              <a:rPr lang="zh-CN" altLang="en-US"/>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32039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dt" sz="half" idx="10"/>
          </p:nvPr>
        </p:nvSpPr>
        <p:spPr>
          <a:ln/>
        </p:spPr>
        <p:txBody>
          <a:bodyPr/>
          <a:lstStyle>
            <a:lvl1pPr>
              <a:defRPr/>
            </a:lvl1pPr>
          </a:lstStyle>
          <a:p>
            <a:pPr>
              <a:defRPr/>
            </a:pPr>
            <a:fld id="{D47ACB8C-5088-4ED9-82DC-3E08D2191094}" type="datetime9">
              <a:rPr lang="zh-CN" altLang="en-US"/>
              <a:pPr>
                <a:defRPr/>
              </a:pPr>
              <a:t>2018年10月16日星期二5时36分11秒</a:t>
            </a:fld>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ACB4C336-01CD-41D0-898A-092BF69FC5C5}" type="slidenum">
              <a:rPr lang="zh-CN" altLang="en-US"/>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817969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79388" y="152400"/>
            <a:ext cx="8785225" cy="6192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10707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fld id="{9BB425B6-1294-45D8-92A4-BE746A2D159A}" type="datetime9">
              <a:rPr lang="zh-CN" altLang="en-US"/>
              <a:pPr>
                <a:defRPr/>
              </a:pPr>
              <a:t>2018年10月16日星期二5时36分11秒</a:t>
            </a:fld>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EF08B001-975E-436F-A96A-433E18E5543A}" type="slidenum">
              <a:rPr lang="zh-CN" altLang="en-US"/>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59318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dt" sz="half" idx="10"/>
          </p:nvPr>
        </p:nvSpPr>
        <p:spPr>
          <a:ln/>
        </p:spPr>
        <p:txBody>
          <a:bodyPr/>
          <a:lstStyle>
            <a:lvl1pPr>
              <a:defRPr/>
            </a:lvl1pPr>
          </a:lstStyle>
          <a:p>
            <a:pPr>
              <a:defRPr/>
            </a:pPr>
            <a:fld id="{DD02C9AE-BF61-4988-97FE-477C871E660D}" type="datetime9">
              <a:rPr lang="zh-CN" altLang="en-US"/>
              <a:pPr>
                <a:defRPr/>
              </a:pPr>
              <a:t>2018年10月16日星期二5时36分11秒</a:t>
            </a:fld>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10CFB105-0693-467F-8282-23C0CC4AA323}" type="slidenum">
              <a:rPr lang="zh-CN" altLang="en-US"/>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92981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dt" sz="half" idx="10"/>
          </p:nvPr>
        </p:nvSpPr>
        <p:spPr>
          <a:ln/>
        </p:spPr>
        <p:txBody>
          <a:bodyPr/>
          <a:lstStyle>
            <a:lvl1pPr>
              <a:defRPr/>
            </a:lvl1pPr>
          </a:lstStyle>
          <a:p>
            <a:pPr>
              <a:defRPr/>
            </a:pPr>
            <a:fld id="{C27F224C-0097-46CC-B6BC-758C63CEF616}" type="datetime9">
              <a:rPr lang="zh-CN" altLang="en-US"/>
              <a:pPr>
                <a:defRPr/>
              </a:pPr>
              <a:t>2018年10月16日星期二5时36分11秒</a:t>
            </a:fld>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D0B48E3C-E840-4A50-B392-4EB391BDDF18}" type="slidenum">
              <a:rPr lang="zh-CN" altLang="en-US"/>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10938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dt" sz="half" idx="10"/>
          </p:nvPr>
        </p:nvSpPr>
        <p:spPr>
          <a:ln/>
        </p:spPr>
        <p:txBody>
          <a:bodyPr/>
          <a:lstStyle>
            <a:lvl1pPr>
              <a:defRPr/>
            </a:lvl1pPr>
          </a:lstStyle>
          <a:p>
            <a:pPr>
              <a:defRPr/>
            </a:pPr>
            <a:fld id="{31A91100-13B2-4DF0-A30D-ED18B450D41B}" type="datetime9">
              <a:rPr lang="zh-CN" altLang="en-US"/>
              <a:pPr>
                <a:defRPr/>
              </a:pPr>
              <a:t>2018年10月16日星期二5时36分11秒</a:t>
            </a:fld>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0DEE8542-77D1-4D07-BC66-18B77D36B7FA}" type="slidenum">
              <a:rPr lang="zh-CN" altLang="en-US"/>
              <a:pPr>
                <a:defRPr/>
              </a:pPr>
              <a:t>‹#›</a:t>
            </a:fld>
            <a:endParaRPr lang="en-US" altLang="zh-CN"/>
          </a:p>
        </p:txBody>
      </p:sp>
      <p:sp>
        <p:nvSpPr>
          <p:cNvPr id="9"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4960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dt" sz="half" idx="10"/>
          </p:nvPr>
        </p:nvSpPr>
        <p:spPr>
          <a:ln/>
        </p:spPr>
        <p:txBody>
          <a:bodyPr/>
          <a:lstStyle>
            <a:lvl1pPr>
              <a:defRPr/>
            </a:lvl1pPr>
          </a:lstStyle>
          <a:p>
            <a:pPr>
              <a:defRPr/>
            </a:pPr>
            <a:fld id="{CEF118B1-A603-46AC-9A1E-6166C82A46F2}" type="datetime9">
              <a:rPr lang="zh-CN" altLang="en-US"/>
              <a:pPr>
                <a:defRPr/>
              </a:pPr>
              <a:t>2018年10月16日星期二5时36分11秒</a:t>
            </a:fld>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6D393FFE-55AC-483B-A2BE-18BB59BB06D3}" type="slidenum">
              <a:rPr lang="zh-CN" altLang="en-US"/>
              <a:pPr>
                <a:defRPr/>
              </a:pPr>
              <a:t>‹#›</a:t>
            </a:fld>
            <a:endParaRPr lang="en-US" altLang="zh-CN"/>
          </a:p>
        </p:txBody>
      </p:sp>
      <p:sp>
        <p:nvSpPr>
          <p:cNvPr id="5"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622404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fld id="{6D3CF6A2-794D-4B51-A554-8B10AC70D77D}" type="datetime9">
              <a:rPr lang="zh-CN" altLang="en-US"/>
              <a:pPr>
                <a:defRPr/>
              </a:pPr>
              <a:t>2018年10月16日星期二5时36分11秒</a:t>
            </a:fld>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6850AF14-4216-45F8-B786-FCF62881FDAC}" type="slidenum">
              <a:rPr lang="zh-CN" altLang="en-US"/>
              <a:pPr>
                <a:defRPr/>
              </a:pPr>
              <a:t>‹#›</a:t>
            </a:fld>
            <a:endParaRPr lang="en-US" altLang="zh-CN"/>
          </a:p>
        </p:txBody>
      </p:sp>
      <p:sp>
        <p:nvSpPr>
          <p:cNvPr id="4"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559682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fld id="{649E786A-3B87-451C-9B0C-E112CC2DBAA9}" type="datetime9">
              <a:rPr lang="zh-CN" altLang="en-US"/>
              <a:pPr>
                <a:defRPr/>
              </a:pPr>
              <a:t>2018年10月16日星期二5时36分11秒</a:t>
            </a:fld>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1D33BDE0-D3A0-4480-869F-B6DA477DBB0D}" type="slidenum">
              <a:rPr lang="zh-CN" altLang="en-US"/>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530547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fld id="{44F552D3-49F9-4BF5-B1BD-13DC0729B72E}" type="datetime9">
              <a:rPr lang="zh-CN" altLang="en-US"/>
              <a:pPr>
                <a:defRPr/>
              </a:pPr>
              <a:t>2018年10月16日星期二5时36分11秒</a:t>
            </a:fld>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DFF3D083-3EA5-44DB-940A-DCBBBF3503C9}" type="slidenum">
              <a:rPr lang="zh-CN" altLang="en-US"/>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913259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dt" sz="half" idx="2"/>
          </p:nvPr>
        </p:nvSpPr>
        <p:spPr bwMode="auto">
          <a:xfrm>
            <a:off x="457200" y="625157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fld id="{642E9543-C163-42AB-879F-D73543641F67}" type="datetime9">
              <a:rPr lang="zh-CN" altLang="en-US"/>
              <a:pPr>
                <a:defRPr/>
              </a:pPr>
              <a:t>2018年10月16日星期二5时36分11秒</a:t>
            </a:fld>
            <a:endParaRPr lang="en-US" altLang="zh-CN"/>
          </a:p>
        </p:txBody>
      </p:sp>
      <p:sp>
        <p:nvSpPr>
          <p:cNvPr id="111619" name="Rectangle 3"/>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8477AFD9-3056-4A6D-99EA-300016BE91BC}" type="slidenum">
              <a:rPr lang="zh-CN" altLang="en-US"/>
              <a:pPr>
                <a:defRPr/>
              </a:pPr>
              <a:t>‹#›</a:t>
            </a:fld>
            <a:endParaRPr lang="en-US" altLang="zh-CN"/>
          </a:p>
        </p:txBody>
      </p:sp>
      <p:grpSp>
        <p:nvGrpSpPr>
          <p:cNvPr id="1028" name="Group 4"/>
          <p:cNvGrpSpPr>
            <a:grpSpLocks/>
          </p:cNvGrpSpPr>
          <p:nvPr/>
        </p:nvGrpSpPr>
        <p:grpSpPr bwMode="auto">
          <a:xfrm>
            <a:off x="0" y="0"/>
            <a:ext cx="9140825" cy="6850063"/>
            <a:chOff x="0" y="0"/>
            <a:chExt cx="5758" cy="4315"/>
          </a:xfrm>
        </p:grpSpPr>
        <p:grpSp>
          <p:nvGrpSpPr>
            <p:cNvPr id="1035" name="Group 5"/>
            <p:cNvGrpSpPr>
              <a:grpSpLocks/>
            </p:cNvGrpSpPr>
            <p:nvPr userDrawn="1"/>
          </p:nvGrpSpPr>
          <p:grpSpPr bwMode="auto">
            <a:xfrm>
              <a:off x="1728" y="2230"/>
              <a:ext cx="4027" cy="2085"/>
              <a:chOff x="1728" y="2230"/>
              <a:chExt cx="4027" cy="2085"/>
            </a:xfrm>
          </p:grpSpPr>
          <p:sp>
            <p:nvSpPr>
              <p:cNvPr id="111622" name="Freeform 6"/>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zh-CN" altLang="en-US"/>
              </a:p>
            </p:txBody>
          </p:sp>
          <p:sp>
            <p:nvSpPr>
              <p:cNvPr id="111623" name="Freeform 7"/>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zh-CN" altLang="en-US"/>
              </a:p>
            </p:txBody>
          </p:sp>
          <p:sp>
            <p:nvSpPr>
              <p:cNvPr id="111624" name="Freeform 8"/>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zh-CN" altLang="en-US"/>
              </a:p>
            </p:txBody>
          </p:sp>
          <p:sp>
            <p:nvSpPr>
              <p:cNvPr id="1041" name="Freeform 9"/>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626" name="Freeform 10"/>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zh-CN" altLang="en-US"/>
              </a:p>
            </p:txBody>
          </p:sp>
        </p:grpSp>
        <p:sp>
          <p:nvSpPr>
            <p:cNvPr id="111627" name="Freeform 11"/>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zh-CN" altLang="en-US"/>
            </a:p>
          </p:txBody>
        </p:sp>
        <p:sp>
          <p:nvSpPr>
            <p:cNvPr id="1037" name="Freeform 12"/>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11629" name="Rectangle 13"/>
          <p:cNvSpPr>
            <a:spLocks noGrp="1" noRot="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11630" name="Rectangle 14"/>
          <p:cNvSpPr>
            <a:spLocks noGrp="1" noChangeArrowheads="1"/>
          </p:cNvSpPr>
          <p:nvPr>
            <p:ph type="ftr" sz="quarter" idx="3"/>
          </p:nvPr>
        </p:nvSpPr>
        <p:spPr bwMode="auto">
          <a:xfrm>
            <a:off x="3124200" y="6248400"/>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Arial" charset="0"/>
              </a:defRPr>
            </a:lvl1pPr>
          </a:lstStyle>
          <a:p>
            <a:pPr>
              <a:defRPr/>
            </a:pPr>
            <a:endParaRPr lang="en-US" altLang="zh-CN"/>
          </a:p>
        </p:txBody>
      </p:sp>
      <p:sp>
        <p:nvSpPr>
          <p:cNvPr id="111631" name="Rectangle 15"/>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2" name="AutoShape 16">
            <a:hlinkClick r:id="" action="ppaction://hlinkshowjump?jump=firstslide" highlightClick="1"/>
          </p:cNvPr>
          <p:cNvSpPr>
            <a:spLocks noChangeArrowheads="1"/>
          </p:cNvSpPr>
          <p:nvPr userDrawn="1"/>
        </p:nvSpPr>
        <p:spPr bwMode="auto">
          <a:xfrm>
            <a:off x="8305800" y="6172200"/>
            <a:ext cx="381000" cy="381000"/>
          </a:xfrm>
          <a:prstGeom prst="actionButtonHom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endParaRPr lang="zh-CN" altLang="en-US"/>
          </a:p>
        </p:txBody>
      </p:sp>
      <p:sp>
        <p:nvSpPr>
          <p:cNvPr id="1033" name="AutoShape 17">
            <a:hlinkClick r:id="" action="ppaction://hlinkshowjump?jump=previousslide" highlightClick="1"/>
          </p:cNvPr>
          <p:cNvSpPr>
            <a:spLocks noChangeArrowheads="1"/>
          </p:cNvSpPr>
          <p:nvPr userDrawn="1"/>
        </p:nvSpPr>
        <p:spPr bwMode="auto">
          <a:xfrm>
            <a:off x="7391400" y="6172200"/>
            <a:ext cx="381000" cy="3810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endParaRPr lang="zh-CN" altLang="en-US"/>
          </a:p>
        </p:txBody>
      </p:sp>
      <p:sp>
        <p:nvSpPr>
          <p:cNvPr id="1034" name="AutoShape 18">
            <a:hlinkClick r:id="" action="ppaction://hlinkshowjump?jump=nextslide" highlightClick="1"/>
          </p:cNvPr>
          <p:cNvSpPr>
            <a:spLocks noChangeArrowheads="1"/>
          </p:cNvSpPr>
          <p:nvPr userDrawn="1"/>
        </p:nvSpPr>
        <p:spPr bwMode="auto">
          <a:xfrm>
            <a:off x="7848600" y="6172200"/>
            <a:ext cx="381000" cy="381000"/>
          </a:xfrm>
          <a:prstGeom prst="actionButtonForwardNex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endParaRPr lang="zh-CN" altLang="en-US"/>
          </a:p>
        </p:txBody>
      </p:sp>
    </p:spTree>
  </p:cSld>
  <p:clrMap bg1="dk2" tx1="lt1" bg2="dk1" tx2="lt2" accent1="accent1" accent2="accent2" accent3="accent3" accent4="accent4" accent5="accent5" accent6="accent6" hlink="hlink" folHlink="folHlink"/>
  <p:sldLayoutIdLst>
    <p:sldLayoutId id="2147483710"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1" r:id="rId13"/>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32.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6.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slide" Target="slide16.xml"/></Relationships>
</file>

<file path=ppt/slides/_rels/slide37.xml.rels><?xml version="1.0" encoding="UTF-8" standalone="yes"?>
<Relationships xmlns="http://schemas.openxmlformats.org/package/2006/relationships"><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image" Target="../media/image13.png"/><Relationship Id="rId4" Type="http://schemas.openxmlformats.org/officeDocument/2006/relationships/image" Target="../media/image12.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8.wmf"/><Relationship Id="rId5" Type="http://schemas.openxmlformats.org/officeDocument/2006/relationships/oleObject" Target="../embeddings/oleObject9.bin"/><Relationship Id="rId4" Type="http://schemas.openxmlformats.org/officeDocument/2006/relationships/image" Target="../media/image17.wmf"/></Relationships>
</file>

<file path=ppt/slides/_rels/slide42.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0.wmf"/><Relationship Id="rId11" Type="http://schemas.openxmlformats.org/officeDocument/2006/relationships/oleObject" Target="../embeddings/oleObject14.bin"/><Relationship Id="rId5" Type="http://schemas.openxmlformats.org/officeDocument/2006/relationships/oleObject" Target="../embeddings/oleObject11.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13.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4.wmf"/><Relationship Id="rId4" Type="http://schemas.openxmlformats.org/officeDocument/2006/relationships/oleObject" Target="../embeddings/oleObject15.bin"/></Relationships>
</file>

<file path=ppt/slides/_rels/slide45.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21.bin"/><Relationship Id="rId18" Type="http://schemas.openxmlformats.org/officeDocument/2006/relationships/image" Target="../media/image32.wmf"/><Relationship Id="rId26" Type="http://schemas.openxmlformats.org/officeDocument/2006/relationships/image" Target="../media/image36.wmf"/><Relationship Id="rId3" Type="http://schemas.openxmlformats.org/officeDocument/2006/relationships/oleObject" Target="../embeddings/oleObject16.bin"/><Relationship Id="rId21" Type="http://schemas.openxmlformats.org/officeDocument/2006/relationships/oleObject" Target="../embeddings/oleObject25.bin"/><Relationship Id="rId7" Type="http://schemas.openxmlformats.org/officeDocument/2006/relationships/oleObject" Target="../embeddings/oleObject18.bin"/><Relationship Id="rId12" Type="http://schemas.openxmlformats.org/officeDocument/2006/relationships/image" Target="../media/image29.wmf"/><Relationship Id="rId17" Type="http://schemas.openxmlformats.org/officeDocument/2006/relationships/oleObject" Target="../embeddings/oleObject23.bin"/><Relationship Id="rId25" Type="http://schemas.openxmlformats.org/officeDocument/2006/relationships/oleObject" Target="../embeddings/oleObject27.bin"/><Relationship Id="rId2" Type="http://schemas.openxmlformats.org/officeDocument/2006/relationships/slideLayout" Target="../slideLayouts/slideLayout2.xml"/><Relationship Id="rId16" Type="http://schemas.openxmlformats.org/officeDocument/2006/relationships/image" Target="../media/image31.wmf"/><Relationship Id="rId20" Type="http://schemas.openxmlformats.org/officeDocument/2006/relationships/image" Target="../media/image33.wmf"/><Relationship Id="rId1" Type="http://schemas.openxmlformats.org/officeDocument/2006/relationships/vmlDrawing" Target="../drawings/vmlDrawing6.vml"/><Relationship Id="rId6" Type="http://schemas.openxmlformats.org/officeDocument/2006/relationships/image" Target="../media/image26.wmf"/><Relationship Id="rId11" Type="http://schemas.openxmlformats.org/officeDocument/2006/relationships/oleObject" Target="../embeddings/oleObject20.bin"/><Relationship Id="rId24" Type="http://schemas.openxmlformats.org/officeDocument/2006/relationships/image" Target="../media/image35.wmf"/><Relationship Id="rId5" Type="http://schemas.openxmlformats.org/officeDocument/2006/relationships/oleObject" Target="../embeddings/oleObject17.bin"/><Relationship Id="rId15" Type="http://schemas.openxmlformats.org/officeDocument/2006/relationships/oleObject" Target="../embeddings/oleObject22.bin"/><Relationship Id="rId23" Type="http://schemas.openxmlformats.org/officeDocument/2006/relationships/oleObject" Target="../embeddings/oleObject26.bin"/><Relationship Id="rId10" Type="http://schemas.openxmlformats.org/officeDocument/2006/relationships/image" Target="../media/image28.wmf"/><Relationship Id="rId19" Type="http://schemas.openxmlformats.org/officeDocument/2006/relationships/oleObject" Target="../embeddings/oleObject24.bin"/><Relationship Id="rId4" Type="http://schemas.openxmlformats.org/officeDocument/2006/relationships/image" Target="../media/image25.wmf"/><Relationship Id="rId9" Type="http://schemas.openxmlformats.org/officeDocument/2006/relationships/oleObject" Target="../embeddings/oleObject19.bin"/><Relationship Id="rId14" Type="http://schemas.openxmlformats.org/officeDocument/2006/relationships/image" Target="../media/image30.wmf"/><Relationship Id="rId22" Type="http://schemas.openxmlformats.org/officeDocument/2006/relationships/image" Target="../media/image34.w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28436;&#31034;/main.exe"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a:xfrm>
            <a:off x="611560" y="1268760"/>
            <a:ext cx="7721600" cy="1143000"/>
          </a:xfrm>
        </p:spPr>
        <p:txBody>
          <a:bodyPr/>
          <a:lstStyle/>
          <a:p>
            <a:pPr eaLnBrk="1" hangingPunct="1">
              <a:defRPr/>
            </a:pPr>
            <a:r>
              <a:rPr lang="zh-CN" altLang="en-US" b="0" dirty="0" smtClean="0"/>
              <a:t>  </a:t>
            </a:r>
            <a:r>
              <a:rPr lang="zh-CN" altLang="en-US" b="0" dirty="0" smtClean="0">
                <a:ea typeface="黑体" pitchFamily="2" charset="-122"/>
              </a:rPr>
              <a:t>智 能 控 制</a:t>
            </a:r>
            <a:r>
              <a:rPr lang="en-US" altLang="zh-CN" b="0" dirty="0" smtClean="0">
                <a:ea typeface="黑体" pitchFamily="2" charset="-122"/>
              </a:rPr>
              <a:t/>
            </a:r>
            <a:br>
              <a:rPr lang="en-US" altLang="zh-CN" b="0" dirty="0" smtClean="0">
                <a:ea typeface="黑体" pitchFamily="2" charset="-122"/>
              </a:rPr>
            </a:br>
            <a:r>
              <a:rPr lang="en-US" altLang="zh-CN" sz="2000" b="0" dirty="0" smtClean="0">
                <a:ea typeface="黑体" pitchFamily="2" charset="-122"/>
              </a:rPr>
              <a:t/>
            </a:r>
            <a:br>
              <a:rPr lang="en-US" altLang="zh-CN" sz="2000" b="0" dirty="0" smtClean="0">
                <a:ea typeface="黑体" pitchFamily="2" charset="-122"/>
              </a:rPr>
            </a:br>
            <a:r>
              <a:rPr lang="en-US" altLang="zh-CN" b="0" dirty="0" smtClean="0">
                <a:ea typeface="黑体" pitchFamily="2" charset="-122"/>
              </a:rPr>
              <a:t>Intelligent Control</a:t>
            </a:r>
            <a:endParaRPr lang="zh-CN" altLang="en-US" b="0" dirty="0" smtClean="0">
              <a:ea typeface="黑体" pitchFamily="2" charset="-122"/>
            </a:endParaRPr>
          </a:p>
        </p:txBody>
      </p:sp>
      <p:sp>
        <p:nvSpPr>
          <p:cNvPr id="6" name="Text Box 5"/>
          <p:cNvSpPr txBox="1">
            <a:spLocks noChangeArrowheads="1"/>
          </p:cNvSpPr>
          <p:nvPr/>
        </p:nvSpPr>
        <p:spPr bwMode="auto">
          <a:xfrm>
            <a:off x="1547664" y="3658825"/>
            <a:ext cx="7056635"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1" dirty="0" smtClean="0"/>
              <a:t>Instructor: </a:t>
            </a:r>
            <a:r>
              <a:rPr kumimoji="1" lang="en-US" altLang="zh-CN" sz="3200" b="1" dirty="0" smtClean="0">
                <a:latin typeface="Calibri" pitchFamily="34" charset="0"/>
              </a:rPr>
              <a:t> </a:t>
            </a:r>
            <a:r>
              <a:rPr kumimoji="1" lang="zh-CN" altLang="en-US" sz="3200" b="1" dirty="0" smtClean="0">
                <a:latin typeface="Calibri" pitchFamily="34" charset="0"/>
              </a:rPr>
              <a:t>周大可</a:t>
            </a:r>
          </a:p>
          <a:p>
            <a:r>
              <a:rPr lang="en-US" altLang="zh-CN" sz="3200" b="1" dirty="0"/>
              <a:t>Office: </a:t>
            </a:r>
            <a:r>
              <a:rPr kumimoji="1" lang="en-US" altLang="zh-CN" sz="3200" b="1" dirty="0" smtClean="0">
                <a:latin typeface="Calibri" pitchFamily="34" charset="0"/>
              </a:rPr>
              <a:t>CAE </a:t>
            </a:r>
            <a:r>
              <a:rPr kumimoji="1" lang="en-US" altLang="zh-CN" sz="3200" b="1" dirty="0" err="1" smtClean="0">
                <a:latin typeface="Calibri" pitchFamily="34" charset="0"/>
              </a:rPr>
              <a:t>Buliding</a:t>
            </a:r>
            <a:r>
              <a:rPr kumimoji="1" lang="en-US" altLang="zh-CN" sz="3200" b="1" dirty="0" smtClean="0">
                <a:latin typeface="Calibri" pitchFamily="34" charset="0"/>
              </a:rPr>
              <a:t> 4, Room 404</a:t>
            </a:r>
          </a:p>
          <a:p>
            <a:r>
              <a:rPr lang="en-US" altLang="zh-CN" sz="3200" b="1" dirty="0"/>
              <a:t>Email: </a:t>
            </a:r>
            <a:r>
              <a:rPr kumimoji="1" lang="en-US" altLang="zh-CN" sz="3200" b="1" dirty="0" smtClean="0">
                <a:latin typeface="Calibri" pitchFamily="34" charset="0"/>
              </a:rPr>
              <a:t>dkzhou@nuaa.edu.cn</a:t>
            </a:r>
          </a:p>
          <a:p>
            <a:r>
              <a:rPr lang="en-US" altLang="zh-CN" sz="3200" b="1" dirty="0"/>
              <a:t>Mobile</a:t>
            </a:r>
            <a:r>
              <a:rPr lang="zh-CN" altLang="en-US" sz="3200" b="1" dirty="0"/>
              <a:t>：</a:t>
            </a:r>
            <a:r>
              <a:rPr kumimoji="1" lang="en-US" altLang="zh-CN" sz="3200" b="1" dirty="0" smtClean="0">
                <a:latin typeface="Calibri" pitchFamily="34" charset="0"/>
              </a:rPr>
              <a:t>134 5182 4328</a:t>
            </a:r>
            <a:endParaRPr lang="en-US" altLang="zh-CN" sz="32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type="body" idx="1"/>
          </p:nvPr>
        </p:nvSpPr>
        <p:spPr>
          <a:xfrm>
            <a:off x="971600" y="188640"/>
            <a:ext cx="7777163" cy="5545137"/>
          </a:xfrm>
        </p:spPr>
        <p:txBody>
          <a:bodyPr/>
          <a:lstStyle/>
          <a:p>
            <a:pPr eaLnBrk="1" hangingPunct="1">
              <a:defRPr/>
            </a:pPr>
            <a:endParaRPr lang="zh-CN" altLang="en-US" dirty="0" smtClean="0"/>
          </a:p>
          <a:p>
            <a:pPr eaLnBrk="1" hangingPunct="1">
              <a:defRPr/>
            </a:pPr>
            <a:r>
              <a:rPr lang="zh-CN" altLang="en-US" b="1" dirty="0" smtClean="0">
                <a:solidFill>
                  <a:srgbClr val="FF0000"/>
                </a:solidFill>
                <a:ea typeface="黑体" pitchFamily="2" charset="-122"/>
              </a:rPr>
              <a:t>智能控制</a:t>
            </a:r>
            <a:r>
              <a:rPr lang="zh-CN" altLang="en-US" b="1" dirty="0" smtClean="0"/>
              <a:t>：</a:t>
            </a:r>
            <a:r>
              <a:rPr lang="en-US" altLang="zh-CN" b="1" dirty="0" smtClean="0"/>
              <a:t>20</a:t>
            </a:r>
            <a:r>
              <a:rPr lang="zh-CN" altLang="en-US" b="1" dirty="0" smtClean="0"/>
              <a:t>世纪</a:t>
            </a:r>
            <a:r>
              <a:rPr lang="en-US" altLang="zh-CN" b="1" dirty="0" smtClean="0"/>
              <a:t>70</a:t>
            </a:r>
            <a:r>
              <a:rPr lang="zh-CN" altLang="en-US" b="1" dirty="0" smtClean="0"/>
              <a:t>年代发展起来的一种新控制方法</a:t>
            </a:r>
          </a:p>
          <a:p>
            <a:pPr lvl="1" eaLnBrk="1" hangingPunct="1">
              <a:defRPr/>
            </a:pPr>
            <a:r>
              <a:rPr lang="zh-CN" altLang="en-US" b="1" dirty="0" smtClean="0">
                <a:solidFill>
                  <a:srgbClr val="FF0000"/>
                </a:solidFill>
                <a:ea typeface="黑体" pitchFamily="2" charset="-122"/>
              </a:rPr>
              <a:t>智能控制的思想</a:t>
            </a:r>
            <a:r>
              <a:rPr lang="zh-CN" altLang="en-US" b="1" dirty="0" smtClean="0"/>
              <a:t>：</a:t>
            </a:r>
          </a:p>
          <a:p>
            <a:pPr eaLnBrk="1" hangingPunct="1">
              <a:buFont typeface="Wingdings" pitchFamily="2" charset="2"/>
              <a:buNone/>
              <a:defRPr/>
            </a:pPr>
            <a:r>
              <a:rPr lang="zh-CN" altLang="en-US" b="1" dirty="0" smtClean="0"/>
              <a:t>   </a:t>
            </a:r>
            <a:r>
              <a:rPr lang="zh-CN" altLang="en-US" sz="2400" b="1" dirty="0" smtClean="0"/>
              <a:t>模仿人如何根据外部环境调整自身使之适应其</a:t>
            </a:r>
            <a:r>
              <a:rPr lang="zh-CN" altLang="en-US" sz="2400" b="1" dirty="0" smtClean="0"/>
              <a:t>变化，达到</a:t>
            </a:r>
            <a:r>
              <a:rPr lang="zh-CN" altLang="en-US" sz="2400" b="1" dirty="0" smtClean="0"/>
              <a:t>对难以建模或模型不确定性复杂系统的控制。</a:t>
            </a:r>
          </a:p>
          <a:p>
            <a:pPr lvl="1" eaLnBrk="1" hangingPunct="1">
              <a:defRPr/>
            </a:pPr>
            <a:r>
              <a:rPr lang="zh-CN" altLang="en-US" b="1" dirty="0" smtClean="0">
                <a:solidFill>
                  <a:srgbClr val="FF0000"/>
                </a:solidFill>
                <a:ea typeface="黑体" pitchFamily="2" charset="-122"/>
              </a:rPr>
              <a:t>智能控制研究内容</a:t>
            </a:r>
            <a:r>
              <a:rPr lang="zh-CN" altLang="en-US" b="1" dirty="0" smtClean="0"/>
              <a:t>：</a:t>
            </a:r>
            <a:endParaRPr lang="zh-CN" altLang="en-US" b="1" dirty="0"/>
          </a:p>
          <a:p>
            <a:pPr eaLnBrk="1" hangingPunct="1">
              <a:buNone/>
              <a:defRPr/>
            </a:pPr>
            <a:r>
              <a:rPr lang="zh-CN" altLang="en-US" b="1" dirty="0"/>
              <a:t>   </a:t>
            </a:r>
            <a:r>
              <a:rPr lang="zh-CN" altLang="en-US" sz="2400" b="1" dirty="0" smtClean="0"/>
              <a:t>运用智能控制方法解决传统控制方法难以解决的  非线性、不确定性等问题</a:t>
            </a:r>
            <a:r>
              <a:rPr lang="zh-CN" altLang="en-US" sz="2000" b="1" dirty="0" smtClean="0"/>
              <a:t>。</a:t>
            </a:r>
            <a:endParaRPr lang="en-US" altLang="zh-CN" sz="2000" b="1" dirty="0" smtClean="0"/>
          </a:p>
          <a:p>
            <a:pPr eaLnBrk="1" hangingPunct="1">
              <a:buNone/>
              <a:defRPr/>
            </a:pPr>
            <a:endParaRPr lang="zh-CN" altLang="en-US" sz="2000" b="1" dirty="0"/>
          </a:p>
          <a:p>
            <a:pPr eaLnBrk="1" hangingPunct="1">
              <a:buNone/>
              <a:defRPr/>
            </a:pPr>
            <a:r>
              <a:rPr lang="zh-CN" altLang="en-US" b="1" dirty="0" smtClean="0"/>
              <a:t>目前</a:t>
            </a:r>
            <a:r>
              <a:rPr lang="zh-CN" altLang="en-US" b="1" dirty="0" smtClean="0"/>
              <a:t>关于智能控制的定义，理论，结构等问题无统一的系统描述。</a:t>
            </a:r>
          </a:p>
        </p:txBody>
      </p:sp>
    </p:spTree>
    <p:extLst>
      <p:ext uri="{BB962C8B-B14F-4D97-AF65-F5344CB8AC3E}">
        <p14:creationId xmlns:p14="http://schemas.microsoft.com/office/powerpoint/2010/main" val="22878583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6727" name="Group 55"/>
          <p:cNvGraphicFramePr>
            <a:graphicFrameLocks noGrp="1"/>
          </p:cNvGraphicFramePr>
          <p:nvPr>
            <p:ph type="body" idx="1"/>
          </p:nvPr>
        </p:nvGraphicFramePr>
        <p:xfrm>
          <a:off x="304800" y="1066800"/>
          <a:ext cx="8153400" cy="5218113"/>
        </p:xfrm>
        <a:graphic>
          <a:graphicData uri="http://schemas.openxmlformats.org/drawingml/2006/table">
            <a:tbl>
              <a:tblPr/>
              <a:tblGrid>
                <a:gridCol w="1519238"/>
                <a:gridCol w="2173287"/>
                <a:gridCol w="2230438"/>
                <a:gridCol w="2230437"/>
              </a:tblGrid>
              <a:tr h="457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阶段</a:t>
                      </a:r>
                    </a:p>
                  </a:txBody>
                  <a:tcPr marL="92075" marR="92075" marT="46041" marB="460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第一阶段</a:t>
                      </a:r>
                    </a:p>
                  </a:txBody>
                  <a:tcPr marL="92075" marR="92075" marT="46041" marB="460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第二阶段</a:t>
                      </a:r>
                    </a:p>
                  </a:txBody>
                  <a:tcPr marL="92075" marR="92075" marT="46041" marB="460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第三阶段</a:t>
                      </a:r>
                    </a:p>
                  </a:txBody>
                  <a:tcPr marL="92075" marR="92075" marT="46041" marB="460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形成时间</a:t>
                      </a:r>
                    </a:p>
                  </a:txBody>
                  <a:tcPr marL="92075" marR="92075" marT="46041" marB="460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charset="0"/>
                          <a:ea typeface="宋体" pitchFamily="2" charset="-122"/>
                        </a:rPr>
                        <a:t>40-50</a:t>
                      </a:r>
                      <a:r>
                        <a:rPr kumimoji="0" lang="zh-CN" altLang="en-US" sz="2400" b="1" i="0" u="none" strike="noStrike" cap="none" normalizeH="0" baseline="0" smtClean="0">
                          <a:ln>
                            <a:noFill/>
                          </a:ln>
                          <a:solidFill>
                            <a:schemeClr val="tx1"/>
                          </a:solidFill>
                          <a:effectLst/>
                          <a:latin typeface="Arial" charset="0"/>
                          <a:ea typeface="宋体" pitchFamily="2" charset="-122"/>
                        </a:rPr>
                        <a:t>年代</a:t>
                      </a:r>
                    </a:p>
                  </a:txBody>
                  <a:tcPr marL="92075" marR="92075" marT="46041" marB="460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charset="0"/>
                          <a:ea typeface="宋体" pitchFamily="2" charset="-122"/>
                        </a:rPr>
                        <a:t>60-70</a:t>
                      </a:r>
                      <a:r>
                        <a:rPr kumimoji="0" lang="zh-CN" altLang="en-US" sz="2400" b="1" i="0" u="none" strike="noStrike" cap="none" normalizeH="0" baseline="0" smtClean="0">
                          <a:ln>
                            <a:noFill/>
                          </a:ln>
                          <a:solidFill>
                            <a:schemeClr val="tx1"/>
                          </a:solidFill>
                          <a:effectLst/>
                          <a:latin typeface="Arial" charset="0"/>
                          <a:ea typeface="宋体" pitchFamily="2" charset="-122"/>
                        </a:rPr>
                        <a:t>年代</a:t>
                      </a:r>
                    </a:p>
                  </a:txBody>
                  <a:tcPr marL="92075" marR="92075" marT="46041" marB="460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charset="0"/>
                          <a:ea typeface="宋体" pitchFamily="2" charset="-122"/>
                        </a:rPr>
                        <a:t>80</a:t>
                      </a:r>
                      <a:r>
                        <a:rPr kumimoji="0" lang="zh-CN" altLang="en-US" sz="2400" b="1" i="0" u="none" strike="noStrike" cap="none" normalizeH="0" baseline="0" smtClean="0">
                          <a:ln>
                            <a:noFill/>
                          </a:ln>
                          <a:solidFill>
                            <a:schemeClr val="tx1"/>
                          </a:solidFill>
                          <a:effectLst/>
                          <a:latin typeface="Arial" charset="0"/>
                          <a:ea typeface="宋体" pitchFamily="2" charset="-122"/>
                        </a:rPr>
                        <a:t>年代以来</a:t>
                      </a:r>
                    </a:p>
                  </a:txBody>
                  <a:tcPr marL="92075" marR="92075" marT="46041" marB="460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理论基础</a:t>
                      </a:r>
                    </a:p>
                  </a:txBody>
                  <a:tcPr marL="92075" marR="92075" marT="46041" marB="460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经典控制理论</a:t>
                      </a:r>
                    </a:p>
                  </a:txBody>
                  <a:tcPr marL="92075" marR="92075" marT="46041" marB="460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现代控制理论</a:t>
                      </a:r>
                    </a:p>
                  </a:txBody>
                  <a:tcPr marL="92075" marR="92075" marT="46041" marB="460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智能控制理论</a:t>
                      </a:r>
                    </a:p>
                  </a:txBody>
                  <a:tcPr marL="92075" marR="92075" marT="46041" marB="460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6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研究对象</a:t>
                      </a:r>
                    </a:p>
                  </a:txBody>
                  <a:tcPr marL="92075" marR="92075" marT="46041" marB="460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单因素控制</a:t>
                      </a:r>
                    </a:p>
                  </a:txBody>
                  <a:tcPr marL="92075" marR="92075" marT="46041" marB="460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多因素控制</a:t>
                      </a:r>
                    </a:p>
                  </a:txBody>
                  <a:tcPr marL="92075" marR="92075" marT="46041" marB="460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多层次众多因素控制</a:t>
                      </a:r>
                    </a:p>
                  </a:txBody>
                  <a:tcPr marL="92075" marR="92075" marT="46041" marB="460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6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分析方法</a:t>
                      </a:r>
                    </a:p>
                  </a:txBody>
                  <a:tcPr marL="92075" marR="92075" marT="46041" marB="460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传递函数、频域法</a:t>
                      </a:r>
                    </a:p>
                  </a:txBody>
                  <a:tcPr marL="92075" marR="92075" marT="46041" marB="460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状态方程，时域法</a:t>
                      </a:r>
                    </a:p>
                  </a:txBody>
                  <a:tcPr marL="92075" marR="92075" marT="46041" marB="460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智能算子，多级控制</a:t>
                      </a:r>
                    </a:p>
                  </a:txBody>
                  <a:tcPr marL="92075" marR="92075" marT="46041" marB="460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6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研究重点</a:t>
                      </a:r>
                    </a:p>
                  </a:txBody>
                  <a:tcPr marL="92075" marR="92075" marT="46041" marB="460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反馈控制</a:t>
                      </a:r>
                    </a:p>
                  </a:txBody>
                  <a:tcPr marL="92075" marR="92075" marT="46041" marB="460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最优，随机，自适应控制</a:t>
                      </a:r>
                    </a:p>
                  </a:txBody>
                  <a:tcPr marL="92075" marR="92075" marT="46041" marB="460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大系统理论，智能控制</a:t>
                      </a:r>
                    </a:p>
                  </a:txBody>
                  <a:tcPr marL="92075" marR="92075" marT="46041" marB="460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核心装置</a:t>
                      </a:r>
                    </a:p>
                  </a:txBody>
                  <a:tcPr marL="92075" marR="92075" marT="46041" marB="460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自动调节器</a:t>
                      </a:r>
                    </a:p>
                  </a:txBody>
                  <a:tcPr marL="92075" marR="92075" marT="46041" marB="460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计算机</a:t>
                      </a:r>
                    </a:p>
                  </a:txBody>
                  <a:tcPr marL="92075" marR="92075" marT="46041" marB="460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智能机器系统</a:t>
                      </a:r>
                    </a:p>
                  </a:txBody>
                  <a:tcPr marL="92075" marR="92075" marT="46041" marB="460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应用</a:t>
                      </a:r>
                    </a:p>
                  </a:txBody>
                  <a:tcPr marL="92075" marR="92075" marT="46041" marB="460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单机自动化</a:t>
                      </a:r>
                    </a:p>
                  </a:txBody>
                  <a:tcPr marL="92075" marR="92075" marT="46041" marB="460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机组自动化</a:t>
                      </a:r>
                    </a:p>
                  </a:txBody>
                  <a:tcPr marL="92075" marR="92075" marT="46041" marB="460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综合自动化</a:t>
                      </a:r>
                    </a:p>
                  </a:txBody>
                  <a:tcPr marL="92075" marR="92075" marT="46041" marB="460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标志</a:t>
                      </a:r>
                    </a:p>
                  </a:txBody>
                  <a:tcPr marL="92075" marR="92075" marT="46041" marB="460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调节原理</a:t>
                      </a:r>
                    </a:p>
                  </a:txBody>
                  <a:tcPr marL="92075" marR="92075" marT="46041" marB="460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状态空间法</a:t>
                      </a:r>
                    </a:p>
                  </a:txBody>
                  <a:tcPr marL="92075" marR="92075" marT="46041" marB="460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dirty="0" smtClean="0">
                        <a:ln>
                          <a:noFill/>
                        </a:ln>
                        <a:solidFill>
                          <a:schemeClr val="tx1"/>
                        </a:solidFill>
                        <a:effectLst/>
                        <a:latin typeface="Arial" charset="0"/>
                      </a:endParaRPr>
                    </a:p>
                  </a:txBody>
                  <a:tcPr marL="92075" marR="92075" marT="46041" marB="460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Rectangle 2"/>
          <p:cNvSpPr>
            <a:spLocks noRot="1" noChangeArrowheads="1"/>
          </p:cNvSpPr>
          <p:nvPr/>
        </p:nvSpPr>
        <p:spPr bwMode="auto">
          <a:xfrm>
            <a:off x="0" y="0"/>
            <a:ext cx="7772400"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sz="4800" dirty="0">
                <a:ea typeface="华文新魏" pitchFamily="2" charset="-122"/>
              </a:rPr>
              <a:t>控制科学发展过程</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Rot="1" noChangeArrowheads="1"/>
          </p:cNvSpPr>
          <p:nvPr/>
        </p:nvSpPr>
        <p:spPr bwMode="auto">
          <a:xfrm>
            <a:off x="0" y="0"/>
            <a:ext cx="7772400"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sz="4800" dirty="0">
                <a:ea typeface="华文新魏" pitchFamily="2" charset="-122"/>
              </a:rPr>
              <a:t>控制科学发展过程</a:t>
            </a:r>
          </a:p>
        </p:txBody>
      </p:sp>
      <p:sp>
        <p:nvSpPr>
          <p:cNvPr id="9219" name="Line 3"/>
          <p:cNvSpPr>
            <a:spLocks noChangeShapeType="1"/>
          </p:cNvSpPr>
          <p:nvPr/>
        </p:nvSpPr>
        <p:spPr bwMode="gray">
          <a:xfrm flipV="1">
            <a:off x="647700" y="5732463"/>
            <a:ext cx="7489825" cy="0"/>
          </a:xfrm>
          <a:prstGeom prst="line">
            <a:avLst/>
          </a:prstGeom>
          <a:noFill/>
          <a:ln w="25400">
            <a:solidFill>
              <a:srgbClr val="3366FF"/>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0" name="Line 4"/>
          <p:cNvSpPr>
            <a:spLocks noChangeShapeType="1"/>
          </p:cNvSpPr>
          <p:nvPr/>
        </p:nvSpPr>
        <p:spPr bwMode="gray">
          <a:xfrm flipV="1">
            <a:off x="647700" y="800100"/>
            <a:ext cx="0" cy="4932363"/>
          </a:xfrm>
          <a:prstGeom prst="line">
            <a:avLst/>
          </a:prstGeom>
          <a:noFill/>
          <a:ln w="25400">
            <a:solidFill>
              <a:srgbClr val="3366FF"/>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1" name="Rectangle 5"/>
          <p:cNvSpPr>
            <a:spLocks noChangeArrowheads="1"/>
          </p:cNvSpPr>
          <p:nvPr/>
        </p:nvSpPr>
        <p:spPr bwMode="auto">
          <a:xfrm>
            <a:off x="720725" y="5049838"/>
            <a:ext cx="1547813" cy="644525"/>
          </a:xfrm>
          <a:prstGeom prst="rect">
            <a:avLst/>
          </a:prstGeom>
          <a:solidFill>
            <a:srgbClr val="F4684C"/>
          </a:solidFill>
          <a:ln w="9525" algn="ctr">
            <a:solidFill>
              <a:srgbClr val="FF0000"/>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algn="ctr" eaLnBrk="1" hangingPunct="1">
              <a:spcBef>
                <a:spcPct val="0"/>
              </a:spcBef>
              <a:buClrTx/>
              <a:buSzTx/>
              <a:buFontTx/>
              <a:buNone/>
            </a:pPr>
            <a:r>
              <a:rPr lang="zh-CN" altLang="en-US" sz="2800" b="1" dirty="0">
                <a:ea typeface="仿宋_GB2312" pitchFamily="49" charset="-122"/>
              </a:rPr>
              <a:t>开环控制</a:t>
            </a:r>
          </a:p>
        </p:txBody>
      </p:sp>
      <p:sp>
        <p:nvSpPr>
          <p:cNvPr id="9222" name="Text Box 6"/>
          <p:cNvSpPr txBox="1">
            <a:spLocks noChangeArrowheads="1"/>
          </p:cNvSpPr>
          <p:nvPr/>
        </p:nvSpPr>
        <p:spPr bwMode="auto">
          <a:xfrm>
            <a:off x="5616575" y="5734050"/>
            <a:ext cx="26558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b">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b="1">
                <a:ea typeface="仿宋_GB2312" pitchFamily="49" charset="-122"/>
              </a:rPr>
              <a:t>对象的复杂性</a:t>
            </a:r>
          </a:p>
        </p:txBody>
      </p:sp>
      <p:sp>
        <p:nvSpPr>
          <p:cNvPr id="9223" name="Text Box 7"/>
          <p:cNvSpPr txBox="1">
            <a:spLocks noChangeArrowheads="1"/>
          </p:cNvSpPr>
          <p:nvPr/>
        </p:nvSpPr>
        <p:spPr bwMode="auto">
          <a:xfrm>
            <a:off x="28575" y="827088"/>
            <a:ext cx="677863"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wrap="none" anchor="b">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b="1">
                <a:ea typeface="仿宋_GB2312" pitchFamily="49" charset="-122"/>
              </a:rPr>
              <a:t>进展方向</a:t>
            </a:r>
          </a:p>
        </p:txBody>
      </p:sp>
      <p:sp>
        <p:nvSpPr>
          <p:cNvPr id="9224" name="Rectangle 8"/>
          <p:cNvSpPr>
            <a:spLocks noChangeArrowheads="1"/>
          </p:cNvSpPr>
          <p:nvPr/>
        </p:nvSpPr>
        <p:spPr bwMode="auto">
          <a:xfrm>
            <a:off x="1258888" y="4365625"/>
            <a:ext cx="2592387" cy="644525"/>
          </a:xfrm>
          <a:prstGeom prst="rect">
            <a:avLst/>
          </a:prstGeom>
          <a:solidFill>
            <a:srgbClr val="F4684C"/>
          </a:solidFill>
          <a:ln w="9525" algn="ctr">
            <a:solidFill>
              <a:srgbClr val="FF0000"/>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algn="ctr" eaLnBrk="1" hangingPunct="1">
              <a:spcBef>
                <a:spcPct val="0"/>
              </a:spcBef>
              <a:buClrTx/>
              <a:buSzTx/>
              <a:buFontTx/>
              <a:buNone/>
            </a:pPr>
            <a:r>
              <a:rPr lang="zh-CN" altLang="en-US" sz="2800" b="1">
                <a:ea typeface="仿宋_GB2312" pitchFamily="49" charset="-122"/>
              </a:rPr>
              <a:t>确定性反馈控制</a:t>
            </a:r>
          </a:p>
        </p:txBody>
      </p:sp>
      <p:sp>
        <p:nvSpPr>
          <p:cNvPr id="9225" name="Rectangle 9"/>
          <p:cNvSpPr>
            <a:spLocks noChangeArrowheads="1"/>
          </p:cNvSpPr>
          <p:nvPr/>
        </p:nvSpPr>
        <p:spPr bwMode="auto">
          <a:xfrm>
            <a:off x="2484438" y="3648075"/>
            <a:ext cx="1620837" cy="644525"/>
          </a:xfrm>
          <a:prstGeom prst="rect">
            <a:avLst/>
          </a:prstGeom>
          <a:solidFill>
            <a:srgbClr val="F4684C"/>
          </a:solidFill>
          <a:ln w="9525" algn="ctr">
            <a:solidFill>
              <a:srgbClr val="FF0000"/>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algn="ctr" eaLnBrk="1" hangingPunct="1">
              <a:spcBef>
                <a:spcPct val="0"/>
              </a:spcBef>
              <a:buClrTx/>
              <a:buSzTx/>
              <a:buFontTx/>
              <a:buNone/>
            </a:pPr>
            <a:r>
              <a:rPr lang="zh-CN" altLang="en-US" sz="2800" b="1" dirty="0">
                <a:ea typeface="仿宋_GB2312" pitchFamily="49" charset="-122"/>
              </a:rPr>
              <a:t>最优控制</a:t>
            </a:r>
          </a:p>
        </p:txBody>
      </p:sp>
      <p:sp>
        <p:nvSpPr>
          <p:cNvPr id="9226" name="Rectangle 10"/>
          <p:cNvSpPr>
            <a:spLocks noChangeArrowheads="1"/>
          </p:cNvSpPr>
          <p:nvPr/>
        </p:nvSpPr>
        <p:spPr bwMode="auto">
          <a:xfrm>
            <a:off x="3203575" y="2924175"/>
            <a:ext cx="1657350" cy="644525"/>
          </a:xfrm>
          <a:prstGeom prst="rect">
            <a:avLst/>
          </a:prstGeom>
          <a:solidFill>
            <a:srgbClr val="F4684C"/>
          </a:solidFill>
          <a:ln w="9525" algn="ctr">
            <a:solidFill>
              <a:srgbClr val="FF0000"/>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algn="ctr" eaLnBrk="1" hangingPunct="1">
              <a:spcBef>
                <a:spcPct val="0"/>
              </a:spcBef>
              <a:buClrTx/>
              <a:buSzTx/>
              <a:buFontTx/>
              <a:buNone/>
            </a:pPr>
            <a:r>
              <a:rPr lang="zh-CN" altLang="en-US" sz="2800" b="1">
                <a:ea typeface="仿宋_GB2312" pitchFamily="49" charset="-122"/>
              </a:rPr>
              <a:t>随机控制</a:t>
            </a:r>
          </a:p>
        </p:txBody>
      </p:sp>
      <p:sp>
        <p:nvSpPr>
          <p:cNvPr id="9227" name="Rectangle 11"/>
          <p:cNvSpPr>
            <a:spLocks noChangeArrowheads="1"/>
          </p:cNvSpPr>
          <p:nvPr/>
        </p:nvSpPr>
        <p:spPr bwMode="auto">
          <a:xfrm>
            <a:off x="3995738" y="2208213"/>
            <a:ext cx="1800225" cy="644525"/>
          </a:xfrm>
          <a:prstGeom prst="rect">
            <a:avLst/>
          </a:prstGeom>
          <a:solidFill>
            <a:srgbClr val="F4684C"/>
          </a:solidFill>
          <a:ln w="9525" algn="ctr">
            <a:solidFill>
              <a:srgbClr val="FF0000"/>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algn="ctr" eaLnBrk="1" hangingPunct="1">
              <a:spcBef>
                <a:spcPct val="0"/>
              </a:spcBef>
              <a:buClrTx/>
              <a:buSzTx/>
              <a:buFontTx/>
              <a:buNone/>
            </a:pPr>
            <a:r>
              <a:rPr lang="zh-CN" altLang="en-US" sz="2800" b="1">
                <a:ea typeface="仿宋_GB2312" pitchFamily="49" charset="-122"/>
              </a:rPr>
              <a:t>自适应控制</a:t>
            </a:r>
          </a:p>
        </p:txBody>
      </p:sp>
      <p:sp>
        <p:nvSpPr>
          <p:cNvPr id="9228" name="Rectangle 12"/>
          <p:cNvSpPr>
            <a:spLocks noChangeArrowheads="1"/>
          </p:cNvSpPr>
          <p:nvPr/>
        </p:nvSpPr>
        <p:spPr bwMode="auto">
          <a:xfrm>
            <a:off x="5795963" y="2208213"/>
            <a:ext cx="1800225" cy="644525"/>
          </a:xfrm>
          <a:prstGeom prst="rect">
            <a:avLst/>
          </a:prstGeom>
          <a:solidFill>
            <a:srgbClr val="F4684C"/>
          </a:solidFill>
          <a:ln w="9525" algn="ctr">
            <a:solidFill>
              <a:srgbClr val="FF0000"/>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algn="ctr" eaLnBrk="1" hangingPunct="1">
              <a:spcBef>
                <a:spcPct val="0"/>
              </a:spcBef>
              <a:buClrTx/>
              <a:buSzTx/>
              <a:buFontTx/>
              <a:buNone/>
            </a:pPr>
            <a:r>
              <a:rPr lang="zh-CN" altLang="en-US" sz="2800" b="1" dirty="0">
                <a:ea typeface="仿宋_GB2312" pitchFamily="49" charset="-122"/>
              </a:rPr>
              <a:t>鲁棒控制</a:t>
            </a:r>
          </a:p>
        </p:txBody>
      </p:sp>
      <p:sp>
        <p:nvSpPr>
          <p:cNvPr id="9229" name="Rectangle 13"/>
          <p:cNvSpPr>
            <a:spLocks noChangeArrowheads="1"/>
          </p:cNvSpPr>
          <p:nvPr/>
        </p:nvSpPr>
        <p:spPr bwMode="auto">
          <a:xfrm>
            <a:off x="4859338" y="1449388"/>
            <a:ext cx="1800225" cy="644525"/>
          </a:xfrm>
          <a:prstGeom prst="rect">
            <a:avLst/>
          </a:prstGeom>
          <a:solidFill>
            <a:srgbClr val="F4684C"/>
          </a:solidFill>
          <a:ln w="9525" algn="ctr">
            <a:solidFill>
              <a:srgbClr val="FF0000"/>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algn="ctr" eaLnBrk="1" hangingPunct="1">
              <a:spcBef>
                <a:spcPct val="0"/>
              </a:spcBef>
              <a:buClrTx/>
              <a:buSzTx/>
              <a:buFontTx/>
              <a:buNone/>
            </a:pPr>
            <a:r>
              <a:rPr lang="zh-CN" altLang="en-US" sz="2800" b="1">
                <a:ea typeface="仿宋_GB2312" pitchFamily="49" charset="-122"/>
              </a:rPr>
              <a:t>自学习控制</a:t>
            </a:r>
          </a:p>
        </p:txBody>
      </p:sp>
      <p:sp>
        <p:nvSpPr>
          <p:cNvPr id="9230" name="Rectangle 14"/>
          <p:cNvSpPr>
            <a:spLocks noChangeArrowheads="1"/>
          </p:cNvSpPr>
          <p:nvPr/>
        </p:nvSpPr>
        <p:spPr bwMode="auto">
          <a:xfrm>
            <a:off x="6659563" y="1449388"/>
            <a:ext cx="1800225" cy="647700"/>
          </a:xfrm>
          <a:prstGeom prst="rect">
            <a:avLst/>
          </a:prstGeom>
          <a:solidFill>
            <a:srgbClr val="F4684C"/>
          </a:solidFill>
          <a:ln w="9525" algn="ctr">
            <a:solidFill>
              <a:srgbClr val="FF0000"/>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algn="ctr" eaLnBrk="1" hangingPunct="1">
              <a:spcBef>
                <a:spcPct val="0"/>
              </a:spcBef>
              <a:buClrTx/>
              <a:buSzTx/>
              <a:buFontTx/>
              <a:buNone/>
            </a:pPr>
            <a:r>
              <a:rPr lang="zh-CN" altLang="en-US" sz="2800" b="1">
                <a:ea typeface="仿宋_GB2312" pitchFamily="49" charset="-122"/>
              </a:rPr>
              <a:t>自组织控制</a:t>
            </a:r>
          </a:p>
        </p:txBody>
      </p:sp>
      <p:sp>
        <p:nvSpPr>
          <p:cNvPr id="9231" name="Rectangle 15"/>
          <p:cNvSpPr>
            <a:spLocks noChangeArrowheads="1"/>
          </p:cNvSpPr>
          <p:nvPr/>
        </p:nvSpPr>
        <p:spPr bwMode="auto">
          <a:xfrm>
            <a:off x="5920581" y="307578"/>
            <a:ext cx="2047875" cy="950119"/>
          </a:xfrm>
          <a:prstGeom prst="rect">
            <a:avLst/>
          </a:prstGeom>
          <a:solidFill>
            <a:srgbClr val="F4684C"/>
          </a:solidFill>
          <a:ln w="9525" algn="ctr">
            <a:solidFill>
              <a:srgbClr val="FF0000"/>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algn="ctr" eaLnBrk="1" hangingPunct="1">
              <a:spcBef>
                <a:spcPct val="0"/>
              </a:spcBef>
              <a:buClrTx/>
              <a:buSzTx/>
              <a:buFontTx/>
              <a:buNone/>
            </a:pPr>
            <a:r>
              <a:rPr lang="zh-CN" altLang="en-US" b="1" dirty="0">
                <a:ea typeface="仿宋_GB2312" pitchFamily="49" charset="-122"/>
              </a:rPr>
              <a:t>智能控制</a:t>
            </a:r>
          </a:p>
        </p:txBody>
      </p:sp>
      <p:sp>
        <p:nvSpPr>
          <p:cNvPr id="9232" name="Freeform 16"/>
          <p:cNvSpPr>
            <a:spLocks/>
          </p:cNvSpPr>
          <p:nvPr/>
        </p:nvSpPr>
        <p:spPr bwMode="gray">
          <a:xfrm>
            <a:off x="935038" y="836613"/>
            <a:ext cx="3743325" cy="4140200"/>
          </a:xfrm>
          <a:custGeom>
            <a:avLst/>
            <a:gdLst>
              <a:gd name="T0" fmla="*/ 50541044 w 1824"/>
              <a:gd name="T1" fmla="*/ 2147483647 h 2648"/>
              <a:gd name="T2" fmla="*/ 235860259 w 1824"/>
              <a:gd name="T3" fmla="*/ 2147483647 h 2648"/>
              <a:gd name="T4" fmla="*/ 522259510 w 1824"/>
              <a:gd name="T5" fmla="*/ 2147483647 h 2648"/>
              <a:gd name="T6" fmla="*/ 892895887 w 1824"/>
              <a:gd name="T7" fmla="*/ 2147483647 h 2648"/>
              <a:gd name="T8" fmla="*/ 1330922375 w 1824"/>
              <a:gd name="T9" fmla="*/ 2147483647 h 2648"/>
              <a:gd name="T10" fmla="*/ 1811063322 w 1824"/>
              <a:gd name="T11" fmla="*/ 2147483647 h 2648"/>
              <a:gd name="T12" fmla="*/ 2147483647 w 1824"/>
              <a:gd name="T13" fmla="*/ 2068126838 h 2648"/>
              <a:gd name="T14" fmla="*/ 2147483647 w 1824"/>
              <a:gd name="T15" fmla="*/ 1647655756 h 2648"/>
              <a:gd name="T16" fmla="*/ 2147483647 w 1824"/>
              <a:gd name="T17" fmla="*/ 1290744874 h 2648"/>
              <a:gd name="T18" fmla="*/ 2147483647 w 1824"/>
              <a:gd name="T19" fmla="*/ 997394193 h 2648"/>
              <a:gd name="T20" fmla="*/ 2147483647 w 1824"/>
              <a:gd name="T21" fmla="*/ 757823897 h 2648"/>
              <a:gd name="T22" fmla="*/ 2147483647 w 1824"/>
              <a:gd name="T23" fmla="*/ 576924675 h 2648"/>
              <a:gd name="T24" fmla="*/ 2147483647 w 1824"/>
              <a:gd name="T25" fmla="*/ 449805837 h 2648"/>
              <a:gd name="T26" fmla="*/ 2147483647 w 1824"/>
              <a:gd name="T27" fmla="*/ 376467385 h 2648"/>
              <a:gd name="T28" fmla="*/ 2147483647 w 1824"/>
              <a:gd name="T29" fmla="*/ 352021756 h 2648"/>
              <a:gd name="T30" fmla="*/ 2147483647 w 1824"/>
              <a:gd name="T31" fmla="*/ 136897089 h 2648"/>
              <a:gd name="T32" fmla="*/ 2147483647 w 1824"/>
              <a:gd name="T33" fmla="*/ 801826030 h 2648"/>
              <a:gd name="T34" fmla="*/ 2147483647 w 1824"/>
              <a:gd name="T35" fmla="*/ 811605845 h 2648"/>
              <a:gd name="T36" fmla="*/ 2147483647 w 1824"/>
              <a:gd name="T37" fmla="*/ 845829726 h 2648"/>
              <a:gd name="T38" fmla="*/ 2147483647 w 1824"/>
              <a:gd name="T39" fmla="*/ 904499237 h 2648"/>
              <a:gd name="T40" fmla="*/ 2147483647 w 1824"/>
              <a:gd name="T41" fmla="*/ 1002283319 h 2648"/>
              <a:gd name="T42" fmla="*/ 2147483647 w 1824"/>
              <a:gd name="T43" fmla="*/ 1139180408 h 2648"/>
              <a:gd name="T44" fmla="*/ 2147483647 w 1824"/>
              <a:gd name="T45" fmla="*/ 1320081193 h 2648"/>
              <a:gd name="T46" fmla="*/ 2147483647 w 1824"/>
              <a:gd name="T47" fmla="*/ 1554762364 h 2648"/>
              <a:gd name="T48" fmla="*/ 2147483647 w 1824"/>
              <a:gd name="T49" fmla="*/ 1848113045 h 2648"/>
              <a:gd name="T50" fmla="*/ 2147483647 w 1824"/>
              <a:gd name="T51" fmla="*/ 2147483647 h 2648"/>
              <a:gd name="T52" fmla="*/ 2147483647 w 1824"/>
              <a:gd name="T53" fmla="*/ 2147483647 h 2648"/>
              <a:gd name="T54" fmla="*/ 2097464625 w 1824"/>
              <a:gd name="T55" fmla="*/ 2147483647 h 2648"/>
              <a:gd name="T56" fmla="*/ 1558358101 w 1824"/>
              <a:gd name="T57" fmla="*/ 2147483647 h 2648"/>
              <a:gd name="T58" fmla="*/ 1044521072 w 1824"/>
              <a:gd name="T59" fmla="*/ 2147483647 h 2648"/>
              <a:gd name="T60" fmla="*/ 581225088 w 1824"/>
              <a:gd name="T61" fmla="*/ 2147483647 h 2648"/>
              <a:gd name="T62" fmla="*/ 176894681 w 1824"/>
              <a:gd name="T63" fmla="*/ 2147483647 h 26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24"/>
              <a:gd name="T97" fmla="*/ 0 h 2648"/>
              <a:gd name="T98" fmla="*/ 1824 w 1824"/>
              <a:gd name="T99" fmla="*/ 2648 h 26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1">
            <a:gsLst>
              <a:gs pos="0">
                <a:srgbClr val="D11364"/>
              </a:gs>
              <a:gs pos="100000">
                <a:srgbClr val="61092E"/>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3" name="矩形 2"/>
          <p:cNvSpPr/>
          <p:nvPr/>
        </p:nvSpPr>
        <p:spPr bwMode="auto">
          <a:xfrm>
            <a:off x="647700" y="4332410"/>
            <a:ext cx="4788396" cy="1584672"/>
          </a:xfrm>
          <a:prstGeom prst="rect">
            <a:avLst/>
          </a:prstGeom>
          <a:noFill/>
          <a:ln w="57150" cap="flat" cmpd="sng" algn="ctr">
            <a:solidFill>
              <a:schemeClr val="tx1"/>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Garamond" pitchFamily="18" charset="0"/>
              <a:ea typeface="宋体" pitchFamily="2" charset="-122"/>
            </a:endParaRPr>
          </a:p>
        </p:txBody>
      </p:sp>
      <p:sp>
        <p:nvSpPr>
          <p:cNvPr id="26" name="矩形 25"/>
          <p:cNvSpPr/>
          <p:nvPr/>
        </p:nvSpPr>
        <p:spPr bwMode="auto">
          <a:xfrm>
            <a:off x="2268538" y="1359756"/>
            <a:ext cx="6479926" cy="2932844"/>
          </a:xfrm>
          <a:prstGeom prst="rect">
            <a:avLst/>
          </a:prstGeom>
          <a:noFill/>
          <a:ln w="57150" cap="flat" cmpd="sng" algn="ctr">
            <a:solidFill>
              <a:schemeClr val="tx1"/>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Garamond" pitchFamily="18" charset="0"/>
              <a:ea typeface="宋体" pitchFamily="2" charset="-122"/>
            </a:endParaRPr>
          </a:p>
        </p:txBody>
      </p:sp>
      <p:sp>
        <p:nvSpPr>
          <p:cNvPr id="27" name="Rectangle 5"/>
          <p:cNvSpPr>
            <a:spLocks noChangeArrowheads="1"/>
          </p:cNvSpPr>
          <p:nvPr/>
        </p:nvSpPr>
        <p:spPr bwMode="auto">
          <a:xfrm>
            <a:off x="3635897" y="5193809"/>
            <a:ext cx="1746832" cy="644525"/>
          </a:xfrm>
          <a:prstGeom prst="rect">
            <a:avLst/>
          </a:prstGeom>
          <a:solidFill>
            <a:schemeClr val="bg2"/>
          </a:solidFill>
          <a:ln w="9525" algn="ctr">
            <a:solidFill>
              <a:schemeClr val="tx1"/>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algn="ctr" eaLnBrk="1" hangingPunct="1">
              <a:spcBef>
                <a:spcPct val="0"/>
              </a:spcBef>
              <a:buClrTx/>
              <a:buSzTx/>
              <a:buFontTx/>
              <a:buNone/>
            </a:pPr>
            <a:r>
              <a:rPr lang="zh-CN" altLang="en-US" sz="2000" b="1" dirty="0" smtClean="0">
                <a:ea typeface="仿宋_GB2312" pitchFamily="49" charset="-122"/>
              </a:rPr>
              <a:t>经典控制理论</a:t>
            </a:r>
            <a:endParaRPr lang="zh-CN" altLang="en-US" sz="2000" b="1" dirty="0">
              <a:ea typeface="仿宋_GB2312" pitchFamily="49" charset="-122"/>
            </a:endParaRPr>
          </a:p>
        </p:txBody>
      </p:sp>
      <p:sp>
        <p:nvSpPr>
          <p:cNvPr id="28" name="Rectangle 5"/>
          <p:cNvSpPr>
            <a:spLocks noChangeArrowheads="1"/>
          </p:cNvSpPr>
          <p:nvPr/>
        </p:nvSpPr>
        <p:spPr bwMode="auto">
          <a:xfrm>
            <a:off x="6998493" y="3568700"/>
            <a:ext cx="1677963" cy="644525"/>
          </a:xfrm>
          <a:prstGeom prst="rect">
            <a:avLst/>
          </a:prstGeom>
          <a:solidFill>
            <a:schemeClr val="bg2"/>
          </a:solidFill>
          <a:ln w="9525" algn="ctr">
            <a:solidFill>
              <a:schemeClr val="tx1"/>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algn="ctr" eaLnBrk="1" hangingPunct="1">
              <a:spcBef>
                <a:spcPct val="0"/>
              </a:spcBef>
              <a:buClrTx/>
              <a:buSzTx/>
              <a:buFontTx/>
              <a:buNone/>
            </a:pPr>
            <a:r>
              <a:rPr lang="zh-CN" altLang="en-US" sz="2000" b="1" dirty="0" smtClean="0">
                <a:ea typeface="仿宋_GB2312" pitchFamily="49" charset="-122"/>
              </a:rPr>
              <a:t>现代控制理论</a:t>
            </a:r>
            <a:endParaRPr lang="zh-CN" altLang="en-US" sz="2000" b="1" dirty="0">
              <a:ea typeface="仿宋_GB2312" pitchFamily="49"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type="body" idx="1"/>
          </p:nvPr>
        </p:nvSpPr>
        <p:spPr>
          <a:xfrm>
            <a:off x="971600" y="188640"/>
            <a:ext cx="7777163" cy="5545137"/>
          </a:xfrm>
        </p:spPr>
        <p:txBody>
          <a:bodyPr/>
          <a:lstStyle/>
          <a:p>
            <a:pPr eaLnBrk="1" hangingPunct="1">
              <a:defRPr/>
            </a:pPr>
            <a:endParaRPr lang="zh-CN" altLang="en-US" dirty="0" smtClean="0"/>
          </a:p>
          <a:p>
            <a:pPr eaLnBrk="1" hangingPunct="1">
              <a:defRPr/>
            </a:pPr>
            <a:r>
              <a:rPr lang="zh-CN" altLang="en-US" b="1" dirty="0" smtClean="0">
                <a:solidFill>
                  <a:srgbClr val="FF0000"/>
                </a:solidFill>
                <a:ea typeface="黑体" pitchFamily="2" charset="-122"/>
              </a:rPr>
              <a:t>智能控制</a:t>
            </a:r>
            <a:r>
              <a:rPr lang="zh-CN" altLang="en-US" b="1" dirty="0" smtClean="0"/>
              <a:t>：</a:t>
            </a:r>
            <a:r>
              <a:rPr lang="en-US" altLang="zh-CN" b="1" dirty="0" smtClean="0"/>
              <a:t>20</a:t>
            </a:r>
            <a:r>
              <a:rPr lang="zh-CN" altLang="en-US" b="1" dirty="0" smtClean="0"/>
              <a:t>世纪</a:t>
            </a:r>
            <a:r>
              <a:rPr lang="en-US" altLang="zh-CN" b="1" dirty="0" smtClean="0"/>
              <a:t>70</a:t>
            </a:r>
            <a:r>
              <a:rPr lang="zh-CN" altLang="en-US" b="1" dirty="0" smtClean="0"/>
              <a:t>年代发展起来的一种新控制方法</a:t>
            </a:r>
          </a:p>
          <a:p>
            <a:pPr lvl="1" eaLnBrk="1" hangingPunct="1">
              <a:defRPr/>
            </a:pPr>
            <a:r>
              <a:rPr lang="zh-CN" altLang="en-US" b="1" dirty="0" smtClean="0">
                <a:solidFill>
                  <a:srgbClr val="FF0000"/>
                </a:solidFill>
                <a:ea typeface="黑体" pitchFamily="2" charset="-122"/>
              </a:rPr>
              <a:t>智能控制的思想</a:t>
            </a:r>
            <a:r>
              <a:rPr lang="zh-CN" altLang="en-US" b="1" dirty="0" smtClean="0"/>
              <a:t>：</a:t>
            </a:r>
          </a:p>
          <a:p>
            <a:pPr eaLnBrk="1" hangingPunct="1">
              <a:buFont typeface="Wingdings" pitchFamily="2" charset="2"/>
              <a:buNone/>
              <a:defRPr/>
            </a:pPr>
            <a:r>
              <a:rPr lang="zh-CN" altLang="en-US" b="1" dirty="0" smtClean="0"/>
              <a:t>   </a:t>
            </a:r>
            <a:r>
              <a:rPr lang="zh-CN" altLang="en-US" sz="2400" b="1" dirty="0" smtClean="0"/>
              <a:t>模仿人如何根据外部环境调整自身使之适应其</a:t>
            </a:r>
            <a:r>
              <a:rPr lang="zh-CN" altLang="en-US" sz="2400" b="1" dirty="0" smtClean="0"/>
              <a:t>变化，达到</a:t>
            </a:r>
            <a:r>
              <a:rPr lang="zh-CN" altLang="en-US" sz="2400" b="1" dirty="0" smtClean="0"/>
              <a:t>对难以建模或模型不确定性复杂系统的控制。</a:t>
            </a:r>
          </a:p>
          <a:p>
            <a:pPr lvl="1" eaLnBrk="1" hangingPunct="1">
              <a:defRPr/>
            </a:pPr>
            <a:r>
              <a:rPr lang="zh-CN" altLang="en-US" b="1" dirty="0" smtClean="0">
                <a:solidFill>
                  <a:srgbClr val="FF0000"/>
                </a:solidFill>
                <a:ea typeface="黑体" pitchFamily="2" charset="-122"/>
              </a:rPr>
              <a:t>智能控制研究内容</a:t>
            </a:r>
            <a:r>
              <a:rPr lang="zh-CN" altLang="en-US" b="1" dirty="0" smtClean="0"/>
              <a:t>：</a:t>
            </a:r>
            <a:endParaRPr lang="zh-CN" altLang="en-US" b="1" dirty="0"/>
          </a:p>
          <a:p>
            <a:pPr eaLnBrk="1" hangingPunct="1">
              <a:buNone/>
              <a:defRPr/>
            </a:pPr>
            <a:r>
              <a:rPr lang="zh-CN" altLang="en-US" b="1" dirty="0"/>
              <a:t>   </a:t>
            </a:r>
            <a:r>
              <a:rPr lang="zh-CN" altLang="en-US" sz="2400" b="1" dirty="0" smtClean="0"/>
              <a:t>运用智能控制方法解决传统控制方法难以解决的  非线性、不确定性等问题</a:t>
            </a:r>
            <a:r>
              <a:rPr lang="zh-CN" altLang="en-US" sz="2000" b="1" dirty="0" smtClean="0"/>
              <a:t>。</a:t>
            </a:r>
            <a:endParaRPr lang="en-US" altLang="zh-CN" sz="2000" b="1" dirty="0" smtClean="0"/>
          </a:p>
          <a:p>
            <a:pPr eaLnBrk="1" hangingPunct="1">
              <a:buNone/>
              <a:defRPr/>
            </a:pPr>
            <a:endParaRPr lang="zh-CN" altLang="en-US" sz="2000" b="1" dirty="0"/>
          </a:p>
          <a:p>
            <a:pPr eaLnBrk="1" hangingPunct="1">
              <a:buNone/>
              <a:defRPr/>
            </a:pPr>
            <a:r>
              <a:rPr lang="zh-CN" altLang="en-US" b="1" dirty="0" smtClean="0"/>
              <a:t>目前关于智能控制的定义，理论，结构等问题无统一的系统描述。</a:t>
            </a:r>
            <a:endParaRPr lang="zh-CN" altLang="en-US" b="1" dirty="0" smtClean="0"/>
          </a:p>
        </p:txBody>
      </p:sp>
    </p:spTree>
    <p:extLst>
      <p:ext uri="{BB962C8B-B14F-4D97-AF65-F5344CB8AC3E}">
        <p14:creationId xmlns:p14="http://schemas.microsoft.com/office/powerpoint/2010/main" val="10495061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a:xfrm>
            <a:off x="971550" y="404813"/>
            <a:ext cx="7704138" cy="5184775"/>
          </a:xfrm>
        </p:spPr>
        <p:txBody>
          <a:bodyPr/>
          <a:lstStyle/>
          <a:p>
            <a:pPr eaLnBrk="1" hangingPunct="1">
              <a:lnSpc>
                <a:spcPct val="80000"/>
              </a:lnSpc>
              <a:buFont typeface="Wingdings" pitchFamily="2" charset="2"/>
              <a:buNone/>
              <a:defRPr/>
            </a:pPr>
            <a:r>
              <a:rPr lang="zh-CN" altLang="en-US" sz="2800" b="1" dirty="0" smtClean="0">
                <a:solidFill>
                  <a:srgbClr val="FF0000"/>
                </a:solidFill>
                <a:ea typeface="黑体" pitchFamily="2" charset="-122"/>
              </a:rPr>
              <a:t>智能控制理论</a:t>
            </a:r>
            <a:r>
              <a:rPr lang="en-US" altLang="zh-CN" sz="2800" b="1" dirty="0" smtClean="0">
                <a:solidFill>
                  <a:srgbClr val="FF0000"/>
                </a:solidFill>
                <a:ea typeface="黑体" pitchFamily="2" charset="-122"/>
              </a:rPr>
              <a:t>----------</a:t>
            </a:r>
            <a:r>
              <a:rPr lang="zh-CN" altLang="en-US" sz="2800" b="1" dirty="0" smtClean="0"/>
              <a:t>多学科的交叉</a:t>
            </a:r>
            <a:endParaRPr lang="zh-CN" altLang="en-US" sz="2800" b="1" dirty="0" smtClean="0">
              <a:solidFill>
                <a:srgbClr val="FF0000"/>
              </a:solidFill>
              <a:ea typeface="黑体" pitchFamily="2" charset="-122"/>
            </a:endParaRPr>
          </a:p>
          <a:p>
            <a:pPr eaLnBrk="1" hangingPunct="1">
              <a:lnSpc>
                <a:spcPct val="80000"/>
              </a:lnSpc>
              <a:buFont typeface="Wingdings" pitchFamily="2" charset="2"/>
              <a:buNone/>
              <a:defRPr/>
            </a:pPr>
            <a:endParaRPr lang="zh-CN" altLang="en-US" sz="2800" b="1" dirty="0" smtClean="0"/>
          </a:p>
          <a:p>
            <a:pPr eaLnBrk="1" hangingPunct="1">
              <a:lnSpc>
                <a:spcPct val="80000"/>
              </a:lnSpc>
              <a:buFont typeface="Wingdings" pitchFamily="2" charset="2"/>
              <a:buNone/>
              <a:defRPr/>
            </a:pPr>
            <a:r>
              <a:rPr lang="zh-CN" altLang="en-US" sz="2800" b="1" dirty="0" smtClean="0">
                <a:solidFill>
                  <a:srgbClr val="FF0000"/>
                </a:solidFill>
              </a:rPr>
              <a:t> </a:t>
            </a:r>
            <a:r>
              <a:rPr lang="en-US" altLang="zh-CN" sz="2800" b="1" dirty="0" smtClean="0">
                <a:solidFill>
                  <a:srgbClr val="FF0000"/>
                </a:solidFill>
              </a:rPr>
              <a:t>1971 </a:t>
            </a:r>
            <a:r>
              <a:rPr lang="zh-CN" altLang="en-US" sz="2800" b="1" dirty="0" smtClean="0"/>
              <a:t>傅京逊 ：</a:t>
            </a:r>
            <a:r>
              <a:rPr lang="zh-CN" altLang="en-US" sz="2800" b="1" dirty="0" smtClean="0">
                <a:solidFill>
                  <a:srgbClr val="FF0000"/>
                </a:solidFill>
                <a:latin typeface="黑体" pitchFamily="2" charset="-122"/>
                <a:ea typeface="黑体" pitchFamily="2" charset="-122"/>
              </a:rPr>
              <a:t>人工智能</a:t>
            </a:r>
            <a:r>
              <a:rPr lang="en-US" altLang="zh-CN" sz="2800" b="1" dirty="0" smtClean="0">
                <a:solidFill>
                  <a:srgbClr val="FF0000"/>
                </a:solidFill>
                <a:latin typeface="黑体" pitchFamily="2" charset="-122"/>
                <a:ea typeface="黑体" pitchFamily="2" charset="-122"/>
              </a:rPr>
              <a:t>+</a:t>
            </a:r>
            <a:r>
              <a:rPr lang="zh-CN" altLang="en-US" sz="2800" b="1" dirty="0" smtClean="0">
                <a:solidFill>
                  <a:srgbClr val="FF0000"/>
                </a:solidFill>
                <a:latin typeface="黑体" pitchFamily="2" charset="-122"/>
                <a:ea typeface="黑体" pitchFamily="2" charset="-122"/>
              </a:rPr>
              <a:t>自动控制</a:t>
            </a:r>
          </a:p>
          <a:p>
            <a:pPr eaLnBrk="1" hangingPunct="1">
              <a:lnSpc>
                <a:spcPct val="80000"/>
              </a:lnSpc>
              <a:buFont typeface="Wingdings" pitchFamily="2" charset="2"/>
              <a:buNone/>
              <a:defRPr/>
            </a:pPr>
            <a:r>
              <a:rPr lang="zh-CN" altLang="en-US" sz="2800" b="1" dirty="0" smtClean="0"/>
              <a:t>         </a:t>
            </a:r>
            <a:r>
              <a:rPr lang="en-US" altLang="zh-CN" sz="2800" b="1" dirty="0" smtClean="0"/>
              <a:t>K.S.FU    Artificial Intelligence (AI)           </a:t>
            </a:r>
          </a:p>
          <a:p>
            <a:pPr eaLnBrk="1" hangingPunct="1">
              <a:lnSpc>
                <a:spcPct val="80000"/>
              </a:lnSpc>
              <a:buFont typeface="Wingdings" pitchFamily="2" charset="2"/>
              <a:buNone/>
              <a:defRPr/>
            </a:pPr>
            <a:r>
              <a:rPr lang="en-US" altLang="zh-CN" sz="2800" b="1" dirty="0" smtClean="0"/>
              <a:t>   Automatic Control(AC)</a:t>
            </a:r>
            <a:r>
              <a:rPr lang="en-US" altLang="zh-CN" sz="2800" b="1" dirty="0" smtClean="0">
                <a:sym typeface="Wingdings" pitchFamily="2" charset="2"/>
              </a:rPr>
              <a:t></a:t>
            </a:r>
            <a:r>
              <a:rPr lang="en-US" altLang="zh-CN" sz="2800" b="1" dirty="0" smtClean="0"/>
              <a:t>Intelligent Control(IC)</a:t>
            </a:r>
          </a:p>
          <a:p>
            <a:pPr eaLnBrk="1" hangingPunct="1">
              <a:lnSpc>
                <a:spcPct val="80000"/>
              </a:lnSpc>
              <a:buFont typeface="Wingdings" pitchFamily="2" charset="2"/>
              <a:buNone/>
              <a:defRPr/>
            </a:pPr>
            <a:r>
              <a:rPr lang="en-US" altLang="zh-CN" sz="2800" b="1" dirty="0" smtClean="0">
                <a:solidFill>
                  <a:srgbClr val="3366FF"/>
                </a:solidFill>
              </a:rPr>
              <a:t> </a:t>
            </a:r>
          </a:p>
          <a:p>
            <a:pPr eaLnBrk="1" hangingPunct="1">
              <a:lnSpc>
                <a:spcPct val="80000"/>
              </a:lnSpc>
              <a:buFont typeface="Wingdings" pitchFamily="2" charset="2"/>
              <a:buNone/>
              <a:defRPr/>
            </a:pPr>
            <a:r>
              <a:rPr lang="en-US" altLang="zh-CN" sz="2800" b="1" dirty="0" smtClean="0">
                <a:solidFill>
                  <a:srgbClr val="3366FF"/>
                </a:solidFill>
              </a:rPr>
              <a:t> </a:t>
            </a:r>
            <a:r>
              <a:rPr lang="en-US" altLang="zh-CN" sz="2800" b="1" dirty="0" smtClean="0">
                <a:solidFill>
                  <a:srgbClr val="FF0000"/>
                </a:solidFill>
              </a:rPr>
              <a:t>1977</a:t>
            </a:r>
            <a:r>
              <a:rPr lang="en-US" altLang="zh-CN" sz="2800" b="1" dirty="0" smtClean="0"/>
              <a:t>  Saridis：</a:t>
            </a:r>
            <a:r>
              <a:rPr lang="zh-CN" altLang="en-US" sz="2800" b="1" dirty="0" smtClean="0">
                <a:solidFill>
                  <a:srgbClr val="FF0000"/>
                </a:solidFill>
                <a:latin typeface="黑体" pitchFamily="2" charset="-122"/>
                <a:ea typeface="黑体" pitchFamily="2" charset="-122"/>
              </a:rPr>
              <a:t>人工智能</a:t>
            </a:r>
            <a:r>
              <a:rPr lang="en-US" altLang="zh-CN" sz="2800" b="1" dirty="0" smtClean="0">
                <a:solidFill>
                  <a:srgbClr val="FF0000"/>
                </a:solidFill>
                <a:latin typeface="黑体" pitchFamily="2" charset="-122"/>
                <a:ea typeface="黑体" pitchFamily="2" charset="-122"/>
              </a:rPr>
              <a:t>+</a:t>
            </a:r>
            <a:r>
              <a:rPr lang="zh-CN" altLang="en-US" sz="2800" b="1" dirty="0" smtClean="0">
                <a:solidFill>
                  <a:srgbClr val="FF0000"/>
                </a:solidFill>
                <a:latin typeface="黑体" pitchFamily="2" charset="-122"/>
                <a:ea typeface="黑体" pitchFamily="2" charset="-122"/>
              </a:rPr>
              <a:t>自动控制</a:t>
            </a:r>
            <a:r>
              <a:rPr lang="en-US" altLang="zh-CN" sz="2800" b="1" dirty="0" smtClean="0">
                <a:solidFill>
                  <a:srgbClr val="FF0000"/>
                </a:solidFill>
                <a:latin typeface="黑体" pitchFamily="2" charset="-122"/>
                <a:ea typeface="黑体" pitchFamily="2" charset="-122"/>
              </a:rPr>
              <a:t>+</a:t>
            </a:r>
            <a:r>
              <a:rPr lang="zh-CN" altLang="en-US" sz="2800" b="1" dirty="0" smtClean="0">
                <a:solidFill>
                  <a:srgbClr val="FF0000"/>
                </a:solidFill>
                <a:latin typeface="黑体" pitchFamily="2" charset="-122"/>
                <a:ea typeface="黑体" pitchFamily="2" charset="-122"/>
              </a:rPr>
              <a:t>运筹学</a:t>
            </a:r>
          </a:p>
          <a:p>
            <a:pPr eaLnBrk="1" hangingPunct="1">
              <a:lnSpc>
                <a:spcPct val="80000"/>
              </a:lnSpc>
              <a:buFont typeface="Wingdings" pitchFamily="2" charset="2"/>
              <a:buNone/>
              <a:defRPr/>
            </a:pPr>
            <a:r>
              <a:rPr lang="zh-CN" altLang="en-US" sz="2800" b="1" dirty="0" smtClean="0"/>
              <a:t>      运筹学    </a:t>
            </a:r>
            <a:r>
              <a:rPr lang="en-US" altLang="zh-CN" sz="2800" b="1" dirty="0" smtClean="0"/>
              <a:t>Operation Research</a:t>
            </a:r>
            <a:r>
              <a:rPr lang="en-US" altLang="zh-CN" sz="2800" b="1" dirty="0" smtClean="0">
                <a:sym typeface="Wingdings" pitchFamily="2" charset="2"/>
              </a:rPr>
              <a:t></a:t>
            </a:r>
            <a:r>
              <a:rPr lang="en-US" altLang="zh-CN" sz="2800" b="1" dirty="0" smtClean="0"/>
              <a:t> OR</a:t>
            </a:r>
          </a:p>
          <a:p>
            <a:pPr eaLnBrk="1" hangingPunct="1">
              <a:lnSpc>
                <a:spcPct val="80000"/>
              </a:lnSpc>
              <a:buFont typeface="Wingdings" pitchFamily="2" charset="2"/>
              <a:buNone/>
              <a:defRPr/>
            </a:pPr>
            <a:r>
              <a:rPr lang="en-US" altLang="zh-CN" sz="2800" b="1" dirty="0" smtClean="0"/>
              <a:t>      </a:t>
            </a:r>
            <a:r>
              <a:rPr lang="zh-CN" altLang="en-US" sz="2800" b="1" dirty="0" smtClean="0"/>
              <a:t>自动控制  </a:t>
            </a:r>
            <a:r>
              <a:rPr lang="en-US" altLang="zh-CN" sz="2800" b="1" dirty="0" smtClean="0"/>
              <a:t>Control </a:t>
            </a:r>
            <a:r>
              <a:rPr lang="en-US" altLang="zh-CN" sz="2800" b="1" dirty="0" err="1" smtClean="0"/>
              <a:t>Theory</a:t>
            </a:r>
            <a:r>
              <a:rPr lang="en-US" altLang="zh-CN" sz="2800" b="1" dirty="0" err="1" smtClean="0">
                <a:sym typeface="Wingdings" pitchFamily="2" charset="2"/>
              </a:rPr>
              <a:t></a:t>
            </a:r>
            <a:r>
              <a:rPr lang="en-US" altLang="zh-CN" sz="2800" b="1" dirty="0" err="1" smtClean="0"/>
              <a:t>CT</a:t>
            </a:r>
            <a:endParaRPr lang="en-US" altLang="zh-CN" sz="2800" b="1" dirty="0" smtClean="0"/>
          </a:p>
          <a:p>
            <a:pPr eaLnBrk="1" hangingPunct="1">
              <a:lnSpc>
                <a:spcPct val="80000"/>
              </a:lnSpc>
              <a:buFont typeface="Wingdings" pitchFamily="2" charset="2"/>
              <a:buNone/>
              <a:defRPr/>
            </a:pPr>
            <a:r>
              <a:rPr lang="en-US" altLang="zh-CN" sz="2800" b="1" dirty="0" smtClean="0">
                <a:solidFill>
                  <a:srgbClr val="4C15D7"/>
                </a:solidFill>
              </a:rPr>
              <a:t>  </a:t>
            </a:r>
          </a:p>
          <a:p>
            <a:pPr eaLnBrk="1" hangingPunct="1">
              <a:lnSpc>
                <a:spcPct val="80000"/>
              </a:lnSpc>
              <a:buFont typeface="Wingdings" pitchFamily="2" charset="2"/>
              <a:buNone/>
              <a:defRPr/>
            </a:pPr>
            <a:r>
              <a:rPr lang="en-US" altLang="zh-CN" sz="2800" b="1" dirty="0" smtClean="0">
                <a:solidFill>
                  <a:srgbClr val="4C15D7"/>
                </a:solidFill>
              </a:rPr>
              <a:t> </a:t>
            </a:r>
            <a:r>
              <a:rPr lang="en-US" altLang="zh-CN" sz="2800" b="1" dirty="0" smtClean="0">
                <a:solidFill>
                  <a:srgbClr val="FF0000"/>
                </a:solidFill>
              </a:rPr>
              <a:t>1982 </a:t>
            </a:r>
            <a:r>
              <a:rPr lang="en-US" altLang="zh-CN" sz="2800" b="1" dirty="0" smtClean="0">
                <a:solidFill>
                  <a:srgbClr val="4C15D7"/>
                </a:solidFill>
              </a:rPr>
              <a:t> </a:t>
            </a:r>
            <a:r>
              <a:rPr lang="zh-CN" altLang="en-US" sz="2800" b="1" dirty="0" smtClean="0"/>
              <a:t>蔡自兴： </a:t>
            </a:r>
            <a:r>
              <a:rPr lang="en-US" altLang="zh-CN" sz="2800" b="1" dirty="0" smtClean="0">
                <a:solidFill>
                  <a:srgbClr val="FF0000"/>
                </a:solidFill>
              </a:rPr>
              <a:t>AI+CT+OR+IT</a:t>
            </a:r>
          </a:p>
          <a:p>
            <a:pPr eaLnBrk="1" hangingPunct="1">
              <a:lnSpc>
                <a:spcPct val="80000"/>
              </a:lnSpc>
              <a:buFont typeface="Wingdings" pitchFamily="2" charset="2"/>
              <a:buNone/>
              <a:defRPr/>
            </a:pPr>
            <a:r>
              <a:rPr lang="en-US" altLang="zh-CN" sz="2800" b="1" dirty="0" smtClean="0"/>
              <a:t>       IT</a:t>
            </a:r>
            <a:r>
              <a:rPr lang="en-US" altLang="zh-CN" sz="2800" b="1" dirty="0" smtClean="0">
                <a:sym typeface="Wingdings" pitchFamily="2" charset="2"/>
              </a:rPr>
              <a:t></a:t>
            </a:r>
            <a:r>
              <a:rPr lang="zh-CN" altLang="en-US" sz="2800" b="1" dirty="0" smtClean="0"/>
              <a:t>信息论  </a:t>
            </a:r>
            <a:r>
              <a:rPr lang="en-US" altLang="zh-CN" sz="2800" b="1" dirty="0" smtClean="0"/>
              <a:t>Information Theory</a:t>
            </a:r>
            <a:endParaRPr lang="zh-CN" altLang="en-US" sz="2800" b="1" dirty="0" smtClean="0"/>
          </a:p>
        </p:txBody>
      </p:sp>
    </p:spTree>
    <p:extLst>
      <p:ext uri="{BB962C8B-B14F-4D97-AF65-F5344CB8AC3E}">
        <p14:creationId xmlns:p14="http://schemas.microsoft.com/office/powerpoint/2010/main" val="1625965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p:txBody>
          <a:bodyPr/>
          <a:lstStyle/>
          <a:p>
            <a:pPr eaLnBrk="1" hangingPunct="1">
              <a:defRPr/>
            </a:pPr>
            <a:r>
              <a:rPr lang="en-US" altLang="zh-CN" sz="4000" dirty="0" smtClean="0">
                <a:solidFill>
                  <a:schemeClr val="tx1"/>
                </a:solidFill>
              </a:rPr>
              <a:t>1.2</a:t>
            </a:r>
            <a:r>
              <a:rPr lang="zh-CN" altLang="en-US" sz="4000" dirty="0" smtClean="0">
                <a:solidFill>
                  <a:schemeClr val="tx1"/>
                </a:solidFill>
              </a:rPr>
              <a:t>智能控制的研究对象</a:t>
            </a:r>
            <a:r>
              <a:rPr lang="zh-CN" altLang="en-US" sz="4000" dirty="0" smtClean="0"/>
              <a:t> </a:t>
            </a:r>
            <a:endParaRPr lang="en-US" altLang="zh-CN" sz="4000" dirty="0" smtClean="0"/>
          </a:p>
        </p:txBody>
      </p:sp>
      <p:sp>
        <p:nvSpPr>
          <p:cNvPr id="30723" name="Rectangle 3"/>
          <p:cNvSpPr>
            <a:spLocks noGrp="1" noChangeArrowheads="1"/>
          </p:cNvSpPr>
          <p:nvPr>
            <p:ph type="body" idx="1"/>
          </p:nvPr>
        </p:nvSpPr>
        <p:spPr>
          <a:xfrm>
            <a:off x="1042988" y="1125538"/>
            <a:ext cx="7681912" cy="5543550"/>
          </a:xfrm>
        </p:spPr>
        <p:txBody>
          <a:bodyPr/>
          <a:lstStyle/>
          <a:p>
            <a:pPr eaLnBrk="1" hangingPunct="1">
              <a:lnSpc>
                <a:spcPct val="90000"/>
              </a:lnSpc>
              <a:buFont typeface="Wingdings" pitchFamily="2" charset="2"/>
              <a:buNone/>
              <a:defRPr/>
            </a:pPr>
            <a:endParaRPr lang="zh-CN" altLang="en-US" sz="1800" dirty="0" smtClean="0"/>
          </a:p>
          <a:p>
            <a:pPr eaLnBrk="1" fontAlgn="t" hangingPunct="1">
              <a:lnSpc>
                <a:spcPct val="90000"/>
              </a:lnSpc>
              <a:buFont typeface="Wingdings" pitchFamily="2" charset="2"/>
              <a:buNone/>
              <a:defRPr/>
            </a:pPr>
            <a:r>
              <a:rPr lang="zh-CN" altLang="en-US" sz="2800" dirty="0" smtClean="0"/>
              <a:t>    </a:t>
            </a:r>
            <a:r>
              <a:rPr lang="zh-CN" altLang="en-US" sz="2800" b="1" dirty="0" smtClean="0"/>
              <a:t>它是控制理论发展的高级阶段，主要用来解决那些用传统方法难以解决的复杂系统的控制问题。</a:t>
            </a:r>
          </a:p>
          <a:p>
            <a:pPr eaLnBrk="1" fontAlgn="t" hangingPunct="1">
              <a:lnSpc>
                <a:spcPct val="90000"/>
              </a:lnSpc>
              <a:buFont typeface="Wingdings" pitchFamily="2" charset="2"/>
              <a:buNone/>
              <a:defRPr/>
            </a:pPr>
            <a:r>
              <a:rPr lang="zh-CN" altLang="en-US" sz="2800" b="1" dirty="0" smtClean="0"/>
              <a:t>    如：</a:t>
            </a:r>
            <a:endParaRPr lang="en-US" altLang="zh-CN" sz="2800" b="1" dirty="0" smtClean="0"/>
          </a:p>
          <a:p>
            <a:pPr eaLnBrk="1" fontAlgn="t" hangingPunct="1">
              <a:lnSpc>
                <a:spcPct val="90000"/>
              </a:lnSpc>
              <a:buFont typeface="Wingdings" pitchFamily="2" charset="2"/>
              <a:buNone/>
              <a:defRPr/>
            </a:pPr>
            <a:r>
              <a:rPr lang="en-US" altLang="zh-CN" sz="2800" b="1" dirty="0" smtClean="0"/>
              <a:t>    1.  </a:t>
            </a:r>
            <a:r>
              <a:rPr lang="zh-CN" altLang="en-US" sz="2800" b="1" dirty="0" smtClean="0"/>
              <a:t>智能机器人</a:t>
            </a:r>
          </a:p>
          <a:p>
            <a:pPr eaLnBrk="1" fontAlgn="t" hangingPunct="1">
              <a:lnSpc>
                <a:spcPct val="90000"/>
              </a:lnSpc>
              <a:buFont typeface="Wingdings" pitchFamily="2" charset="2"/>
              <a:buNone/>
              <a:defRPr/>
            </a:pPr>
            <a:r>
              <a:rPr lang="en-US" altLang="zh-CN" sz="2800" b="1" dirty="0" smtClean="0"/>
              <a:t>    2.  </a:t>
            </a:r>
            <a:r>
              <a:rPr lang="zh-CN" altLang="en-US" sz="2800" b="1" dirty="0" smtClean="0"/>
              <a:t>计算机集成制造系统</a:t>
            </a:r>
            <a:r>
              <a:rPr lang="en-US" altLang="zh-CN" sz="2800" b="1" dirty="0" smtClean="0"/>
              <a:t>CIMS </a:t>
            </a:r>
            <a:endParaRPr lang="zh-CN" altLang="en-US" sz="2800" b="1" dirty="0" smtClean="0"/>
          </a:p>
          <a:p>
            <a:pPr eaLnBrk="1" fontAlgn="t" hangingPunct="1">
              <a:lnSpc>
                <a:spcPct val="90000"/>
              </a:lnSpc>
              <a:buFont typeface="Wingdings" pitchFamily="2" charset="2"/>
              <a:buNone/>
              <a:defRPr/>
            </a:pPr>
            <a:r>
              <a:rPr lang="en-US" altLang="zh-CN" sz="2800" b="1" dirty="0" smtClean="0"/>
              <a:t>    3.  </a:t>
            </a:r>
            <a:r>
              <a:rPr lang="zh-CN" altLang="en-US" sz="2800" b="1" dirty="0" smtClean="0"/>
              <a:t>复杂工业过程控制系统</a:t>
            </a:r>
          </a:p>
          <a:p>
            <a:pPr eaLnBrk="1" fontAlgn="t" hangingPunct="1">
              <a:lnSpc>
                <a:spcPct val="90000"/>
              </a:lnSpc>
              <a:buFont typeface="Wingdings" pitchFamily="2" charset="2"/>
              <a:buNone/>
              <a:defRPr/>
            </a:pPr>
            <a:r>
              <a:rPr lang="en-US" altLang="zh-CN" sz="2800" b="1" dirty="0" smtClean="0"/>
              <a:t>    4.  </a:t>
            </a:r>
            <a:r>
              <a:rPr lang="zh-CN" altLang="en-US" sz="2800" b="1" dirty="0" smtClean="0"/>
              <a:t>航空航天控制系统</a:t>
            </a:r>
          </a:p>
          <a:p>
            <a:pPr eaLnBrk="1" fontAlgn="t" hangingPunct="1">
              <a:lnSpc>
                <a:spcPct val="90000"/>
              </a:lnSpc>
              <a:buFont typeface="Wingdings" pitchFamily="2" charset="2"/>
              <a:buNone/>
              <a:defRPr/>
            </a:pPr>
            <a:r>
              <a:rPr lang="zh-CN" altLang="en-US" sz="2800" b="1" dirty="0" smtClean="0"/>
              <a:t>    5.  社会经济管理系统</a:t>
            </a:r>
          </a:p>
          <a:p>
            <a:pPr eaLnBrk="1" fontAlgn="t" hangingPunct="1">
              <a:lnSpc>
                <a:spcPct val="90000"/>
              </a:lnSpc>
              <a:buFont typeface="Wingdings" pitchFamily="2" charset="2"/>
              <a:buNone/>
              <a:defRPr/>
            </a:pPr>
            <a:r>
              <a:rPr lang="en-US" altLang="zh-CN" sz="2800" b="1" dirty="0" smtClean="0"/>
              <a:t>    6.  </a:t>
            </a:r>
            <a:r>
              <a:rPr lang="zh-CN" altLang="en-US" sz="2800" b="1" dirty="0" smtClean="0"/>
              <a:t>交通运输系统等</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type="body" idx="1"/>
          </p:nvPr>
        </p:nvSpPr>
        <p:spPr>
          <a:xfrm>
            <a:off x="971550" y="765175"/>
            <a:ext cx="7921625" cy="5472113"/>
          </a:xfrm>
        </p:spPr>
        <p:txBody>
          <a:bodyPr/>
          <a:lstStyle/>
          <a:p>
            <a:pPr eaLnBrk="1" fontAlgn="t" hangingPunct="1">
              <a:buFont typeface="Wingdings" pitchFamily="2" charset="2"/>
              <a:buNone/>
              <a:defRPr/>
            </a:pPr>
            <a:r>
              <a:rPr lang="zh-CN" altLang="en-US" sz="2800" b="1" dirty="0" smtClean="0"/>
              <a:t>这些系统有如下特点：</a:t>
            </a:r>
          </a:p>
          <a:p>
            <a:pPr eaLnBrk="1" hangingPunct="1">
              <a:buFont typeface="Wingdings" pitchFamily="2" charset="2"/>
              <a:buNone/>
              <a:defRPr/>
            </a:pPr>
            <a:r>
              <a:rPr lang="en-US" altLang="zh-CN" sz="2800" b="1" dirty="0" smtClean="0"/>
              <a:t>1.</a:t>
            </a:r>
            <a:r>
              <a:rPr lang="zh-CN" altLang="en-US" sz="2800" b="1" dirty="0" smtClean="0"/>
              <a:t>不确定性的模型</a:t>
            </a:r>
          </a:p>
          <a:p>
            <a:pPr eaLnBrk="1" hangingPunct="1">
              <a:buFont typeface="Wingdings" pitchFamily="2" charset="2"/>
              <a:buNone/>
              <a:defRPr/>
            </a:pPr>
            <a:r>
              <a:rPr lang="zh-CN" altLang="en-US" sz="2800" b="1" dirty="0" smtClean="0">
                <a:solidFill>
                  <a:srgbClr val="FF0000"/>
                </a:solidFill>
              </a:rPr>
              <a:t>   </a:t>
            </a:r>
            <a:r>
              <a:rPr lang="zh-CN" altLang="en-US" sz="2800" b="1" dirty="0" smtClean="0">
                <a:solidFill>
                  <a:srgbClr val="FF0000"/>
                </a:solidFill>
                <a:ea typeface="黑体" pitchFamily="2" charset="-122"/>
              </a:rPr>
              <a:t>传统的控制</a:t>
            </a:r>
            <a:r>
              <a:rPr lang="zh-CN" altLang="en-US" sz="2800" b="1" dirty="0" smtClean="0"/>
              <a:t>：建模</a:t>
            </a:r>
            <a:r>
              <a:rPr lang="en-US" altLang="zh-CN" sz="2800" b="1" dirty="0" smtClean="0">
                <a:sym typeface="Wingdings" pitchFamily="2" charset="2"/>
              </a:rPr>
              <a:t></a:t>
            </a:r>
            <a:r>
              <a:rPr lang="zh-CN" altLang="en-US" sz="2800" b="1" dirty="0" smtClean="0"/>
              <a:t>辨识参数</a:t>
            </a:r>
            <a:r>
              <a:rPr lang="en-US" altLang="zh-CN" sz="2800" b="1" dirty="0" smtClean="0">
                <a:sym typeface="Wingdings" pitchFamily="2" charset="2"/>
              </a:rPr>
              <a:t></a:t>
            </a:r>
            <a:r>
              <a:rPr lang="zh-CN" altLang="en-US" sz="2800" b="1" dirty="0" smtClean="0"/>
              <a:t>基于模型的控制方法。 </a:t>
            </a:r>
          </a:p>
          <a:p>
            <a:pPr eaLnBrk="1" hangingPunct="1">
              <a:buFont typeface="Wingdings" pitchFamily="2" charset="2"/>
              <a:buNone/>
              <a:defRPr/>
            </a:pPr>
            <a:r>
              <a:rPr lang="zh-CN" altLang="en-US" sz="2800" b="1" dirty="0" smtClean="0"/>
              <a:t>   </a:t>
            </a:r>
            <a:r>
              <a:rPr lang="zh-CN" altLang="en-US" sz="2800" b="1" dirty="0" smtClean="0">
                <a:solidFill>
                  <a:srgbClr val="FF0000"/>
                </a:solidFill>
                <a:ea typeface="黑体" pitchFamily="2" charset="-122"/>
              </a:rPr>
              <a:t>智能控制</a:t>
            </a:r>
            <a:r>
              <a:rPr lang="zh-CN" altLang="en-US" sz="2800" b="1" dirty="0" smtClean="0"/>
              <a:t>：模型的结构可以未知或参数变化</a:t>
            </a:r>
            <a:r>
              <a:rPr lang="en-US" altLang="zh-CN" sz="2800" b="1" dirty="0" smtClean="0">
                <a:sym typeface="Wingdings" pitchFamily="2" charset="2"/>
              </a:rPr>
              <a:t></a:t>
            </a:r>
            <a:r>
              <a:rPr lang="zh-CN" altLang="en-US" sz="2800" b="1" dirty="0" smtClean="0"/>
              <a:t>非模型 控制方法。</a:t>
            </a:r>
          </a:p>
          <a:p>
            <a:pPr eaLnBrk="1" hangingPunct="1">
              <a:buFont typeface="Wingdings" pitchFamily="2" charset="2"/>
              <a:buNone/>
              <a:defRPr/>
            </a:pPr>
            <a:endParaRPr lang="en-US" altLang="zh-CN" sz="2800" b="1" dirty="0" smtClean="0"/>
          </a:p>
          <a:p>
            <a:pPr eaLnBrk="1" hangingPunct="1">
              <a:buFont typeface="Wingdings" pitchFamily="2" charset="2"/>
              <a:buNone/>
              <a:defRPr/>
            </a:pPr>
            <a:r>
              <a:rPr lang="en-US" altLang="zh-CN" sz="2800" b="1" dirty="0" smtClean="0"/>
              <a:t>2. </a:t>
            </a:r>
            <a:r>
              <a:rPr lang="zh-CN" altLang="en-US" sz="2800" b="1" dirty="0" smtClean="0"/>
              <a:t>高度的非线性</a:t>
            </a:r>
          </a:p>
          <a:p>
            <a:pPr eaLnBrk="1" hangingPunct="1">
              <a:buFont typeface="Wingdings" pitchFamily="2" charset="2"/>
              <a:buNone/>
              <a:defRPr/>
            </a:pPr>
            <a:r>
              <a:rPr lang="zh-CN" altLang="en-US" sz="2800" b="1" dirty="0" smtClean="0"/>
              <a:t>   </a:t>
            </a:r>
            <a:r>
              <a:rPr lang="zh-CN" altLang="en-US" sz="2800" b="1" dirty="0" smtClean="0">
                <a:solidFill>
                  <a:srgbClr val="FF0000"/>
                </a:solidFill>
                <a:ea typeface="黑体" pitchFamily="2" charset="-122"/>
              </a:rPr>
              <a:t>传统的控制</a:t>
            </a:r>
            <a:r>
              <a:rPr lang="zh-CN" altLang="en-US" sz="2800" b="1" dirty="0" smtClean="0"/>
              <a:t>：采用线性系统理论，用非线性控制方法</a:t>
            </a:r>
            <a:r>
              <a:rPr lang="en-US" altLang="zh-CN" sz="2800" b="1" dirty="0" smtClean="0">
                <a:sym typeface="Wingdings" pitchFamily="2" charset="2"/>
              </a:rPr>
              <a:t></a:t>
            </a:r>
            <a:r>
              <a:rPr lang="zh-CN" altLang="en-US" sz="2800" b="1" dirty="0" smtClean="0"/>
              <a:t>非线性问题。</a:t>
            </a:r>
          </a:p>
          <a:p>
            <a:pPr eaLnBrk="1" hangingPunct="1">
              <a:buFont typeface="Wingdings" pitchFamily="2" charset="2"/>
              <a:buNone/>
              <a:defRPr/>
            </a:pPr>
            <a:r>
              <a:rPr lang="zh-CN" altLang="en-US" sz="2800" b="1" dirty="0" smtClean="0"/>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type="body" idx="1"/>
          </p:nvPr>
        </p:nvSpPr>
        <p:spPr>
          <a:xfrm>
            <a:off x="914400" y="765175"/>
            <a:ext cx="7834313" cy="5864225"/>
          </a:xfrm>
        </p:spPr>
        <p:txBody>
          <a:bodyPr/>
          <a:lstStyle/>
          <a:p>
            <a:pPr eaLnBrk="1" hangingPunct="1">
              <a:lnSpc>
                <a:spcPct val="90000"/>
              </a:lnSpc>
              <a:buFont typeface="Wingdings" pitchFamily="2" charset="2"/>
              <a:buNone/>
              <a:defRPr/>
            </a:pPr>
            <a:r>
              <a:rPr lang="zh-CN" altLang="en-US" dirty="0" smtClean="0"/>
              <a:t>   </a:t>
            </a:r>
            <a:r>
              <a:rPr lang="zh-CN" altLang="en-US" b="1" dirty="0" smtClean="0">
                <a:solidFill>
                  <a:srgbClr val="FF0000"/>
                </a:solidFill>
                <a:ea typeface="黑体" pitchFamily="2" charset="-122"/>
              </a:rPr>
              <a:t>智能控制</a:t>
            </a:r>
            <a:r>
              <a:rPr lang="zh-CN" altLang="en-US" b="1" dirty="0" smtClean="0">
                <a:solidFill>
                  <a:srgbClr val="3366FF"/>
                </a:solidFill>
              </a:rPr>
              <a:t>：</a:t>
            </a:r>
            <a:r>
              <a:rPr lang="zh-CN" altLang="en-US" b="1" dirty="0" smtClean="0"/>
              <a:t>采用人的思维具有非线性的特点，进行决策与控制，可较好解决非线性控制问题。    </a:t>
            </a:r>
          </a:p>
          <a:p>
            <a:pPr eaLnBrk="1" hangingPunct="1">
              <a:lnSpc>
                <a:spcPct val="90000"/>
              </a:lnSpc>
              <a:buFont typeface="Wingdings" pitchFamily="2" charset="2"/>
              <a:buNone/>
              <a:defRPr/>
            </a:pPr>
            <a:endParaRPr lang="en-US" altLang="zh-CN" b="1" dirty="0" smtClean="0">
              <a:solidFill>
                <a:schemeClr val="accent2"/>
              </a:solidFill>
            </a:endParaRPr>
          </a:p>
          <a:p>
            <a:pPr eaLnBrk="1" hangingPunct="1">
              <a:lnSpc>
                <a:spcPct val="90000"/>
              </a:lnSpc>
              <a:buFont typeface="Wingdings" pitchFamily="2" charset="2"/>
              <a:buNone/>
              <a:defRPr/>
            </a:pPr>
            <a:r>
              <a:rPr lang="en-US" altLang="zh-CN" b="1" dirty="0" smtClean="0"/>
              <a:t>3. </a:t>
            </a:r>
            <a:r>
              <a:rPr lang="zh-CN" altLang="en-US" b="1" dirty="0" smtClean="0"/>
              <a:t>复杂的任务要求</a:t>
            </a:r>
          </a:p>
          <a:p>
            <a:pPr eaLnBrk="1" hangingPunct="1">
              <a:lnSpc>
                <a:spcPct val="90000"/>
              </a:lnSpc>
              <a:buFont typeface="Wingdings" pitchFamily="2" charset="2"/>
              <a:buNone/>
              <a:defRPr/>
            </a:pPr>
            <a:r>
              <a:rPr lang="zh-CN" altLang="en-US" b="1" dirty="0" smtClean="0">
                <a:latin typeface="黑体" pitchFamily="2" charset="-122"/>
                <a:ea typeface="黑体" pitchFamily="2" charset="-122"/>
              </a:rPr>
              <a:t>  </a:t>
            </a:r>
            <a:r>
              <a:rPr lang="zh-CN" altLang="en-US" b="1" dirty="0" smtClean="0">
                <a:solidFill>
                  <a:srgbClr val="FF0000"/>
                </a:solidFill>
                <a:latin typeface="黑体" pitchFamily="2" charset="-122"/>
                <a:ea typeface="黑体" pitchFamily="2" charset="-122"/>
              </a:rPr>
              <a:t>传统的控制</a:t>
            </a:r>
            <a:r>
              <a:rPr lang="zh-CN" altLang="en-US" b="1" dirty="0" smtClean="0">
                <a:solidFill>
                  <a:srgbClr val="3366FF"/>
                </a:solidFill>
              </a:rPr>
              <a:t>：</a:t>
            </a:r>
            <a:r>
              <a:rPr lang="zh-CN" altLang="en-US" b="1" dirty="0" smtClean="0"/>
              <a:t>系统完成单一任务。</a:t>
            </a:r>
          </a:p>
          <a:p>
            <a:pPr eaLnBrk="1" hangingPunct="1">
              <a:lnSpc>
                <a:spcPct val="90000"/>
              </a:lnSpc>
              <a:buFont typeface="Wingdings" pitchFamily="2" charset="2"/>
              <a:buNone/>
              <a:defRPr/>
            </a:pPr>
            <a:r>
              <a:rPr lang="zh-CN" altLang="en-US" b="1" dirty="0" smtClean="0"/>
              <a:t>   如随动系统：输出跟踪输入的期望运动轨迹。</a:t>
            </a:r>
          </a:p>
          <a:p>
            <a:pPr eaLnBrk="1" hangingPunct="1">
              <a:lnSpc>
                <a:spcPct val="90000"/>
              </a:lnSpc>
              <a:buFont typeface="Wingdings" pitchFamily="2" charset="2"/>
              <a:buNone/>
              <a:defRPr/>
            </a:pPr>
            <a:r>
              <a:rPr lang="zh-CN" altLang="en-US" b="1" dirty="0" smtClean="0">
                <a:latin typeface="黑体" pitchFamily="2" charset="-122"/>
                <a:ea typeface="黑体" pitchFamily="2" charset="-122"/>
              </a:rPr>
              <a:t>  </a:t>
            </a:r>
            <a:r>
              <a:rPr lang="zh-CN" altLang="en-US" b="1" dirty="0" smtClean="0">
                <a:solidFill>
                  <a:srgbClr val="FF0000"/>
                </a:solidFill>
                <a:latin typeface="黑体" pitchFamily="2" charset="-122"/>
                <a:ea typeface="黑体" pitchFamily="2" charset="-122"/>
              </a:rPr>
              <a:t>智能控制</a:t>
            </a:r>
            <a:r>
              <a:rPr lang="zh-CN" altLang="en-US" b="1" dirty="0" smtClean="0">
                <a:solidFill>
                  <a:srgbClr val="3366FF"/>
                </a:solidFill>
                <a:latin typeface="黑体" pitchFamily="2" charset="-122"/>
                <a:ea typeface="黑体" pitchFamily="2" charset="-122"/>
              </a:rPr>
              <a:t>：</a:t>
            </a:r>
            <a:r>
              <a:rPr lang="zh-CN" altLang="en-US" b="1" dirty="0" smtClean="0"/>
              <a:t> 完成多任务。</a:t>
            </a:r>
          </a:p>
          <a:p>
            <a:pPr eaLnBrk="1" hangingPunct="1">
              <a:lnSpc>
                <a:spcPct val="90000"/>
              </a:lnSpc>
              <a:buFont typeface="Wingdings" pitchFamily="2" charset="2"/>
              <a:buNone/>
              <a:defRPr/>
            </a:pPr>
            <a:r>
              <a:rPr lang="zh-CN" altLang="en-US" b="1" dirty="0" smtClean="0"/>
              <a:t>    如智能机器人系统</a:t>
            </a:r>
            <a:r>
              <a:rPr lang="en-US" altLang="zh-CN" b="1" dirty="0" smtClean="0"/>
              <a:t>：</a:t>
            </a:r>
            <a:r>
              <a:rPr lang="zh-CN" altLang="en-US" b="1" dirty="0" smtClean="0"/>
              <a:t>决策与规划、跟踪等</a:t>
            </a:r>
            <a:r>
              <a:rPr lang="zh-CN" altLang="en-US" sz="3600" b="1" dirty="0" smtClean="0"/>
              <a:t>功能。</a:t>
            </a:r>
          </a:p>
          <a:p>
            <a:pPr eaLnBrk="1" hangingPunct="1">
              <a:lnSpc>
                <a:spcPct val="90000"/>
              </a:lnSpc>
              <a:defRPr/>
            </a:pPr>
            <a:endParaRPr lang="zh-CN" altLang="en-US" b="1"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p:txBody>
          <a:bodyPr/>
          <a:lstStyle/>
          <a:p>
            <a:pPr eaLnBrk="1" hangingPunct="1">
              <a:defRPr/>
            </a:pPr>
            <a:r>
              <a:rPr lang="en-US" altLang="zh-CN" dirty="0" smtClean="0">
                <a:solidFill>
                  <a:schemeClr val="tx1"/>
                </a:solidFill>
              </a:rPr>
              <a:t>1.3 </a:t>
            </a:r>
            <a:r>
              <a:rPr lang="zh-CN" altLang="en-US" dirty="0" smtClean="0">
                <a:solidFill>
                  <a:schemeClr val="tx1"/>
                </a:solidFill>
              </a:rPr>
              <a:t>智能控制系统</a:t>
            </a:r>
          </a:p>
        </p:txBody>
      </p:sp>
      <p:sp>
        <p:nvSpPr>
          <p:cNvPr id="22531" name="Rectangle 4"/>
          <p:cNvSpPr>
            <a:spLocks noChangeArrowheads="1"/>
          </p:cNvSpPr>
          <p:nvPr/>
        </p:nvSpPr>
        <p:spPr bwMode="auto">
          <a:xfrm>
            <a:off x="3733800" y="3810000"/>
            <a:ext cx="1219200" cy="685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endParaRPr lang="zh-CN" altLang="en-US" sz="1800"/>
          </a:p>
        </p:txBody>
      </p:sp>
      <p:sp>
        <p:nvSpPr>
          <p:cNvPr id="31747" name="Rectangle 3"/>
          <p:cNvSpPr>
            <a:spLocks noGrp="1" noChangeArrowheads="1"/>
          </p:cNvSpPr>
          <p:nvPr>
            <p:ph type="body" idx="1"/>
          </p:nvPr>
        </p:nvSpPr>
        <p:spPr>
          <a:xfrm>
            <a:off x="971550" y="1628775"/>
            <a:ext cx="7632700" cy="4100513"/>
          </a:xfrm>
        </p:spPr>
        <p:txBody>
          <a:bodyPr/>
          <a:lstStyle/>
          <a:p>
            <a:pPr eaLnBrk="1" hangingPunct="1">
              <a:buFont typeface="Wingdings" pitchFamily="2" charset="2"/>
              <a:buNone/>
              <a:defRPr/>
            </a:pPr>
            <a:r>
              <a:rPr lang="en-US" altLang="zh-CN" b="1" dirty="0" smtClean="0">
                <a:solidFill>
                  <a:srgbClr val="3366FF"/>
                </a:solidFill>
              </a:rPr>
              <a:t> </a:t>
            </a:r>
            <a:r>
              <a:rPr lang="en-US" altLang="zh-CN" b="1" dirty="0" smtClean="0">
                <a:solidFill>
                  <a:srgbClr val="FF0000"/>
                </a:solidFill>
              </a:rPr>
              <a:t>1. </a:t>
            </a:r>
            <a:r>
              <a:rPr lang="zh-CN" altLang="en-US" b="1" dirty="0" smtClean="0">
                <a:solidFill>
                  <a:srgbClr val="FF0000"/>
                </a:solidFill>
              </a:rPr>
              <a:t>定义：</a:t>
            </a:r>
          </a:p>
          <a:p>
            <a:pPr eaLnBrk="1" hangingPunct="1">
              <a:buFont typeface="Wingdings" pitchFamily="2" charset="2"/>
              <a:buNone/>
              <a:defRPr/>
            </a:pPr>
            <a:r>
              <a:rPr lang="zh-CN" altLang="en-US" b="1" dirty="0" smtClean="0"/>
              <a:t>   所谓智能控制系统是指具备一定的</a:t>
            </a:r>
            <a:r>
              <a:rPr lang="zh-CN" altLang="en-US" b="1" dirty="0" smtClean="0">
                <a:solidFill>
                  <a:srgbClr val="FF0000"/>
                </a:solidFill>
              </a:rPr>
              <a:t>智能行为</a:t>
            </a:r>
            <a:r>
              <a:rPr lang="zh-CN" altLang="en-US" b="1" dirty="0" smtClean="0"/>
              <a:t>的系统。</a:t>
            </a:r>
          </a:p>
          <a:p>
            <a:pPr eaLnBrk="1" hangingPunct="1">
              <a:buFont typeface="Wingdings" pitchFamily="2" charset="2"/>
              <a:buNone/>
              <a:defRPr/>
            </a:pPr>
            <a:r>
              <a:rPr lang="zh-CN" altLang="en-US" b="1" dirty="0" smtClean="0"/>
              <a:t>  </a:t>
            </a:r>
          </a:p>
          <a:p>
            <a:pPr eaLnBrk="1" hangingPunct="1">
              <a:buFont typeface="Wingdings" pitchFamily="2" charset="2"/>
              <a:buNone/>
              <a:defRPr/>
            </a:pPr>
            <a:r>
              <a:rPr lang="zh-CN" altLang="en-US" b="1" dirty="0" smtClean="0"/>
              <a:t>      激励输入</a:t>
            </a:r>
            <a:r>
              <a:rPr lang="en-US" altLang="zh-CN" b="1" dirty="0" smtClean="0">
                <a:sym typeface="Wingdings" pitchFamily="2" charset="2"/>
              </a:rPr>
              <a:t>  </a:t>
            </a:r>
            <a:r>
              <a:rPr lang="zh-CN" altLang="en-US" b="1" dirty="0" smtClean="0"/>
              <a:t>系统   </a:t>
            </a:r>
            <a:r>
              <a:rPr lang="en-US" altLang="zh-CN" b="1" dirty="0" smtClean="0">
                <a:sym typeface="Wingdings" pitchFamily="2" charset="2"/>
              </a:rPr>
              <a:t></a:t>
            </a:r>
            <a:r>
              <a:rPr lang="zh-CN" altLang="en-US" b="1" dirty="0" smtClean="0"/>
              <a:t>输出（满意）</a:t>
            </a:r>
          </a:p>
          <a:p>
            <a:pPr eaLnBrk="1" hangingPunct="1">
              <a:buFont typeface="Wingdings" pitchFamily="2" charset="2"/>
              <a:buNone/>
              <a:defRPr/>
            </a:pPr>
            <a:r>
              <a:rPr lang="zh-CN" altLang="en-US" b="1" dirty="0" smtClean="0"/>
              <a:t>                  （决策</a:t>
            </a:r>
            <a:r>
              <a:rPr lang="en-US" altLang="zh-CN" b="1" dirty="0" smtClean="0">
                <a:sym typeface="Wingdings" pitchFamily="2" charset="2"/>
              </a:rPr>
              <a:t></a:t>
            </a:r>
            <a:r>
              <a:rPr lang="zh-CN" altLang="en-US" b="1" dirty="0" smtClean="0"/>
              <a:t>控制作用）</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p:txBody>
          <a:bodyPr/>
          <a:lstStyle/>
          <a:p>
            <a:pPr algn="l" eaLnBrk="1" hangingPunct="1">
              <a:defRPr/>
            </a:pPr>
            <a:r>
              <a:rPr lang="zh-CN" altLang="en-US" sz="3200" smtClean="0">
                <a:solidFill>
                  <a:srgbClr val="FF0000"/>
                </a:solidFill>
              </a:rPr>
              <a:t> 2. 智能控制系统的基本结构</a:t>
            </a:r>
          </a:p>
        </p:txBody>
      </p:sp>
      <p:sp>
        <p:nvSpPr>
          <p:cNvPr id="33795" name="Rectangle 3"/>
          <p:cNvSpPr>
            <a:spLocks noGrp="1" noChangeArrowheads="1"/>
          </p:cNvSpPr>
          <p:nvPr>
            <p:ph type="body" sz="half" idx="1"/>
          </p:nvPr>
        </p:nvSpPr>
        <p:spPr>
          <a:xfrm>
            <a:off x="914400" y="1143000"/>
            <a:ext cx="3727450" cy="4824413"/>
          </a:xfrm>
        </p:spPr>
        <p:txBody>
          <a:bodyPr/>
          <a:lstStyle/>
          <a:p>
            <a:pPr eaLnBrk="1" hangingPunct="1">
              <a:defRPr/>
            </a:pPr>
            <a:r>
              <a:rPr lang="zh-CN" altLang="en-US" sz="2400" b="1" dirty="0" smtClean="0"/>
              <a:t>（</a:t>
            </a:r>
            <a:r>
              <a:rPr lang="en-US" altLang="zh-CN" sz="2400" b="1" dirty="0" smtClean="0"/>
              <a:t>1</a:t>
            </a:r>
            <a:r>
              <a:rPr lang="zh-CN" altLang="en-US" sz="2400" b="1" dirty="0" smtClean="0"/>
              <a:t>）典型结构</a:t>
            </a:r>
          </a:p>
          <a:p>
            <a:pPr eaLnBrk="1" hangingPunct="1">
              <a:buFont typeface="Wingdings" pitchFamily="2" charset="2"/>
              <a:buNone/>
              <a:defRPr/>
            </a:pPr>
            <a:endParaRPr lang="zh-CN" altLang="en-US" sz="2400" dirty="0" smtClean="0"/>
          </a:p>
          <a:p>
            <a:pPr eaLnBrk="1" hangingPunct="1">
              <a:defRPr/>
            </a:pPr>
            <a:endParaRPr lang="zh-CN" altLang="en-US" sz="1800" dirty="0" smtClean="0"/>
          </a:p>
          <a:p>
            <a:pPr eaLnBrk="1" hangingPunct="1">
              <a:defRPr/>
            </a:pPr>
            <a:endParaRPr lang="zh-CN" altLang="en-US" sz="1800" dirty="0" smtClean="0"/>
          </a:p>
          <a:p>
            <a:pPr eaLnBrk="1" hangingPunct="1">
              <a:defRPr/>
            </a:pPr>
            <a:endParaRPr lang="zh-CN" altLang="en-US" sz="1800" dirty="0" smtClean="0"/>
          </a:p>
          <a:p>
            <a:pPr eaLnBrk="1" hangingPunct="1">
              <a:defRPr/>
            </a:pPr>
            <a:endParaRPr lang="zh-CN" altLang="en-US" sz="1800" dirty="0" smtClean="0"/>
          </a:p>
          <a:p>
            <a:pPr eaLnBrk="1" hangingPunct="1">
              <a:defRPr/>
            </a:pPr>
            <a:endParaRPr lang="zh-CN" altLang="en-US" sz="1800" dirty="0" smtClean="0"/>
          </a:p>
          <a:p>
            <a:pPr eaLnBrk="1" hangingPunct="1">
              <a:buFont typeface="Wingdings" pitchFamily="2" charset="2"/>
              <a:buNone/>
              <a:defRPr/>
            </a:pPr>
            <a:endParaRPr lang="zh-CN" altLang="en-US" sz="1800" dirty="0" smtClean="0"/>
          </a:p>
          <a:p>
            <a:pPr eaLnBrk="1" hangingPunct="1">
              <a:defRPr/>
            </a:pPr>
            <a:endParaRPr lang="zh-CN" altLang="en-US" sz="1800" dirty="0" smtClean="0"/>
          </a:p>
          <a:p>
            <a:pPr eaLnBrk="1" hangingPunct="1">
              <a:buFont typeface="Wingdings" pitchFamily="2" charset="2"/>
              <a:buNone/>
              <a:defRPr/>
            </a:pPr>
            <a:endParaRPr lang="zh-CN" altLang="en-US" sz="1800" dirty="0" smtClean="0"/>
          </a:p>
        </p:txBody>
      </p:sp>
      <p:pic>
        <p:nvPicPr>
          <p:cNvPr id="23556" name="Picture 4" descr="tupian"/>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524000" y="1752600"/>
            <a:ext cx="7129463" cy="4238625"/>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857250" y="214313"/>
            <a:ext cx="7777163" cy="6140450"/>
          </a:xfrm>
        </p:spPr>
        <p:txBody>
          <a:bodyPr/>
          <a:lstStyle/>
          <a:p>
            <a:pPr eaLnBrk="1" hangingPunct="1">
              <a:lnSpc>
                <a:spcPct val="90000"/>
              </a:lnSpc>
              <a:buFont typeface="Wingdings" pitchFamily="2" charset="2"/>
              <a:buNone/>
              <a:defRPr/>
            </a:pPr>
            <a:r>
              <a:rPr lang="zh-CN" altLang="en-US" sz="4000" b="1" dirty="0" smtClean="0"/>
              <a:t>主要参考书：</a:t>
            </a:r>
          </a:p>
          <a:p>
            <a:pPr eaLnBrk="1" hangingPunct="1">
              <a:lnSpc>
                <a:spcPct val="90000"/>
              </a:lnSpc>
              <a:buFont typeface="Wingdings" pitchFamily="2" charset="2"/>
              <a:buNone/>
              <a:defRPr/>
            </a:pPr>
            <a:endParaRPr lang="zh-CN" altLang="en-US" sz="2400" dirty="0" smtClean="0"/>
          </a:p>
          <a:p>
            <a:pPr eaLnBrk="1" hangingPunct="1">
              <a:lnSpc>
                <a:spcPct val="90000"/>
              </a:lnSpc>
              <a:buFont typeface="Wingdings" pitchFamily="2" charset="2"/>
              <a:buNone/>
              <a:defRPr/>
            </a:pPr>
            <a:endParaRPr lang="en-US" altLang="zh-CN" sz="2400" dirty="0" smtClean="0"/>
          </a:p>
          <a:p>
            <a:pPr marL="0" indent="0">
              <a:buNone/>
            </a:pPr>
            <a:r>
              <a:rPr lang="en-US" altLang="zh-CN" sz="2400" dirty="0" smtClean="0">
                <a:latin typeface="黑体" pitchFamily="2" charset="-122"/>
                <a:ea typeface="黑体" pitchFamily="2" charset="-122"/>
              </a:rPr>
              <a:t>1.</a:t>
            </a:r>
            <a:r>
              <a:rPr lang="zh-CN" altLang="zh-CN" sz="2400" dirty="0" smtClean="0">
                <a:latin typeface="黑体" pitchFamily="2" charset="-122"/>
                <a:ea typeface="黑体" pitchFamily="2" charset="-122"/>
              </a:rPr>
              <a:t>智能控制</a:t>
            </a:r>
            <a:r>
              <a:rPr lang="zh-CN" altLang="zh-CN" sz="2400" dirty="0">
                <a:latin typeface="黑体" pitchFamily="2" charset="-122"/>
                <a:ea typeface="黑体" pitchFamily="2" charset="-122"/>
              </a:rPr>
              <a:t>简明</a:t>
            </a:r>
            <a:r>
              <a:rPr lang="zh-CN" altLang="zh-CN" sz="2400" dirty="0" smtClean="0">
                <a:latin typeface="黑体" pitchFamily="2" charset="-122"/>
                <a:ea typeface="黑体" pitchFamily="2" charset="-122"/>
              </a:rPr>
              <a:t>教程</a:t>
            </a:r>
            <a:r>
              <a:rPr lang="en-US" altLang="zh-CN" sz="2400" dirty="0" smtClean="0">
                <a:latin typeface="黑体" pitchFamily="2" charset="-122"/>
                <a:ea typeface="黑体" pitchFamily="2" charset="-122"/>
              </a:rPr>
              <a:t>           </a:t>
            </a:r>
            <a:r>
              <a:rPr lang="zh-CN" altLang="en-US" sz="2400" dirty="0" smtClean="0">
                <a:latin typeface="黑体" pitchFamily="2" charset="-122"/>
                <a:ea typeface="黑体" pitchFamily="2" charset="-122"/>
              </a:rPr>
              <a:t>南航大    </a:t>
            </a:r>
            <a:r>
              <a:rPr lang="zh-CN" altLang="zh-CN" sz="2400" dirty="0" smtClean="0">
                <a:latin typeface="黑体" pitchFamily="2" charset="-122"/>
                <a:ea typeface="黑体" pitchFamily="2" charset="-122"/>
              </a:rPr>
              <a:t>王从庆编著</a:t>
            </a:r>
            <a:endParaRPr lang="en-US" altLang="zh-CN" sz="2400" dirty="0" smtClean="0">
              <a:latin typeface="黑体" pitchFamily="2" charset="-122"/>
              <a:ea typeface="黑体" pitchFamily="2" charset="-122"/>
            </a:endParaRPr>
          </a:p>
          <a:p>
            <a:pPr marL="0" indent="0">
              <a:buNone/>
            </a:pPr>
            <a:r>
              <a:rPr lang="en-US" altLang="zh-CN" sz="2400" dirty="0" smtClean="0">
                <a:latin typeface="黑体" pitchFamily="2" charset="-122"/>
                <a:ea typeface="黑体" pitchFamily="2" charset="-122"/>
              </a:rPr>
              <a:t>                                                   2.</a:t>
            </a:r>
            <a:r>
              <a:rPr lang="zh-CN" altLang="en-US" sz="2400" dirty="0" smtClean="0">
                <a:latin typeface="黑体" pitchFamily="2" charset="-122"/>
                <a:ea typeface="黑体" pitchFamily="2" charset="-122"/>
              </a:rPr>
              <a:t>智能控制技术简明教程       巩敦卫  孙晓燕</a:t>
            </a:r>
            <a:endParaRPr lang="en-US" altLang="zh-CN" sz="2400" dirty="0" smtClean="0">
              <a:latin typeface="黑体" pitchFamily="2" charset="-122"/>
              <a:ea typeface="黑体" pitchFamily="2" charset="-122"/>
            </a:endParaRPr>
          </a:p>
          <a:p>
            <a:pPr eaLnBrk="1" hangingPunct="1">
              <a:lnSpc>
                <a:spcPct val="90000"/>
              </a:lnSpc>
              <a:buFont typeface="Wingdings" pitchFamily="2" charset="2"/>
              <a:buNone/>
              <a:defRPr/>
            </a:pPr>
            <a:endParaRPr lang="en-US" altLang="zh-CN" sz="2400" dirty="0" smtClean="0"/>
          </a:p>
          <a:p>
            <a:pPr eaLnBrk="1" hangingPunct="1">
              <a:lnSpc>
                <a:spcPct val="90000"/>
              </a:lnSpc>
              <a:buFont typeface="Wingdings" pitchFamily="2" charset="2"/>
              <a:buNone/>
              <a:defRPr/>
            </a:pPr>
            <a:r>
              <a:rPr lang="en-US" altLang="zh-CN" sz="2400" dirty="0" smtClean="0">
                <a:effectLst/>
              </a:rPr>
              <a:t>3. </a:t>
            </a:r>
            <a:r>
              <a:rPr lang="zh-CN" altLang="en-US" sz="2400" dirty="0" smtClean="0">
                <a:latin typeface="黑体" pitchFamily="2" charset="-122"/>
                <a:ea typeface="黑体" pitchFamily="2" charset="-122"/>
              </a:rPr>
              <a:t>智能控制技术               </a:t>
            </a:r>
            <a:r>
              <a:rPr lang="zh-CN" altLang="en-US" sz="2400" dirty="0" smtClean="0">
                <a:latin typeface="黑体" pitchFamily="2" charset="-122"/>
                <a:ea typeface="黑体" pitchFamily="2" charset="-122"/>
              </a:rPr>
              <a:t>北</a:t>
            </a:r>
            <a:r>
              <a:rPr lang="zh-CN" altLang="en-US" sz="2400" dirty="0" smtClean="0">
                <a:latin typeface="黑体" pitchFamily="2" charset="-122"/>
                <a:ea typeface="黑体" pitchFamily="2" charset="-122"/>
              </a:rPr>
              <a:t>工大   易继全</a:t>
            </a:r>
            <a:r>
              <a:rPr lang="zh-CN" altLang="en-US" sz="2400" dirty="0" smtClean="0">
                <a:latin typeface="黑体" pitchFamily="2" charset="-122"/>
                <a:ea typeface="黑体" pitchFamily="2" charset="-122"/>
              </a:rPr>
              <a:t>等</a:t>
            </a:r>
            <a:endParaRPr lang="en-US" altLang="zh-CN" sz="2400" dirty="0" smtClean="0">
              <a:latin typeface="黑体" pitchFamily="2" charset="-122"/>
              <a:ea typeface="黑体" pitchFamily="2" charset="-122"/>
            </a:endParaRPr>
          </a:p>
          <a:p>
            <a:pPr eaLnBrk="1" hangingPunct="1">
              <a:lnSpc>
                <a:spcPct val="90000"/>
              </a:lnSpc>
              <a:buFont typeface="Wingdings" pitchFamily="2" charset="2"/>
              <a:buNone/>
              <a:defRPr/>
            </a:pPr>
            <a:endParaRPr lang="zh-CN" altLang="en-US" sz="2400" dirty="0" smtClean="0">
              <a:latin typeface="黑体" pitchFamily="2" charset="-122"/>
              <a:ea typeface="黑体" pitchFamily="2" charset="-122"/>
            </a:endParaRPr>
          </a:p>
          <a:p>
            <a:pPr eaLnBrk="1" hangingPunct="1">
              <a:lnSpc>
                <a:spcPct val="90000"/>
              </a:lnSpc>
              <a:buFont typeface="Wingdings" pitchFamily="2" charset="2"/>
              <a:buNone/>
              <a:defRPr/>
            </a:pPr>
            <a:r>
              <a:rPr lang="en-US" altLang="zh-CN" sz="2400" dirty="0" smtClean="0">
                <a:latin typeface="黑体" pitchFamily="2" charset="-122"/>
                <a:ea typeface="黑体" pitchFamily="2" charset="-122"/>
              </a:rPr>
              <a:t>4</a:t>
            </a:r>
            <a:r>
              <a:rPr lang="zh-CN" altLang="en-US" sz="2400" dirty="0" smtClean="0">
                <a:latin typeface="黑体" pitchFamily="2" charset="-122"/>
                <a:ea typeface="黑体" pitchFamily="2" charset="-122"/>
              </a:rPr>
              <a:t> .模糊控制、神经控制和智能控制论</a:t>
            </a:r>
          </a:p>
          <a:p>
            <a:pPr eaLnBrk="1" hangingPunct="1">
              <a:lnSpc>
                <a:spcPct val="90000"/>
              </a:lnSpc>
              <a:buFont typeface="Wingdings" pitchFamily="2" charset="2"/>
              <a:buNone/>
              <a:defRPr/>
            </a:pPr>
            <a:r>
              <a:rPr lang="zh-CN" altLang="en-US" sz="2400" dirty="0" smtClean="0">
                <a:solidFill>
                  <a:srgbClr val="4C15D7"/>
                </a:solidFill>
                <a:latin typeface="黑体" pitchFamily="2" charset="-122"/>
                <a:ea typeface="黑体" pitchFamily="2" charset="-122"/>
              </a:rPr>
              <a:t>                          </a:t>
            </a:r>
            <a:r>
              <a:rPr lang="zh-CN" altLang="en-US" sz="2400" dirty="0" smtClean="0">
                <a:latin typeface="黑体" pitchFamily="2" charset="-122"/>
                <a:ea typeface="黑体" pitchFamily="2" charset="-122"/>
              </a:rPr>
              <a:t>哈尔滨工业大学 李士勇</a:t>
            </a:r>
          </a:p>
          <a:p>
            <a:pPr eaLnBrk="1" hangingPunct="1">
              <a:lnSpc>
                <a:spcPct val="90000"/>
              </a:lnSpc>
              <a:buFont typeface="Wingdings" pitchFamily="2" charset="2"/>
              <a:buNone/>
              <a:defRPr/>
            </a:pPr>
            <a:r>
              <a:rPr lang="en-US" altLang="zh-CN" sz="2400" dirty="0" smtClean="0">
                <a:latin typeface="黑体" pitchFamily="2" charset="-122"/>
                <a:ea typeface="黑体" pitchFamily="2" charset="-122"/>
              </a:rPr>
              <a:t>5</a:t>
            </a:r>
            <a:r>
              <a:rPr lang="zh-CN" altLang="en-US" sz="2400" dirty="0" smtClean="0">
                <a:latin typeface="黑体" pitchFamily="2" charset="-122"/>
                <a:ea typeface="黑体" pitchFamily="2" charset="-122"/>
              </a:rPr>
              <a:t> .智能控制理论和方法            </a:t>
            </a:r>
          </a:p>
          <a:p>
            <a:pPr eaLnBrk="1" hangingPunct="1">
              <a:lnSpc>
                <a:spcPct val="90000"/>
              </a:lnSpc>
              <a:buFont typeface="Wingdings" pitchFamily="2" charset="2"/>
              <a:buNone/>
              <a:defRPr/>
            </a:pPr>
            <a:r>
              <a:rPr lang="zh-CN" altLang="en-US" sz="2400" dirty="0" smtClean="0">
                <a:latin typeface="黑体" pitchFamily="2" charset="-122"/>
                <a:ea typeface="黑体" pitchFamily="2" charset="-122"/>
              </a:rPr>
              <a:t>                             电子科大  李大厚</a:t>
            </a:r>
          </a:p>
          <a:p>
            <a:pPr eaLnBrk="1" hangingPunct="1">
              <a:lnSpc>
                <a:spcPct val="90000"/>
              </a:lnSpc>
              <a:buFont typeface="Wingdings" pitchFamily="2" charset="2"/>
              <a:buNone/>
              <a:defRPr/>
            </a:pPr>
            <a:r>
              <a:rPr lang="en-US" altLang="zh-CN" sz="2400" dirty="0" smtClean="0"/>
              <a:t>  </a:t>
            </a:r>
            <a:endParaRPr lang="zh-CN" altLang="en-US" sz="24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1042988" y="620713"/>
            <a:ext cx="7948612" cy="5400675"/>
          </a:xfrm>
        </p:spPr>
        <p:txBody>
          <a:bodyPr/>
          <a:lstStyle/>
          <a:p>
            <a:pPr eaLnBrk="1" hangingPunct="1">
              <a:lnSpc>
                <a:spcPct val="90000"/>
              </a:lnSpc>
              <a:buFont typeface="Wingdings" pitchFamily="2" charset="2"/>
              <a:buNone/>
              <a:defRPr/>
            </a:pPr>
            <a:r>
              <a:rPr lang="zh-CN" altLang="en-US" sz="2800" b="1" smtClean="0"/>
              <a:t>如智能机器人系统</a:t>
            </a:r>
          </a:p>
          <a:p>
            <a:pPr eaLnBrk="1" hangingPunct="1">
              <a:lnSpc>
                <a:spcPct val="90000"/>
              </a:lnSpc>
              <a:defRPr/>
            </a:pPr>
            <a:r>
              <a:rPr lang="zh-CN" altLang="en-US" sz="2800" b="1" smtClean="0">
                <a:solidFill>
                  <a:srgbClr val="FF0000"/>
                </a:solidFill>
                <a:ea typeface="黑体" pitchFamily="2" charset="-122"/>
              </a:rPr>
              <a:t>被控对象</a:t>
            </a:r>
            <a:r>
              <a:rPr lang="zh-CN" altLang="en-US" sz="2800" b="1" smtClean="0"/>
              <a:t> ：机器人手臂</a:t>
            </a:r>
          </a:p>
          <a:p>
            <a:pPr eaLnBrk="1" hangingPunct="1">
              <a:lnSpc>
                <a:spcPct val="90000"/>
              </a:lnSpc>
              <a:defRPr/>
            </a:pPr>
            <a:endParaRPr lang="zh-CN" altLang="en-US" sz="2800" b="1" smtClean="0">
              <a:solidFill>
                <a:srgbClr val="3366FF"/>
              </a:solidFill>
            </a:endParaRPr>
          </a:p>
          <a:p>
            <a:pPr eaLnBrk="1" hangingPunct="1">
              <a:lnSpc>
                <a:spcPct val="90000"/>
              </a:lnSpc>
              <a:defRPr/>
            </a:pPr>
            <a:r>
              <a:rPr lang="zh-CN" altLang="en-US" sz="2800" b="1" smtClean="0">
                <a:solidFill>
                  <a:srgbClr val="FF0000"/>
                </a:solidFill>
                <a:ea typeface="黑体" pitchFamily="2" charset="-122"/>
              </a:rPr>
              <a:t>传感器</a:t>
            </a:r>
            <a:r>
              <a:rPr lang="zh-CN" altLang="en-US" sz="2800" b="1" smtClean="0">
                <a:solidFill>
                  <a:srgbClr val="3366FF"/>
                </a:solidFill>
              </a:rPr>
              <a:t> </a:t>
            </a:r>
            <a:r>
              <a:rPr lang="zh-CN" altLang="en-US" sz="2800" b="1" smtClean="0"/>
              <a:t>：关节位置传感器，力传感器，视觉传感器，触觉感觉器</a:t>
            </a:r>
          </a:p>
          <a:p>
            <a:pPr eaLnBrk="1" hangingPunct="1">
              <a:lnSpc>
                <a:spcPct val="90000"/>
              </a:lnSpc>
              <a:defRPr/>
            </a:pPr>
            <a:endParaRPr lang="zh-CN" altLang="en-US" sz="2800" b="1" smtClean="0">
              <a:solidFill>
                <a:srgbClr val="3366FF"/>
              </a:solidFill>
            </a:endParaRPr>
          </a:p>
          <a:p>
            <a:pPr eaLnBrk="1" hangingPunct="1">
              <a:lnSpc>
                <a:spcPct val="90000"/>
              </a:lnSpc>
              <a:defRPr/>
            </a:pPr>
            <a:r>
              <a:rPr lang="zh-CN" altLang="en-US" sz="2800" b="1" smtClean="0">
                <a:solidFill>
                  <a:srgbClr val="FF0000"/>
                </a:solidFill>
                <a:ea typeface="黑体" pitchFamily="2" charset="-122"/>
              </a:rPr>
              <a:t>通信接口</a:t>
            </a:r>
            <a:r>
              <a:rPr lang="zh-CN" altLang="en-US" sz="2800" b="1" smtClean="0"/>
              <a:t>：人</a:t>
            </a:r>
            <a:r>
              <a:rPr lang="en-US" altLang="zh-CN" sz="2800" b="1" smtClean="0"/>
              <a:t>-</a:t>
            </a:r>
            <a:r>
              <a:rPr lang="zh-CN" altLang="en-US" sz="2800" b="1" smtClean="0"/>
              <a:t>机接口</a:t>
            </a:r>
          </a:p>
          <a:p>
            <a:pPr eaLnBrk="1" hangingPunct="1">
              <a:lnSpc>
                <a:spcPct val="90000"/>
              </a:lnSpc>
              <a:buClr>
                <a:srgbClr val="3366FF"/>
              </a:buClr>
              <a:defRPr/>
            </a:pPr>
            <a:endParaRPr lang="zh-CN" altLang="en-US" sz="2800" b="1" smtClean="0">
              <a:solidFill>
                <a:srgbClr val="3366FF"/>
              </a:solidFill>
            </a:endParaRPr>
          </a:p>
          <a:p>
            <a:pPr eaLnBrk="1" hangingPunct="1">
              <a:lnSpc>
                <a:spcPct val="90000"/>
              </a:lnSpc>
              <a:buClr>
                <a:srgbClr val="3366FF"/>
              </a:buClr>
              <a:defRPr/>
            </a:pPr>
            <a:r>
              <a:rPr lang="zh-CN" altLang="en-US" sz="2800" b="1" smtClean="0">
                <a:solidFill>
                  <a:srgbClr val="FF0000"/>
                </a:solidFill>
                <a:ea typeface="黑体" pitchFamily="2" charset="-122"/>
              </a:rPr>
              <a:t>规划与控制</a:t>
            </a:r>
            <a:r>
              <a:rPr lang="zh-CN" altLang="en-US" sz="2800" b="1" smtClean="0"/>
              <a:t>：给定任务    推理、决策</a:t>
            </a:r>
          </a:p>
          <a:p>
            <a:pPr eaLnBrk="1" hangingPunct="1">
              <a:lnSpc>
                <a:spcPct val="90000"/>
              </a:lnSpc>
              <a:buClr>
                <a:srgbClr val="3366FF"/>
              </a:buClr>
              <a:buFont typeface="Wingdings" pitchFamily="2" charset="2"/>
              <a:buNone/>
              <a:defRPr/>
            </a:pPr>
            <a:r>
              <a:rPr lang="zh-CN" altLang="en-US" sz="2800" b="1" smtClean="0"/>
              <a:t>                            反馈信息    动作规划       控制作用</a:t>
            </a:r>
            <a:br>
              <a:rPr lang="zh-CN" altLang="en-US" sz="2800" b="1" smtClean="0"/>
            </a:br>
            <a:r>
              <a:rPr lang="zh-CN" altLang="en-US" sz="2800" b="1" smtClean="0"/>
              <a:t>                        经验知识</a:t>
            </a:r>
          </a:p>
          <a:p>
            <a:pPr eaLnBrk="1" hangingPunct="1">
              <a:lnSpc>
                <a:spcPct val="90000"/>
              </a:lnSpc>
              <a:buClr>
                <a:srgbClr val="3366FF"/>
              </a:buClr>
              <a:buFont typeface="Wingdings" pitchFamily="2" charset="2"/>
              <a:buNone/>
              <a:defRPr/>
            </a:pPr>
            <a:endParaRPr lang="zh-CN" altLang="en-US" sz="2800" b="1" smtClean="0"/>
          </a:p>
          <a:p>
            <a:pPr eaLnBrk="1" hangingPunct="1">
              <a:lnSpc>
                <a:spcPct val="90000"/>
              </a:lnSpc>
              <a:buFont typeface="Wingdings" pitchFamily="2" charset="2"/>
              <a:buNone/>
              <a:defRPr/>
            </a:pPr>
            <a:r>
              <a:rPr lang="zh-CN" altLang="en-US" sz="2800" smtClean="0"/>
              <a:t>                        </a:t>
            </a:r>
          </a:p>
          <a:p>
            <a:pPr eaLnBrk="1" hangingPunct="1">
              <a:lnSpc>
                <a:spcPct val="90000"/>
              </a:lnSpc>
              <a:defRPr/>
            </a:pPr>
            <a:endParaRPr lang="zh-CN" altLang="en-US" sz="2800" smtClean="0"/>
          </a:p>
        </p:txBody>
      </p:sp>
      <p:sp>
        <p:nvSpPr>
          <p:cNvPr id="24579" name="AutoShape 4"/>
          <p:cNvSpPr>
            <a:spLocks/>
          </p:cNvSpPr>
          <p:nvPr/>
        </p:nvSpPr>
        <p:spPr bwMode="auto">
          <a:xfrm>
            <a:off x="3348038" y="4508500"/>
            <a:ext cx="152400" cy="838200"/>
          </a:xfrm>
          <a:prstGeom prst="leftBrace">
            <a:avLst>
              <a:gd name="adj1" fmla="val 45833"/>
              <a:gd name="adj2" fmla="val 50000"/>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endParaRPr lang="zh-CN" altLang="en-US" sz="1800"/>
          </a:p>
        </p:txBody>
      </p:sp>
      <p:sp>
        <p:nvSpPr>
          <p:cNvPr id="24580" name="AutoShape 5"/>
          <p:cNvSpPr>
            <a:spLocks/>
          </p:cNvSpPr>
          <p:nvPr/>
        </p:nvSpPr>
        <p:spPr bwMode="auto">
          <a:xfrm>
            <a:off x="5292725" y="4508500"/>
            <a:ext cx="152400" cy="838200"/>
          </a:xfrm>
          <a:prstGeom prst="leftBrace">
            <a:avLst>
              <a:gd name="adj1" fmla="val 45833"/>
              <a:gd name="adj2" fmla="val 50000"/>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endParaRPr lang="zh-CN" altLang="en-US" sz="1800"/>
          </a:p>
        </p:txBody>
      </p:sp>
      <p:sp>
        <p:nvSpPr>
          <p:cNvPr id="24581" name="AutoShape 6"/>
          <p:cNvSpPr>
            <a:spLocks noChangeArrowheads="1"/>
          </p:cNvSpPr>
          <p:nvPr/>
        </p:nvSpPr>
        <p:spPr bwMode="auto">
          <a:xfrm>
            <a:off x="5029200" y="4800600"/>
            <a:ext cx="304800" cy="228600"/>
          </a:xfrm>
          <a:prstGeom prst="rightArrow">
            <a:avLst>
              <a:gd name="adj1" fmla="val 50000"/>
              <a:gd name="adj2" fmla="val 33333"/>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endParaRPr lang="zh-CN" altLang="en-US" sz="1800"/>
          </a:p>
        </p:txBody>
      </p:sp>
      <p:sp>
        <p:nvSpPr>
          <p:cNvPr id="24582" name="AutoShape 7"/>
          <p:cNvSpPr>
            <a:spLocks/>
          </p:cNvSpPr>
          <p:nvPr/>
        </p:nvSpPr>
        <p:spPr bwMode="auto">
          <a:xfrm>
            <a:off x="7239000" y="4495800"/>
            <a:ext cx="152400" cy="914400"/>
          </a:xfrm>
          <a:prstGeom prst="rightBrace">
            <a:avLst>
              <a:gd name="adj1" fmla="val 50000"/>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endParaRPr lang="zh-CN" altLang="en-US" sz="18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p:cNvSpPr>
            <a:spLocks noGrp="1" noChangeArrowheads="1"/>
          </p:cNvSpPr>
          <p:nvPr>
            <p:ph type="body" idx="1"/>
          </p:nvPr>
        </p:nvSpPr>
        <p:spPr>
          <a:xfrm>
            <a:off x="500063" y="642938"/>
            <a:ext cx="7608887" cy="5630862"/>
          </a:xfrm>
        </p:spPr>
        <p:txBody>
          <a:bodyPr/>
          <a:lstStyle/>
          <a:p>
            <a:pPr eaLnBrk="1" hangingPunct="1">
              <a:buFont typeface="Wingdings" pitchFamily="2" charset="2"/>
              <a:buNone/>
              <a:defRPr/>
            </a:pPr>
            <a:r>
              <a:rPr lang="zh-CN" altLang="en-US" b="1" dirty="0" smtClean="0"/>
              <a:t>（</a:t>
            </a:r>
            <a:r>
              <a:rPr lang="en-US" altLang="zh-CN" b="1" dirty="0" smtClean="0"/>
              <a:t>2</a:t>
            </a:r>
            <a:r>
              <a:rPr lang="zh-CN" altLang="en-US" b="1" dirty="0" smtClean="0"/>
              <a:t>）分层递阶结构</a:t>
            </a:r>
          </a:p>
        </p:txBody>
      </p:sp>
      <p:sp>
        <p:nvSpPr>
          <p:cNvPr id="25603" name="Rectangle 4"/>
          <p:cNvSpPr>
            <a:spLocks noChangeArrowheads="1"/>
          </p:cNvSpPr>
          <p:nvPr/>
        </p:nvSpPr>
        <p:spPr bwMode="auto">
          <a:xfrm>
            <a:off x="3657600" y="1447800"/>
            <a:ext cx="1600200" cy="5334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algn="ctr" eaLnBrk="1" hangingPunct="1">
              <a:spcBef>
                <a:spcPct val="0"/>
              </a:spcBef>
              <a:buClrTx/>
              <a:buSzTx/>
              <a:buFontTx/>
              <a:buNone/>
            </a:pPr>
            <a:r>
              <a:rPr kumimoji="1" lang="zh-CN" altLang="en-US" sz="2400">
                <a:latin typeface="Times New Roman" pitchFamily="18" charset="0"/>
                <a:ea typeface="黑体" pitchFamily="49" charset="-122"/>
              </a:rPr>
              <a:t>组织级</a:t>
            </a:r>
          </a:p>
        </p:txBody>
      </p:sp>
      <p:sp>
        <p:nvSpPr>
          <p:cNvPr id="25604" name="Rectangle 9"/>
          <p:cNvSpPr>
            <a:spLocks noChangeArrowheads="1"/>
          </p:cNvSpPr>
          <p:nvPr/>
        </p:nvSpPr>
        <p:spPr bwMode="auto">
          <a:xfrm>
            <a:off x="3733800" y="2667000"/>
            <a:ext cx="1524000" cy="5334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algn="ctr" eaLnBrk="1" hangingPunct="1">
              <a:spcBef>
                <a:spcPct val="0"/>
              </a:spcBef>
              <a:buClrTx/>
              <a:buSzTx/>
              <a:buFontTx/>
              <a:buNone/>
            </a:pPr>
            <a:r>
              <a:rPr kumimoji="1" lang="zh-CN" altLang="en-US" sz="2400">
                <a:latin typeface="Times New Roman" pitchFamily="18" charset="0"/>
                <a:ea typeface="黑体" pitchFamily="49" charset="-122"/>
              </a:rPr>
              <a:t>协调级</a:t>
            </a:r>
          </a:p>
        </p:txBody>
      </p:sp>
      <p:sp>
        <p:nvSpPr>
          <p:cNvPr id="25605" name="Rectangle 10"/>
          <p:cNvSpPr>
            <a:spLocks noChangeArrowheads="1"/>
          </p:cNvSpPr>
          <p:nvPr/>
        </p:nvSpPr>
        <p:spPr bwMode="auto">
          <a:xfrm>
            <a:off x="3810000" y="3886200"/>
            <a:ext cx="1447800" cy="609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algn="ctr" eaLnBrk="1" hangingPunct="1">
              <a:spcBef>
                <a:spcPct val="0"/>
              </a:spcBef>
              <a:buClrTx/>
              <a:buSzTx/>
              <a:buFontTx/>
              <a:buNone/>
            </a:pPr>
            <a:r>
              <a:rPr kumimoji="1" lang="zh-CN" altLang="en-US" sz="2400">
                <a:latin typeface="Times New Roman" pitchFamily="18" charset="0"/>
                <a:ea typeface="黑体" pitchFamily="49" charset="-122"/>
              </a:rPr>
              <a:t>执行级</a:t>
            </a:r>
          </a:p>
        </p:txBody>
      </p:sp>
      <p:sp>
        <p:nvSpPr>
          <p:cNvPr id="25606" name="Rectangle 11"/>
          <p:cNvSpPr>
            <a:spLocks noChangeArrowheads="1"/>
          </p:cNvSpPr>
          <p:nvPr/>
        </p:nvSpPr>
        <p:spPr bwMode="auto">
          <a:xfrm>
            <a:off x="3851275" y="5084763"/>
            <a:ext cx="1371600" cy="5334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algn="ctr" eaLnBrk="1" hangingPunct="1">
              <a:spcBef>
                <a:spcPct val="0"/>
              </a:spcBef>
              <a:buClrTx/>
              <a:buSzTx/>
              <a:buFontTx/>
              <a:buNone/>
            </a:pPr>
            <a:r>
              <a:rPr kumimoji="1" lang="zh-CN" altLang="en-US" sz="2400">
                <a:latin typeface="Times New Roman" pitchFamily="18" charset="0"/>
                <a:ea typeface="黑体" pitchFamily="49" charset="-122"/>
              </a:rPr>
              <a:t>对象</a:t>
            </a:r>
          </a:p>
        </p:txBody>
      </p:sp>
      <p:sp>
        <p:nvSpPr>
          <p:cNvPr id="25607" name="Rectangle 13"/>
          <p:cNvSpPr>
            <a:spLocks noChangeArrowheads="1"/>
          </p:cNvSpPr>
          <p:nvPr/>
        </p:nvSpPr>
        <p:spPr bwMode="auto">
          <a:xfrm>
            <a:off x="6248400" y="3048000"/>
            <a:ext cx="1066800" cy="609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algn="ctr" eaLnBrk="1" hangingPunct="1">
              <a:spcBef>
                <a:spcPct val="0"/>
              </a:spcBef>
              <a:buClrTx/>
              <a:buSzTx/>
              <a:buFontTx/>
              <a:buNone/>
            </a:pPr>
            <a:r>
              <a:rPr kumimoji="1" lang="zh-CN" altLang="en-US" sz="2400">
                <a:latin typeface="Times New Roman" pitchFamily="18" charset="0"/>
                <a:ea typeface="黑体" pitchFamily="49" charset="-122"/>
              </a:rPr>
              <a:t>识别</a:t>
            </a:r>
          </a:p>
        </p:txBody>
      </p:sp>
      <p:sp>
        <p:nvSpPr>
          <p:cNvPr id="25608" name="Line 14"/>
          <p:cNvSpPr>
            <a:spLocks noChangeShapeType="1"/>
          </p:cNvSpPr>
          <p:nvPr/>
        </p:nvSpPr>
        <p:spPr bwMode="auto">
          <a:xfrm flipH="1">
            <a:off x="5257800" y="1752600"/>
            <a:ext cx="1447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5609" name="Line 15"/>
          <p:cNvSpPr>
            <a:spLocks noChangeShapeType="1"/>
          </p:cNvSpPr>
          <p:nvPr/>
        </p:nvSpPr>
        <p:spPr bwMode="auto">
          <a:xfrm>
            <a:off x="6705600" y="1752600"/>
            <a:ext cx="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10" name="Line 16"/>
          <p:cNvSpPr>
            <a:spLocks noChangeShapeType="1"/>
          </p:cNvSpPr>
          <p:nvPr/>
        </p:nvSpPr>
        <p:spPr bwMode="auto">
          <a:xfrm flipH="1">
            <a:off x="5257800" y="297180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5611" name="Line 17"/>
          <p:cNvSpPr>
            <a:spLocks noChangeShapeType="1"/>
          </p:cNvSpPr>
          <p:nvPr/>
        </p:nvSpPr>
        <p:spPr bwMode="auto">
          <a:xfrm flipH="1">
            <a:off x="5257800" y="419100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5612" name="Line 18"/>
          <p:cNvSpPr>
            <a:spLocks noChangeShapeType="1"/>
          </p:cNvSpPr>
          <p:nvPr/>
        </p:nvSpPr>
        <p:spPr bwMode="auto">
          <a:xfrm flipH="1">
            <a:off x="5257800" y="5410200"/>
            <a:ext cx="1447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5613" name="Line 19"/>
          <p:cNvSpPr>
            <a:spLocks noChangeShapeType="1"/>
          </p:cNvSpPr>
          <p:nvPr/>
        </p:nvSpPr>
        <p:spPr bwMode="auto">
          <a:xfrm>
            <a:off x="6705600" y="3657600"/>
            <a:ext cx="0" cy="1752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14" name="Line 20"/>
          <p:cNvSpPr>
            <a:spLocks noChangeShapeType="1"/>
          </p:cNvSpPr>
          <p:nvPr/>
        </p:nvSpPr>
        <p:spPr bwMode="auto">
          <a:xfrm flipH="1">
            <a:off x="5943600" y="35052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15" name="Line 21"/>
          <p:cNvSpPr>
            <a:spLocks noChangeShapeType="1"/>
          </p:cNvSpPr>
          <p:nvPr/>
        </p:nvSpPr>
        <p:spPr bwMode="auto">
          <a:xfrm>
            <a:off x="5943600" y="35052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16" name="Line 22"/>
          <p:cNvSpPr>
            <a:spLocks noChangeShapeType="1"/>
          </p:cNvSpPr>
          <p:nvPr/>
        </p:nvSpPr>
        <p:spPr bwMode="auto">
          <a:xfrm>
            <a:off x="5943600" y="2971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17" name="Line 23"/>
          <p:cNvSpPr>
            <a:spLocks noChangeShapeType="1"/>
          </p:cNvSpPr>
          <p:nvPr/>
        </p:nvSpPr>
        <p:spPr bwMode="auto">
          <a:xfrm>
            <a:off x="5943600" y="33528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18" name="AutoShape 24"/>
          <p:cNvSpPr>
            <a:spLocks noChangeArrowheads="1"/>
          </p:cNvSpPr>
          <p:nvPr/>
        </p:nvSpPr>
        <p:spPr bwMode="auto">
          <a:xfrm>
            <a:off x="4267200" y="1981200"/>
            <a:ext cx="304800" cy="685800"/>
          </a:xfrm>
          <a:prstGeom prst="upDownArrow">
            <a:avLst>
              <a:gd name="adj1" fmla="val 50000"/>
              <a:gd name="adj2" fmla="val 45000"/>
            </a:avLst>
          </a:prstGeom>
          <a:solidFill>
            <a:schemeClr val="accent1"/>
          </a:solidFill>
          <a:ln w="9525">
            <a:solidFill>
              <a:schemeClr val="tx1"/>
            </a:solidFill>
            <a:miter lim="800000"/>
            <a:headEnd/>
            <a:tailEnd/>
          </a:ln>
        </p:spPr>
        <p:txBody>
          <a:bodyPr vert="eaVert"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endParaRPr lang="zh-CN" altLang="en-US" sz="1800"/>
          </a:p>
        </p:txBody>
      </p:sp>
      <p:sp>
        <p:nvSpPr>
          <p:cNvPr id="25619" name="AutoShape 25"/>
          <p:cNvSpPr>
            <a:spLocks noChangeArrowheads="1"/>
          </p:cNvSpPr>
          <p:nvPr/>
        </p:nvSpPr>
        <p:spPr bwMode="auto">
          <a:xfrm>
            <a:off x="4343400" y="3200400"/>
            <a:ext cx="304800" cy="685800"/>
          </a:xfrm>
          <a:prstGeom prst="upDownArrow">
            <a:avLst>
              <a:gd name="adj1" fmla="val 50000"/>
              <a:gd name="adj2" fmla="val 45000"/>
            </a:avLst>
          </a:prstGeom>
          <a:solidFill>
            <a:schemeClr val="accent1"/>
          </a:solidFill>
          <a:ln w="9525">
            <a:solidFill>
              <a:schemeClr val="tx1"/>
            </a:solidFill>
            <a:miter lim="800000"/>
            <a:headEnd/>
            <a:tailEnd/>
          </a:ln>
        </p:spPr>
        <p:txBody>
          <a:bodyPr vert="eaVert"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endParaRPr lang="zh-CN" altLang="en-US" sz="1800"/>
          </a:p>
        </p:txBody>
      </p:sp>
      <p:sp>
        <p:nvSpPr>
          <p:cNvPr id="25620" name="AutoShape 27"/>
          <p:cNvSpPr>
            <a:spLocks noChangeArrowheads="1"/>
          </p:cNvSpPr>
          <p:nvPr/>
        </p:nvSpPr>
        <p:spPr bwMode="auto">
          <a:xfrm>
            <a:off x="4343400" y="4495800"/>
            <a:ext cx="304800" cy="609600"/>
          </a:xfrm>
          <a:prstGeom prst="upDownArrow">
            <a:avLst>
              <a:gd name="adj1" fmla="val 50000"/>
              <a:gd name="adj2" fmla="val 40000"/>
            </a:avLst>
          </a:prstGeom>
          <a:solidFill>
            <a:schemeClr val="accent1"/>
          </a:solidFill>
          <a:ln w="9525">
            <a:solidFill>
              <a:schemeClr val="tx1"/>
            </a:solidFill>
            <a:miter lim="800000"/>
            <a:headEnd/>
            <a:tailEnd/>
          </a:ln>
        </p:spPr>
        <p:txBody>
          <a:bodyPr vert="eaVert"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endParaRPr lang="zh-CN" altLang="en-US" sz="18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type="body" idx="1"/>
          </p:nvPr>
        </p:nvSpPr>
        <p:spPr>
          <a:xfrm>
            <a:off x="611188" y="765175"/>
            <a:ext cx="8172450" cy="5041900"/>
          </a:xfrm>
        </p:spPr>
        <p:txBody>
          <a:bodyPr/>
          <a:lstStyle/>
          <a:p>
            <a:pPr eaLnBrk="1" hangingPunct="1">
              <a:buFont typeface="Wingdings" pitchFamily="2" charset="2"/>
              <a:buNone/>
              <a:defRPr/>
            </a:pPr>
            <a:r>
              <a:rPr lang="zh-CN" altLang="en-US" b="1" dirty="0" smtClean="0"/>
              <a:t>分层递阶结构功能：</a:t>
            </a:r>
          </a:p>
          <a:p>
            <a:pPr eaLnBrk="1" hangingPunct="1">
              <a:buNone/>
              <a:defRPr/>
            </a:pPr>
            <a:r>
              <a:rPr lang="zh-CN" altLang="en-US" b="1" dirty="0" smtClean="0">
                <a:solidFill>
                  <a:srgbClr val="FF0000"/>
                </a:solidFill>
              </a:rPr>
              <a:t>组织级</a:t>
            </a:r>
            <a:r>
              <a:rPr lang="zh-CN" altLang="en-US" b="1" dirty="0" smtClean="0"/>
              <a:t> ：</a:t>
            </a:r>
            <a:r>
              <a:rPr lang="zh-CN" altLang="en-US" b="1" dirty="0">
                <a:latin typeface="宋体" pitchFamily="2" charset="-122"/>
              </a:rPr>
              <a:t>知识的</a:t>
            </a:r>
            <a:r>
              <a:rPr lang="zh-CN" altLang="en-US" b="1" dirty="0" smtClean="0">
                <a:latin typeface="宋体" pitchFamily="2" charset="-122"/>
              </a:rPr>
              <a:t>表示</a:t>
            </a:r>
            <a:r>
              <a:rPr lang="zh-CN" altLang="en-US" b="1" dirty="0">
                <a:latin typeface="宋体" pitchFamily="2" charset="-122"/>
              </a:rPr>
              <a:t>与</a:t>
            </a:r>
            <a:r>
              <a:rPr lang="zh-CN" altLang="en-US" b="1" dirty="0" smtClean="0">
                <a:latin typeface="宋体" pitchFamily="2" charset="-122"/>
              </a:rPr>
              <a:t>处理</a:t>
            </a:r>
            <a:endParaRPr lang="en-US" altLang="zh-CN" b="1" dirty="0" smtClean="0">
              <a:latin typeface="宋体" pitchFamily="2" charset="-122"/>
            </a:endParaRPr>
          </a:p>
          <a:p>
            <a:pPr eaLnBrk="1" hangingPunct="1">
              <a:buNone/>
              <a:defRPr/>
            </a:pPr>
            <a:endParaRPr lang="zh-CN" altLang="en-US" b="1" dirty="0" smtClean="0">
              <a:solidFill>
                <a:srgbClr val="3366FF"/>
              </a:solidFill>
            </a:endParaRPr>
          </a:p>
          <a:p>
            <a:pPr eaLnBrk="1" hangingPunct="1">
              <a:buFont typeface="Wingdings" pitchFamily="2" charset="2"/>
              <a:buNone/>
              <a:defRPr/>
            </a:pPr>
            <a:r>
              <a:rPr lang="zh-CN" altLang="en-US" b="1" dirty="0" smtClean="0">
                <a:solidFill>
                  <a:srgbClr val="FF0000"/>
                </a:solidFill>
              </a:rPr>
              <a:t>协调级</a:t>
            </a:r>
            <a:r>
              <a:rPr lang="zh-CN" altLang="en-US" b="1" dirty="0" smtClean="0"/>
              <a:t> ：协调工作</a:t>
            </a:r>
          </a:p>
          <a:p>
            <a:pPr eaLnBrk="1" hangingPunct="1">
              <a:buFont typeface="Wingdings" pitchFamily="2" charset="2"/>
              <a:buNone/>
              <a:defRPr/>
            </a:pPr>
            <a:endParaRPr lang="zh-CN" altLang="en-US" b="1" dirty="0" smtClean="0">
              <a:solidFill>
                <a:srgbClr val="3366FF"/>
              </a:solidFill>
            </a:endParaRPr>
          </a:p>
          <a:p>
            <a:pPr eaLnBrk="1" hangingPunct="1">
              <a:buFont typeface="Wingdings" pitchFamily="2" charset="2"/>
              <a:buNone/>
              <a:defRPr/>
            </a:pPr>
            <a:r>
              <a:rPr lang="zh-CN" altLang="en-US" b="1" dirty="0" smtClean="0">
                <a:solidFill>
                  <a:srgbClr val="FF0000"/>
                </a:solidFill>
              </a:rPr>
              <a:t>执行级</a:t>
            </a:r>
            <a:r>
              <a:rPr lang="zh-CN" altLang="en-US" b="1" dirty="0" smtClean="0"/>
              <a:t> ：实现一定精度的控制</a:t>
            </a:r>
          </a:p>
          <a:p>
            <a:pPr eaLnBrk="1" hangingPunct="1">
              <a:buFont typeface="Wingdings" pitchFamily="2" charset="2"/>
              <a:buNone/>
              <a:defRPr/>
            </a:pPr>
            <a:endParaRPr lang="zh-CN" altLang="en-US" b="1" dirty="0" smtClean="0">
              <a:solidFill>
                <a:srgbClr val="3366FF"/>
              </a:solidFill>
            </a:endParaRPr>
          </a:p>
          <a:p>
            <a:pPr eaLnBrk="1" hangingPunct="1">
              <a:buFont typeface="Wingdings" pitchFamily="2" charset="2"/>
              <a:buNone/>
              <a:defRPr/>
            </a:pPr>
            <a:r>
              <a:rPr lang="zh-CN" altLang="en-US" b="1" dirty="0" smtClean="0">
                <a:solidFill>
                  <a:srgbClr val="FF0000"/>
                </a:solidFill>
              </a:rPr>
              <a:t>识别 </a:t>
            </a:r>
            <a:r>
              <a:rPr lang="zh-CN" altLang="en-US" b="1" dirty="0" smtClean="0"/>
              <a:t>：    获取不确定的参数、测量数据 </a:t>
            </a:r>
          </a:p>
          <a:p>
            <a:pPr eaLnBrk="1" hangingPunct="1">
              <a:defRPr/>
            </a:pPr>
            <a:endParaRPr lang="zh-CN" altLang="en-US" b="1"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228600" y="1295400"/>
            <a:ext cx="4876800" cy="4724400"/>
          </a:xfrm>
        </p:spPr>
        <p:txBody>
          <a:bodyPr/>
          <a:lstStyle/>
          <a:p>
            <a:pPr eaLnBrk="1" hangingPunct="1">
              <a:buClr>
                <a:srgbClr val="000066"/>
              </a:buClr>
              <a:buFont typeface="Wingdings" pitchFamily="2" charset="2"/>
              <a:buChar char="l"/>
              <a:defRPr/>
            </a:pPr>
            <a:r>
              <a:rPr lang="zh-CN" altLang="en-US" sz="2800" b="1" dirty="0" smtClean="0">
                <a:latin typeface="宋体" pitchFamily="2" charset="-122"/>
              </a:rPr>
              <a:t>组织级起主导作用，涉及知识的表示与处理，主要应用人工智能；</a:t>
            </a:r>
          </a:p>
          <a:p>
            <a:pPr eaLnBrk="1" hangingPunct="1">
              <a:buClr>
                <a:srgbClr val="000066"/>
              </a:buClr>
              <a:buFont typeface="Wingdings" pitchFamily="2" charset="2"/>
              <a:buChar char="l"/>
              <a:defRPr/>
            </a:pPr>
            <a:r>
              <a:rPr lang="zh-CN" altLang="en-US" sz="2800" b="1" dirty="0" smtClean="0">
                <a:latin typeface="宋体" pitchFamily="2" charset="-122"/>
              </a:rPr>
              <a:t>协调级在组织级和执行级间起连接作用，涉及决策方式及其表示，采用人工智能及运筹学实现控制；</a:t>
            </a:r>
          </a:p>
          <a:p>
            <a:pPr eaLnBrk="1" hangingPunct="1">
              <a:buClr>
                <a:srgbClr val="000066"/>
              </a:buClr>
              <a:buFont typeface="Wingdings" pitchFamily="2" charset="2"/>
              <a:buChar char="l"/>
              <a:defRPr/>
            </a:pPr>
            <a:r>
              <a:rPr lang="zh-CN" altLang="en-US" sz="2800" b="1" dirty="0" smtClean="0">
                <a:latin typeface="宋体" pitchFamily="2" charset="-122"/>
              </a:rPr>
              <a:t>执行级是底层，具有很高的控制精度，采用常规自动控制。</a:t>
            </a:r>
          </a:p>
        </p:txBody>
      </p:sp>
      <p:grpSp>
        <p:nvGrpSpPr>
          <p:cNvPr id="26627" name="Group 4"/>
          <p:cNvGrpSpPr>
            <a:grpSpLocks/>
          </p:cNvGrpSpPr>
          <p:nvPr/>
        </p:nvGrpSpPr>
        <p:grpSpPr bwMode="auto">
          <a:xfrm>
            <a:off x="5056188" y="1447800"/>
            <a:ext cx="4087812" cy="3733800"/>
            <a:chOff x="3530" y="1253"/>
            <a:chExt cx="2026" cy="1497"/>
          </a:xfrm>
        </p:grpSpPr>
        <p:sp>
          <p:nvSpPr>
            <p:cNvPr id="26628" name="Text Box 5"/>
            <p:cNvSpPr txBox="1">
              <a:spLocks noChangeArrowheads="1"/>
            </p:cNvSpPr>
            <p:nvPr/>
          </p:nvSpPr>
          <p:spPr bwMode="auto">
            <a:xfrm>
              <a:off x="3923" y="1298"/>
              <a:ext cx="953" cy="148"/>
            </a:xfrm>
            <a:prstGeom prst="rect">
              <a:avLst/>
            </a:prstGeom>
            <a:noFill/>
            <a:ln w="57150" cmpd="thinThick" algn="ctr">
              <a:solidFill>
                <a:srgbClr val="99336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algn="ctr" eaLnBrk="1" hangingPunct="1">
                <a:spcBef>
                  <a:spcPct val="50000"/>
                </a:spcBef>
                <a:buClrTx/>
                <a:buSzTx/>
                <a:buFontTx/>
                <a:buNone/>
              </a:pPr>
              <a:r>
                <a:rPr lang="zh-CN" altLang="en-US" sz="1800" b="1">
                  <a:latin typeface="Verdana" pitchFamily="34" charset="0"/>
                  <a:ea typeface="黑体" pitchFamily="49" charset="-122"/>
                </a:rPr>
                <a:t>组织级</a:t>
              </a:r>
            </a:p>
          </p:txBody>
        </p:sp>
        <p:sp>
          <p:nvSpPr>
            <p:cNvPr id="26629" name="Text Box 6"/>
            <p:cNvSpPr txBox="1">
              <a:spLocks noChangeArrowheads="1"/>
            </p:cNvSpPr>
            <p:nvPr/>
          </p:nvSpPr>
          <p:spPr bwMode="auto">
            <a:xfrm>
              <a:off x="3923" y="1893"/>
              <a:ext cx="953" cy="148"/>
            </a:xfrm>
            <a:prstGeom prst="rect">
              <a:avLst/>
            </a:prstGeom>
            <a:noFill/>
            <a:ln w="57150" cmpd="thinThick" algn="ctr">
              <a:solidFill>
                <a:srgbClr val="99336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algn="ctr" eaLnBrk="1" hangingPunct="1">
                <a:spcBef>
                  <a:spcPct val="50000"/>
                </a:spcBef>
                <a:buClrTx/>
                <a:buSzTx/>
                <a:buFontTx/>
                <a:buNone/>
              </a:pPr>
              <a:r>
                <a:rPr lang="zh-CN" altLang="en-US" sz="1800" b="1">
                  <a:latin typeface="Verdana" pitchFamily="34" charset="0"/>
                  <a:ea typeface="黑体" pitchFamily="49" charset="-122"/>
                </a:rPr>
                <a:t>协调级</a:t>
              </a:r>
            </a:p>
          </p:txBody>
        </p:sp>
        <p:sp>
          <p:nvSpPr>
            <p:cNvPr id="26630" name="Text Box 7"/>
            <p:cNvSpPr txBox="1">
              <a:spLocks noChangeArrowheads="1"/>
            </p:cNvSpPr>
            <p:nvPr/>
          </p:nvSpPr>
          <p:spPr bwMode="auto">
            <a:xfrm>
              <a:off x="3923" y="2478"/>
              <a:ext cx="953" cy="148"/>
            </a:xfrm>
            <a:prstGeom prst="rect">
              <a:avLst/>
            </a:prstGeom>
            <a:noFill/>
            <a:ln w="57150" cmpd="thinThick" algn="ctr">
              <a:solidFill>
                <a:srgbClr val="99336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algn="ctr" eaLnBrk="1" hangingPunct="1">
                <a:spcBef>
                  <a:spcPct val="50000"/>
                </a:spcBef>
                <a:buClrTx/>
                <a:buSzTx/>
                <a:buFontTx/>
                <a:buNone/>
              </a:pPr>
              <a:r>
                <a:rPr lang="zh-CN" altLang="en-US" sz="1800" b="1">
                  <a:latin typeface="Verdana" pitchFamily="34" charset="0"/>
                  <a:ea typeface="黑体" pitchFamily="49" charset="-122"/>
                </a:rPr>
                <a:t>执行级</a:t>
              </a:r>
            </a:p>
          </p:txBody>
        </p:sp>
        <p:sp>
          <p:nvSpPr>
            <p:cNvPr id="26631" name="AutoShape 8"/>
            <p:cNvSpPr>
              <a:spLocks noChangeArrowheads="1"/>
            </p:cNvSpPr>
            <p:nvPr/>
          </p:nvSpPr>
          <p:spPr bwMode="auto">
            <a:xfrm>
              <a:off x="4319" y="2194"/>
              <a:ext cx="181" cy="272"/>
            </a:xfrm>
            <a:prstGeom prst="upDownArrow">
              <a:avLst>
                <a:gd name="adj1" fmla="val 50000"/>
                <a:gd name="adj2" fmla="val 30055"/>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endParaRPr lang="zh-CN" altLang="en-US" sz="1800"/>
            </a:p>
          </p:txBody>
        </p:sp>
        <p:sp>
          <p:nvSpPr>
            <p:cNvPr id="26632" name="AutoShape 9"/>
            <p:cNvSpPr>
              <a:spLocks noChangeArrowheads="1"/>
            </p:cNvSpPr>
            <p:nvPr/>
          </p:nvSpPr>
          <p:spPr bwMode="auto">
            <a:xfrm>
              <a:off x="4332" y="1587"/>
              <a:ext cx="181" cy="272"/>
            </a:xfrm>
            <a:prstGeom prst="upDownArrow">
              <a:avLst>
                <a:gd name="adj1" fmla="val 50000"/>
                <a:gd name="adj2" fmla="val 30055"/>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endParaRPr lang="zh-CN" altLang="en-US" sz="1800"/>
            </a:p>
          </p:txBody>
        </p:sp>
        <p:grpSp>
          <p:nvGrpSpPr>
            <p:cNvPr id="26633" name="Group 10"/>
            <p:cNvGrpSpPr>
              <a:grpSpLocks/>
            </p:cNvGrpSpPr>
            <p:nvPr/>
          </p:nvGrpSpPr>
          <p:grpSpPr bwMode="auto">
            <a:xfrm>
              <a:off x="4876" y="1434"/>
              <a:ext cx="227" cy="1180"/>
              <a:chOff x="5012" y="1434"/>
              <a:chExt cx="317" cy="1180"/>
            </a:xfrm>
          </p:grpSpPr>
          <p:sp>
            <p:nvSpPr>
              <p:cNvPr id="26638" name="Line 11"/>
              <p:cNvSpPr>
                <a:spLocks noChangeShapeType="1"/>
              </p:cNvSpPr>
              <p:nvPr/>
            </p:nvSpPr>
            <p:spPr bwMode="auto">
              <a:xfrm>
                <a:off x="5012" y="2614"/>
                <a:ext cx="317" cy="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639" name="Line 12"/>
              <p:cNvSpPr>
                <a:spLocks noChangeShapeType="1"/>
              </p:cNvSpPr>
              <p:nvPr/>
            </p:nvSpPr>
            <p:spPr bwMode="auto">
              <a:xfrm flipV="1">
                <a:off x="5329" y="1434"/>
                <a:ext cx="0" cy="118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640" name="Line 13"/>
              <p:cNvSpPr>
                <a:spLocks noChangeShapeType="1"/>
              </p:cNvSpPr>
              <p:nvPr/>
            </p:nvSpPr>
            <p:spPr bwMode="auto">
              <a:xfrm flipH="1">
                <a:off x="5012" y="1434"/>
                <a:ext cx="317" cy="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241678" name="AutoShape 14"/>
            <p:cNvSpPr>
              <a:spLocks noChangeArrowheads="1"/>
            </p:cNvSpPr>
            <p:nvPr/>
          </p:nvSpPr>
          <p:spPr bwMode="auto">
            <a:xfrm>
              <a:off x="3697" y="1298"/>
              <a:ext cx="135" cy="1452"/>
            </a:xfrm>
            <a:prstGeom prst="downArrow">
              <a:avLst>
                <a:gd name="adj1" fmla="val 50000"/>
                <a:gd name="adj2" fmla="val 266912"/>
              </a:avLst>
            </a:prstGeom>
            <a:gradFill rotWithShape="1">
              <a:gsLst>
                <a:gs pos="0">
                  <a:schemeClr val="accent1"/>
                </a:gs>
                <a:gs pos="100000">
                  <a:schemeClr val="accent1">
                    <a:gamma/>
                    <a:shade val="46275"/>
                    <a:invGamma/>
                  </a:schemeClr>
                </a:gs>
              </a:gsLst>
              <a:lin ang="5400000" scaled="1"/>
            </a:gradFill>
            <a:ln w="9525" algn="ctr">
              <a:solidFill>
                <a:schemeClr val="tx1"/>
              </a:solidFill>
              <a:miter lim="800000"/>
              <a:headEnd/>
              <a:tailEnd/>
            </a:ln>
            <a:effectLst/>
          </p:spPr>
          <p:txBody>
            <a:bodyPr anchor="ctr">
              <a:spAutoFit/>
            </a:bodyPr>
            <a:lstStyle/>
            <a:p>
              <a:pPr>
                <a:defRPr/>
              </a:pPr>
              <a:endParaRPr lang="zh-CN" altLang="en-US"/>
            </a:p>
          </p:txBody>
        </p:sp>
        <p:sp>
          <p:nvSpPr>
            <p:cNvPr id="241679" name="AutoShape 15"/>
            <p:cNvSpPr>
              <a:spLocks noChangeArrowheads="1"/>
            </p:cNvSpPr>
            <p:nvPr/>
          </p:nvSpPr>
          <p:spPr bwMode="auto">
            <a:xfrm>
              <a:off x="5193" y="1253"/>
              <a:ext cx="135" cy="1497"/>
            </a:xfrm>
            <a:prstGeom prst="upArrow">
              <a:avLst>
                <a:gd name="adj1" fmla="val 50000"/>
                <a:gd name="adj2" fmla="val 275184"/>
              </a:avLst>
            </a:prstGeom>
            <a:gradFill rotWithShape="1">
              <a:gsLst>
                <a:gs pos="0">
                  <a:schemeClr val="accent2">
                    <a:gamma/>
                    <a:shade val="46275"/>
                    <a:invGamma/>
                  </a:schemeClr>
                </a:gs>
                <a:gs pos="100000">
                  <a:schemeClr val="accent2"/>
                </a:gs>
              </a:gsLst>
              <a:lin ang="5400000" scaled="1"/>
            </a:gradFill>
            <a:ln w="9525" algn="ctr">
              <a:solidFill>
                <a:schemeClr val="tx1"/>
              </a:solidFill>
              <a:miter lim="800000"/>
              <a:headEnd/>
              <a:tailEnd/>
            </a:ln>
            <a:effectLst/>
          </p:spPr>
          <p:txBody>
            <a:bodyPr anchor="ctr">
              <a:spAutoFit/>
            </a:bodyPr>
            <a:lstStyle/>
            <a:p>
              <a:pPr>
                <a:defRPr/>
              </a:pPr>
              <a:endParaRPr lang="zh-CN" altLang="en-US"/>
            </a:p>
          </p:txBody>
        </p:sp>
        <p:sp>
          <p:nvSpPr>
            <p:cNvPr id="26636" name="Text Box 16"/>
            <p:cNvSpPr txBox="1">
              <a:spLocks noChangeArrowheads="1"/>
            </p:cNvSpPr>
            <p:nvPr/>
          </p:nvSpPr>
          <p:spPr bwMode="auto">
            <a:xfrm>
              <a:off x="3530" y="1525"/>
              <a:ext cx="229"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algn="ctr" eaLnBrk="1" hangingPunct="1">
                <a:spcBef>
                  <a:spcPct val="50000"/>
                </a:spcBef>
                <a:buClrTx/>
                <a:buSzTx/>
                <a:buFontTx/>
                <a:buNone/>
              </a:pPr>
              <a:r>
                <a:rPr lang="zh-CN" altLang="en-US" sz="1800" b="1">
                  <a:latin typeface="黑体" pitchFamily="49" charset="-122"/>
                  <a:ea typeface="黑体" pitchFamily="49" charset="-122"/>
                </a:rPr>
                <a:t>精  度</a:t>
              </a:r>
            </a:p>
          </p:txBody>
        </p:sp>
        <p:sp>
          <p:nvSpPr>
            <p:cNvPr id="26637" name="Text Box 17"/>
            <p:cNvSpPr txBox="1">
              <a:spLocks noChangeArrowheads="1"/>
            </p:cNvSpPr>
            <p:nvPr/>
          </p:nvSpPr>
          <p:spPr bwMode="auto">
            <a:xfrm>
              <a:off x="5327" y="1570"/>
              <a:ext cx="229"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algn="ctr" eaLnBrk="1" hangingPunct="1">
                <a:spcBef>
                  <a:spcPct val="50000"/>
                </a:spcBef>
                <a:buClrTx/>
                <a:buSzTx/>
                <a:buFontTx/>
                <a:buNone/>
              </a:pPr>
              <a:r>
                <a:rPr lang="zh-CN" altLang="en-US" sz="1800" b="1">
                  <a:latin typeface="黑体" pitchFamily="49" charset="-122"/>
                  <a:ea typeface="黑体" pitchFamily="49" charset="-122"/>
                </a:rPr>
                <a:t>智  能</a:t>
              </a: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pPr eaLnBrk="1" hangingPunct="1">
              <a:defRPr/>
            </a:pPr>
            <a:r>
              <a:rPr lang="en-US" altLang="zh-CN" dirty="0" smtClean="0">
                <a:solidFill>
                  <a:schemeClr val="tx1"/>
                </a:solidFill>
              </a:rPr>
              <a:t>1.4 </a:t>
            </a:r>
            <a:r>
              <a:rPr lang="zh-CN" altLang="en-US" dirty="0" smtClean="0">
                <a:solidFill>
                  <a:schemeClr val="tx1"/>
                </a:solidFill>
              </a:rPr>
              <a:t>智能控制系统的主要特点</a:t>
            </a:r>
          </a:p>
        </p:txBody>
      </p:sp>
      <p:sp>
        <p:nvSpPr>
          <p:cNvPr id="38915" name="Rectangle 3"/>
          <p:cNvSpPr>
            <a:spLocks noGrp="1" noChangeArrowheads="1"/>
          </p:cNvSpPr>
          <p:nvPr>
            <p:ph type="body" idx="1"/>
          </p:nvPr>
        </p:nvSpPr>
        <p:spPr/>
        <p:txBody>
          <a:bodyPr/>
          <a:lstStyle/>
          <a:p>
            <a:pPr eaLnBrk="1" hangingPunct="1">
              <a:buFont typeface="Wingdings" pitchFamily="2" charset="2"/>
              <a:buNone/>
              <a:defRPr/>
            </a:pPr>
            <a:r>
              <a:rPr lang="en-US" altLang="zh-CN" b="1" dirty="0" smtClean="0">
                <a:solidFill>
                  <a:srgbClr val="FF0000"/>
                </a:solidFill>
                <a:latin typeface="黑体" pitchFamily="2" charset="-122"/>
                <a:ea typeface="黑体" pitchFamily="2" charset="-122"/>
              </a:rPr>
              <a:t>1. </a:t>
            </a:r>
            <a:r>
              <a:rPr lang="zh-CN" altLang="en-US" b="1" dirty="0" smtClean="0">
                <a:solidFill>
                  <a:srgbClr val="FF0000"/>
                </a:solidFill>
                <a:latin typeface="黑体" pitchFamily="2" charset="-122"/>
                <a:ea typeface="黑体" pitchFamily="2" charset="-122"/>
              </a:rPr>
              <a:t>学习功能</a:t>
            </a:r>
          </a:p>
          <a:p>
            <a:pPr eaLnBrk="1" hangingPunct="1">
              <a:buFont typeface="Wingdings" pitchFamily="2" charset="2"/>
              <a:buNone/>
              <a:defRPr/>
            </a:pPr>
            <a:r>
              <a:rPr lang="zh-CN" altLang="en-US" b="1" dirty="0" smtClean="0"/>
              <a:t>   学习系统的定义（</a:t>
            </a:r>
            <a:r>
              <a:rPr lang="en-US" altLang="zh-CN" b="1" dirty="0" smtClean="0"/>
              <a:t>G.N</a:t>
            </a:r>
            <a:r>
              <a:rPr lang="zh-CN" altLang="en-US" b="1" dirty="0" smtClean="0"/>
              <a:t>. </a:t>
            </a:r>
            <a:r>
              <a:rPr lang="en-US" altLang="zh-CN" b="1" dirty="0" smtClean="0"/>
              <a:t>Saridis）</a:t>
            </a:r>
          </a:p>
          <a:p>
            <a:pPr eaLnBrk="1" hangingPunct="1">
              <a:buFont typeface="Wingdings" pitchFamily="2" charset="2"/>
              <a:buNone/>
              <a:defRPr/>
            </a:pPr>
            <a:r>
              <a:rPr lang="zh-CN" altLang="en-US" b="1" dirty="0" smtClean="0"/>
              <a:t>   一个系统如果能对一个过程或其环境的未知特征所固有的信息进行学习，并将收到的经验用于进一步的估计、分类、决策或控制从而使系统的性能得到改善</a:t>
            </a:r>
            <a:r>
              <a:rPr lang="en-US" altLang="zh-CN" b="1" dirty="0" smtClean="0">
                <a:sym typeface="Wingdings" pitchFamily="2" charset="2"/>
              </a:rPr>
              <a:t></a:t>
            </a:r>
            <a:r>
              <a:rPr lang="zh-CN" altLang="en-US" b="1" dirty="0" smtClean="0">
                <a:solidFill>
                  <a:srgbClr val="FF0000"/>
                </a:solidFill>
                <a:ea typeface="黑体" pitchFamily="2" charset="-122"/>
              </a:rPr>
              <a:t>学习系统</a:t>
            </a:r>
            <a:r>
              <a:rPr lang="zh-CN" altLang="en-US" b="1" dirty="0" smtClean="0"/>
              <a:t>。</a:t>
            </a:r>
          </a:p>
          <a:p>
            <a:pPr eaLnBrk="1" hangingPunct="1">
              <a:defRPr/>
            </a:pPr>
            <a:endParaRPr lang="zh-CN" altLang="en-US" b="1"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type="body" idx="1"/>
          </p:nvPr>
        </p:nvSpPr>
        <p:spPr>
          <a:xfrm>
            <a:off x="971550" y="1268413"/>
            <a:ext cx="7632700" cy="4681537"/>
          </a:xfrm>
        </p:spPr>
        <p:txBody>
          <a:bodyPr/>
          <a:lstStyle/>
          <a:p>
            <a:pPr eaLnBrk="1" hangingPunct="1">
              <a:buFont typeface="Wingdings" pitchFamily="2" charset="2"/>
              <a:buNone/>
              <a:defRPr/>
            </a:pPr>
            <a:r>
              <a:rPr lang="zh-CN" altLang="en-US" smtClean="0"/>
              <a:t>    </a:t>
            </a:r>
            <a:r>
              <a:rPr lang="zh-CN" altLang="en-US" b="1" smtClean="0"/>
              <a:t>学习的目的</a:t>
            </a:r>
            <a:r>
              <a:rPr lang="en-US" altLang="zh-CN" b="1" smtClean="0">
                <a:sym typeface="Wingdings" pitchFamily="2" charset="2"/>
              </a:rPr>
              <a:t></a:t>
            </a:r>
            <a:r>
              <a:rPr lang="zh-CN" altLang="en-US" b="1" smtClean="0"/>
              <a:t>决策、控制</a:t>
            </a:r>
            <a:r>
              <a:rPr lang="en-US" altLang="zh-CN" b="1" smtClean="0">
                <a:sym typeface="Wingdings" pitchFamily="2" charset="2"/>
              </a:rPr>
              <a:t></a:t>
            </a:r>
            <a:r>
              <a:rPr lang="zh-CN" altLang="en-US" b="1" smtClean="0"/>
              <a:t>性能提高</a:t>
            </a:r>
          </a:p>
          <a:p>
            <a:pPr eaLnBrk="1" hangingPunct="1">
              <a:buFont typeface="Wingdings" pitchFamily="2" charset="2"/>
              <a:buNone/>
              <a:defRPr/>
            </a:pPr>
            <a:endParaRPr lang="en-US" altLang="zh-CN" b="1" smtClean="0">
              <a:solidFill>
                <a:schemeClr val="accent2"/>
              </a:solidFill>
            </a:endParaRPr>
          </a:p>
          <a:p>
            <a:pPr eaLnBrk="1" hangingPunct="1">
              <a:buFont typeface="Wingdings" pitchFamily="2" charset="2"/>
              <a:buNone/>
              <a:defRPr/>
            </a:pPr>
            <a:r>
              <a:rPr lang="en-US" altLang="zh-CN" b="1" smtClean="0">
                <a:solidFill>
                  <a:srgbClr val="FF0000"/>
                </a:solidFill>
                <a:latin typeface="黑体" pitchFamily="2" charset="-122"/>
                <a:ea typeface="黑体" pitchFamily="2" charset="-122"/>
              </a:rPr>
              <a:t>2. </a:t>
            </a:r>
            <a:r>
              <a:rPr lang="zh-CN" altLang="en-US" b="1" smtClean="0">
                <a:solidFill>
                  <a:srgbClr val="FF0000"/>
                </a:solidFill>
                <a:latin typeface="黑体" pitchFamily="2" charset="-122"/>
                <a:ea typeface="黑体" pitchFamily="2" charset="-122"/>
              </a:rPr>
              <a:t>适应功能</a:t>
            </a:r>
          </a:p>
          <a:p>
            <a:pPr eaLnBrk="1" hangingPunct="1">
              <a:buFont typeface="Wingdings" pitchFamily="2" charset="2"/>
              <a:buNone/>
              <a:defRPr/>
            </a:pPr>
            <a:r>
              <a:rPr lang="zh-CN" altLang="en-US" b="1" smtClean="0"/>
              <a:t>    不依赖模型的自适应估计功能，故障容 </a:t>
            </a:r>
          </a:p>
          <a:p>
            <a:pPr eaLnBrk="1" hangingPunct="1">
              <a:buFont typeface="Wingdings" pitchFamily="2" charset="2"/>
              <a:buNone/>
              <a:defRPr/>
            </a:pPr>
            <a:r>
              <a:rPr lang="zh-CN" altLang="en-US" b="1" smtClean="0"/>
              <a:t>    错功能</a:t>
            </a:r>
          </a:p>
          <a:p>
            <a:pPr eaLnBrk="1" hangingPunct="1">
              <a:buFont typeface="Wingdings" pitchFamily="2" charset="2"/>
              <a:buNone/>
              <a:defRPr/>
            </a:pPr>
            <a:endParaRPr lang="en-US" altLang="zh-CN" b="1" smtClean="0">
              <a:solidFill>
                <a:schemeClr val="accent2"/>
              </a:solidFill>
            </a:endParaRPr>
          </a:p>
          <a:p>
            <a:pPr eaLnBrk="1" hangingPunct="1">
              <a:buFont typeface="Wingdings" pitchFamily="2" charset="2"/>
              <a:buNone/>
              <a:defRPr/>
            </a:pPr>
            <a:r>
              <a:rPr lang="en-US" altLang="zh-CN" b="1" smtClean="0">
                <a:solidFill>
                  <a:srgbClr val="FF0000"/>
                </a:solidFill>
                <a:latin typeface="黑体" pitchFamily="2" charset="-122"/>
                <a:ea typeface="黑体" pitchFamily="2" charset="-122"/>
              </a:rPr>
              <a:t>3. </a:t>
            </a:r>
            <a:r>
              <a:rPr lang="zh-CN" altLang="en-US" b="1" smtClean="0">
                <a:solidFill>
                  <a:srgbClr val="FF0000"/>
                </a:solidFill>
                <a:latin typeface="黑体" pitchFamily="2" charset="-122"/>
                <a:ea typeface="黑体" pitchFamily="2" charset="-122"/>
              </a:rPr>
              <a:t>组织功能</a:t>
            </a:r>
          </a:p>
          <a:p>
            <a:pPr eaLnBrk="1" hangingPunct="1">
              <a:buFont typeface="Wingdings" pitchFamily="2" charset="2"/>
              <a:buNone/>
              <a:defRPr/>
            </a:pPr>
            <a:r>
              <a:rPr lang="zh-CN" altLang="en-US" b="1" smtClean="0"/>
              <a:t>    任务协调、信息组织、自主决策等</a:t>
            </a:r>
          </a:p>
          <a:p>
            <a:pPr eaLnBrk="1" hangingPunct="1">
              <a:defRPr/>
            </a:pPr>
            <a:endParaRPr lang="zh-CN" altLang="en-US" b="1"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p:txBody>
          <a:bodyPr/>
          <a:lstStyle/>
          <a:p>
            <a:pPr eaLnBrk="1" hangingPunct="1">
              <a:defRPr/>
            </a:pPr>
            <a:r>
              <a:rPr lang="en-US" altLang="zh-CN" dirty="0" smtClean="0">
                <a:solidFill>
                  <a:schemeClr val="tx1"/>
                </a:solidFill>
              </a:rPr>
              <a:t>1.5 </a:t>
            </a:r>
            <a:r>
              <a:rPr lang="zh-CN" altLang="en-US" dirty="0" smtClean="0">
                <a:solidFill>
                  <a:schemeClr val="tx1"/>
                </a:solidFill>
              </a:rPr>
              <a:t>智能控制研究的数学工具</a:t>
            </a:r>
          </a:p>
        </p:txBody>
      </p:sp>
      <p:sp>
        <p:nvSpPr>
          <p:cNvPr id="39939" name="Rectangle 3"/>
          <p:cNvSpPr>
            <a:spLocks noGrp="1" noChangeArrowheads="1"/>
          </p:cNvSpPr>
          <p:nvPr>
            <p:ph type="body" idx="1"/>
          </p:nvPr>
        </p:nvSpPr>
        <p:spPr/>
        <p:txBody>
          <a:bodyPr/>
          <a:lstStyle/>
          <a:p>
            <a:pPr eaLnBrk="1" hangingPunct="1">
              <a:defRPr/>
            </a:pPr>
            <a:r>
              <a:rPr lang="zh-CN" altLang="en-US" b="1" dirty="0" smtClean="0">
                <a:solidFill>
                  <a:srgbClr val="FF0000"/>
                </a:solidFill>
                <a:ea typeface="黑体" pitchFamily="2" charset="-122"/>
              </a:rPr>
              <a:t>传统控制理论</a:t>
            </a:r>
            <a:r>
              <a:rPr lang="zh-CN" altLang="en-US" b="1" dirty="0" smtClean="0"/>
              <a:t>：微分方程、状态方程等  </a:t>
            </a:r>
            <a:r>
              <a:rPr lang="en-US" altLang="zh-CN" b="1" dirty="0" smtClean="0">
                <a:sym typeface="Wingdings" pitchFamily="2" charset="2"/>
              </a:rPr>
              <a:t></a:t>
            </a:r>
            <a:r>
              <a:rPr lang="zh-CN" altLang="en-US" b="1" dirty="0" smtClean="0"/>
              <a:t>数值计算方法</a:t>
            </a:r>
          </a:p>
          <a:p>
            <a:pPr eaLnBrk="1" hangingPunct="1">
              <a:defRPr/>
            </a:pPr>
            <a:r>
              <a:rPr lang="zh-CN" altLang="en-US" b="1" dirty="0" smtClean="0">
                <a:solidFill>
                  <a:srgbClr val="FF0000"/>
                </a:solidFill>
                <a:ea typeface="黑体" pitchFamily="2" charset="-122"/>
              </a:rPr>
              <a:t>人工智能</a:t>
            </a:r>
            <a:r>
              <a:rPr lang="zh-CN" altLang="en-US" b="1" dirty="0" smtClean="0"/>
              <a:t>：  符号处理，一阶谓词逻辑</a:t>
            </a:r>
            <a:r>
              <a:rPr lang="en-US" altLang="zh-CN" b="1" dirty="0" smtClean="0"/>
              <a:t>, ...</a:t>
            </a:r>
            <a:endParaRPr lang="zh-CN" altLang="en-US" b="1" dirty="0" smtClean="0"/>
          </a:p>
          <a:p>
            <a:pPr lvl="1" eaLnBrk="1" hangingPunct="1">
              <a:defRPr/>
            </a:pPr>
            <a:r>
              <a:rPr lang="zh-CN" altLang="en-US" b="1" dirty="0" smtClean="0">
                <a:solidFill>
                  <a:srgbClr val="FF0000"/>
                </a:solidFill>
                <a:ea typeface="黑体" pitchFamily="2" charset="-122"/>
              </a:rPr>
              <a:t>模糊理论</a:t>
            </a:r>
            <a:r>
              <a:rPr lang="zh-CN" altLang="en-US" b="1" dirty="0" smtClean="0"/>
              <a:t>：  模糊集合论，取</a:t>
            </a:r>
            <a:r>
              <a:rPr lang="en-US" altLang="zh-CN" b="1" dirty="0" smtClean="0"/>
              <a:t>[0</a:t>
            </a:r>
            <a:r>
              <a:rPr lang="zh-CN" altLang="en-US" b="1" dirty="0" smtClean="0"/>
              <a:t>，</a:t>
            </a:r>
            <a:r>
              <a:rPr lang="en-US" altLang="zh-CN" b="1" dirty="0" smtClean="0"/>
              <a:t>1]</a:t>
            </a:r>
            <a:r>
              <a:rPr lang="zh-CN" altLang="en-US" b="1" dirty="0" smtClean="0"/>
              <a:t>之间值</a:t>
            </a:r>
          </a:p>
          <a:p>
            <a:pPr lvl="1" eaLnBrk="1" hangingPunct="1">
              <a:defRPr/>
            </a:pPr>
            <a:r>
              <a:rPr lang="zh-CN" altLang="en-US" b="1" dirty="0" smtClean="0">
                <a:solidFill>
                  <a:srgbClr val="FF0000"/>
                </a:solidFill>
                <a:ea typeface="黑体" pitchFamily="2" charset="-122"/>
              </a:rPr>
              <a:t>神经元网络</a:t>
            </a:r>
            <a:r>
              <a:rPr lang="zh-CN" altLang="en-US" b="1" dirty="0" smtClean="0"/>
              <a:t>：许多简单关系</a:t>
            </a:r>
            <a:r>
              <a:rPr lang="en-US" altLang="zh-CN" b="1" dirty="0" smtClean="0">
                <a:sym typeface="Wingdings" pitchFamily="2" charset="2"/>
              </a:rPr>
              <a:t></a:t>
            </a:r>
            <a:r>
              <a:rPr lang="zh-CN" altLang="en-US" b="1" dirty="0" smtClean="0"/>
              <a:t>复杂关系： 非线性映射</a:t>
            </a:r>
            <a:endParaRPr lang="en-US" altLang="zh-CN" b="1" dirty="0" smtClean="0"/>
          </a:p>
          <a:p>
            <a:pPr lvl="1" eaLnBrk="1" hangingPunct="1">
              <a:defRPr/>
            </a:pPr>
            <a:r>
              <a:rPr lang="zh-CN" altLang="en-US" sz="2800" b="1" dirty="0" smtClean="0">
                <a:solidFill>
                  <a:srgbClr val="FF0000"/>
                </a:solidFill>
                <a:ea typeface="黑体" pitchFamily="2" charset="-122"/>
              </a:rPr>
              <a:t>进化</a:t>
            </a:r>
            <a:r>
              <a:rPr lang="zh-CN" altLang="en-US" sz="2800" b="1" dirty="0">
                <a:solidFill>
                  <a:srgbClr val="FF0000"/>
                </a:solidFill>
                <a:ea typeface="黑体" pitchFamily="2" charset="-122"/>
              </a:rPr>
              <a:t>算法（演化</a:t>
            </a:r>
            <a:r>
              <a:rPr lang="zh-CN" altLang="en-US" b="1" dirty="0" smtClean="0">
                <a:solidFill>
                  <a:srgbClr val="FF0000"/>
                </a:solidFill>
                <a:ea typeface="黑体" pitchFamily="2" charset="-122"/>
              </a:rPr>
              <a:t>）</a:t>
            </a:r>
            <a:r>
              <a:rPr lang="zh-CN" altLang="en-US" b="1" dirty="0" smtClean="0">
                <a:solidFill>
                  <a:srgbClr val="4C15D7"/>
                </a:solidFill>
              </a:rPr>
              <a:t>：</a:t>
            </a:r>
            <a:r>
              <a:rPr lang="zh-CN" altLang="en-US" b="1" dirty="0" smtClean="0"/>
              <a:t>全局优化</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p:txBody>
          <a:bodyPr/>
          <a:lstStyle/>
          <a:p>
            <a:pPr eaLnBrk="1" hangingPunct="1">
              <a:defRPr/>
            </a:pPr>
            <a:r>
              <a:rPr lang="en-US" altLang="zh-CN" dirty="0" smtClean="0">
                <a:solidFill>
                  <a:schemeClr val="tx1"/>
                </a:solidFill>
              </a:rPr>
              <a:t>1.6  </a:t>
            </a:r>
            <a:r>
              <a:rPr lang="zh-CN" altLang="en-US" dirty="0" smtClean="0">
                <a:solidFill>
                  <a:schemeClr val="tx1"/>
                </a:solidFill>
              </a:rPr>
              <a:t>智能控制的发展概况</a:t>
            </a:r>
          </a:p>
        </p:txBody>
      </p:sp>
      <p:sp>
        <p:nvSpPr>
          <p:cNvPr id="40963" name="Rectangle 3"/>
          <p:cNvSpPr>
            <a:spLocks noGrp="1" noChangeArrowheads="1"/>
          </p:cNvSpPr>
          <p:nvPr>
            <p:ph type="body" idx="1"/>
          </p:nvPr>
        </p:nvSpPr>
        <p:spPr>
          <a:xfrm>
            <a:off x="755650" y="1412875"/>
            <a:ext cx="7608888" cy="5199063"/>
          </a:xfrm>
        </p:spPr>
        <p:txBody>
          <a:bodyPr/>
          <a:lstStyle/>
          <a:p>
            <a:pPr eaLnBrk="1" hangingPunct="1">
              <a:lnSpc>
                <a:spcPct val="90000"/>
              </a:lnSpc>
              <a:buFont typeface="Wingdings" pitchFamily="2" charset="2"/>
              <a:buNone/>
              <a:defRPr/>
            </a:pPr>
            <a:r>
              <a:rPr lang="zh-CN" altLang="en-US" sz="2800" dirty="0" smtClean="0"/>
              <a:t> </a:t>
            </a:r>
            <a:r>
              <a:rPr lang="zh-CN" altLang="en-US" sz="2800" b="1" dirty="0" smtClean="0">
                <a:solidFill>
                  <a:srgbClr val="FF0000"/>
                </a:solidFill>
              </a:rPr>
              <a:t>20世纪</a:t>
            </a:r>
            <a:r>
              <a:rPr lang="en-US" altLang="zh-CN" sz="2800" b="1" dirty="0" smtClean="0">
                <a:solidFill>
                  <a:srgbClr val="FF0000"/>
                </a:solidFill>
              </a:rPr>
              <a:t>60</a:t>
            </a:r>
            <a:r>
              <a:rPr lang="zh-CN" altLang="en-US" sz="2800" b="1" dirty="0" smtClean="0">
                <a:solidFill>
                  <a:srgbClr val="FF0000"/>
                </a:solidFill>
              </a:rPr>
              <a:t>年代</a:t>
            </a:r>
            <a:r>
              <a:rPr lang="zh-CN" altLang="en-US" sz="2800" b="1" dirty="0" smtClean="0"/>
              <a:t> 控制理论和技术的发展已渐趋成熟。而人工智能只是一种新兴的技术。</a:t>
            </a:r>
          </a:p>
          <a:p>
            <a:pPr eaLnBrk="1" hangingPunct="1">
              <a:lnSpc>
                <a:spcPct val="90000"/>
              </a:lnSpc>
              <a:buFont typeface="Wingdings" pitchFamily="2" charset="2"/>
              <a:buNone/>
              <a:defRPr/>
            </a:pPr>
            <a:r>
              <a:rPr lang="en-US" altLang="zh-CN" sz="2800" b="1" dirty="0" smtClean="0">
                <a:solidFill>
                  <a:srgbClr val="FF0000"/>
                </a:solidFill>
              </a:rPr>
              <a:t>1966</a:t>
            </a:r>
            <a:r>
              <a:rPr lang="zh-CN" altLang="en-US" sz="2800" b="1" dirty="0" smtClean="0">
                <a:solidFill>
                  <a:srgbClr val="FF0000"/>
                </a:solidFill>
              </a:rPr>
              <a:t>年</a:t>
            </a:r>
            <a:r>
              <a:rPr lang="zh-CN" altLang="en-US" sz="2800" b="1" dirty="0" smtClean="0"/>
              <a:t> </a:t>
            </a:r>
            <a:r>
              <a:rPr lang="en-US" altLang="zh-CN" sz="2800" b="1" dirty="0" smtClean="0"/>
              <a:t>J.M.MENDEL</a:t>
            </a:r>
            <a:r>
              <a:rPr lang="zh-CN" altLang="en-US" sz="2800" b="1" dirty="0" smtClean="0"/>
              <a:t>（门德尔）将人工智能用于飞船控制系统的设计</a:t>
            </a:r>
            <a:r>
              <a:rPr lang="zh-CN" altLang="en-US" sz="2800" b="1" dirty="0" smtClean="0">
                <a:sym typeface="Wingdings" pitchFamily="2" charset="2"/>
              </a:rPr>
              <a:t></a:t>
            </a:r>
            <a:r>
              <a:rPr lang="zh-CN" altLang="en-US" sz="2800" b="1" dirty="0" smtClean="0"/>
              <a:t>人工智能控制</a:t>
            </a:r>
          </a:p>
          <a:p>
            <a:pPr eaLnBrk="1" hangingPunct="1">
              <a:lnSpc>
                <a:spcPct val="90000"/>
              </a:lnSpc>
              <a:buFont typeface="Wingdings" pitchFamily="2" charset="2"/>
              <a:buNone/>
              <a:defRPr/>
            </a:pPr>
            <a:r>
              <a:rPr lang="zh-CN" altLang="en-US" sz="2800" b="1" dirty="0" smtClean="0"/>
              <a:t> </a:t>
            </a:r>
            <a:r>
              <a:rPr lang="en-US" altLang="zh-CN" sz="2800" b="1" dirty="0" smtClean="0">
                <a:solidFill>
                  <a:srgbClr val="FF0000"/>
                </a:solidFill>
              </a:rPr>
              <a:t>1971</a:t>
            </a:r>
            <a:r>
              <a:rPr lang="zh-CN" altLang="en-US" sz="2800" b="1" dirty="0" smtClean="0">
                <a:solidFill>
                  <a:srgbClr val="FF0000"/>
                </a:solidFill>
              </a:rPr>
              <a:t>年</a:t>
            </a:r>
            <a:r>
              <a:rPr lang="zh-CN" altLang="en-US" sz="2800" b="1" dirty="0" smtClean="0"/>
              <a:t>   </a:t>
            </a:r>
            <a:r>
              <a:rPr lang="en-US" altLang="zh-CN" sz="2800" b="1" dirty="0" smtClean="0"/>
              <a:t>K.S.FU</a:t>
            </a:r>
            <a:r>
              <a:rPr lang="zh-CN" altLang="en-US" sz="2800" b="1" dirty="0" smtClean="0"/>
              <a:t>（傅京逊）从学习控制的角度，首次提出智能控制的概念。</a:t>
            </a:r>
          </a:p>
          <a:p>
            <a:pPr eaLnBrk="1" hangingPunct="1">
              <a:lnSpc>
                <a:spcPct val="90000"/>
              </a:lnSpc>
              <a:buFont typeface="Wingdings" pitchFamily="2" charset="2"/>
              <a:buNone/>
              <a:defRPr/>
            </a:pPr>
            <a:r>
              <a:rPr lang="en-US" altLang="zh-CN" sz="2800" b="1" dirty="0" smtClean="0">
                <a:solidFill>
                  <a:srgbClr val="FF0000"/>
                </a:solidFill>
              </a:rPr>
              <a:t>1986</a:t>
            </a:r>
            <a:r>
              <a:rPr lang="zh-CN" altLang="en-US" sz="2800" b="1" dirty="0" smtClean="0">
                <a:solidFill>
                  <a:srgbClr val="FF0000"/>
                </a:solidFill>
              </a:rPr>
              <a:t>年</a:t>
            </a:r>
            <a:r>
              <a:rPr lang="zh-CN" altLang="en-US" sz="2800" b="1" dirty="0" smtClean="0"/>
              <a:t>   </a:t>
            </a:r>
            <a:r>
              <a:rPr lang="en-US" altLang="zh-CN" sz="2800" b="1" dirty="0" smtClean="0"/>
              <a:t>K.J.ASTROM</a:t>
            </a:r>
            <a:r>
              <a:rPr lang="zh-CN" altLang="en-US" sz="2800" b="1" dirty="0" smtClean="0"/>
              <a:t>将人工智能的专家系统技术引入到控制系统</a:t>
            </a:r>
            <a:r>
              <a:rPr lang="zh-CN" altLang="en-US" sz="2800" b="1" dirty="0" smtClean="0">
                <a:sym typeface="Wingdings" pitchFamily="2" charset="2"/>
              </a:rPr>
              <a:t></a:t>
            </a:r>
            <a:r>
              <a:rPr lang="zh-CN" altLang="en-US" sz="2800" b="1" dirty="0" smtClean="0"/>
              <a:t>智能控制系统</a:t>
            </a:r>
          </a:p>
          <a:p>
            <a:pPr eaLnBrk="1" hangingPunct="1">
              <a:lnSpc>
                <a:spcPct val="90000"/>
              </a:lnSpc>
              <a:buFont typeface="Wingdings" pitchFamily="2" charset="2"/>
              <a:buNone/>
              <a:defRPr/>
            </a:pPr>
            <a:r>
              <a:rPr lang="zh-CN" altLang="en-US" sz="2800" b="1" dirty="0" smtClean="0">
                <a:solidFill>
                  <a:srgbClr val="4C15D7"/>
                </a:solidFill>
              </a:rPr>
              <a:t> </a:t>
            </a:r>
            <a:r>
              <a:rPr lang="zh-CN" altLang="en-US" sz="2800" b="1" dirty="0" smtClean="0">
                <a:solidFill>
                  <a:srgbClr val="FF0000"/>
                </a:solidFill>
              </a:rPr>
              <a:t>20世纪</a:t>
            </a:r>
            <a:r>
              <a:rPr lang="en-US" altLang="zh-CN" sz="2800" b="1" dirty="0" smtClean="0">
                <a:solidFill>
                  <a:srgbClr val="FF0000"/>
                </a:solidFill>
              </a:rPr>
              <a:t>80</a:t>
            </a:r>
            <a:r>
              <a:rPr lang="zh-CN" altLang="en-US" sz="2800" b="1" dirty="0" smtClean="0">
                <a:solidFill>
                  <a:srgbClr val="FF0000"/>
                </a:solidFill>
              </a:rPr>
              <a:t>年代以来</a:t>
            </a:r>
            <a:r>
              <a:rPr lang="zh-CN" altLang="en-US" sz="2800" b="1" dirty="0" smtClean="0"/>
              <a:t>，神经网络（</a:t>
            </a:r>
            <a:r>
              <a:rPr lang="en-US" altLang="zh-CN" sz="2800" b="1" dirty="0" smtClean="0"/>
              <a:t>NN</a:t>
            </a:r>
            <a:r>
              <a:rPr lang="zh-CN" altLang="en-US" sz="2800" b="1" dirty="0" smtClean="0"/>
              <a:t>）、模糊控制（</a:t>
            </a:r>
            <a:r>
              <a:rPr lang="en-US" altLang="zh-CN" sz="2800" b="1" dirty="0" smtClean="0"/>
              <a:t>FC</a:t>
            </a:r>
            <a:r>
              <a:rPr lang="zh-CN" altLang="en-US" sz="2800" b="1" dirty="0" smtClean="0"/>
              <a:t>）、遗传算法（</a:t>
            </a:r>
            <a:r>
              <a:rPr lang="en-US" altLang="zh-CN" sz="2800" b="1" dirty="0" smtClean="0"/>
              <a:t>GA）</a:t>
            </a:r>
            <a:r>
              <a:rPr lang="zh-CN" altLang="en-US" sz="2800" b="1" dirty="0" smtClean="0"/>
              <a:t>等得到迅速发展。</a:t>
            </a:r>
          </a:p>
          <a:p>
            <a:pPr eaLnBrk="1" hangingPunct="1">
              <a:lnSpc>
                <a:spcPct val="90000"/>
              </a:lnSpc>
              <a:buFont typeface="Wingdings" pitchFamily="2" charset="2"/>
              <a:buNone/>
              <a:defRPr/>
            </a:pPr>
            <a:r>
              <a:rPr lang="en-US" altLang="zh-CN" sz="2800" b="1" dirty="0" smtClean="0"/>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type="body" idx="1"/>
          </p:nvPr>
        </p:nvSpPr>
        <p:spPr>
          <a:xfrm>
            <a:off x="428625" y="571500"/>
            <a:ext cx="8607871" cy="6022975"/>
          </a:xfrm>
        </p:spPr>
        <p:txBody>
          <a:bodyPr/>
          <a:lstStyle/>
          <a:p>
            <a:pPr eaLnBrk="1" hangingPunct="1">
              <a:lnSpc>
                <a:spcPct val="90000"/>
              </a:lnSpc>
              <a:buNone/>
              <a:defRPr/>
            </a:pPr>
            <a:r>
              <a:rPr lang="en-US" altLang="zh-CN" sz="2800" b="1" dirty="0" smtClean="0">
                <a:solidFill>
                  <a:srgbClr val="FF0000"/>
                </a:solidFill>
              </a:rPr>
              <a:t>NN</a:t>
            </a:r>
            <a:r>
              <a:rPr lang="zh-CN" altLang="en-US" sz="2800" b="1" dirty="0" smtClean="0">
                <a:solidFill>
                  <a:srgbClr val="FF0000"/>
                </a:solidFill>
              </a:rPr>
              <a:t>：</a:t>
            </a:r>
            <a:r>
              <a:rPr lang="en-US" altLang="zh-CN" sz="2800" b="1" dirty="0" smtClean="0"/>
              <a:t>Neural  </a:t>
            </a:r>
            <a:r>
              <a:rPr lang="en-US" altLang="zh-CN" sz="2800" b="1" dirty="0" smtClean="0"/>
              <a:t>Network</a:t>
            </a:r>
          </a:p>
          <a:p>
            <a:pPr eaLnBrk="1" hangingPunct="1">
              <a:lnSpc>
                <a:spcPct val="90000"/>
              </a:lnSpc>
              <a:buNone/>
              <a:defRPr/>
            </a:pPr>
            <a:r>
              <a:rPr lang="en-US" altLang="zh-CN" sz="2000" b="1" dirty="0"/>
              <a:t> </a:t>
            </a:r>
            <a:r>
              <a:rPr lang="en-US" altLang="zh-CN" sz="2000" b="1" dirty="0" smtClean="0"/>
              <a:t>    </a:t>
            </a:r>
            <a:r>
              <a:rPr lang="zh-CN" altLang="en-US" sz="2000" b="1" dirty="0" smtClean="0"/>
              <a:t>模拟</a:t>
            </a:r>
            <a:r>
              <a:rPr lang="zh-CN" altLang="en-US" sz="2000" b="1" dirty="0"/>
              <a:t>人脑的功能，不依赖于精确的</a:t>
            </a:r>
            <a:r>
              <a:rPr lang="zh-CN" altLang="en-US" sz="2000" b="1" dirty="0" smtClean="0"/>
              <a:t>数学模型</a:t>
            </a:r>
            <a:r>
              <a:rPr lang="zh-CN" altLang="en-US" sz="2000" b="1" dirty="0"/>
              <a:t>，具有自适应和自学习</a:t>
            </a:r>
            <a:r>
              <a:rPr lang="zh-CN" altLang="en-US" sz="2000" b="1" dirty="0" smtClean="0"/>
              <a:t>功能。</a:t>
            </a:r>
            <a:endParaRPr lang="en-US" altLang="zh-CN" sz="2000" b="1" dirty="0" smtClean="0"/>
          </a:p>
          <a:p>
            <a:pPr eaLnBrk="1" hangingPunct="1">
              <a:lnSpc>
                <a:spcPct val="90000"/>
              </a:lnSpc>
              <a:buNone/>
              <a:defRPr/>
            </a:pPr>
            <a:endParaRPr lang="zh-CN" altLang="en-US" sz="800" b="1" dirty="0"/>
          </a:p>
          <a:p>
            <a:pPr eaLnBrk="1" hangingPunct="1">
              <a:lnSpc>
                <a:spcPct val="90000"/>
              </a:lnSpc>
              <a:buNone/>
              <a:defRPr/>
            </a:pPr>
            <a:r>
              <a:rPr lang="en-US" altLang="zh-CN" sz="2800" b="1" dirty="0" smtClean="0">
                <a:solidFill>
                  <a:srgbClr val="FF0000"/>
                </a:solidFill>
              </a:rPr>
              <a:t>FC</a:t>
            </a:r>
            <a:r>
              <a:rPr lang="en-US" altLang="zh-CN" sz="2800" b="1" dirty="0" smtClean="0">
                <a:solidFill>
                  <a:srgbClr val="FF0000"/>
                </a:solidFill>
              </a:rPr>
              <a:t>:   </a:t>
            </a:r>
            <a:r>
              <a:rPr lang="en-US" altLang="zh-CN" sz="2800" b="1" dirty="0" smtClean="0">
                <a:solidFill>
                  <a:srgbClr val="FF0000"/>
                </a:solidFill>
              </a:rPr>
              <a:t> </a:t>
            </a:r>
            <a:r>
              <a:rPr lang="en-US" altLang="zh-CN" sz="2800" b="1" dirty="0" smtClean="0"/>
              <a:t>Fuzzy </a:t>
            </a:r>
            <a:r>
              <a:rPr lang="en-US" altLang="zh-CN" sz="2800" b="1" dirty="0" smtClean="0"/>
              <a:t>Control </a:t>
            </a:r>
          </a:p>
          <a:p>
            <a:pPr eaLnBrk="1" hangingPunct="1">
              <a:lnSpc>
                <a:spcPct val="90000"/>
              </a:lnSpc>
              <a:buNone/>
              <a:defRPr/>
            </a:pPr>
            <a:r>
              <a:rPr lang="zh-CN" altLang="en-US" sz="2800" b="1" dirty="0" smtClean="0"/>
              <a:t>    </a:t>
            </a:r>
            <a:r>
              <a:rPr lang="zh-CN" altLang="en-US" sz="2000" b="1" dirty="0" smtClean="0"/>
              <a:t>基于</a:t>
            </a:r>
            <a:r>
              <a:rPr lang="en-US" altLang="zh-CN" sz="2000" b="1" dirty="0"/>
              <a:t>1965</a:t>
            </a:r>
            <a:r>
              <a:rPr lang="zh-CN" altLang="en-US" sz="2000" b="1" dirty="0"/>
              <a:t>年</a:t>
            </a:r>
            <a:r>
              <a:rPr lang="en-US" altLang="zh-CN" sz="2000" b="1" dirty="0"/>
              <a:t>L.A.ZADEH</a:t>
            </a:r>
            <a:r>
              <a:rPr lang="zh-CN" altLang="en-US" sz="2000" b="1" dirty="0"/>
              <a:t>提出的模糊逻辑</a:t>
            </a:r>
            <a:r>
              <a:rPr lang="zh-CN" altLang="en-US" sz="2000" b="1" dirty="0"/>
              <a:t>理论，模仿人的模糊推理和决策</a:t>
            </a:r>
            <a:r>
              <a:rPr lang="zh-CN" altLang="en-US" sz="2000" b="1" dirty="0" smtClean="0"/>
              <a:t>。</a:t>
            </a:r>
            <a:endParaRPr lang="en-US" altLang="zh-CN" sz="2000" b="1" dirty="0" smtClean="0"/>
          </a:p>
          <a:p>
            <a:pPr eaLnBrk="1" hangingPunct="1">
              <a:lnSpc>
                <a:spcPct val="90000"/>
              </a:lnSpc>
              <a:buNone/>
              <a:defRPr/>
            </a:pPr>
            <a:endParaRPr lang="en-US" altLang="zh-CN" sz="800" b="1" dirty="0" smtClean="0"/>
          </a:p>
          <a:p>
            <a:pPr eaLnBrk="1" hangingPunct="1">
              <a:lnSpc>
                <a:spcPct val="90000"/>
              </a:lnSpc>
              <a:buFont typeface="Wingdings" pitchFamily="2" charset="2"/>
              <a:buNone/>
              <a:defRPr/>
            </a:pPr>
            <a:r>
              <a:rPr lang="en-US" altLang="zh-CN" sz="2800" b="1" dirty="0" smtClean="0">
                <a:solidFill>
                  <a:srgbClr val="FF0000"/>
                </a:solidFill>
              </a:rPr>
              <a:t>GA:   </a:t>
            </a:r>
            <a:r>
              <a:rPr lang="en-US" altLang="zh-CN" sz="2800" b="1" dirty="0" smtClean="0">
                <a:solidFill>
                  <a:srgbClr val="FF0000"/>
                </a:solidFill>
              </a:rPr>
              <a:t> </a:t>
            </a:r>
            <a:r>
              <a:rPr lang="en-US" altLang="zh-CN" sz="2800" b="1" dirty="0" smtClean="0"/>
              <a:t>Genetic </a:t>
            </a:r>
            <a:r>
              <a:rPr lang="en-US" altLang="zh-CN" sz="2800" b="1" dirty="0" smtClean="0"/>
              <a:t>Algorithm</a:t>
            </a:r>
          </a:p>
          <a:p>
            <a:pPr eaLnBrk="1" hangingPunct="1">
              <a:lnSpc>
                <a:spcPct val="90000"/>
              </a:lnSpc>
              <a:buNone/>
              <a:defRPr/>
            </a:pPr>
            <a:r>
              <a:rPr lang="zh-CN" altLang="en-US" sz="2000" b="1" dirty="0" smtClean="0"/>
              <a:t>       模拟</a:t>
            </a:r>
            <a:r>
              <a:rPr lang="zh-CN" altLang="en-US" sz="2000" b="1" dirty="0"/>
              <a:t>生物的遗传和长期进化过程中发展</a:t>
            </a:r>
            <a:r>
              <a:rPr lang="zh-CN" altLang="en-US" sz="2000" b="1" dirty="0"/>
              <a:t>起来</a:t>
            </a:r>
            <a:r>
              <a:rPr lang="zh-CN" altLang="en-US" sz="2000" b="1" dirty="0"/>
              <a:t>的一种搜索和优化算法。</a:t>
            </a:r>
          </a:p>
          <a:p>
            <a:pPr eaLnBrk="1" hangingPunct="1">
              <a:lnSpc>
                <a:spcPct val="90000"/>
              </a:lnSpc>
              <a:buNone/>
              <a:defRPr/>
            </a:pPr>
            <a:r>
              <a:rPr lang="zh-CN" altLang="en-US" sz="2000" b="1" dirty="0" smtClean="0"/>
              <a:t>       模拟</a:t>
            </a:r>
            <a:r>
              <a:rPr lang="zh-CN" altLang="en-US" sz="2000" b="1" dirty="0"/>
              <a:t>了生物界“生存竞争，优胜劣汰，</a:t>
            </a:r>
            <a:r>
              <a:rPr lang="zh-CN" altLang="en-US" sz="2000" b="1" dirty="0"/>
              <a:t>适者生存</a:t>
            </a:r>
            <a:r>
              <a:rPr lang="zh-CN" altLang="en-US" sz="2000" b="1" dirty="0"/>
              <a:t>”机制， 用逐次迭代法搜索寻优。</a:t>
            </a:r>
          </a:p>
          <a:p>
            <a:pPr eaLnBrk="1" hangingPunct="1">
              <a:lnSpc>
                <a:spcPct val="90000"/>
              </a:lnSpc>
              <a:buFont typeface="Wingdings" pitchFamily="2" charset="2"/>
              <a:buNone/>
              <a:defRPr/>
            </a:pPr>
            <a:endParaRPr lang="en-US" altLang="zh-CN" sz="2800" b="1" dirty="0" smtClean="0"/>
          </a:p>
          <a:p>
            <a:pPr eaLnBrk="1" hangingPunct="1">
              <a:lnSpc>
                <a:spcPct val="90000"/>
              </a:lnSpc>
              <a:buFont typeface="Wingdings" pitchFamily="2" charset="2"/>
              <a:buNone/>
              <a:defRPr/>
            </a:pPr>
            <a:r>
              <a:rPr lang="zh-CN" altLang="en-US" sz="2800" b="1" dirty="0" smtClean="0"/>
              <a:t>我国从</a:t>
            </a:r>
            <a:r>
              <a:rPr lang="en-US" altLang="zh-CN" sz="2800" b="1" dirty="0" smtClean="0"/>
              <a:t>20</a:t>
            </a:r>
            <a:r>
              <a:rPr lang="zh-CN" altLang="en-US" sz="2800" b="1" dirty="0" smtClean="0"/>
              <a:t>世纪</a:t>
            </a:r>
            <a:r>
              <a:rPr lang="en-US" altLang="zh-CN" sz="2800" b="1" dirty="0" smtClean="0"/>
              <a:t>80</a:t>
            </a:r>
            <a:r>
              <a:rPr lang="zh-CN" altLang="en-US" sz="2800" b="1" dirty="0" smtClean="0"/>
              <a:t>年代开始仿人智能控制研究。</a:t>
            </a:r>
          </a:p>
          <a:p>
            <a:pPr eaLnBrk="1" hangingPunct="1">
              <a:lnSpc>
                <a:spcPct val="90000"/>
              </a:lnSpc>
              <a:buFont typeface="Wingdings" pitchFamily="2" charset="2"/>
              <a:buNone/>
              <a:defRPr/>
            </a:pPr>
            <a:endParaRPr lang="en-US" altLang="zh-CN" sz="2800" b="1" dirty="0" smtClean="0"/>
          </a:p>
          <a:p>
            <a:pPr eaLnBrk="1" hangingPunct="1">
              <a:lnSpc>
                <a:spcPct val="90000"/>
              </a:lnSpc>
              <a:buFont typeface="Wingdings" pitchFamily="2" charset="2"/>
              <a:buNone/>
              <a:defRPr/>
            </a:pPr>
            <a:r>
              <a:rPr lang="zh-CN" altLang="en-US" sz="2800" b="1" dirty="0" smtClean="0"/>
              <a:t>智能控制作为一门新兴学科，还处于发展阶段。</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28625" y="285750"/>
            <a:ext cx="8229600" cy="1143000"/>
          </a:xfrm>
        </p:spPr>
        <p:txBody>
          <a:bodyPr/>
          <a:lstStyle/>
          <a:p>
            <a:pPr eaLnBrk="1" hangingPunct="1">
              <a:defRPr/>
            </a:pPr>
            <a:r>
              <a:rPr lang="zh-CN" altLang="en-US" sz="3200" dirty="0" smtClean="0"/>
              <a:t>智能控制的主要形式</a:t>
            </a:r>
          </a:p>
        </p:txBody>
      </p:sp>
      <p:sp>
        <p:nvSpPr>
          <p:cNvPr id="33795" name="Oval 37"/>
          <p:cNvSpPr>
            <a:spLocks noChangeArrowheads="1"/>
          </p:cNvSpPr>
          <p:nvPr/>
        </p:nvSpPr>
        <p:spPr bwMode="auto">
          <a:xfrm>
            <a:off x="2566988" y="2076450"/>
            <a:ext cx="3562350" cy="3333750"/>
          </a:xfrm>
          <a:prstGeom prst="ellipse">
            <a:avLst/>
          </a:prstGeom>
          <a:noFill/>
          <a:ln w="1905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endParaRPr lang="zh-CN" altLang="en-US" sz="1800"/>
          </a:p>
        </p:txBody>
      </p:sp>
      <p:grpSp>
        <p:nvGrpSpPr>
          <p:cNvPr id="33796" name="Group 38"/>
          <p:cNvGrpSpPr>
            <a:grpSpLocks/>
          </p:cNvGrpSpPr>
          <p:nvPr/>
        </p:nvGrpSpPr>
        <p:grpSpPr bwMode="auto">
          <a:xfrm>
            <a:off x="3071813" y="2909888"/>
            <a:ext cx="2571750" cy="1795462"/>
            <a:chOff x="2016" y="1920"/>
            <a:chExt cx="1680" cy="1680"/>
          </a:xfrm>
        </p:grpSpPr>
        <p:sp>
          <p:nvSpPr>
            <p:cNvPr id="33847" name="Oval 39"/>
            <p:cNvSpPr>
              <a:spLocks noChangeArrowheads="1"/>
            </p:cNvSpPr>
            <p:nvPr/>
          </p:nvSpPr>
          <p:spPr bwMode="gray">
            <a:xfrm>
              <a:off x="2016" y="1920"/>
              <a:ext cx="1680" cy="1680"/>
            </a:xfrm>
            <a:prstGeom prst="ellipse">
              <a:avLst/>
            </a:prstGeom>
            <a:gradFill rotWithShape="1">
              <a:gsLst>
                <a:gs pos="0">
                  <a:srgbClr val="FF6600"/>
                </a:gs>
                <a:gs pos="100000">
                  <a:srgbClr val="742E0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endParaRPr lang="zh-CN" altLang="en-US" sz="1800"/>
            </a:p>
          </p:txBody>
        </p:sp>
        <p:sp>
          <p:nvSpPr>
            <p:cNvPr id="33848" name="Freeform 40"/>
            <p:cNvSpPr>
              <a:spLocks/>
            </p:cNvSpPr>
            <p:nvPr/>
          </p:nvSpPr>
          <p:spPr bwMode="gray">
            <a:xfrm>
              <a:off x="2208" y="1948"/>
              <a:ext cx="1296" cy="634"/>
            </a:xfrm>
            <a:custGeom>
              <a:avLst/>
              <a:gdLst>
                <a:gd name="T0" fmla="*/ 1228 w 1321"/>
                <a:gd name="T1" fmla="*/ 283 h 712"/>
                <a:gd name="T2" fmla="*/ 1244 w 1321"/>
                <a:gd name="T3" fmla="*/ 313 h 712"/>
                <a:gd name="T4" fmla="*/ 1247 w 1321"/>
                <a:gd name="T5" fmla="*/ 339 h 712"/>
                <a:gd name="T6" fmla="*/ 1242 w 1321"/>
                <a:gd name="T7" fmla="*/ 364 h 712"/>
                <a:gd name="T8" fmla="*/ 1225 w 1321"/>
                <a:gd name="T9" fmla="*/ 388 h 712"/>
                <a:gd name="T10" fmla="*/ 1201 w 1321"/>
                <a:gd name="T11" fmla="*/ 409 h 712"/>
                <a:gd name="T12" fmla="*/ 1170 w 1321"/>
                <a:gd name="T13" fmla="*/ 427 h 712"/>
                <a:gd name="T14" fmla="*/ 1129 w 1321"/>
                <a:gd name="T15" fmla="*/ 443 h 712"/>
                <a:gd name="T16" fmla="*/ 1083 w 1321"/>
                <a:gd name="T17" fmla="*/ 459 h 712"/>
                <a:gd name="T18" fmla="*/ 1031 w 1321"/>
                <a:gd name="T19" fmla="*/ 471 h 712"/>
                <a:gd name="T20" fmla="*/ 973 w 1321"/>
                <a:gd name="T21" fmla="*/ 482 h 712"/>
                <a:gd name="T22" fmla="*/ 913 w 1321"/>
                <a:gd name="T23" fmla="*/ 490 h 712"/>
                <a:gd name="T24" fmla="*/ 846 w 1321"/>
                <a:gd name="T25" fmla="*/ 497 h 712"/>
                <a:gd name="T26" fmla="*/ 778 w 1321"/>
                <a:gd name="T27" fmla="*/ 501 h 712"/>
                <a:gd name="T28" fmla="*/ 751 w 1321"/>
                <a:gd name="T29" fmla="*/ 503 h 712"/>
                <a:gd name="T30" fmla="*/ 449 w 1321"/>
                <a:gd name="T31" fmla="*/ 503 h 712"/>
                <a:gd name="T32" fmla="*/ 445 w 1321"/>
                <a:gd name="T33" fmla="*/ 503 h 712"/>
                <a:gd name="T34" fmla="*/ 386 w 1321"/>
                <a:gd name="T35" fmla="*/ 500 h 712"/>
                <a:gd name="T36" fmla="*/ 329 w 1321"/>
                <a:gd name="T37" fmla="*/ 497 h 712"/>
                <a:gd name="T38" fmla="*/ 275 w 1321"/>
                <a:gd name="T39" fmla="*/ 492 h 712"/>
                <a:gd name="T40" fmla="*/ 223 w 1321"/>
                <a:gd name="T41" fmla="*/ 487 h 712"/>
                <a:gd name="T42" fmla="*/ 176 w 1321"/>
                <a:gd name="T43" fmla="*/ 478 h 712"/>
                <a:gd name="T44" fmla="*/ 132 w 1321"/>
                <a:gd name="T45" fmla="*/ 467 h 712"/>
                <a:gd name="T46" fmla="*/ 96 w 1321"/>
                <a:gd name="T47" fmla="*/ 458 h 712"/>
                <a:gd name="T48" fmla="*/ 64 w 1321"/>
                <a:gd name="T49" fmla="*/ 445 h 712"/>
                <a:gd name="T50" fmla="*/ 36 w 1321"/>
                <a:gd name="T51" fmla="*/ 429 h 712"/>
                <a:gd name="T52" fmla="*/ 18 w 1321"/>
                <a:gd name="T53" fmla="*/ 411 h 712"/>
                <a:gd name="T54" fmla="*/ 6 w 1321"/>
                <a:gd name="T55" fmla="*/ 391 h 712"/>
                <a:gd name="T56" fmla="*/ 0 w 1321"/>
                <a:gd name="T57" fmla="*/ 370 h 712"/>
                <a:gd name="T58" fmla="*/ 0 w 1321"/>
                <a:gd name="T59" fmla="*/ 367 h 712"/>
                <a:gd name="T60" fmla="*/ 4 w 1321"/>
                <a:gd name="T61" fmla="*/ 344 h 712"/>
                <a:gd name="T62" fmla="*/ 16 w 1321"/>
                <a:gd name="T63" fmla="*/ 315 h 712"/>
                <a:gd name="T64" fmla="*/ 48 w 1321"/>
                <a:gd name="T65" fmla="*/ 261 h 712"/>
                <a:gd name="T66" fmla="*/ 88 w 1321"/>
                <a:gd name="T67" fmla="*/ 211 h 712"/>
                <a:gd name="T68" fmla="*/ 138 w 1321"/>
                <a:gd name="T69" fmla="*/ 166 h 712"/>
                <a:gd name="T70" fmla="*/ 192 w 1321"/>
                <a:gd name="T71" fmla="*/ 125 h 712"/>
                <a:gd name="T72" fmla="*/ 255 w 1321"/>
                <a:gd name="T73" fmla="*/ 88 h 712"/>
                <a:gd name="T74" fmla="*/ 323 w 1321"/>
                <a:gd name="T75" fmla="*/ 58 h 712"/>
                <a:gd name="T76" fmla="*/ 391 w 1321"/>
                <a:gd name="T77" fmla="*/ 33 h 712"/>
                <a:gd name="T78" fmla="*/ 470 w 1321"/>
                <a:gd name="T79" fmla="*/ 15 h 712"/>
                <a:gd name="T80" fmla="*/ 548 w 1321"/>
                <a:gd name="T81" fmla="*/ 4 h 712"/>
                <a:gd name="T82" fmla="*/ 630 w 1321"/>
                <a:gd name="T83" fmla="*/ 0 h 712"/>
                <a:gd name="T84" fmla="*/ 630 w 1321"/>
                <a:gd name="T85" fmla="*/ 0 h 712"/>
                <a:gd name="T86" fmla="*/ 717 w 1321"/>
                <a:gd name="T87" fmla="*/ 4 h 712"/>
                <a:gd name="T88" fmla="*/ 800 w 1321"/>
                <a:gd name="T89" fmla="*/ 16 h 712"/>
                <a:gd name="T90" fmla="*/ 880 w 1321"/>
                <a:gd name="T91" fmla="*/ 37 h 712"/>
                <a:gd name="T92" fmla="*/ 954 w 1321"/>
                <a:gd name="T93" fmla="*/ 63 h 712"/>
                <a:gd name="T94" fmla="*/ 1022 w 1321"/>
                <a:gd name="T95" fmla="*/ 97 h 712"/>
                <a:gd name="T96" fmla="*/ 1085 w 1321"/>
                <a:gd name="T97" fmla="*/ 137 h 712"/>
                <a:gd name="T98" fmla="*/ 1141 w 1321"/>
                <a:gd name="T99" fmla="*/ 181 h 712"/>
                <a:gd name="T100" fmla="*/ 1188 w 1321"/>
                <a:gd name="T101" fmla="*/ 229 h 712"/>
                <a:gd name="T102" fmla="*/ 1228 w 1321"/>
                <a:gd name="T103" fmla="*/ 283 h 712"/>
                <a:gd name="T104" fmla="*/ 1228 w 1321"/>
                <a:gd name="T105" fmla="*/ 28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6600"/>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grpSp>
      <p:sp>
        <p:nvSpPr>
          <p:cNvPr id="69673" name="Text Box 41"/>
          <p:cNvSpPr txBox="1">
            <a:spLocks noChangeArrowheads="1"/>
          </p:cNvSpPr>
          <p:nvPr/>
        </p:nvSpPr>
        <p:spPr bwMode="gray">
          <a:xfrm>
            <a:off x="3429000" y="3571875"/>
            <a:ext cx="1919288" cy="523875"/>
          </a:xfrm>
          <a:prstGeom prst="rect">
            <a:avLst/>
          </a:prstGeom>
          <a:noFill/>
          <a:ln w="9525">
            <a:noFill/>
            <a:miter lim="800000"/>
            <a:headEnd/>
            <a:tailEnd/>
          </a:ln>
          <a:effectLst/>
        </p:spPr>
        <p:txBody>
          <a:bodyPr>
            <a:spAutoFit/>
          </a:bodyPr>
          <a:lstStyle/>
          <a:p>
            <a:pPr algn="ctr" eaLnBrk="0" hangingPunct="0">
              <a:defRPr/>
            </a:pPr>
            <a:r>
              <a:rPr lang="zh-CN" altLang="en-US" sz="2800" b="1" dirty="0">
                <a:solidFill>
                  <a:srgbClr val="FFFF00"/>
                </a:solidFill>
                <a:effectLst>
                  <a:outerShdw blurRad="38100" dist="38100" dir="2700000" algn="tl">
                    <a:srgbClr val="C0C0C0"/>
                  </a:outerShdw>
                </a:effectLst>
                <a:latin typeface="Arial" pitchFamily="34" charset="0"/>
              </a:rPr>
              <a:t>智能控制</a:t>
            </a:r>
          </a:p>
        </p:txBody>
      </p:sp>
      <p:grpSp>
        <p:nvGrpSpPr>
          <p:cNvPr id="33798" name="Group 42"/>
          <p:cNvGrpSpPr>
            <a:grpSpLocks/>
          </p:cNvGrpSpPr>
          <p:nvPr/>
        </p:nvGrpSpPr>
        <p:grpSpPr bwMode="auto">
          <a:xfrm>
            <a:off x="3978275" y="1755775"/>
            <a:ext cx="604838" cy="554038"/>
            <a:chOff x="2640" y="1088"/>
            <a:chExt cx="432" cy="415"/>
          </a:xfrm>
        </p:grpSpPr>
        <p:grpSp>
          <p:nvGrpSpPr>
            <p:cNvPr id="33843" name="Group 43"/>
            <p:cNvGrpSpPr>
              <a:grpSpLocks/>
            </p:cNvGrpSpPr>
            <p:nvPr/>
          </p:nvGrpSpPr>
          <p:grpSpPr bwMode="auto">
            <a:xfrm>
              <a:off x="2640" y="1088"/>
              <a:ext cx="432" cy="415"/>
              <a:chOff x="2016" y="1920"/>
              <a:chExt cx="1680" cy="1680"/>
            </a:xfrm>
          </p:grpSpPr>
          <p:sp>
            <p:nvSpPr>
              <p:cNvPr id="69676" name="Oval 44"/>
              <p:cNvSpPr>
                <a:spLocks noChangeArrowheads="1"/>
              </p:cNvSpPr>
              <p:nvPr/>
            </p:nvSpPr>
            <p:spPr bwMode="gray">
              <a:xfrm>
                <a:off x="2016" y="1920"/>
                <a:ext cx="1680" cy="1680"/>
              </a:xfrm>
              <a:prstGeom prst="ellipse">
                <a:avLst/>
              </a:prstGeom>
              <a:gradFill rotWithShape="1">
                <a:gsLst>
                  <a:gs pos="0">
                    <a:schemeClr val="accent2"/>
                  </a:gs>
                  <a:gs pos="100000">
                    <a:schemeClr val="accent2">
                      <a:gamma/>
                      <a:shade val="42353"/>
                      <a:invGamma/>
                    </a:schemeClr>
                  </a:gs>
                </a:gsLst>
                <a:lin ang="5400000" scaled="1"/>
              </a:gradFill>
              <a:ln w="9525">
                <a:noFill/>
                <a:round/>
                <a:headEnd/>
                <a:tailEnd/>
              </a:ln>
              <a:effectLst/>
            </p:spPr>
            <p:txBody>
              <a:bodyPr wrap="none" anchor="ctr"/>
              <a:lstStyle/>
              <a:p>
                <a:pPr>
                  <a:defRPr/>
                </a:pPr>
                <a:endParaRPr lang="zh-CN" altLang="en-US"/>
              </a:p>
            </p:txBody>
          </p:sp>
          <p:sp>
            <p:nvSpPr>
              <p:cNvPr id="33846" name="Freeform 45"/>
              <p:cNvSpPr>
                <a:spLocks/>
              </p:cNvSpPr>
              <p:nvPr/>
            </p:nvSpPr>
            <p:spPr bwMode="gray">
              <a:xfrm>
                <a:off x="2208" y="1948"/>
                <a:ext cx="1296" cy="634"/>
              </a:xfrm>
              <a:custGeom>
                <a:avLst/>
                <a:gdLst>
                  <a:gd name="T0" fmla="*/ 1228 w 1321"/>
                  <a:gd name="T1" fmla="*/ 283 h 712"/>
                  <a:gd name="T2" fmla="*/ 1244 w 1321"/>
                  <a:gd name="T3" fmla="*/ 313 h 712"/>
                  <a:gd name="T4" fmla="*/ 1247 w 1321"/>
                  <a:gd name="T5" fmla="*/ 339 h 712"/>
                  <a:gd name="T6" fmla="*/ 1242 w 1321"/>
                  <a:gd name="T7" fmla="*/ 364 h 712"/>
                  <a:gd name="T8" fmla="*/ 1225 w 1321"/>
                  <a:gd name="T9" fmla="*/ 388 h 712"/>
                  <a:gd name="T10" fmla="*/ 1201 w 1321"/>
                  <a:gd name="T11" fmla="*/ 409 h 712"/>
                  <a:gd name="T12" fmla="*/ 1170 w 1321"/>
                  <a:gd name="T13" fmla="*/ 427 h 712"/>
                  <a:gd name="T14" fmla="*/ 1129 w 1321"/>
                  <a:gd name="T15" fmla="*/ 443 h 712"/>
                  <a:gd name="T16" fmla="*/ 1083 w 1321"/>
                  <a:gd name="T17" fmla="*/ 459 h 712"/>
                  <a:gd name="T18" fmla="*/ 1031 w 1321"/>
                  <a:gd name="T19" fmla="*/ 471 h 712"/>
                  <a:gd name="T20" fmla="*/ 973 w 1321"/>
                  <a:gd name="T21" fmla="*/ 482 h 712"/>
                  <a:gd name="T22" fmla="*/ 913 w 1321"/>
                  <a:gd name="T23" fmla="*/ 490 h 712"/>
                  <a:gd name="T24" fmla="*/ 846 w 1321"/>
                  <a:gd name="T25" fmla="*/ 497 h 712"/>
                  <a:gd name="T26" fmla="*/ 778 w 1321"/>
                  <a:gd name="T27" fmla="*/ 501 h 712"/>
                  <a:gd name="T28" fmla="*/ 751 w 1321"/>
                  <a:gd name="T29" fmla="*/ 503 h 712"/>
                  <a:gd name="T30" fmla="*/ 449 w 1321"/>
                  <a:gd name="T31" fmla="*/ 503 h 712"/>
                  <a:gd name="T32" fmla="*/ 445 w 1321"/>
                  <a:gd name="T33" fmla="*/ 503 h 712"/>
                  <a:gd name="T34" fmla="*/ 386 w 1321"/>
                  <a:gd name="T35" fmla="*/ 500 h 712"/>
                  <a:gd name="T36" fmla="*/ 329 w 1321"/>
                  <a:gd name="T37" fmla="*/ 497 h 712"/>
                  <a:gd name="T38" fmla="*/ 275 w 1321"/>
                  <a:gd name="T39" fmla="*/ 492 h 712"/>
                  <a:gd name="T40" fmla="*/ 223 w 1321"/>
                  <a:gd name="T41" fmla="*/ 487 h 712"/>
                  <a:gd name="T42" fmla="*/ 176 w 1321"/>
                  <a:gd name="T43" fmla="*/ 478 h 712"/>
                  <a:gd name="T44" fmla="*/ 132 w 1321"/>
                  <a:gd name="T45" fmla="*/ 467 h 712"/>
                  <a:gd name="T46" fmla="*/ 96 w 1321"/>
                  <a:gd name="T47" fmla="*/ 458 h 712"/>
                  <a:gd name="T48" fmla="*/ 64 w 1321"/>
                  <a:gd name="T49" fmla="*/ 445 h 712"/>
                  <a:gd name="T50" fmla="*/ 36 w 1321"/>
                  <a:gd name="T51" fmla="*/ 429 h 712"/>
                  <a:gd name="T52" fmla="*/ 18 w 1321"/>
                  <a:gd name="T53" fmla="*/ 411 h 712"/>
                  <a:gd name="T54" fmla="*/ 6 w 1321"/>
                  <a:gd name="T55" fmla="*/ 391 h 712"/>
                  <a:gd name="T56" fmla="*/ 0 w 1321"/>
                  <a:gd name="T57" fmla="*/ 370 h 712"/>
                  <a:gd name="T58" fmla="*/ 0 w 1321"/>
                  <a:gd name="T59" fmla="*/ 367 h 712"/>
                  <a:gd name="T60" fmla="*/ 4 w 1321"/>
                  <a:gd name="T61" fmla="*/ 344 h 712"/>
                  <a:gd name="T62" fmla="*/ 16 w 1321"/>
                  <a:gd name="T63" fmla="*/ 315 h 712"/>
                  <a:gd name="T64" fmla="*/ 48 w 1321"/>
                  <a:gd name="T65" fmla="*/ 261 h 712"/>
                  <a:gd name="T66" fmla="*/ 88 w 1321"/>
                  <a:gd name="T67" fmla="*/ 211 h 712"/>
                  <a:gd name="T68" fmla="*/ 138 w 1321"/>
                  <a:gd name="T69" fmla="*/ 166 h 712"/>
                  <a:gd name="T70" fmla="*/ 192 w 1321"/>
                  <a:gd name="T71" fmla="*/ 125 h 712"/>
                  <a:gd name="T72" fmla="*/ 255 w 1321"/>
                  <a:gd name="T73" fmla="*/ 88 h 712"/>
                  <a:gd name="T74" fmla="*/ 323 w 1321"/>
                  <a:gd name="T75" fmla="*/ 58 h 712"/>
                  <a:gd name="T76" fmla="*/ 391 w 1321"/>
                  <a:gd name="T77" fmla="*/ 33 h 712"/>
                  <a:gd name="T78" fmla="*/ 470 w 1321"/>
                  <a:gd name="T79" fmla="*/ 15 h 712"/>
                  <a:gd name="T80" fmla="*/ 548 w 1321"/>
                  <a:gd name="T81" fmla="*/ 4 h 712"/>
                  <a:gd name="T82" fmla="*/ 630 w 1321"/>
                  <a:gd name="T83" fmla="*/ 0 h 712"/>
                  <a:gd name="T84" fmla="*/ 630 w 1321"/>
                  <a:gd name="T85" fmla="*/ 0 h 712"/>
                  <a:gd name="T86" fmla="*/ 717 w 1321"/>
                  <a:gd name="T87" fmla="*/ 4 h 712"/>
                  <a:gd name="T88" fmla="*/ 800 w 1321"/>
                  <a:gd name="T89" fmla="*/ 16 h 712"/>
                  <a:gd name="T90" fmla="*/ 880 w 1321"/>
                  <a:gd name="T91" fmla="*/ 37 h 712"/>
                  <a:gd name="T92" fmla="*/ 954 w 1321"/>
                  <a:gd name="T93" fmla="*/ 63 h 712"/>
                  <a:gd name="T94" fmla="*/ 1022 w 1321"/>
                  <a:gd name="T95" fmla="*/ 97 h 712"/>
                  <a:gd name="T96" fmla="*/ 1085 w 1321"/>
                  <a:gd name="T97" fmla="*/ 137 h 712"/>
                  <a:gd name="T98" fmla="*/ 1141 w 1321"/>
                  <a:gd name="T99" fmla="*/ 181 h 712"/>
                  <a:gd name="T100" fmla="*/ 1188 w 1321"/>
                  <a:gd name="T101" fmla="*/ 229 h 712"/>
                  <a:gd name="T102" fmla="*/ 1228 w 1321"/>
                  <a:gd name="T103" fmla="*/ 283 h 712"/>
                  <a:gd name="T104" fmla="*/ 1228 w 1321"/>
                  <a:gd name="T105" fmla="*/ 28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2"/>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grpSp>
        <p:sp>
          <p:nvSpPr>
            <p:cNvPr id="69678" name="Text Box 46"/>
            <p:cNvSpPr txBox="1">
              <a:spLocks noChangeArrowheads="1"/>
            </p:cNvSpPr>
            <p:nvPr/>
          </p:nvSpPr>
          <p:spPr bwMode="gray">
            <a:xfrm>
              <a:off x="2705" y="1114"/>
              <a:ext cx="325" cy="389"/>
            </a:xfrm>
            <a:prstGeom prst="rect">
              <a:avLst/>
            </a:prstGeom>
            <a:noFill/>
            <a:ln w="9525" algn="ctr">
              <a:noFill/>
              <a:miter lim="800000"/>
              <a:headEnd/>
              <a:tailEnd/>
            </a:ln>
            <a:effectLst/>
          </p:spPr>
          <p:txBody>
            <a:bodyPr wrap="non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ctr">
                <a:defRPr/>
              </a:pPr>
              <a:r>
                <a:rPr lang="en-US" altLang="zh-CN" sz="2800" b="1" smtClean="0">
                  <a:solidFill>
                    <a:srgbClr val="FFFFFF"/>
                  </a:solidFill>
                  <a:effectLst>
                    <a:outerShdw blurRad="38100" dist="38100" dir="2700000" algn="tl">
                      <a:srgbClr val="000000"/>
                    </a:outerShdw>
                  </a:effectLst>
                  <a:latin typeface="Verdana" pitchFamily="34" charset="0"/>
                </a:rPr>
                <a:t>B</a:t>
              </a:r>
            </a:p>
          </p:txBody>
        </p:sp>
      </p:grpSp>
      <p:sp>
        <p:nvSpPr>
          <p:cNvPr id="69680" name="Oval 48"/>
          <p:cNvSpPr>
            <a:spLocks noChangeArrowheads="1"/>
          </p:cNvSpPr>
          <p:nvPr/>
        </p:nvSpPr>
        <p:spPr bwMode="gray">
          <a:xfrm rot="18227093">
            <a:off x="4379913" y="4870450"/>
            <a:ext cx="109538" cy="122237"/>
          </a:xfrm>
          <a:prstGeom prst="ellipse">
            <a:avLst/>
          </a:prstGeom>
          <a:gradFill rotWithShape="1">
            <a:gsLst>
              <a:gs pos="0">
                <a:schemeClr val="folHlink"/>
              </a:gs>
              <a:gs pos="100000">
                <a:schemeClr val="folHlink">
                  <a:gamma/>
                  <a:shade val="66667"/>
                  <a:invGamma/>
                </a:schemeClr>
              </a:gs>
            </a:gsLst>
            <a:path path="shape">
              <a:fillToRect l="50000" t="50000" r="50000" b="50000"/>
            </a:path>
          </a:gradFill>
          <a:ln w="9525">
            <a:noFill/>
            <a:round/>
            <a:headEnd/>
            <a:tailEnd/>
          </a:ln>
          <a:effectLst/>
        </p:spPr>
        <p:txBody>
          <a:bodyPr wrap="none" anchor="ctr"/>
          <a:lstStyle/>
          <a:p>
            <a:pPr>
              <a:defRPr/>
            </a:pPr>
            <a:endParaRPr lang="zh-CN" altLang="en-US"/>
          </a:p>
        </p:txBody>
      </p:sp>
      <p:sp>
        <p:nvSpPr>
          <p:cNvPr id="69681" name="Oval 49"/>
          <p:cNvSpPr>
            <a:spLocks noChangeArrowheads="1"/>
          </p:cNvSpPr>
          <p:nvPr/>
        </p:nvSpPr>
        <p:spPr bwMode="gray">
          <a:xfrm rot="18227093">
            <a:off x="4379913" y="4718050"/>
            <a:ext cx="109538" cy="122237"/>
          </a:xfrm>
          <a:prstGeom prst="ellipse">
            <a:avLst/>
          </a:prstGeom>
          <a:gradFill rotWithShape="1">
            <a:gsLst>
              <a:gs pos="0">
                <a:schemeClr val="folHlink"/>
              </a:gs>
              <a:gs pos="100000">
                <a:schemeClr val="folHlink">
                  <a:gamma/>
                  <a:shade val="66667"/>
                  <a:invGamma/>
                </a:schemeClr>
              </a:gs>
            </a:gsLst>
            <a:path path="shape">
              <a:fillToRect l="50000" t="50000" r="50000" b="50000"/>
            </a:path>
          </a:gradFill>
          <a:ln w="9525">
            <a:noFill/>
            <a:round/>
            <a:headEnd/>
            <a:tailEnd/>
          </a:ln>
          <a:effectLst/>
        </p:spPr>
        <p:txBody>
          <a:bodyPr wrap="none" anchor="ctr"/>
          <a:lstStyle/>
          <a:p>
            <a:pPr>
              <a:defRPr/>
            </a:pPr>
            <a:endParaRPr lang="zh-CN" altLang="en-US"/>
          </a:p>
        </p:txBody>
      </p:sp>
      <p:grpSp>
        <p:nvGrpSpPr>
          <p:cNvPr id="33801" name="Group 50"/>
          <p:cNvGrpSpPr>
            <a:grpSpLocks/>
          </p:cNvGrpSpPr>
          <p:nvPr/>
        </p:nvGrpSpPr>
        <p:grpSpPr bwMode="auto">
          <a:xfrm>
            <a:off x="4191000" y="5105400"/>
            <a:ext cx="604838" cy="576263"/>
            <a:chOff x="1824" y="3357"/>
            <a:chExt cx="432" cy="432"/>
          </a:xfrm>
        </p:grpSpPr>
        <p:grpSp>
          <p:nvGrpSpPr>
            <p:cNvPr id="33839" name="Group 51"/>
            <p:cNvGrpSpPr>
              <a:grpSpLocks/>
            </p:cNvGrpSpPr>
            <p:nvPr/>
          </p:nvGrpSpPr>
          <p:grpSpPr bwMode="auto">
            <a:xfrm>
              <a:off x="1824" y="3357"/>
              <a:ext cx="432" cy="432"/>
              <a:chOff x="2016" y="1920"/>
              <a:chExt cx="1680" cy="1680"/>
            </a:xfrm>
          </p:grpSpPr>
          <p:sp>
            <p:nvSpPr>
              <p:cNvPr id="69684" name="Oval 52"/>
              <p:cNvSpPr>
                <a:spLocks noChangeArrowheads="1"/>
              </p:cNvSpPr>
              <p:nvPr/>
            </p:nvSpPr>
            <p:spPr bwMode="gray">
              <a:xfrm>
                <a:off x="2016" y="1920"/>
                <a:ext cx="1680" cy="1680"/>
              </a:xfrm>
              <a:prstGeom prst="ellipse">
                <a:avLst/>
              </a:prstGeom>
              <a:gradFill rotWithShape="1">
                <a:gsLst>
                  <a:gs pos="0">
                    <a:schemeClr val="folHlink"/>
                  </a:gs>
                  <a:gs pos="100000">
                    <a:schemeClr val="folHlink">
                      <a:gamma/>
                      <a:shade val="24314"/>
                      <a:invGamma/>
                    </a:schemeClr>
                  </a:gs>
                </a:gsLst>
                <a:lin ang="5400000" scaled="1"/>
              </a:gradFill>
              <a:ln w="9525">
                <a:noFill/>
                <a:round/>
                <a:headEnd/>
                <a:tailEnd/>
              </a:ln>
              <a:effectLst/>
            </p:spPr>
            <p:txBody>
              <a:bodyPr wrap="none" anchor="ctr"/>
              <a:lstStyle/>
              <a:p>
                <a:pPr>
                  <a:defRPr/>
                </a:pPr>
                <a:endParaRPr lang="zh-CN" altLang="en-US"/>
              </a:p>
            </p:txBody>
          </p:sp>
          <p:sp>
            <p:nvSpPr>
              <p:cNvPr id="33842" name="Freeform 53"/>
              <p:cNvSpPr>
                <a:spLocks/>
              </p:cNvSpPr>
              <p:nvPr/>
            </p:nvSpPr>
            <p:spPr bwMode="gray">
              <a:xfrm>
                <a:off x="2208" y="1948"/>
                <a:ext cx="1296" cy="634"/>
              </a:xfrm>
              <a:custGeom>
                <a:avLst/>
                <a:gdLst>
                  <a:gd name="T0" fmla="*/ 1228 w 1321"/>
                  <a:gd name="T1" fmla="*/ 283 h 712"/>
                  <a:gd name="T2" fmla="*/ 1244 w 1321"/>
                  <a:gd name="T3" fmla="*/ 313 h 712"/>
                  <a:gd name="T4" fmla="*/ 1247 w 1321"/>
                  <a:gd name="T5" fmla="*/ 339 h 712"/>
                  <a:gd name="T6" fmla="*/ 1242 w 1321"/>
                  <a:gd name="T7" fmla="*/ 364 h 712"/>
                  <a:gd name="T8" fmla="*/ 1225 w 1321"/>
                  <a:gd name="T9" fmla="*/ 388 h 712"/>
                  <a:gd name="T10" fmla="*/ 1201 w 1321"/>
                  <a:gd name="T11" fmla="*/ 409 h 712"/>
                  <a:gd name="T12" fmla="*/ 1170 w 1321"/>
                  <a:gd name="T13" fmla="*/ 427 h 712"/>
                  <a:gd name="T14" fmla="*/ 1129 w 1321"/>
                  <a:gd name="T15" fmla="*/ 443 h 712"/>
                  <a:gd name="T16" fmla="*/ 1083 w 1321"/>
                  <a:gd name="T17" fmla="*/ 459 h 712"/>
                  <a:gd name="T18" fmla="*/ 1031 w 1321"/>
                  <a:gd name="T19" fmla="*/ 471 h 712"/>
                  <a:gd name="T20" fmla="*/ 973 w 1321"/>
                  <a:gd name="T21" fmla="*/ 482 h 712"/>
                  <a:gd name="T22" fmla="*/ 913 w 1321"/>
                  <a:gd name="T23" fmla="*/ 490 h 712"/>
                  <a:gd name="T24" fmla="*/ 846 w 1321"/>
                  <a:gd name="T25" fmla="*/ 497 h 712"/>
                  <a:gd name="T26" fmla="*/ 778 w 1321"/>
                  <a:gd name="T27" fmla="*/ 501 h 712"/>
                  <a:gd name="T28" fmla="*/ 751 w 1321"/>
                  <a:gd name="T29" fmla="*/ 503 h 712"/>
                  <a:gd name="T30" fmla="*/ 449 w 1321"/>
                  <a:gd name="T31" fmla="*/ 503 h 712"/>
                  <a:gd name="T32" fmla="*/ 445 w 1321"/>
                  <a:gd name="T33" fmla="*/ 503 h 712"/>
                  <a:gd name="T34" fmla="*/ 386 w 1321"/>
                  <a:gd name="T35" fmla="*/ 500 h 712"/>
                  <a:gd name="T36" fmla="*/ 329 w 1321"/>
                  <a:gd name="T37" fmla="*/ 497 h 712"/>
                  <a:gd name="T38" fmla="*/ 275 w 1321"/>
                  <a:gd name="T39" fmla="*/ 492 h 712"/>
                  <a:gd name="T40" fmla="*/ 223 w 1321"/>
                  <a:gd name="T41" fmla="*/ 487 h 712"/>
                  <a:gd name="T42" fmla="*/ 176 w 1321"/>
                  <a:gd name="T43" fmla="*/ 478 h 712"/>
                  <a:gd name="T44" fmla="*/ 132 w 1321"/>
                  <a:gd name="T45" fmla="*/ 467 h 712"/>
                  <a:gd name="T46" fmla="*/ 96 w 1321"/>
                  <a:gd name="T47" fmla="*/ 458 h 712"/>
                  <a:gd name="T48" fmla="*/ 64 w 1321"/>
                  <a:gd name="T49" fmla="*/ 445 h 712"/>
                  <a:gd name="T50" fmla="*/ 36 w 1321"/>
                  <a:gd name="T51" fmla="*/ 429 h 712"/>
                  <a:gd name="T52" fmla="*/ 18 w 1321"/>
                  <a:gd name="T53" fmla="*/ 411 h 712"/>
                  <a:gd name="T54" fmla="*/ 6 w 1321"/>
                  <a:gd name="T55" fmla="*/ 391 h 712"/>
                  <a:gd name="T56" fmla="*/ 0 w 1321"/>
                  <a:gd name="T57" fmla="*/ 370 h 712"/>
                  <a:gd name="T58" fmla="*/ 0 w 1321"/>
                  <a:gd name="T59" fmla="*/ 367 h 712"/>
                  <a:gd name="T60" fmla="*/ 4 w 1321"/>
                  <a:gd name="T61" fmla="*/ 344 h 712"/>
                  <a:gd name="T62" fmla="*/ 16 w 1321"/>
                  <a:gd name="T63" fmla="*/ 315 h 712"/>
                  <a:gd name="T64" fmla="*/ 48 w 1321"/>
                  <a:gd name="T65" fmla="*/ 261 h 712"/>
                  <a:gd name="T66" fmla="*/ 88 w 1321"/>
                  <a:gd name="T67" fmla="*/ 211 h 712"/>
                  <a:gd name="T68" fmla="*/ 138 w 1321"/>
                  <a:gd name="T69" fmla="*/ 166 h 712"/>
                  <a:gd name="T70" fmla="*/ 192 w 1321"/>
                  <a:gd name="T71" fmla="*/ 125 h 712"/>
                  <a:gd name="T72" fmla="*/ 255 w 1321"/>
                  <a:gd name="T73" fmla="*/ 88 h 712"/>
                  <a:gd name="T74" fmla="*/ 323 w 1321"/>
                  <a:gd name="T75" fmla="*/ 58 h 712"/>
                  <a:gd name="T76" fmla="*/ 391 w 1321"/>
                  <a:gd name="T77" fmla="*/ 33 h 712"/>
                  <a:gd name="T78" fmla="*/ 470 w 1321"/>
                  <a:gd name="T79" fmla="*/ 15 h 712"/>
                  <a:gd name="T80" fmla="*/ 548 w 1321"/>
                  <a:gd name="T81" fmla="*/ 4 h 712"/>
                  <a:gd name="T82" fmla="*/ 630 w 1321"/>
                  <a:gd name="T83" fmla="*/ 0 h 712"/>
                  <a:gd name="T84" fmla="*/ 630 w 1321"/>
                  <a:gd name="T85" fmla="*/ 0 h 712"/>
                  <a:gd name="T86" fmla="*/ 717 w 1321"/>
                  <a:gd name="T87" fmla="*/ 4 h 712"/>
                  <a:gd name="T88" fmla="*/ 800 w 1321"/>
                  <a:gd name="T89" fmla="*/ 16 h 712"/>
                  <a:gd name="T90" fmla="*/ 880 w 1321"/>
                  <a:gd name="T91" fmla="*/ 37 h 712"/>
                  <a:gd name="T92" fmla="*/ 954 w 1321"/>
                  <a:gd name="T93" fmla="*/ 63 h 712"/>
                  <a:gd name="T94" fmla="*/ 1022 w 1321"/>
                  <a:gd name="T95" fmla="*/ 97 h 712"/>
                  <a:gd name="T96" fmla="*/ 1085 w 1321"/>
                  <a:gd name="T97" fmla="*/ 137 h 712"/>
                  <a:gd name="T98" fmla="*/ 1141 w 1321"/>
                  <a:gd name="T99" fmla="*/ 181 h 712"/>
                  <a:gd name="T100" fmla="*/ 1188 w 1321"/>
                  <a:gd name="T101" fmla="*/ 229 h 712"/>
                  <a:gd name="T102" fmla="*/ 1228 w 1321"/>
                  <a:gd name="T103" fmla="*/ 283 h 712"/>
                  <a:gd name="T104" fmla="*/ 1228 w 1321"/>
                  <a:gd name="T105" fmla="*/ 28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folHlink"/>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grpSp>
        <p:sp>
          <p:nvSpPr>
            <p:cNvPr id="69686" name="Text Box 54"/>
            <p:cNvSpPr txBox="1">
              <a:spLocks noChangeArrowheads="1"/>
            </p:cNvSpPr>
            <p:nvPr/>
          </p:nvSpPr>
          <p:spPr bwMode="gray">
            <a:xfrm>
              <a:off x="1884" y="3400"/>
              <a:ext cx="305" cy="389"/>
            </a:xfrm>
            <a:prstGeom prst="rect">
              <a:avLst/>
            </a:prstGeom>
            <a:noFill/>
            <a:ln w="9525" algn="ctr">
              <a:noFill/>
              <a:miter lim="800000"/>
              <a:headEnd/>
              <a:tailEnd/>
            </a:ln>
            <a:effectLst/>
          </p:spPr>
          <p:txBody>
            <a:bodyPr wrap="non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ctr">
                <a:defRPr/>
              </a:pPr>
              <a:r>
                <a:rPr lang="en-US" altLang="zh-CN" sz="2800" b="1" smtClean="0">
                  <a:solidFill>
                    <a:srgbClr val="FFFFFF"/>
                  </a:solidFill>
                  <a:effectLst>
                    <a:outerShdw blurRad="38100" dist="38100" dir="2700000" algn="tl">
                      <a:srgbClr val="000000"/>
                    </a:outerShdw>
                  </a:effectLst>
                  <a:latin typeface="Verdana" pitchFamily="34" charset="0"/>
                </a:rPr>
                <a:t>E</a:t>
              </a:r>
            </a:p>
          </p:txBody>
        </p:sp>
      </p:grpSp>
      <p:grpSp>
        <p:nvGrpSpPr>
          <p:cNvPr id="33802" name="Group 55"/>
          <p:cNvGrpSpPr>
            <a:grpSpLocks/>
          </p:cNvGrpSpPr>
          <p:nvPr/>
        </p:nvGrpSpPr>
        <p:grpSpPr bwMode="auto">
          <a:xfrm>
            <a:off x="5410200" y="2438400"/>
            <a:ext cx="601663" cy="584200"/>
            <a:chOff x="3938" y="1968"/>
            <a:chExt cx="430" cy="437"/>
          </a:xfrm>
        </p:grpSpPr>
        <p:grpSp>
          <p:nvGrpSpPr>
            <p:cNvPr id="33835" name="Group 56"/>
            <p:cNvGrpSpPr>
              <a:grpSpLocks/>
            </p:cNvGrpSpPr>
            <p:nvPr/>
          </p:nvGrpSpPr>
          <p:grpSpPr bwMode="auto">
            <a:xfrm>
              <a:off x="3938" y="1968"/>
              <a:ext cx="430" cy="437"/>
              <a:chOff x="2016" y="1920"/>
              <a:chExt cx="1680" cy="1680"/>
            </a:xfrm>
          </p:grpSpPr>
          <p:sp>
            <p:nvSpPr>
              <p:cNvPr id="69689" name="Oval 57"/>
              <p:cNvSpPr>
                <a:spLocks noChangeArrowheads="1"/>
              </p:cNvSpPr>
              <p:nvPr/>
            </p:nvSpPr>
            <p:spPr bwMode="gray">
              <a:xfrm>
                <a:off x="2016" y="1920"/>
                <a:ext cx="1680" cy="1680"/>
              </a:xfrm>
              <a:prstGeom prst="ellipse">
                <a:avLst/>
              </a:prstGeom>
              <a:gradFill rotWithShape="1">
                <a:gsLst>
                  <a:gs pos="0">
                    <a:schemeClr val="hlink"/>
                  </a:gs>
                  <a:gs pos="100000">
                    <a:schemeClr val="hlink">
                      <a:gamma/>
                      <a:shade val="62353"/>
                      <a:invGamma/>
                    </a:schemeClr>
                  </a:gs>
                </a:gsLst>
                <a:lin ang="5400000" scaled="1"/>
              </a:gradFill>
              <a:ln w="9525">
                <a:noFill/>
                <a:round/>
                <a:headEnd/>
                <a:tailEnd/>
              </a:ln>
              <a:effectLst/>
            </p:spPr>
            <p:txBody>
              <a:bodyPr wrap="none" anchor="ctr"/>
              <a:lstStyle/>
              <a:p>
                <a:pPr>
                  <a:defRPr/>
                </a:pPr>
                <a:endParaRPr lang="zh-CN" altLang="en-US"/>
              </a:p>
            </p:txBody>
          </p:sp>
          <p:sp>
            <p:nvSpPr>
              <p:cNvPr id="33838" name="Freeform 58"/>
              <p:cNvSpPr>
                <a:spLocks/>
              </p:cNvSpPr>
              <p:nvPr/>
            </p:nvSpPr>
            <p:spPr bwMode="gray">
              <a:xfrm>
                <a:off x="2208" y="1948"/>
                <a:ext cx="1296" cy="634"/>
              </a:xfrm>
              <a:custGeom>
                <a:avLst/>
                <a:gdLst>
                  <a:gd name="T0" fmla="*/ 1228 w 1321"/>
                  <a:gd name="T1" fmla="*/ 283 h 712"/>
                  <a:gd name="T2" fmla="*/ 1244 w 1321"/>
                  <a:gd name="T3" fmla="*/ 313 h 712"/>
                  <a:gd name="T4" fmla="*/ 1247 w 1321"/>
                  <a:gd name="T5" fmla="*/ 339 h 712"/>
                  <a:gd name="T6" fmla="*/ 1242 w 1321"/>
                  <a:gd name="T7" fmla="*/ 364 h 712"/>
                  <a:gd name="T8" fmla="*/ 1225 w 1321"/>
                  <a:gd name="T9" fmla="*/ 388 h 712"/>
                  <a:gd name="T10" fmla="*/ 1201 w 1321"/>
                  <a:gd name="T11" fmla="*/ 409 h 712"/>
                  <a:gd name="T12" fmla="*/ 1170 w 1321"/>
                  <a:gd name="T13" fmla="*/ 427 h 712"/>
                  <a:gd name="T14" fmla="*/ 1129 w 1321"/>
                  <a:gd name="T15" fmla="*/ 443 h 712"/>
                  <a:gd name="T16" fmla="*/ 1083 w 1321"/>
                  <a:gd name="T17" fmla="*/ 459 h 712"/>
                  <a:gd name="T18" fmla="*/ 1031 w 1321"/>
                  <a:gd name="T19" fmla="*/ 471 h 712"/>
                  <a:gd name="T20" fmla="*/ 973 w 1321"/>
                  <a:gd name="T21" fmla="*/ 482 h 712"/>
                  <a:gd name="T22" fmla="*/ 913 w 1321"/>
                  <a:gd name="T23" fmla="*/ 490 h 712"/>
                  <a:gd name="T24" fmla="*/ 846 w 1321"/>
                  <a:gd name="T25" fmla="*/ 497 h 712"/>
                  <a:gd name="T26" fmla="*/ 778 w 1321"/>
                  <a:gd name="T27" fmla="*/ 501 h 712"/>
                  <a:gd name="T28" fmla="*/ 751 w 1321"/>
                  <a:gd name="T29" fmla="*/ 503 h 712"/>
                  <a:gd name="T30" fmla="*/ 449 w 1321"/>
                  <a:gd name="T31" fmla="*/ 503 h 712"/>
                  <a:gd name="T32" fmla="*/ 445 w 1321"/>
                  <a:gd name="T33" fmla="*/ 503 h 712"/>
                  <a:gd name="T34" fmla="*/ 386 w 1321"/>
                  <a:gd name="T35" fmla="*/ 500 h 712"/>
                  <a:gd name="T36" fmla="*/ 329 w 1321"/>
                  <a:gd name="T37" fmla="*/ 497 h 712"/>
                  <a:gd name="T38" fmla="*/ 275 w 1321"/>
                  <a:gd name="T39" fmla="*/ 492 h 712"/>
                  <a:gd name="T40" fmla="*/ 223 w 1321"/>
                  <a:gd name="T41" fmla="*/ 487 h 712"/>
                  <a:gd name="T42" fmla="*/ 176 w 1321"/>
                  <a:gd name="T43" fmla="*/ 478 h 712"/>
                  <a:gd name="T44" fmla="*/ 132 w 1321"/>
                  <a:gd name="T45" fmla="*/ 467 h 712"/>
                  <a:gd name="T46" fmla="*/ 96 w 1321"/>
                  <a:gd name="T47" fmla="*/ 458 h 712"/>
                  <a:gd name="T48" fmla="*/ 64 w 1321"/>
                  <a:gd name="T49" fmla="*/ 445 h 712"/>
                  <a:gd name="T50" fmla="*/ 36 w 1321"/>
                  <a:gd name="T51" fmla="*/ 429 h 712"/>
                  <a:gd name="T52" fmla="*/ 18 w 1321"/>
                  <a:gd name="T53" fmla="*/ 411 h 712"/>
                  <a:gd name="T54" fmla="*/ 6 w 1321"/>
                  <a:gd name="T55" fmla="*/ 391 h 712"/>
                  <a:gd name="T56" fmla="*/ 0 w 1321"/>
                  <a:gd name="T57" fmla="*/ 370 h 712"/>
                  <a:gd name="T58" fmla="*/ 0 w 1321"/>
                  <a:gd name="T59" fmla="*/ 367 h 712"/>
                  <a:gd name="T60" fmla="*/ 4 w 1321"/>
                  <a:gd name="T61" fmla="*/ 344 h 712"/>
                  <a:gd name="T62" fmla="*/ 16 w 1321"/>
                  <a:gd name="T63" fmla="*/ 315 h 712"/>
                  <a:gd name="T64" fmla="*/ 48 w 1321"/>
                  <a:gd name="T65" fmla="*/ 261 h 712"/>
                  <a:gd name="T66" fmla="*/ 88 w 1321"/>
                  <a:gd name="T67" fmla="*/ 211 h 712"/>
                  <a:gd name="T68" fmla="*/ 138 w 1321"/>
                  <a:gd name="T69" fmla="*/ 166 h 712"/>
                  <a:gd name="T70" fmla="*/ 192 w 1321"/>
                  <a:gd name="T71" fmla="*/ 125 h 712"/>
                  <a:gd name="T72" fmla="*/ 255 w 1321"/>
                  <a:gd name="T73" fmla="*/ 88 h 712"/>
                  <a:gd name="T74" fmla="*/ 323 w 1321"/>
                  <a:gd name="T75" fmla="*/ 58 h 712"/>
                  <a:gd name="T76" fmla="*/ 391 w 1321"/>
                  <a:gd name="T77" fmla="*/ 33 h 712"/>
                  <a:gd name="T78" fmla="*/ 470 w 1321"/>
                  <a:gd name="T79" fmla="*/ 15 h 712"/>
                  <a:gd name="T80" fmla="*/ 548 w 1321"/>
                  <a:gd name="T81" fmla="*/ 4 h 712"/>
                  <a:gd name="T82" fmla="*/ 630 w 1321"/>
                  <a:gd name="T83" fmla="*/ 0 h 712"/>
                  <a:gd name="T84" fmla="*/ 630 w 1321"/>
                  <a:gd name="T85" fmla="*/ 0 h 712"/>
                  <a:gd name="T86" fmla="*/ 717 w 1321"/>
                  <a:gd name="T87" fmla="*/ 4 h 712"/>
                  <a:gd name="T88" fmla="*/ 800 w 1321"/>
                  <a:gd name="T89" fmla="*/ 16 h 712"/>
                  <a:gd name="T90" fmla="*/ 880 w 1321"/>
                  <a:gd name="T91" fmla="*/ 37 h 712"/>
                  <a:gd name="T92" fmla="*/ 954 w 1321"/>
                  <a:gd name="T93" fmla="*/ 63 h 712"/>
                  <a:gd name="T94" fmla="*/ 1022 w 1321"/>
                  <a:gd name="T95" fmla="*/ 97 h 712"/>
                  <a:gd name="T96" fmla="*/ 1085 w 1321"/>
                  <a:gd name="T97" fmla="*/ 137 h 712"/>
                  <a:gd name="T98" fmla="*/ 1141 w 1321"/>
                  <a:gd name="T99" fmla="*/ 181 h 712"/>
                  <a:gd name="T100" fmla="*/ 1188 w 1321"/>
                  <a:gd name="T101" fmla="*/ 229 h 712"/>
                  <a:gd name="T102" fmla="*/ 1228 w 1321"/>
                  <a:gd name="T103" fmla="*/ 283 h 712"/>
                  <a:gd name="T104" fmla="*/ 1228 w 1321"/>
                  <a:gd name="T105" fmla="*/ 28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hlink"/>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grpSp>
        <p:sp>
          <p:nvSpPr>
            <p:cNvPr id="69691" name="Text Box 59"/>
            <p:cNvSpPr txBox="1">
              <a:spLocks noChangeArrowheads="1"/>
            </p:cNvSpPr>
            <p:nvPr/>
          </p:nvSpPr>
          <p:spPr bwMode="gray">
            <a:xfrm>
              <a:off x="3991" y="1991"/>
              <a:ext cx="313" cy="388"/>
            </a:xfrm>
            <a:prstGeom prst="rect">
              <a:avLst/>
            </a:prstGeom>
            <a:noFill/>
            <a:ln w="9525" algn="ctr">
              <a:noFill/>
              <a:miter lim="800000"/>
              <a:headEnd/>
              <a:tailEnd/>
            </a:ln>
            <a:effectLst/>
          </p:spPr>
          <p:txBody>
            <a:bodyPr wrap="non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ctr">
                <a:defRPr/>
              </a:pPr>
              <a:r>
                <a:rPr lang="en-US" altLang="zh-CN" sz="2800" b="1" smtClean="0">
                  <a:solidFill>
                    <a:srgbClr val="FFFFFF"/>
                  </a:solidFill>
                  <a:effectLst>
                    <a:outerShdw blurRad="38100" dist="38100" dir="2700000" algn="tl">
                      <a:srgbClr val="000000"/>
                    </a:outerShdw>
                  </a:effectLst>
                  <a:latin typeface="Verdana" pitchFamily="34" charset="0"/>
                </a:rPr>
                <a:t>C</a:t>
              </a:r>
            </a:p>
          </p:txBody>
        </p:sp>
      </p:grpSp>
      <p:grpSp>
        <p:nvGrpSpPr>
          <p:cNvPr id="33803" name="Group 60"/>
          <p:cNvGrpSpPr>
            <a:grpSpLocks/>
          </p:cNvGrpSpPr>
          <p:nvPr/>
        </p:nvGrpSpPr>
        <p:grpSpPr bwMode="auto">
          <a:xfrm>
            <a:off x="5715000" y="4168775"/>
            <a:ext cx="577850" cy="546100"/>
            <a:chOff x="3552" y="3322"/>
            <a:chExt cx="412" cy="409"/>
          </a:xfrm>
        </p:grpSpPr>
        <p:grpSp>
          <p:nvGrpSpPr>
            <p:cNvPr id="33831" name="Group 61"/>
            <p:cNvGrpSpPr>
              <a:grpSpLocks/>
            </p:cNvGrpSpPr>
            <p:nvPr/>
          </p:nvGrpSpPr>
          <p:grpSpPr bwMode="auto">
            <a:xfrm>
              <a:off x="3552" y="3339"/>
              <a:ext cx="412" cy="392"/>
              <a:chOff x="2016" y="1920"/>
              <a:chExt cx="1680" cy="1680"/>
            </a:xfrm>
          </p:grpSpPr>
          <p:sp>
            <p:nvSpPr>
              <p:cNvPr id="69694" name="Oval 62"/>
              <p:cNvSpPr>
                <a:spLocks noChangeArrowheads="1"/>
              </p:cNvSpPr>
              <p:nvPr/>
            </p:nvSpPr>
            <p:spPr bwMode="gray">
              <a:xfrm>
                <a:off x="2016" y="1918"/>
                <a:ext cx="1680" cy="1682"/>
              </a:xfrm>
              <a:prstGeom prst="ellipse">
                <a:avLst/>
              </a:prstGeom>
              <a:gradFill rotWithShape="1">
                <a:gsLst>
                  <a:gs pos="0">
                    <a:schemeClr val="bg2"/>
                  </a:gs>
                  <a:gs pos="100000">
                    <a:schemeClr val="bg2">
                      <a:gamma/>
                      <a:shade val="45490"/>
                      <a:invGamma/>
                    </a:schemeClr>
                  </a:gs>
                </a:gsLst>
                <a:lin ang="5400000" scaled="1"/>
              </a:gradFill>
              <a:ln w="9525">
                <a:noFill/>
                <a:round/>
                <a:headEnd/>
                <a:tailEnd/>
              </a:ln>
              <a:effectLst/>
            </p:spPr>
            <p:txBody>
              <a:bodyPr wrap="none" anchor="ctr"/>
              <a:lstStyle/>
              <a:p>
                <a:pPr>
                  <a:defRPr/>
                </a:pPr>
                <a:endParaRPr lang="zh-CN" altLang="en-US"/>
              </a:p>
            </p:txBody>
          </p:sp>
          <p:sp>
            <p:nvSpPr>
              <p:cNvPr id="33834" name="Freeform 63"/>
              <p:cNvSpPr>
                <a:spLocks/>
              </p:cNvSpPr>
              <p:nvPr/>
            </p:nvSpPr>
            <p:spPr bwMode="gray">
              <a:xfrm>
                <a:off x="2208" y="1948"/>
                <a:ext cx="1296" cy="634"/>
              </a:xfrm>
              <a:custGeom>
                <a:avLst/>
                <a:gdLst>
                  <a:gd name="T0" fmla="*/ 1228 w 1321"/>
                  <a:gd name="T1" fmla="*/ 283 h 712"/>
                  <a:gd name="T2" fmla="*/ 1244 w 1321"/>
                  <a:gd name="T3" fmla="*/ 313 h 712"/>
                  <a:gd name="T4" fmla="*/ 1247 w 1321"/>
                  <a:gd name="T5" fmla="*/ 339 h 712"/>
                  <a:gd name="T6" fmla="*/ 1242 w 1321"/>
                  <a:gd name="T7" fmla="*/ 364 h 712"/>
                  <a:gd name="T8" fmla="*/ 1225 w 1321"/>
                  <a:gd name="T9" fmla="*/ 388 h 712"/>
                  <a:gd name="T10" fmla="*/ 1201 w 1321"/>
                  <a:gd name="T11" fmla="*/ 409 h 712"/>
                  <a:gd name="T12" fmla="*/ 1170 w 1321"/>
                  <a:gd name="T13" fmla="*/ 427 h 712"/>
                  <a:gd name="T14" fmla="*/ 1129 w 1321"/>
                  <a:gd name="T15" fmla="*/ 443 h 712"/>
                  <a:gd name="T16" fmla="*/ 1083 w 1321"/>
                  <a:gd name="T17" fmla="*/ 459 h 712"/>
                  <a:gd name="T18" fmla="*/ 1031 w 1321"/>
                  <a:gd name="T19" fmla="*/ 471 h 712"/>
                  <a:gd name="T20" fmla="*/ 973 w 1321"/>
                  <a:gd name="T21" fmla="*/ 482 h 712"/>
                  <a:gd name="T22" fmla="*/ 913 w 1321"/>
                  <a:gd name="T23" fmla="*/ 490 h 712"/>
                  <a:gd name="T24" fmla="*/ 846 w 1321"/>
                  <a:gd name="T25" fmla="*/ 497 h 712"/>
                  <a:gd name="T26" fmla="*/ 778 w 1321"/>
                  <a:gd name="T27" fmla="*/ 501 h 712"/>
                  <a:gd name="T28" fmla="*/ 751 w 1321"/>
                  <a:gd name="T29" fmla="*/ 503 h 712"/>
                  <a:gd name="T30" fmla="*/ 449 w 1321"/>
                  <a:gd name="T31" fmla="*/ 503 h 712"/>
                  <a:gd name="T32" fmla="*/ 445 w 1321"/>
                  <a:gd name="T33" fmla="*/ 503 h 712"/>
                  <a:gd name="T34" fmla="*/ 386 w 1321"/>
                  <a:gd name="T35" fmla="*/ 500 h 712"/>
                  <a:gd name="T36" fmla="*/ 329 w 1321"/>
                  <a:gd name="T37" fmla="*/ 497 h 712"/>
                  <a:gd name="T38" fmla="*/ 275 w 1321"/>
                  <a:gd name="T39" fmla="*/ 492 h 712"/>
                  <a:gd name="T40" fmla="*/ 223 w 1321"/>
                  <a:gd name="T41" fmla="*/ 487 h 712"/>
                  <a:gd name="T42" fmla="*/ 176 w 1321"/>
                  <a:gd name="T43" fmla="*/ 478 h 712"/>
                  <a:gd name="T44" fmla="*/ 132 w 1321"/>
                  <a:gd name="T45" fmla="*/ 467 h 712"/>
                  <a:gd name="T46" fmla="*/ 96 w 1321"/>
                  <a:gd name="T47" fmla="*/ 458 h 712"/>
                  <a:gd name="T48" fmla="*/ 64 w 1321"/>
                  <a:gd name="T49" fmla="*/ 445 h 712"/>
                  <a:gd name="T50" fmla="*/ 36 w 1321"/>
                  <a:gd name="T51" fmla="*/ 429 h 712"/>
                  <a:gd name="T52" fmla="*/ 18 w 1321"/>
                  <a:gd name="T53" fmla="*/ 411 h 712"/>
                  <a:gd name="T54" fmla="*/ 6 w 1321"/>
                  <a:gd name="T55" fmla="*/ 391 h 712"/>
                  <a:gd name="T56" fmla="*/ 0 w 1321"/>
                  <a:gd name="T57" fmla="*/ 370 h 712"/>
                  <a:gd name="T58" fmla="*/ 0 w 1321"/>
                  <a:gd name="T59" fmla="*/ 367 h 712"/>
                  <a:gd name="T60" fmla="*/ 4 w 1321"/>
                  <a:gd name="T61" fmla="*/ 344 h 712"/>
                  <a:gd name="T62" fmla="*/ 16 w 1321"/>
                  <a:gd name="T63" fmla="*/ 315 h 712"/>
                  <a:gd name="T64" fmla="*/ 48 w 1321"/>
                  <a:gd name="T65" fmla="*/ 261 h 712"/>
                  <a:gd name="T66" fmla="*/ 88 w 1321"/>
                  <a:gd name="T67" fmla="*/ 211 h 712"/>
                  <a:gd name="T68" fmla="*/ 138 w 1321"/>
                  <a:gd name="T69" fmla="*/ 166 h 712"/>
                  <a:gd name="T70" fmla="*/ 192 w 1321"/>
                  <a:gd name="T71" fmla="*/ 125 h 712"/>
                  <a:gd name="T72" fmla="*/ 255 w 1321"/>
                  <a:gd name="T73" fmla="*/ 88 h 712"/>
                  <a:gd name="T74" fmla="*/ 323 w 1321"/>
                  <a:gd name="T75" fmla="*/ 58 h 712"/>
                  <a:gd name="T76" fmla="*/ 391 w 1321"/>
                  <a:gd name="T77" fmla="*/ 33 h 712"/>
                  <a:gd name="T78" fmla="*/ 470 w 1321"/>
                  <a:gd name="T79" fmla="*/ 15 h 712"/>
                  <a:gd name="T80" fmla="*/ 548 w 1321"/>
                  <a:gd name="T81" fmla="*/ 4 h 712"/>
                  <a:gd name="T82" fmla="*/ 630 w 1321"/>
                  <a:gd name="T83" fmla="*/ 0 h 712"/>
                  <a:gd name="T84" fmla="*/ 630 w 1321"/>
                  <a:gd name="T85" fmla="*/ 0 h 712"/>
                  <a:gd name="T86" fmla="*/ 717 w 1321"/>
                  <a:gd name="T87" fmla="*/ 4 h 712"/>
                  <a:gd name="T88" fmla="*/ 800 w 1321"/>
                  <a:gd name="T89" fmla="*/ 16 h 712"/>
                  <a:gd name="T90" fmla="*/ 880 w 1321"/>
                  <a:gd name="T91" fmla="*/ 37 h 712"/>
                  <a:gd name="T92" fmla="*/ 954 w 1321"/>
                  <a:gd name="T93" fmla="*/ 63 h 712"/>
                  <a:gd name="T94" fmla="*/ 1022 w 1321"/>
                  <a:gd name="T95" fmla="*/ 97 h 712"/>
                  <a:gd name="T96" fmla="*/ 1085 w 1321"/>
                  <a:gd name="T97" fmla="*/ 137 h 712"/>
                  <a:gd name="T98" fmla="*/ 1141 w 1321"/>
                  <a:gd name="T99" fmla="*/ 181 h 712"/>
                  <a:gd name="T100" fmla="*/ 1188 w 1321"/>
                  <a:gd name="T101" fmla="*/ 229 h 712"/>
                  <a:gd name="T102" fmla="*/ 1228 w 1321"/>
                  <a:gd name="T103" fmla="*/ 283 h 712"/>
                  <a:gd name="T104" fmla="*/ 1228 w 1321"/>
                  <a:gd name="T105" fmla="*/ 28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bg2"/>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grpSp>
        <p:sp>
          <p:nvSpPr>
            <p:cNvPr id="69696" name="Text Box 64"/>
            <p:cNvSpPr txBox="1">
              <a:spLocks noChangeArrowheads="1"/>
            </p:cNvSpPr>
            <p:nvPr/>
          </p:nvSpPr>
          <p:spPr bwMode="gray">
            <a:xfrm>
              <a:off x="3610" y="3322"/>
              <a:ext cx="342" cy="389"/>
            </a:xfrm>
            <a:prstGeom prst="rect">
              <a:avLst/>
            </a:prstGeom>
            <a:noFill/>
            <a:ln w="9525" algn="ctr">
              <a:noFill/>
              <a:miter lim="800000"/>
              <a:headEnd/>
              <a:tailEnd/>
            </a:ln>
            <a:effectLst/>
          </p:spPr>
          <p:txBody>
            <a:bodyPr wrap="non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ctr">
                <a:defRPr/>
              </a:pPr>
              <a:r>
                <a:rPr lang="en-US" altLang="zh-CN" sz="2800" b="1" smtClean="0">
                  <a:solidFill>
                    <a:srgbClr val="FFFFFF"/>
                  </a:solidFill>
                  <a:effectLst>
                    <a:outerShdw blurRad="38100" dist="38100" dir="2700000" algn="tl">
                      <a:srgbClr val="000000"/>
                    </a:outerShdw>
                  </a:effectLst>
                  <a:latin typeface="Verdana" pitchFamily="34" charset="0"/>
                </a:rPr>
                <a:t>D</a:t>
              </a:r>
            </a:p>
          </p:txBody>
        </p:sp>
      </p:grpSp>
      <p:grpSp>
        <p:nvGrpSpPr>
          <p:cNvPr id="33804" name="Group 65"/>
          <p:cNvGrpSpPr>
            <a:grpSpLocks/>
          </p:cNvGrpSpPr>
          <p:nvPr/>
        </p:nvGrpSpPr>
        <p:grpSpPr bwMode="auto">
          <a:xfrm>
            <a:off x="2667000" y="2438400"/>
            <a:ext cx="604838" cy="577850"/>
            <a:chOff x="1488" y="1968"/>
            <a:chExt cx="432" cy="432"/>
          </a:xfrm>
        </p:grpSpPr>
        <p:grpSp>
          <p:nvGrpSpPr>
            <p:cNvPr id="33827" name="Group 66"/>
            <p:cNvGrpSpPr>
              <a:grpSpLocks/>
            </p:cNvGrpSpPr>
            <p:nvPr/>
          </p:nvGrpSpPr>
          <p:grpSpPr bwMode="auto">
            <a:xfrm>
              <a:off x="1488" y="1968"/>
              <a:ext cx="432" cy="432"/>
              <a:chOff x="2016" y="1920"/>
              <a:chExt cx="1680" cy="1680"/>
            </a:xfrm>
          </p:grpSpPr>
          <p:sp>
            <p:nvSpPr>
              <p:cNvPr id="69699" name="Oval 67"/>
              <p:cNvSpPr>
                <a:spLocks noChangeArrowheads="1"/>
              </p:cNvSpPr>
              <p:nvPr/>
            </p:nvSpPr>
            <p:spPr bwMode="gray">
              <a:xfrm>
                <a:off x="2016" y="1920"/>
                <a:ext cx="1680" cy="1680"/>
              </a:xfrm>
              <a:prstGeom prst="ellipse">
                <a:avLst/>
              </a:prstGeom>
              <a:gradFill rotWithShape="1">
                <a:gsLst>
                  <a:gs pos="0">
                    <a:schemeClr val="accent1"/>
                  </a:gs>
                  <a:gs pos="100000">
                    <a:schemeClr val="accent1">
                      <a:gamma/>
                      <a:shade val="45490"/>
                      <a:invGamma/>
                    </a:schemeClr>
                  </a:gs>
                </a:gsLst>
                <a:lin ang="5400000" scaled="1"/>
              </a:gradFill>
              <a:ln w="9525">
                <a:noFill/>
                <a:round/>
                <a:headEnd/>
                <a:tailEnd/>
              </a:ln>
              <a:effectLst/>
            </p:spPr>
            <p:txBody>
              <a:bodyPr wrap="none" anchor="ctr"/>
              <a:lstStyle/>
              <a:p>
                <a:pPr>
                  <a:defRPr/>
                </a:pPr>
                <a:endParaRPr lang="zh-CN" altLang="en-US"/>
              </a:p>
            </p:txBody>
          </p:sp>
          <p:sp>
            <p:nvSpPr>
              <p:cNvPr id="33830" name="Freeform 68"/>
              <p:cNvSpPr>
                <a:spLocks/>
              </p:cNvSpPr>
              <p:nvPr/>
            </p:nvSpPr>
            <p:spPr bwMode="gray">
              <a:xfrm>
                <a:off x="2208" y="1948"/>
                <a:ext cx="1296" cy="634"/>
              </a:xfrm>
              <a:custGeom>
                <a:avLst/>
                <a:gdLst>
                  <a:gd name="T0" fmla="*/ 1228 w 1321"/>
                  <a:gd name="T1" fmla="*/ 283 h 712"/>
                  <a:gd name="T2" fmla="*/ 1244 w 1321"/>
                  <a:gd name="T3" fmla="*/ 313 h 712"/>
                  <a:gd name="T4" fmla="*/ 1247 w 1321"/>
                  <a:gd name="T5" fmla="*/ 339 h 712"/>
                  <a:gd name="T6" fmla="*/ 1242 w 1321"/>
                  <a:gd name="T7" fmla="*/ 364 h 712"/>
                  <a:gd name="T8" fmla="*/ 1225 w 1321"/>
                  <a:gd name="T9" fmla="*/ 388 h 712"/>
                  <a:gd name="T10" fmla="*/ 1201 w 1321"/>
                  <a:gd name="T11" fmla="*/ 409 h 712"/>
                  <a:gd name="T12" fmla="*/ 1170 w 1321"/>
                  <a:gd name="T13" fmla="*/ 427 h 712"/>
                  <a:gd name="T14" fmla="*/ 1129 w 1321"/>
                  <a:gd name="T15" fmla="*/ 443 h 712"/>
                  <a:gd name="T16" fmla="*/ 1083 w 1321"/>
                  <a:gd name="T17" fmla="*/ 459 h 712"/>
                  <a:gd name="T18" fmla="*/ 1031 w 1321"/>
                  <a:gd name="T19" fmla="*/ 471 h 712"/>
                  <a:gd name="T20" fmla="*/ 973 w 1321"/>
                  <a:gd name="T21" fmla="*/ 482 h 712"/>
                  <a:gd name="T22" fmla="*/ 913 w 1321"/>
                  <a:gd name="T23" fmla="*/ 490 h 712"/>
                  <a:gd name="T24" fmla="*/ 846 w 1321"/>
                  <a:gd name="T25" fmla="*/ 497 h 712"/>
                  <a:gd name="T26" fmla="*/ 778 w 1321"/>
                  <a:gd name="T27" fmla="*/ 501 h 712"/>
                  <a:gd name="T28" fmla="*/ 751 w 1321"/>
                  <a:gd name="T29" fmla="*/ 503 h 712"/>
                  <a:gd name="T30" fmla="*/ 449 w 1321"/>
                  <a:gd name="T31" fmla="*/ 503 h 712"/>
                  <a:gd name="T32" fmla="*/ 445 w 1321"/>
                  <a:gd name="T33" fmla="*/ 503 h 712"/>
                  <a:gd name="T34" fmla="*/ 386 w 1321"/>
                  <a:gd name="T35" fmla="*/ 500 h 712"/>
                  <a:gd name="T36" fmla="*/ 329 w 1321"/>
                  <a:gd name="T37" fmla="*/ 497 h 712"/>
                  <a:gd name="T38" fmla="*/ 275 w 1321"/>
                  <a:gd name="T39" fmla="*/ 492 h 712"/>
                  <a:gd name="T40" fmla="*/ 223 w 1321"/>
                  <a:gd name="T41" fmla="*/ 487 h 712"/>
                  <a:gd name="T42" fmla="*/ 176 w 1321"/>
                  <a:gd name="T43" fmla="*/ 478 h 712"/>
                  <a:gd name="T44" fmla="*/ 132 w 1321"/>
                  <a:gd name="T45" fmla="*/ 467 h 712"/>
                  <a:gd name="T46" fmla="*/ 96 w 1321"/>
                  <a:gd name="T47" fmla="*/ 458 h 712"/>
                  <a:gd name="T48" fmla="*/ 64 w 1321"/>
                  <a:gd name="T49" fmla="*/ 445 h 712"/>
                  <a:gd name="T50" fmla="*/ 36 w 1321"/>
                  <a:gd name="T51" fmla="*/ 429 h 712"/>
                  <a:gd name="T52" fmla="*/ 18 w 1321"/>
                  <a:gd name="T53" fmla="*/ 411 h 712"/>
                  <a:gd name="T54" fmla="*/ 6 w 1321"/>
                  <a:gd name="T55" fmla="*/ 391 h 712"/>
                  <a:gd name="T56" fmla="*/ 0 w 1321"/>
                  <a:gd name="T57" fmla="*/ 370 h 712"/>
                  <a:gd name="T58" fmla="*/ 0 w 1321"/>
                  <a:gd name="T59" fmla="*/ 367 h 712"/>
                  <a:gd name="T60" fmla="*/ 4 w 1321"/>
                  <a:gd name="T61" fmla="*/ 344 h 712"/>
                  <a:gd name="T62" fmla="*/ 16 w 1321"/>
                  <a:gd name="T63" fmla="*/ 315 h 712"/>
                  <a:gd name="T64" fmla="*/ 48 w 1321"/>
                  <a:gd name="T65" fmla="*/ 261 h 712"/>
                  <a:gd name="T66" fmla="*/ 88 w 1321"/>
                  <a:gd name="T67" fmla="*/ 211 h 712"/>
                  <a:gd name="T68" fmla="*/ 138 w 1321"/>
                  <a:gd name="T69" fmla="*/ 166 h 712"/>
                  <a:gd name="T70" fmla="*/ 192 w 1321"/>
                  <a:gd name="T71" fmla="*/ 125 h 712"/>
                  <a:gd name="T72" fmla="*/ 255 w 1321"/>
                  <a:gd name="T73" fmla="*/ 88 h 712"/>
                  <a:gd name="T74" fmla="*/ 323 w 1321"/>
                  <a:gd name="T75" fmla="*/ 58 h 712"/>
                  <a:gd name="T76" fmla="*/ 391 w 1321"/>
                  <a:gd name="T77" fmla="*/ 33 h 712"/>
                  <a:gd name="T78" fmla="*/ 470 w 1321"/>
                  <a:gd name="T79" fmla="*/ 15 h 712"/>
                  <a:gd name="T80" fmla="*/ 548 w 1321"/>
                  <a:gd name="T81" fmla="*/ 4 h 712"/>
                  <a:gd name="T82" fmla="*/ 630 w 1321"/>
                  <a:gd name="T83" fmla="*/ 0 h 712"/>
                  <a:gd name="T84" fmla="*/ 630 w 1321"/>
                  <a:gd name="T85" fmla="*/ 0 h 712"/>
                  <a:gd name="T86" fmla="*/ 717 w 1321"/>
                  <a:gd name="T87" fmla="*/ 4 h 712"/>
                  <a:gd name="T88" fmla="*/ 800 w 1321"/>
                  <a:gd name="T89" fmla="*/ 16 h 712"/>
                  <a:gd name="T90" fmla="*/ 880 w 1321"/>
                  <a:gd name="T91" fmla="*/ 37 h 712"/>
                  <a:gd name="T92" fmla="*/ 954 w 1321"/>
                  <a:gd name="T93" fmla="*/ 63 h 712"/>
                  <a:gd name="T94" fmla="*/ 1022 w 1321"/>
                  <a:gd name="T95" fmla="*/ 97 h 712"/>
                  <a:gd name="T96" fmla="*/ 1085 w 1321"/>
                  <a:gd name="T97" fmla="*/ 137 h 712"/>
                  <a:gd name="T98" fmla="*/ 1141 w 1321"/>
                  <a:gd name="T99" fmla="*/ 181 h 712"/>
                  <a:gd name="T100" fmla="*/ 1188 w 1321"/>
                  <a:gd name="T101" fmla="*/ 229 h 712"/>
                  <a:gd name="T102" fmla="*/ 1228 w 1321"/>
                  <a:gd name="T103" fmla="*/ 283 h 712"/>
                  <a:gd name="T104" fmla="*/ 1228 w 1321"/>
                  <a:gd name="T105" fmla="*/ 28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grpSp>
        <p:sp>
          <p:nvSpPr>
            <p:cNvPr id="69701" name="Text Box 69"/>
            <p:cNvSpPr txBox="1">
              <a:spLocks noChangeArrowheads="1"/>
            </p:cNvSpPr>
            <p:nvPr/>
          </p:nvSpPr>
          <p:spPr bwMode="gray">
            <a:xfrm>
              <a:off x="1548" y="1977"/>
              <a:ext cx="329" cy="388"/>
            </a:xfrm>
            <a:prstGeom prst="rect">
              <a:avLst/>
            </a:prstGeom>
            <a:noFill/>
            <a:ln w="9525" algn="ctr">
              <a:noFill/>
              <a:miter lim="800000"/>
              <a:headEnd/>
              <a:tailEnd/>
            </a:ln>
            <a:effectLst/>
          </p:spPr>
          <p:txBody>
            <a:bodyPr wrap="non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ctr">
                <a:defRPr/>
              </a:pPr>
              <a:r>
                <a:rPr lang="en-US" altLang="zh-CN" sz="2800" b="1" smtClean="0">
                  <a:solidFill>
                    <a:srgbClr val="FFFFFF"/>
                  </a:solidFill>
                  <a:effectLst>
                    <a:outerShdw blurRad="38100" dist="38100" dir="2700000" algn="tl">
                      <a:srgbClr val="000000"/>
                    </a:outerShdw>
                  </a:effectLst>
                  <a:latin typeface="Verdana" pitchFamily="34" charset="0"/>
                </a:rPr>
                <a:t>A</a:t>
              </a:r>
            </a:p>
          </p:txBody>
        </p:sp>
      </p:grpSp>
      <p:sp>
        <p:nvSpPr>
          <p:cNvPr id="69702" name="Oval 70"/>
          <p:cNvSpPr>
            <a:spLocks noChangeArrowheads="1"/>
          </p:cNvSpPr>
          <p:nvPr/>
        </p:nvSpPr>
        <p:spPr bwMode="gray">
          <a:xfrm rot="18227093">
            <a:off x="5492750" y="4184650"/>
            <a:ext cx="109538" cy="122238"/>
          </a:xfrm>
          <a:prstGeom prst="ellipse">
            <a:avLst/>
          </a:prstGeom>
          <a:gradFill rotWithShape="1">
            <a:gsLst>
              <a:gs pos="0">
                <a:schemeClr val="bg2"/>
              </a:gs>
              <a:gs pos="100000">
                <a:schemeClr val="bg2">
                  <a:gamma/>
                  <a:shade val="66667"/>
                  <a:invGamma/>
                </a:schemeClr>
              </a:gs>
            </a:gsLst>
            <a:path path="shape">
              <a:fillToRect l="50000" t="50000" r="50000" b="50000"/>
            </a:path>
          </a:gradFill>
          <a:ln w="9525">
            <a:noFill/>
            <a:round/>
            <a:headEnd/>
            <a:tailEnd/>
          </a:ln>
          <a:effectLst/>
        </p:spPr>
        <p:txBody>
          <a:bodyPr wrap="none" anchor="ctr"/>
          <a:lstStyle/>
          <a:p>
            <a:pPr>
              <a:defRPr/>
            </a:pPr>
            <a:endParaRPr lang="zh-CN" altLang="en-US"/>
          </a:p>
        </p:txBody>
      </p:sp>
      <p:sp>
        <p:nvSpPr>
          <p:cNvPr id="69703" name="Oval 71"/>
          <p:cNvSpPr>
            <a:spLocks noChangeArrowheads="1"/>
          </p:cNvSpPr>
          <p:nvPr/>
        </p:nvSpPr>
        <p:spPr bwMode="gray">
          <a:xfrm rot="18227093">
            <a:off x="5340350" y="4108450"/>
            <a:ext cx="109538" cy="122238"/>
          </a:xfrm>
          <a:prstGeom prst="ellipse">
            <a:avLst/>
          </a:prstGeom>
          <a:gradFill rotWithShape="1">
            <a:gsLst>
              <a:gs pos="0">
                <a:schemeClr val="bg2"/>
              </a:gs>
              <a:gs pos="100000">
                <a:schemeClr val="bg2">
                  <a:gamma/>
                  <a:shade val="66667"/>
                  <a:invGamma/>
                </a:schemeClr>
              </a:gs>
            </a:gsLst>
            <a:path path="shape">
              <a:fillToRect l="50000" t="50000" r="50000" b="50000"/>
            </a:path>
          </a:gradFill>
          <a:ln w="9525">
            <a:noFill/>
            <a:round/>
            <a:headEnd/>
            <a:tailEnd/>
          </a:ln>
          <a:effectLst/>
        </p:spPr>
        <p:txBody>
          <a:bodyPr wrap="none" anchor="ctr"/>
          <a:lstStyle/>
          <a:p>
            <a:pPr>
              <a:defRPr/>
            </a:pPr>
            <a:endParaRPr lang="zh-CN" altLang="en-US"/>
          </a:p>
        </p:txBody>
      </p:sp>
      <p:sp>
        <p:nvSpPr>
          <p:cNvPr id="69705" name="Oval 73"/>
          <p:cNvSpPr>
            <a:spLocks noChangeArrowheads="1"/>
          </p:cNvSpPr>
          <p:nvPr/>
        </p:nvSpPr>
        <p:spPr bwMode="gray">
          <a:xfrm rot="18227093">
            <a:off x="3282950" y="2965450"/>
            <a:ext cx="109538" cy="122238"/>
          </a:xfrm>
          <a:prstGeom prst="ellipse">
            <a:avLst/>
          </a:prstGeom>
          <a:gradFill rotWithShape="1">
            <a:gsLst>
              <a:gs pos="0">
                <a:schemeClr val="accent1"/>
              </a:gs>
              <a:gs pos="100000">
                <a:schemeClr val="accent1">
                  <a:gamma/>
                  <a:shade val="57647"/>
                  <a:invGamma/>
                </a:schemeClr>
              </a:gs>
            </a:gsLst>
            <a:path path="shape">
              <a:fillToRect l="50000" t="50000" r="50000" b="50000"/>
            </a:path>
          </a:gradFill>
          <a:ln w="9525">
            <a:noFill/>
            <a:round/>
            <a:headEnd/>
            <a:tailEnd/>
          </a:ln>
          <a:effectLst/>
        </p:spPr>
        <p:txBody>
          <a:bodyPr wrap="none" anchor="ctr"/>
          <a:lstStyle/>
          <a:p>
            <a:pPr>
              <a:defRPr/>
            </a:pPr>
            <a:endParaRPr lang="zh-CN" altLang="en-US"/>
          </a:p>
        </p:txBody>
      </p:sp>
      <p:sp>
        <p:nvSpPr>
          <p:cNvPr id="69706" name="Oval 74"/>
          <p:cNvSpPr>
            <a:spLocks noChangeArrowheads="1"/>
          </p:cNvSpPr>
          <p:nvPr/>
        </p:nvSpPr>
        <p:spPr bwMode="gray">
          <a:xfrm rot="18227093">
            <a:off x="3435350" y="3041650"/>
            <a:ext cx="109538" cy="122238"/>
          </a:xfrm>
          <a:prstGeom prst="ellipse">
            <a:avLst/>
          </a:prstGeom>
          <a:gradFill rotWithShape="1">
            <a:gsLst>
              <a:gs pos="0">
                <a:schemeClr val="accent1"/>
              </a:gs>
              <a:gs pos="100000">
                <a:schemeClr val="accent1">
                  <a:gamma/>
                  <a:shade val="48627"/>
                  <a:invGamma/>
                </a:schemeClr>
              </a:gs>
            </a:gsLst>
            <a:path path="shape">
              <a:fillToRect l="50000" t="50000" r="50000" b="50000"/>
            </a:path>
          </a:gradFill>
          <a:ln w="9525">
            <a:noFill/>
            <a:round/>
            <a:headEnd/>
            <a:tailEnd/>
          </a:ln>
          <a:effectLst/>
        </p:spPr>
        <p:txBody>
          <a:bodyPr wrap="none" anchor="ctr"/>
          <a:lstStyle/>
          <a:p>
            <a:pPr>
              <a:defRPr/>
            </a:pPr>
            <a:endParaRPr lang="zh-CN" altLang="en-US"/>
          </a:p>
        </p:txBody>
      </p:sp>
      <p:grpSp>
        <p:nvGrpSpPr>
          <p:cNvPr id="33809" name="Group 75"/>
          <p:cNvGrpSpPr>
            <a:grpSpLocks/>
          </p:cNvGrpSpPr>
          <p:nvPr/>
        </p:nvGrpSpPr>
        <p:grpSpPr bwMode="auto">
          <a:xfrm>
            <a:off x="4246563" y="2435225"/>
            <a:ext cx="122237" cy="346075"/>
            <a:chOff x="2832" y="1612"/>
            <a:chExt cx="87" cy="260"/>
          </a:xfrm>
        </p:grpSpPr>
        <p:sp>
          <p:nvSpPr>
            <p:cNvPr id="69708" name="Oval 76"/>
            <p:cNvSpPr>
              <a:spLocks noChangeArrowheads="1"/>
            </p:cNvSpPr>
            <p:nvPr/>
          </p:nvSpPr>
          <p:spPr bwMode="gray">
            <a:xfrm rot="18227093">
              <a:off x="2833" y="1611"/>
              <a:ext cx="81" cy="87"/>
            </a:xfrm>
            <a:prstGeom prst="ellipse">
              <a:avLst/>
            </a:prstGeom>
            <a:gradFill rotWithShape="1">
              <a:gsLst>
                <a:gs pos="0">
                  <a:schemeClr val="accent2"/>
                </a:gs>
                <a:gs pos="100000">
                  <a:schemeClr val="accent2">
                    <a:gamma/>
                    <a:shade val="45490"/>
                    <a:invGamma/>
                  </a:schemeClr>
                </a:gs>
              </a:gsLst>
              <a:path path="shape">
                <a:fillToRect l="50000" t="50000" r="50000" b="50000"/>
              </a:path>
            </a:gradFill>
            <a:ln w="9525">
              <a:noFill/>
              <a:round/>
              <a:headEnd/>
              <a:tailEnd/>
            </a:ln>
            <a:effectLst/>
          </p:spPr>
          <p:txBody>
            <a:bodyPr wrap="none" anchor="ctr"/>
            <a:lstStyle/>
            <a:p>
              <a:pPr>
                <a:defRPr/>
              </a:pPr>
              <a:endParaRPr lang="zh-CN" altLang="en-US"/>
            </a:p>
          </p:txBody>
        </p:sp>
        <p:sp>
          <p:nvSpPr>
            <p:cNvPr id="69709" name="Oval 77"/>
            <p:cNvSpPr>
              <a:spLocks noChangeArrowheads="1"/>
            </p:cNvSpPr>
            <p:nvPr/>
          </p:nvSpPr>
          <p:spPr bwMode="gray">
            <a:xfrm rot="18227093">
              <a:off x="2831" y="1787"/>
              <a:ext cx="82" cy="87"/>
            </a:xfrm>
            <a:prstGeom prst="ellipse">
              <a:avLst/>
            </a:prstGeom>
            <a:gradFill rotWithShape="1">
              <a:gsLst>
                <a:gs pos="0">
                  <a:schemeClr val="accent2"/>
                </a:gs>
                <a:gs pos="100000">
                  <a:schemeClr val="accent2">
                    <a:gamma/>
                    <a:shade val="48627"/>
                    <a:invGamma/>
                  </a:schemeClr>
                </a:gs>
              </a:gsLst>
              <a:path path="shape">
                <a:fillToRect l="50000" t="50000" r="50000" b="50000"/>
              </a:path>
            </a:gradFill>
            <a:ln w="9525">
              <a:noFill/>
              <a:round/>
              <a:headEnd/>
              <a:tailEnd/>
            </a:ln>
            <a:effectLst/>
          </p:spPr>
          <p:txBody>
            <a:bodyPr wrap="none" anchor="ctr"/>
            <a:lstStyle/>
            <a:p>
              <a:pPr>
                <a:defRPr/>
              </a:pPr>
              <a:endParaRPr lang="zh-CN" altLang="en-US"/>
            </a:p>
          </p:txBody>
        </p:sp>
      </p:grpSp>
      <p:sp>
        <p:nvSpPr>
          <p:cNvPr id="69710" name="Oval 78"/>
          <p:cNvSpPr>
            <a:spLocks noChangeArrowheads="1"/>
          </p:cNvSpPr>
          <p:nvPr/>
        </p:nvSpPr>
        <p:spPr bwMode="gray">
          <a:xfrm rot="18227093">
            <a:off x="5264150" y="2965450"/>
            <a:ext cx="109538" cy="122238"/>
          </a:xfrm>
          <a:prstGeom prst="ellipse">
            <a:avLst/>
          </a:prstGeom>
          <a:gradFill rotWithShape="1">
            <a:gsLst>
              <a:gs pos="0">
                <a:schemeClr val="hlink"/>
              </a:gs>
              <a:gs pos="100000">
                <a:schemeClr val="hlink">
                  <a:gamma/>
                  <a:shade val="44314"/>
                  <a:invGamma/>
                </a:schemeClr>
              </a:gs>
            </a:gsLst>
            <a:path path="shape">
              <a:fillToRect l="50000" t="50000" r="50000" b="50000"/>
            </a:path>
          </a:gradFill>
          <a:ln w="9525">
            <a:noFill/>
            <a:round/>
            <a:headEnd/>
            <a:tailEnd/>
          </a:ln>
          <a:effectLst/>
        </p:spPr>
        <p:txBody>
          <a:bodyPr wrap="none" anchor="ctr"/>
          <a:lstStyle/>
          <a:p>
            <a:pPr>
              <a:defRPr/>
            </a:pPr>
            <a:endParaRPr lang="zh-CN" altLang="en-US"/>
          </a:p>
        </p:txBody>
      </p:sp>
      <p:sp>
        <p:nvSpPr>
          <p:cNvPr id="69711" name="Oval 79"/>
          <p:cNvSpPr>
            <a:spLocks noChangeArrowheads="1"/>
          </p:cNvSpPr>
          <p:nvPr/>
        </p:nvSpPr>
        <p:spPr bwMode="gray">
          <a:xfrm rot="18227093">
            <a:off x="5110956" y="3118644"/>
            <a:ext cx="109538" cy="120650"/>
          </a:xfrm>
          <a:prstGeom prst="ellipse">
            <a:avLst/>
          </a:prstGeom>
          <a:gradFill rotWithShape="1">
            <a:gsLst>
              <a:gs pos="0">
                <a:schemeClr val="hlink"/>
              </a:gs>
              <a:gs pos="100000">
                <a:schemeClr val="hlink">
                  <a:gamma/>
                  <a:shade val="44314"/>
                  <a:invGamma/>
                </a:schemeClr>
              </a:gs>
            </a:gsLst>
            <a:path path="shape">
              <a:fillToRect l="50000" t="50000" r="50000" b="50000"/>
            </a:path>
          </a:gradFill>
          <a:ln w="9525">
            <a:noFill/>
            <a:round/>
            <a:headEnd/>
            <a:tailEnd/>
          </a:ln>
          <a:effectLst/>
        </p:spPr>
        <p:txBody>
          <a:bodyPr wrap="none" anchor="ctr"/>
          <a:lstStyle/>
          <a:p>
            <a:pPr>
              <a:defRPr/>
            </a:pPr>
            <a:endParaRPr lang="zh-CN" altLang="en-US"/>
          </a:p>
        </p:txBody>
      </p:sp>
      <p:sp>
        <p:nvSpPr>
          <p:cNvPr id="33812" name="Text Box 80"/>
          <p:cNvSpPr txBox="1">
            <a:spLocks noChangeArrowheads="1"/>
          </p:cNvSpPr>
          <p:nvPr/>
        </p:nvSpPr>
        <p:spPr bwMode="auto">
          <a:xfrm>
            <a:off x="6400800" y="4221163"/>
            <a:ext cx="2667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a:spcBef>
                <a:spcPct val="0"/>
              </a:spcBef>
              <a:buClrTx/>
              <a:buSzTx/>
              <a:buFontTx/>
              <a:buNone/>
            </a:pPr>
            <a:r>
              <a:rPr lang="zh-CN" altLang="en-US" sz="2800" b="1">
                <a:latin typeface="Arial" charset="0"/>
              </a:rPr>
              <a:t>分级递阶智能控制</a:t>
            </a:r>
            <a:endParaRPr lang="en-US" altLang="zh-CN" sz="2800" b="1">
              <a:latin typeface="Arial" charset="0"/>
            </a:endParaRPr>
          </a:p>
        </p:txBody>
      </p:sp>
      <p:sp>
        <p:nvSpPr>
          <p:cNvPr id="33813" name="Text Box 81"/>
          <p:cNvSpPr txBox="1">
            <a:spLocks noChangeArrowheads="1"/>
          </p:cNvSpPr>
          <p:nvPr/>
        </p:nvSpPr>
        <p:spPr bwMode="auto">
          <a:xfrm>
            <a:off x="838200" y="2438400"/>
            <a:ext cx="16811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algn="ctr">
              <a:spcBef>
                <a:spcPct val="0"/>
              </a:spcBef>
              <a:buClrTx/>
              <a:buSzTx/>
              <a:buFontTx/>
              <a:buNone/>
            </a:pPr>
            <a:r>
              <a:rPr lang="zh-CN" altLang="en-US" sz="2800" b="1">
                <a:latin typeface="Arial" charset="0"/>
              </a:rPr>
              <a:t>模糊控制</a:t>
            </a:r>
            <a:endParaRPr lang="en-US" altLang="zh-CN" sz="2800" b="1">
              <a:latin typeface="Arial" charset="0"/>
            </a:endParaRPr>
          </a:p>
        </p:txBody>
      </p:sp>
      <p:sp>
        <p:nvSpPr>
          <p:cNvPr id="33814" name="Text Box 82"/>
          <p:cNvSpPr txBox="1">
            <a:spLocks noChangeArrowheads="1"/>
          </p:cNvSpPr>
          <p:nvPr/>
        </p:nvSpPr>
        <p:spPr bwMode="auto">
          <a:xfrm>
            <a:off x="3048000" y="1219200"/>
            <a:ext cx="236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algn="ctr">
              <a:spcBef>
                <a:spcPct val="0"/>
              </a:spcBef>
              <a:buClrTx/>
              <a:buSzTx/>
              <a:buFontTx/>
              <a:buNone/>
            </a:pPr>
            <a:r>
              <a:rPr lang="zh-CN" altLang="en-US" sz="2800" b="1">
                <a:latin typeface="Arial" charset="0"/>
              </a:rPr>
              <a:t>神经网络控制</a:t>
            </a:r>
            <a:endParaRPr lang="en-US" altLang="zh-CN" sz="2800" b="1">
              <a:latin typeface="Arial" charset="0"/>
            </a:endParaRPr>
          </a:p>
        </p:txBody>
      </p:sp>
      <p:sp>
        <p:nvSpPr>
          <p:cNvPr id="33815" name="Text Box 83"/>
          <p:cNvSpPr txBox="1">
            <a:spLocks noChangeArrowheads="1"/>
          </p:cNvSpPr>
          <p:nvPr/>
        </p:nvSpPr>
        <p:spPr bwMode="auto">
          <a:xfrm>
            <a:off x="228600" y="4572000"/>
            <a:ext cx="251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algn="ctr">
              <a:spcBef>
                <a:spcPct val="0"/>
              </a:spcBef>
              <a:buClrTx/>
              <a:buSzTx/>
              <a:buFontTx/>
              <a:buNone/>
            </a:pPr>
            <a:r>
              <a:rPr lang="zh-CN" altLang="zh-CN" sz="2800" b="1">
                <a:latin typeface="Arial" charset="0"/>
              </a:rPr>
              <a:t>仿人智能控制</a:t>
            </a:r>
            <a:endParaRPr lang="en-US" altLang="zh-CN" sz="2800" b="1">
              <a:latin typeface="Arial" charset="0"/>
            </a:endParaRPr>
          </a:p>
        </p:txBody>
      </p:sp>
      <p:sp>
        <p:nvSpPr>
          <p:cNvPr id="33816" name="Text Box 84"/>
          <p:cNvSpPr txBox="1">
            <a:spLocks noChangeArrowheads="1"/>
          </p:cNvSpPr>
          <p:nvPr/>
        </p:nvSpPr>
        <p:spPr bwMode="auto">
          <a:xfrm>
            <a:off x="5943600" y="2468563"/>
            <a:ext cx="1679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algn="ctr">
              <a:spcBef>
                <a:spcPct val="0"/>
              </a:spcBef>
              <a:buClrTx/>
              <a:buSzTx/>
              <a:buFontTx/>
              <a:buNone/>
            </a:pPr>
            <a:r>
              <a:rPr lang="zh-CN" altLang="en-US" sz="2800" b="1">
                <a:latin typeface="Arial" charset="0"/>
              </a:rPr>
              <a:t>专家控制</a:t>
            </a:r>
            <a:endParaRPr lang="en-US" altLang="zh-CN" sz="2800" b="1">
              <a:latin typeface="Arial" charset="0"/>
            </a:endParaRPr>
          </a:p>
        </p:txBody>
      </p:sp>
      <p:grpSp>
        <p:nvGrpSpPr>
          <p:cNvPr id="33817" name="Group 85"/>
          <p:cNvGrpSpPr>
            <a:grpSpLocks/>
          </p:cNvGrpSpPr>
          <p:nvPr/>
        </p:nvGrpSpPr>
        <p:grpSpPr bwMode="auto">
          <a:xfrm>
            <a:off x="2667000" y="4495800"/>
            <a:ext cx="604838" cy="576263"/>
            <a:chOff x="1824" y="3357"/>
            <a:chExt cx="432" cy="432"/>
          </a:xfrm>
        </p:grpSpPr>
        <p:grpSp>
          <p:nvGrpSpPr>
            <p:cNvPr id="33821" name="Group 86"/>
            <p:cNvGrpSpPr>
              <a:grpSpLocks/>
            </p:cNvGrpSpPr>
            <p:nvPr/>
          </p:nvGrpSpPr>
          <p:grpSpPr bwMode="auto">
            <a:xfrm>
              <a:off x="1824" y="3357"/>
              <a:ext cx="432" cy="432"/>
              <a:chOff x="2016" y="1920"/>
              <a:chExt cx="1680" cy="1680"/>
            </a:xfrm>
          </p:grpSpPr>
          <p:sp>
            <p:nvSpPr>
              <p:cNvPr id="69719" name="Oval 87"/>
              <p:cNvSpPr>
                <a:spLocks noChangeArrowheads="1"/>
              </p:cNvSpPr>
              <p:nvPr/>
            </p:nvSpPr>
            <p:spPr bwMode="gray">
              <a:xfrm>
                <a:off x="2016" y="1920"/>
                <a:ext cx="1680" cy="1680"/>
              </a:xfrm>
              <a:prstGeom prst="ellipse">
                <a:avLst/>
              </a:prstGeom>
              <a:gradFill rotWithShape="1">
                <a:gsLst>
                  <a:gs pos="0">
                    <a:schemeClr val="folHlink"/>
                  </a:gs>
                  <a:gs pos="100000">
                    <a:schemeClr val="folHlink">
                      <a:gamma/>
                      <a:shade val="24314"/>
                      <a:invGamma/>
                    </a:schemeClr>
                  </a:gs>
                </a:gsLst>
                <a:lin ang="5400000" scaled="1"/>
              </a:gradFill>
              <a:ln w="9525">
                <a:noFill/>
                <a:round/>
                <a:headEnd/>
                <a:tailEnd/>
              </a:ln>
              <a:effectLst/>
            </p:spPr>
            <p:txBody>
              <a:bodyPr wrap="none" anchor="ctr"/>
              <a:lstStyle/>
              <a:p>
                <a:pPr>
                  <a:defRPr/>
                </a:pPr>
                <a:endParaRPr lang="zh-CN" altLang="en-US"/>
              </a:p>
            </p:txBody>
          </p:sp>
          <p:sp>
            <p:nvSpPr>
              <p:cNvPr id="33824" name="Freeform 88"/>
              <p:cNvSpPr>
                <a:spLocks/>
              </p:cNvSpPr>
              <p:nvPr/>
            </p:nvSpPr>
            <p:spPr bwMode="gray">
              <a:xfrm>
                <a:off x="2208" y="1948"/>
                <a:ext cx="1296" cy="634"/>
              </a:xfrm>
              <a:custGeom>
                <a:avLst/>
                <a:gdLst>
                  <a:gd name="T0" fmla="*/ 1228 w 1321"/>
                  <a:gd name="T1" fmla="*/ 283 h 712"/>
                  <a:gd name="T2" fmla="*/ 1244 w 1321"/>
                  <a:gd name="T3" fmla="*/ 313 h 712"/>
                  <a:gd name="T4" fmla="*/ 1247 w 1321"/>
                  <a:gd name="T5" fmla="*/ 339 h 712"/>
                  <a:gd name="T6" fmla="*/ 1242 w 1321"/>
                  <a:gd name="T7" fmla="*/ 364 h 712"/>
                  <a:gd name="T8" fmla="*/ 1225 w 1321"/>
                  <a:gd name="T9" fmla="*/ 388 h 712"/>
                  <a:gd name="T10" fmla="*/ 1201 w 1321"/>
                  <a:gd name="T11" fmla="*/ 409 h 712"/>
                  <a:gd name="T12" fmla="*/ 1170 w 1321"/>
                  <a:gd name="T13" fmla="*/ 427 h 712"/>
                  <a:gd name="T14" fmla="*/ 1129 w 1321"/>
                  <a:gd name="T15" fmla="*/ 443 h 712"/>
                  <a:gd name="T16" fmla="*/ 1083 w 1321"/>
                  <a:gd name="T17" fmla="*/ 459 h 712"/>
                  <a:gd name="T18" fmla="*/ 1031 w 1321"/>
                  <a:gd name="T19" fmla="*/ 471 h 712"/>
                  <a:gd name="T20" fmla="*/ 973 w 1321"/>
                  <a:gd name="T21" fmla="*/ 482 h 712"/>
                  <a:gd name="T22" fmla="*/ 913 w 1321"/>
                  <a:gd name="T23" fmla="*/ 490 h 712"/>
                  <a:gd name="T24" fmla="*/ 846 w 1321"/>
                  <a:gd name="T25" fmla="*/ 497 h 712"/>
                  <a:gd name="T26" fmla="*/ 778 w 1321"/>
                  <a:gd name="T27" fmla="*/ 501 h 712"/>
                  <a:gd name="T28" fmla="*/ 751 w 1321"/>
                  <a:gd name="T29" fmla="*/ 503 h 712"/>
                  <a:gd name="T30" fmla="*/ 449 w 1321"/>
                  <a:gd name="T31" fmla="*/ 503 h 712"/>
                  <a:gd name="T32" fmla="*/ 445 w 1321"/>
                  <a:gd name="T33" fmla="*/ 503 h 712"/>
                  <a:gd name="T34" fmla="*/ 386 w 1321"/>
                  <a:gd name="T35" fmla="*/ 500 h 712"/>
                  <a:gd name="T36" fmla="*/ 329 w 1321"/>
                  <a:gd name="T37" fmla="*/ 497 h 712"/>
                  <a:gd name="T38" fmla="*/ 275 w 1321"/>
                  <a:gd name="T39" fmla="*/ 492 h 712"/>
                  <a:gd name="T40" fmla="*/ 223 w 1321"/>
                  <a:gd name="T41" fmla="*/ 487 h 712"/>
                  <a:gd name="T42" fmla="*/ 176 w 1321"/>
                  <a:gd name="T43" fmla="*/ 478 h 712"/>
                  <a:gd name="T44" fmla="*/ 132 w 1321"/>
                  <a:gd name="T45" fmla="*/ 467 h 712"/>
                  <a:gd name="T46" fmla="*/ 96 w 1321"/>
                  <a:gd name="T47" fmla="*/ 458 h 712"/>
                  <a:gd name="T48" fmla="*/ 64 w 1321"/>
                  <a:gd name="T49" fmla="*/ 445 h 712"/>
                  <a:gd name="T50" fmla="*/ 36 w 1321"/>
                  <a:gd name="T51" fmla="*/ 429 h 712"/>
                  <a:gd name="T52" fmla="*/ 18 w 1321"/>
                  <a:gd name="T53" fmla="*/ 411 h 712"/>
                  <a:gd name="T54" fmla="*/ 6 w 1321"/>
                  <a:gd name="T55" fmla="*/ 391 h 712"/>
                  <a:gd name="T56" fmla="*/ 0 w 1321"/>
                  <a:gd name="T57" fmla="*/ 370 h 712"/>
                  <a:gd name="T58" fmla="*/ 0 w 1321"/>
                  <a:gd name="T59" fmla="*/ 367 h 712"/>
                  <a:gd name="T60" fmla="*/ 4 w 1321"/>
                  <a:gd name="T61" fmla="*/ 344 h 712"/>
                  <a:gd name="T62" fmla="*/ 16 w 1321"/>
                  <a:gd name="T63" fmla="*/ 315 h 712"/>
                  <a:gd name="T64" fmla="*/ 48 w 1321"/>
                  <a:gd name="T65" fmla="*/ 261 h 712"/>
                  <a:gd name="T66" fmla="*/ 88 w 1321"/>
                  <a:gd name="T67" fmla="*/ 211 h 712"/>
                  <a:gd name="T68" fmla="*/ 138 w 1321"/>
                  <a:gd name="T69" fmla="*/ 166 h 712"/>
                  <a:gd name="T70" fmla="*/ 192 w 1321"/>
                  <a:gd name="T71" fmla="*/ 125 h 712"/>
                  <a:gd name="T72" fmla="*/ 255 w 1321"/>
                  <a:gd name="T73" fmla="*/ 88 h 712"/>
                  <a:gd name="T74" fmla="*/ 323 w 1321"/>
                  <a:gd name="T75" fmla="*/ 58 h 712"/>
                  <a:gd name="T76" fmla="*/ 391 w 1321"/>
                  <a:gd name="T77" fmla="*/ 33 h 712"/>
                  <a:gd name="T78" fmla="*/ 470 w 1321"/>
                  <a:gd name="T79" fmla="*/ 15 h 712"/>
                  <a:gd name="T80" fmla="*/ 548 w 1321"/>
                  <a:gd name="T81" fmla="*/ 4 h 712"/>
                  <a:gd name="T82" fmla="*/ 630 w 1321"/>
                  <a:gd name="T83" fmla="*/ 0 h 712"/>
                  <a:gd name="T84" fmla="*/ 630 w 1321"/>
                  <a:gd name="T85" fmla="*/ 0 h 712"/>
                  <a:gd name="T86" fmla="*/ 717 w 1321"/>
                  <a:gd name="T87" fmla="*/ 4 h 712"/>
                  <a:gd name="T88" fmla="*/ 800 w 1321"/>
                  <a:gd name="T89" fmla="*/ 16 h 712"/>
                  <a:gd name="T90" fmla="*/ 880 w 1321"/>
                  <a:gd name="T91" fmla="*/ 37 h 712"/>
                  <a:gd name="T92" fmla="*/ 954 w 1321"/>
                  <a:gd name="T93" fmla="*/ 63 h 712"/>
                  <a:gd name="T94" fmla="*/ 1022 w 1321"/>
                  <a:gd name="T95" fmla="*/ 97 h 712"/>
                  <a:gd name="T96" fmla="*/ 1085 w 1321"/>
                  <a:gd name="T97" fmla="*/ 137 h 712"/>
                  <a:gd name="T98" fmla="*/ 1141 w 1321"/>
                  <a:gd name="T99" fmla="*/ 181 h 712"/>
                  <a:gd name="T100" fmla="*/ 1188 w 1321"/>
                  <a:gd name="T101" fmla="*/ 229 h 712"/>
                  <a:gd name="T102" fmla="*/ 1228 w 1321"/>
                  <a:gd name="T103" fmla="*/ 283 h 712"/>
                  <a:gd name="T104" fmla="*/ 1228 w 1321"/>
                  <a:gd name="T105" fmla="*/ 28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folHlink"/>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grpSp>
        <p:sp>
          <p:nvSpPr>
            <p:cNvPr id="69721" name="Text Box 89"/>
            <p:cNvSpPr txBox="1">
              <a:spLocks noChangeArrowheads="1"/>
            </p:cNvSpPr>
            <p:nvPr/>
          </p:nvSpPr>
          <p:spPr bwMode="gray">
            <a:xfrm>
              <a:off x="1889" y="3400"/>
              <a:ext cx="297" cy="389"/>
            </a:xfrm>
            <a:prstGeom prst="rect">
              <a:avLst/>
            </a:prstGeom>
            <a:noFill/>
            <a:ln w="9525" algn="ctr">
              <a:noFill/>
              <a:miter lim="800000"/>
              <a:headEnd/>
              <a:tailEnd/>
            </a:ln>
            <a:effectLst/>
          </p:spPr>
          <p:txBody>
            <a:bodyPr wrap="non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ctr">
                <a:defRPr/>
              </a:pPr>
              <a:r>
                <a:rPr lang="en-US" altLang="zh-CN" sz="2800" b="1" smtClean="0">
                  <a:solidFill>
                    <a:srgbClr val="FFFFFF"/>
                  </a:solidFill>
                  <a:effectLst>
                    <a:outerShdw blurRad="38100" dist="38100" dir="2700000" algn="tl">
                      <a:srgbClr val="000000"/>
                    </a:outerShdw>
                  </a:effectLst>
                  <a:latin typeface="Verdana" pitchFamily="34" charset="0"/>
                </a:rPr>
                <a:t>F</a:t>
              </a:r>
            </a:p>
          </p:txBody>
        </p:sp>
      </p:grpSp>
      <p:sp>
        <p:nvSpPr>
          <p:cNvPr id="69722" name="Oval 90"/>
          <p:cNvSpPr>
            <a:spLocks noChangeArrowheads="1"/>
          </p:cNvSpPr>
          <p:nvPr/>
        </p:nvSpPr>
        <p:spPr bwMode="gray">
          <a:xfrm rot="18227093">
            <a:off x="3313906" y="4490244"/>
            <a:ext cx="109538" cy="120650"/>
          </a:xfrm>
          <a:prstGeom prst="ellipse">
            <a:avLst/>
          </a:prstGeom>
          <a:gradFill rotWithShape="1">
            <a:gsLst>
              <a:gs pos="0">
                <a:schemeClr val="hlink"/>
              </a:gs>
              <a:gs pos="100000">
                <a:schemeClr val="hlink">
                  <a:gamma/>
                  <a:shade val="44314"/>
                  <a:invGamma/>
                </a:schemeClr>
              </a:gs>
            </a:gsLst>
            <a:path path="shape">
              <a:fillToRect l="50000" t="50000" r="50000" b="50000"/>
            </a:path>
          </a:gradFill>
          <a:ln w="9525">
            <a:noFill/>
            <a:round/>
            <a:headEnd/>
            <a:tailEnd/>
          </a:ln>
          <a:effectLst/>
        </p:spPr>
        <p:txBody>
          <a:bodyPr wrap="none" anchor="ctr"/>
          <a:lstStyle/>
          <a:p>
            <a:pPr>
              <a:defRPr/>
            </a:pPr>
            <a:endParaRPr lang="zh-CN" altLang="en-US"/>
          </a:p>
        </p:txBody>
      </p:sp>
      <p:sp>
        <p:nvSpPr>
          <p:cNvPr id="69723" name="Oval 91"/>
          <p:cNvSpPr>
            <a:spLocks noChangeArrowheads="1"/>
          </p:cNvSpPr>
          <p:nvPr/>
        </p:nvSpPr>
        <p:spPr bwMode="gray">
          <a:xfrm rot="18227093">
            <a:off x="3434556" y="4414044"/>
            <a:ext cx="109538" cy="120650"/>
          </a:xfrm>
          <a:prstGeom prst="ellipse">
            <a:avLst/>
          </a:prstGeom>
          <a:gradFill rotWithShape="1">
            <a:gsLst>
              <a:gs pos="0">
                <a:schemeClr val="hlink"/>
              </a:gs>
              <a:gs pos="100000">
                <a:schemeClr val="hlink">
                  <a:gamma/>
                  <a:shade val="44314"/>
                  <a:invGamma/>
                </a:schemeClr>
              </a:gs>
            </a:gsLst>
            <a:path path="shape">
              <a:fillToRect l="50000" t="50000" r="50000" b="50000"/>
            </a:path>
          </a:gradFill>
          <a:ln w="9525">
            <a:noFill/>
            <a:round/>
            <a:headEnd/>
            <a:tailEnd/>
          </a:ln>
          <a:effectLst/>
        </p:spPr>
        <p:txBody>
          <a:bodyPr wrap="none" anchor="ctr"/>
          <a:lstStyle/>
          <a:p>
            <a:pPr>
              <a:defRPr/>
            </a:pPr>
            <a:endParaRPr lang="zh-CN" altLang="en-US"/>
          </a:p>
        </p:txBody>
      </p:sp>
      <p:sp>
        <p:nvSpPr>
          <p:cNvPr id="33820" name="Text Box 92"/>
          <p:cNvSpPr txBox="1">
            <a:spLocks noChangeArrowheads="1"/>
          </p:cNvSpPr>
          <p:nvPr/>
        </p:nvSpPr>
        <p:spPr bwMode="auto">
          <a:xfrm>
            <a:off x="2743200" y="5638800"/>
            <a:ext cx="3429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algn="ctr">
              <a:spcBef>
                <a:spcPct val="0"/>
              </a:spcBef>
              <a:buClrTx/>
              <a:buSzTx/>
              <a:buFontTx/>
              <a:buNone/>
            </a:pPr>
            <a:r>
              <a:rPr lang="zh-CN" altLang="zh-CN" sz="2800" b="1">
                <a:latin typeface="Arial" charset="0"/>
              </a:rPr>
              <a:t>各种方法的综合集成</a:t>
            </a:r>
            <a:endParaRPr lang="en-US" altLang="zh-CN" sz="2800" b="1">
              <a:latin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rrowheads="1"/>
          </p:cNvSpPr>
          <p:nvPr>
            <p:ph type="title"/>
          </p:nvPr>
        </p:nvSpPr>
        <p:spPr/>
        <p:txBody>
          <a:bodyPr/>
          <a:lstStyle/>
          <a:p>
            <a:pPr eaLnBrk="1" hangingPunct="1">
              <a:defRPr/>
            </a:pPr>
            <a:r>
              <a:rPr lang="zh-CN" altLang="en-US" smtClean="0"/>
              <a:t>学习要求</a:t>
            </a:r>
          </a:p>
        </p:txBody>
      </p:sp>
      <p:sp>
        <p:nvSpPr>
          <p:cNvPr id="101379" name="Rectangle 3"/>
          <p:cNvSpPr>
            <a:spLocks noGrp="1" noChangeArrowheads="1"/>
          </p:cNvSpPr>
          <p:nvPr>
            <p:ph type="body" idx="1"/>
          </p:nvPr>
        </p:nvSpPr>
        <p:spPr/>
        <p:txBody>
          <a:bodyPr/>
          <a:lstStyle/>
          <a:p>
            <a:pPr eaLnBrk="1" hangingPunct="1">
              <a:defRPr/>
            </a:pPr>
            <a:endParaRPr lang="zh-CN" altLang="en-US" dirty="0" smtClean="0"/>
          </a:p>
          <a:p>
            <a:pPr eaLnBrk="1" hangingPunct="1">
              <a:defRPr/>
            </a:pPr>
            <a:r>
              <a:rPr lang="zh-CN" altLang="en-US" b="1" dirty="0" smtClean="0"/>
              <a:t>课外阅读参考书和参考文献</a:t>
            </a:r>
          </a:p>
          <a:p>
            <a:pPr eaLnBrk="1" hangingPunct="1">
              <a:defRPr/>
            </a:pPr>
            <a:endParaRPr lang="zh-CN" altLang="en-US" dirty="0" smtClean="0"/>
          </a:p>
          <a:p>
            <a:pPr eaLnBrk="1" hangingPunct="1">
              <a:defRPr/>
            </a:pPr>
            <a:r>
              <a:rPr lang="zh-CN" altLang="en-US" b="1" dirty="0" smtClean="0"/>
              <a:t>计算机练习，结合</a:t>
            </a:r>
            <a:r>
              <a:rPr lang="en-US" altLang="zh-CN" b="1" dirty="0" smtClean="0"/>
              <a:t>Matlab</a:t>
            </a:r>
            <a:r>
              <a:rPr lang="zh-CN" altLang="en-US" b="1" dirty="0" smtClean="0"/>
              <a:t>应用</a:t>
            </a:r>
          </a:p>
          <a:p>
            <a:pPr eaLnBrk="1" hangingPunct="1">
              <a:buFont typeface="Wingdings" pitchFamily="2" charset="2"/>
              <a:buNone/>
              <a:defRPr/>
            </a:pPr>
            <a:endParaRPr lang="zh-CN" altLang="en-US" dirty="0" smtClean="0"/>
          </a:p>
          <a:p>
            <a:pPr eaLnBrk="1" hangingPunct="1">
              <a:defRPr/>
            </a:pPr>
            <a:r>
              <a:rPr lang="zh-CN" altLang="en-US" b="1" dirty="0" smtClean="0"/>
              <a:t>考核：课堂练习、</a:t>
            </a:r>
            <a:r>
              <a:rPr lang="zh-CN" altLang="en-US" b="1" dirty="0" smtClean="0"/>
              <a:t>期终考试</a:t>
            </a:r>
            <a:endParaRPr lang="zh-CN" altLang="en-US" b="1"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type="body" idx="1"/>
          </p:nvPr>
        </p:nvSpPr>
        <p:spPr>
          <a:xfrm>
            <a:off x="971550" y="990600"/>
            <a:ext cx="7639050" cy="4670425"/>
          </a:xfrm>
        </p:spPr>
        <p:txBody>
          <a:bodyPr/>
          <a:lstStyle/>
          <a:p>
            <a:pPr eaLnBrk="1" hangingPunct="1">
              <a:buFont typeface="Wingdings" pitchFamily="2" charset="2"/>
              <a:buNone/>
              <a:defRPr/>
            </a:pPr>
            <a:r>
              <a:rPr lang="zh-CN" altLang="en-US" b="1" dirty="0" smtClean="0">
                <a:solidFill>
                  <a:srgbClr val="FF0000"/>
                </a:solidFill>
                <a:ea typeface="黑体" pitchFamily="2" charset="-122"/>
              </a:rPr>
              <a:t>智能控制理论的主要内容：</a:t>
            </a:r>
          </a:p>
          <a:p>
            <a:pPr eaLnBrk="1" hangingPunct="1">
              <a:buFont typeface="Wingdings" pitchFamily="2" charset="2"/>
              <a:buNone/>
              <a:defRPr/>
            </a:pPr>
            <a:endParaRPr lang="en-US" altLang="zh-CN" b="1" dirty="0" smtClean="0"/>
          </a:p>
          <a:p>
            <a:pPr eaLnBrk="1" hangingPunct="1">
              <a:buFont typeface="Wingdings" pitchFamily="2" charset="2"/>
              <a:buNone/>
              <a:defRPr/>
            </a:pPr>
            <a:r>
              <a:rPr lang="en-US" altLang="zh-CN" b="1" dirty="0" smtClean="0"/>
              <a:t>1. </a:t>
            </a:r>
            <a:r>
              <a:rPr lang="zh-CN" altLang="en-US" b="1" dirty="0" smtClean="0"/>
              <a:t>自适应、自组织和自学习控制</a:t>
            </a:r>
          </a:p>
          <a:p>
            <a:pPr eaLnBrk="1" hangingPunct="1">
              <a:buFont typeface="Wingdings" pitchFamily="2" charset="2"/>
              <a:buNone/>
              <a:defRPr/>
            </a:pPr>
            <a:r>
              <a:rPr lang="zh-CN" altLang="en-US" b="1" dirty="0" smtClean="0"/>
              <a:t>   </a:t>
            </a:r>
          </a:p>
          <a:p>
            <a:pPr eaLnBrk="1" hangingPunct="1">
              <a:buFont typeface="Wingdings" pitchFamily="2" charset="2"/>
              <a:buNone/>
              <a:defRPr/>
            </a:pPr>
            <a:r>
              <a:rPr lang="zh-CN" altLang="en-US" b="1" dirty="0" smtClean="0"/>
              <a:t>如：参数自适应控制，品质自适应的组织</a:t>
            </a:r>
          </a:p>
          <a:p>
            <a:pPr eaLnBrk="1" hangingPunct="1">
              <a:buFont typeface="Wingdings" pitchFamily="2" charset="2"/>
              <a:buNone/>
              <a:defRPr/>
            </a:pPr>
            <a:r>
              <a:rPr lang="zh-CN" altLang="en-US" b="1" dirty="0" smtClean="0"/>
              <a:t>控制</a:t>
            </a:r>
            <a:r>
              <a:rPr lang="zh-CN" altLang="en-US" b="1" dirty="0" smtClean="0">
                <a:sym typeface="Wingdings" pitchFamily="2" charset="2"/>
              </a:rPr>
              <a:t></a:t>
            </a:r>
            <a:r>
              <a:rPr lang="zh-CN" altLang="en-US" b="1" dirty="0" smtClean="0"/>
              <a:t>减小系统的不确定性</a:t>
            </a:r>
          </a:p>
          <a:p>
            <a:pPr eaLnBrk="1" hangingPunct="1">
              <a:buFont typeface="Wingdings" pitchFamily="2" charset="2"/>
              <a:buNone/>
              <a:defRPr/>
            </a:pPr>
            <a:r>
              <a:rPr lang="zh-CN" altLang="en-US" b="1" dirty="0" smtClean="0"/>
              <a:t>  </a:t>
            </a:r>
          </a:p>
          <a:p>
            <a:pPr eaLnBrk="1" hangingPunct="1">
              <a:buFont typeface="Wingdings" pitchFamily="2" charset="2"/>
              <a:buNone/>
              <a:defRPr/>
            </a:pPr>
            <a:r>
              <a:rPr lang="zh-CN" altLang="en-US" b="1" dirty="0" smtClean="0">
                <a:solidFill>
                  <a:srgbClr val="FF0000"/>
                </a:solidFill>
              </a:rPr>
              <a:t>自学习控制</a:t>
            </a:r>
            <a:r>
              <a:rPr lang="zh-CN" altLang="en-US" b="1" dirty="0" smtClean="0"/>
              <a:t>：对过程、环境学习</a:t>
            </a:r>
          </a:p>
          <a:p>
            <a:pPr eaLnBrk="1" hangingPunct="1">
              <a:buFont typeface="Wingdings" pitchFamily="2" charset="2"/>
              <a:buNone/>
              <a:defRPr/>
            </a:pPr>
            <a:endParaRPr lang="zh-CN" altLang="en-US" b="1"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Grp="1" noChangeArrowheads="1"/>
          </p:cNvSpPr>
          <p:nvPr>
            <p:ph type="body" idx="1"/>
          </p:nvPr>
        </p:nvSpPr>
        <p:spPr>
          <a:xfrm>
            <a:off x="990600" y="685800"/>
            <a:ext cx="7608888" cy="5416550"/>
          </a:xfrm>
        </p:spPr>
        <p:txBody>
          <a:bodyPr/>
          <a:lstStyle/>
          <a:p>
            <a:pPr eaLnBrk="1" hangingPunct="1">
              <a:buFont typeface="Wingdings" pitchFamily="2" charset="2"/>
              <a:buNone/>
              <a:defRPr/>
            </a:pPr>
            <a:r>
              <a:rPr lang="zh-CN" altLang="en-US" b="1" smtClean="0"/>
              <a:t>学习控制系统</a:t>
            </a:r>
          </a:p>
          <a:p>
            <a:pPr eaLnBrk="1" hangingPunct="1">
              <a:buFont typeface="Wingdings" pitchFamily="2" charset="2"/>
              <a:buNone/>
              <a:defRPr/>
            </a:pPr>
            <a:r>
              <a:rPr lang="zh-CN" altLang="en-US" smtClean="0"/>
              <a:t>                                      </a:t>
            </a:r>
          </a:p>
          <a:p>
            <a:pPr eaLnBrk="1" hangingPunct="1">
              <a:buFont typeface="Wingdings" pitchFamily="2" charset="2"/>
              <a:buNone/>
              <a:defRPr/>
            </a:pPr>
            <a:r>
              <a:rPr lang="zh-CN" altLang="en-US" smtClean="0"/>
              <a:t>                                      </a:t>
            </a:r>
            <a:r>
              <a:rPr lang="zh-CN" altLang="en-US" sz="2400" smtClean="0">
                <a:solidFill>
                  <a:srgbClr val="FF0000"/>
                </a:solidFill>
              </a:rPr>
              <a:t>扰动</a:t>
            </a:r>
          </a:p>
        </p:txBody>
      </p:sp>
      <p:sp>
        <p:nvSpPr>
          <p:cNvPr id="38915" name="Rectangle 4"/>
          <p:cNvSpPr>
            <a:spLocks noChangeArrowheads="1"/>
          </p:cNvSpPr>
          <p:nvPr/>
        </p:nvSpPr>
        <p:spPr bwMode="auto">
          <a:xfrm>
            <a:off x="2819400" y="2590800"/>
            <a:ext cx="1295400" cy="609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algn="ctr" eaLnBrk="1" hangingPunct="1">
              <a:spcBef>
                <a:spcPct val="0"/>
              </a:spcBef>
              <a:buClrTx/>
              <a:buSzTx/>
              <a:buFontTx/>
              <a:buNone/>
            </a:pPr>
            <a:r>
              <a:rPr kumimoji="1" lang="zh-CN" altLang="en-US" sz="2400">
                <a:latin typeface="Times New Roman" pitchFamily="18" charset="0"/>
                <a:ea typeface="黑体" pitchFamily="49" charset="-122"/>
              </a:rPr>
              <a:t>控制器</a:t>
            </a:r>
          </a:p>
        </p:txBody>
      </p:sp>
      <p:sp>
        <p:nvSpPr>
          <p:cNvPr id="38916" name="Rectangle 5"/>
          <p:cNvSpPr>
            <a:spLocks noChangeArrowheads="1"/>
          </p:cNvSpPr>
          <p:nvPr/>
        </p:nvSpPr>
        <p:spPr bwMode="auto">
          <a:xfrm>
            <a:off x="5562600" y="2667000"/>
            <a:ext cx="1143000" cy="5334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algn="ctr" eaLnBrk="1" hangingPunct="1">
              <a:spcBef>
                <a:spcPct val="0"/>
              </a:spcBef>
              <a:buClrTx/>
              <a:buSzTx/>
              <a:buFontTx/>
              <a:buNone/>
            </a:pPr>
            <a:r>
              <a:rPr kumimoji="1" lang="zh-CN" altLang="en-US" sz="2400">
                <a:latin typeface="Times New Roman" pitchFamily="18" charset="0"/>
                <a:ea typeface="黑体" pitchFamily="49" charset="-122"/>
              </a:rPr>
              <a:t>对象</a:t>
            </a:r>
          </a:p>
        </p:txBody>
      </p:sp>
      <p:sp>
        <p:nvSpPr>
          <p:cNvPr id="38917" name="Rectangle 6"/>
          <p:cNvSpPr>
            <a:spLocks noChangeArrowheads="1"/>
          </p:cNvSpPr>
          <p:nvPr/>
        </p:nvSpPr>
        <p:spPr bwMode="auto">
          <a:xfrm>
            <a:off x="2819400" y="4419600"/>
            <a:ext cx="1371600" cy="5334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algn="ctr" eaLnBrk="1" hangingPunct="1">
              <a:spcBef>
                <a:spcPct val="0"/>
              </a:spcBef>
              <a:buClrTx/>
              <a:buSzTx/>
              <a:buFontTx/>
              <a:buNone/>
            </a:pPr>
            <a:r>
              <a:rPr kumimoji="1" lang="zh-CN" altLang="en-US" sz="2400">
                <a:latin typeface="Times New Roman" pitchFamily="18" charset="0"/>
                <a:ea typeface="黑体" pitchFamily="49" charset="-122"/>
              </a:rPr>
              <a:t>教师</a:t>
            </a:r>
          </a:p>
        </p:txBody>
      </p:sp>
      <p:sp>
        <p:nvSpPr>
          <p:cNvPr id="38918" name="Oval 7"/>
          <p:cNvSpPr>
            <a:spLocks noChangeArrowheads="1"/>
          </p:cNvSpPr>
          <p:nvPr/>
        </p:nvSpPr>
        <p:spPr bwMode="auto">
          <a:xfrm>
            <a:off x="1981200" y="2743200"/>
            <a:ext cx="304800" cy="304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endParaRPr lang="zh-CN" altLang="en-US" sz="1800"/>
          </a:p>
        </p:txBody>
      </p:sp>
      <p:sp>
        <p:nvSpPr>
          <p:cNvPr id="38919" name="Line 13"/>
          <p:cNvSpPr>
            <a:spLocks noChangeShapeType="1"/>
          </p:cNvSpPr>
          <p:nvPr/>
        </p:nvSpPr>
        <p:spPr bwMode="auto">
          <a:xfrm>
            <a:off x="2286000" y="28956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8920" name="Line 14"/>
          <p:cNvSpPr>
            <a:spLocks noChangeShapeType="1"/>
          </p:cNvSpPr>
          <p:nvPr/>
        </p:nvSpPr>
        <p:spPr bwMode="auto">
          <a:xfrm>
            <a:off x="4114800" y="28956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8921" name="Oval 15"/>
          <p:cNvSpPr>
            <a:spLocks noChangeArrowheads="1"/>
          </p:cNvSpPr>
          <p:nvPr/>
        </p:nvSpPr>
        <p:spPr bwMode="auto">
          <a:xfrm>
            <a:off x="4724400" y="2743200"/>
            <a:ext cx="304800" cy="304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endParaRPr lang="zh-CN" altLang="en-US" sz="1800"/>
          </a:p>
        </p:txBody>
      </p:sp>
      <p:sp>
        <p:nvSpPr>
          <p:cNvPr id="38922" name="Line 16"/>
          <p:cNvSpPr>
            <a:spLocks noChangeShapeType="1"/>
          </p:cNvSpPr>
          <p:nvPr/>
        </p:nvSpPr>
        <p:spPr bwMode="auto">
          <a:xfrm>
            <a:off x="5029200" y="28956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8923" name="Line 17"/>
          <p:cNvSpPr>
            <a:spLocks noChangeShapeType="1"/>
          </p:cNvSpPr>
          <p:nvPr/>
        </p:nvSpPr>
        <p:spPr bwMode="auto">
          <a:xfrm>
            <a:off x="6705600" y="2895600"/>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8924" name="Line 18"/>
          <p:cNvSpPr>
            <a:spLocks noChangeShapeType="1"/>
          </p:cNvSpPr>
          <p:nvPr/>
        </p:nvSpPr>
        <p:spPr bwMode="auto">
          <a:xfrm flipH="1">
            <a:off x="4191000" y="4648200"/>
            <a:ext cx="2819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8925" name="Line 19"/>
          <p:cNvSpPr>
            <a:spLocks noChangeShapeType="1"/>
          </p:cNvSpPr>
          <p:nvPr/>
        </p:nvSpPr>
        <p:spPr bwMode="auto">
          <a:xfrm>
            <a:off x="1219200" y="2895600"/>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8926" name="Line 20"/>
          <p:cNvSpPr>
            <a:spLocks noChangeShapeType="1"/>
          </p:cNvSpPr>
          <p:nvPr/>
        </p:nvSpPr>
        <p:spPr bwMode="auto">
          <a:xfrm>
            <a:off x="7010400" y="2895600"/>
            <a:ext cx="0" cy="1752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927" name="Line 21"/>
          <p:cNvSpPr>
            <a:spLocks noChangeShapeType="1"/>
          </p:cNvSpPr>
          <p:nvPr/>
        </p:nvSpPr>
        <p:spPr bwMode="auto">
          <a:xfrm>
            <a:off x="4876800" y="1981200"/>
            <a:ext cx="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8928" name="Line 22"/>
          <p:cNvSpPr>
            <a:spLocks noChangeShapeType="1"/>
          </p:cNvSpPr>
          <p:nvPr/>
        </p:nvSpPr>
        <p:spPr bwMode="auto">
          <a:xfrm flipV="1">
            <a:off x="3276600" y="2286000"/>
            <a:ext cx="609600" cy="12954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8929" name="Line 23"/>
          <p:cNvSpPr>
            <a:spLocks noChangeShapeType="1"/>
          </p:cNvSpPr>
          <p:nvPr/>
        </p:nvSpPr>
        <p:spPr bwMode="auto">
          <a:xfrm>
            <a:off x="3276600" y="3581400"/>
            <a:ext cx="0" cy="8382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930" name="Line 24"/>
          <p:cNvSpPr>
            <a:spLocks noChangeShapeType="1"/>
          </p:cNvSpPr>
          <p:nvPr/>
        </p:nvSpPr>
        <p:spPr bwMode="auto">
          <a:xfrm>
            <a:off x="2133600" y="5410200"/>
            <a:ext cx="487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931" name="Line 25"/>
          <p:cNvSpPr>
            <a:spLocks noChangeShapeType="1"/>
          </p:cNvSpPr>
          <p:nvPr/>
        </p:nvSpPr>
        <p:spPr bwMode="auto">
          <a:xfrm flipV="1">
            <a:off x="2133600" y="3048000"/>
            <a:ext cx="0" cy="2362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8932" name="Line 26"/>
          <p:cNvSpPr>
            <a:spLocks noChangeShapeType="1"/>
          </p:cNvSpPr>
          <p:nvPr/>
        </p:nvSpPr>
        <p:spPr bwMode="auto">
          <a:xfrm>
            <a:off x="7010400" y="46482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38933" name="Object 27"/>
          <p:cNvGraphicFramePr>
            <a:graphicFrameLocks noChangeAspect="1"/>
          </p:cNvGraphicFramePr>
          <p:nvPr/>
        </p:nvGraphicFramePr>
        <p:xfrm>
          <a:off x="1295400" y="2322513"/>
          <a:ext cx="609600" cy="463550"/>
        </p:xfrm>
        <a:graphic>
          <a:graphicData uri="http://schemas.openxmlformats.org/presentationml/2006/ole">
            <mc:AlternateContent xmlns:mc="http://schemas.openxmlformats.org/markup-compatibility/2006">
              <mc:Choice xmlns:v="urn:schemas-microsoft-com:vml" Requires="v">
                <p:oleObj spid="_x0000_s38954" name="Equation" r:id="rId3" imgW="266469" imgH="203024" progId="Equation.DSMT4">
                  <p:embed/>
                </p:oleObj>
              </mc:Choice>
              <mc:Fallback>
                <p:oleObj name="Equation" r:id="rId3" imgW="266469" imgH="203024" progId="Equation.DSMT4">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322513"/>
                        <a:ext cx="6096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34" name="Object 28"/>
          <p:cNvGraphicFramePr>
            <a:graphicFrameLocks noChangeAspect="1"/>
          </p:cNvGraphicFramePr>
          <p:nvPr/>
        </p:nvGraphicFramePr>
        <p:xfrm>
          <a:off x="7362825" y="2362200"/>
          <a:ext cx="668338" cy="463550"/>
        </p:xfrm>
        <a:graphic>
          <a:graphicData uri="http://schemas.openxmlformats.org/presentationml/2006/ole">
            <mc:AlternateContent xmlns:mc="http://schemas.openxmlformats.org/markup-compatibility/2006">
              <mc:Choice xmlns:v="urn:schemas-microsoft-com:vml" Requires="v">
                <p:oleObj spid="_x0000_s38955" name="Equation" r:id="rId5" imgW="291973" imgH="203112" progId="Equation.DSMT4">
                  <p:embed/>
                </p:oleObj>
              </mc:Choice>
              <mc:Fallback>
                <p:oleObj name="Equation" r:id="rId5" imgW="291973" imgH="203112" progId="Equation.DSMT4">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62825" y="2362200"/>
                        <a:ext cx="668338"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35" name="Line 29"/>
          <p:cNvSpPr>
            <a:spLocks noChangeShapeType="1"/>
          </p:cNvSpPr>
          <p:nvPr/>
        </p:nvSpPr>
        <p:spPr bwMode="auto">
          <a:xfrm>
            <a:off x="1676400" y="3200400"/>
            <a:ext cx="304800"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936" name="Line 30"/>
          <p:cNvSpPr>
            <a:spLocks noChangeShapeType="1"/>
          </p:cNvSpPr>
          <p:nvPr/>
        </p:nvSpPr>
        <p:spPr bwMode="auto">
          <a:xfrm>
            <a:off x="2514600" y="2895600"/>
            <a:ext cx="0" cy="1752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937" name="Line 31"/>
          <p:cNvSpPr>
            <a:spLocks noChangeShapeType="1"/>
          </p:cNvSpPr>
          <p:nvPr/>
        </p:nvSpPr>
        <p:spPr bwMode="auto">
          <a:xfrm>
            <a:off x="2514600" y="46482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ChangeArrowheads="1"/>
          </p:cNvSpPr>
          <p:nvPr>
            <p:ph type="body" idx="1"/>
          </p:nvPr>
        </p:nvSpPr>
        <p:spPr>
          <a:xfrm>
            <a:off x="971550" y="533400"/>
            <a:ext cx="7608888" cy="5416550"/>
          </a:xfrm>
        </p:spPr>
        <p:txBody>
          <a:bodyPr/>
          <a:lstStyle/>
          <a:p>
            <a:pPr eaLnBrk="1" hangingPunct="1">
              <a:buFont typeface="Wingdings" pitchFamily="2" charset="2"/>
              <a:buNone/>
              <a:defRPr/>
            </a:pPr>
            <a:r>
              <a:rPr lang="zh-CN" altLang="en-US" b="1" smtClean="0"/>
              <a:t>参数自适应、自组织控制系统</a:t>
            </a:r>
          </a:p>
        </p:txBody>
      </p:sp>
      <p:sp>
        <p:nvSpPr>
          <p:cNvPr id="39939" name="Rectangle 4"/>
          <p:cNvSpPr>
            <a:spLocks noChangeArrowheads="1"/>
          </p:cNvSpPr>
          <p:nvPr/>
        </p:nvSpPr>
        <p:spPr bwMode="auto">
          <a:xfrm>
            <a:off x="2438400" y="3581400"/>
            <a:ext cx="1219200" cy="609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algn="ctr" eaLnBrk="1" hangingPunct="1">
              <a:spcBef>
                <a:spcPct val="0"/>
              </a:spcBef>
              <a:buClrTx/>
              <a:buSzTx/>
              <a:buFontTx/>
              <a:buNone/>
            </a:pPr>
            <a:r>
              <a:rPr kumimoji="1" lang="zh-CN" altLang="en-US" sz="2400">
                <a:latin typeface="Times New Roman" pitchFamily="18" charset="0"/>
                <a:ea typeface="黑体" pitchFamily="49" charset="-122"/>
              </a:rPr>
              <a:t>控制器</a:t>
            </a:r>
          </a:p>
        </p:txBody>
      </p:sp>
      <p:sp>
        <p:nvSpPr>
          <p:cNvPr id="39940" name="Rectangle 5"/>
          <p:cNvSpPr>
            <a:spLocks noChangeArrowheads="1"/>
          </p:cNvSpPr>
          <p:nvPr/>
        </p:nvSpPr>
        <p:spPr bwMode="auto">
          <a:xfrm>
            <a:off x="5029200" y="3581400"/>
            <a:ext cx="914400" cy="609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algn="ctr" eaLnBrk="1" hangingPunct="1">
              <a:spcBef>
                <a:spcPct val="0"/>
              </a:spcBef>
              <a:buClrTx/>
              <a:buSzTx/>
              <a:buFontTx/>
              <a:buNone/>
            </a:pPr>
            <a:r>
              <a:rPr kumimoji="1" lang="zh-CN" altLang="en-US" sz="2400">
                <a:latin typeface="Times New Roman" pitchFamily="18" charset="0"/>
                <a:ea typeface="黑体" pitchFamily="49" charset="-122"/>
              </a:rPr>
              <a:t>对象</a:t>
            </a:r>
          </a:p>
        </p:txBody>
      </p:sp>
      <p:sp>
        <p:nvSpPr>
          <p:cNvPr id="39941" name="Rectangle 6"/>
          <p:cNvSpPr>
            <a:spLocks noChangeArrowheads="1"/>
          </p:cNvSpPr>
          <p:nvPr/>
        </p:nvSpPr>
        <p:spPr bwMode="auto">
          <a:xfrm>
            <a:off x="2209800" y="2057400"/>
            <a:ext cx="1600200" cy="609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algn="ctr" eaLnBrk="1" hangingPunct="1">
              <a:spcBef>
                <a:spcPct val="0"/>
              </a:spcBef>
              <a:buClrTx/>
              <a:buSzTx/>
              <a:buFontTx/>
              <a:buNone/>
            </a:pPr>
            <a:r>
              <a:rPr kumimoji="1" lang="zh-CN" altLang="en-US" sz="2400">
                <a:latin typeface="Times New Roman" pitchFamily="18" charset="0"/>
                <a:ea typeface="黑体" pitchFamily="49" charset="-122"/>
              </a:rPr>
              <a:t>控制器设计</a:t>
            </a:r>
          </a:p>
        </p:txBody>
      </p:sp>
      <p:sp>
        <p:nvSpPr>
          <p:cNvPr id="39942" name="Rectangle 7"/>
          <p:cNvSpPr>
            <a:spLocks noChangeArrowheads="1"/>
          </p:cNvSpPr>
          <p:nvPr/>
        </p:nvSpPr>
        <p:spPr bwMode="auto">
          <a:xfrm>
            <a:off x="4953000" y="2057400"/>
            <a:ext cx="1447800" cy="609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algn="ctr" eaLnBrk="1" hangingPunct="1">
              <a:spcBef>
                <a:spcPct val="0"/>
              </a:spcBef>
              <a:buClrTx/>
              <a:buSzTx/>
              <a:buFontTx/>
              <a:buNone/>
            </a:pPr>
            <a:r>
              <a:rPr kumimoji="1" lang="zh-CN" altLang="en-US" sz="2400">
                <a:latin typeface="Times New Roman" pitchFamily="18" charset="0"/>
                <a:ea typeface="黑体" pitchFamily="49" charset="-122"/>
              </a:rPr>
              <a:t>参数估计</a:t>
            </a:r>
          </a:p>
        </p:txBody>
      </p:sp>
      <p:sp>
        <p:nvSpPr>
          <p:cNvPr id="39943" name="Line 8"/>
          <p:cNvSpPr>
            <a:spLocks noChangeShapeType="1"/>
          </p:cNvSpPr>
          <p:nvPr/>
        </p:nvSpPr>
        <p:spPr bwMode="auto">
          <a:xfrm>
            <a:off x="3657600" y="3886200"/>
            <a:ext cx="1371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9944" name="Line 9"/>
          <p:cNvSpPr>
            <a:spLocks noChangeShapeType="1"/>
          </p:cNvSpPr>
          <p:nvPr/>
        </p:nvSpPr>
        <p:spPr bwMode="auto">
          <a:xfrm>
            <a:off x="5943600" y="38862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9945" name="Line 10"/>
          <p:cNvSpPr>
            <a:spLocks noChangeShapeType="1"/>
          </p:cNvSpPr>
          <p:nvPr/>
        </p:nvSpPr>
        <p:spPr bwMode="auto">
          <a:xfrm>
            <a:off x="1447800" y="38862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9946" name="Line 11"/>
          <p:cNvSpPr>
            <a:spLocks noChangeShapeType="1"/>
          </p:cNvSpPr>
          <p:nvPr/>
        </p:nvSpPr>
        <p:spPr bwMode="auto">
          <a:xfrm>
            <a:off x="2971800" y="2667000"/>
            <a:ext cx="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9947" name="Line 12"/>
          <p:cNvSpPr>
            <a:spLocks noChangeShapeType="1"/>
          </p:cNvSpPr>
          <p:nvPr/>
        </p:nvSpPr>
        <p:spPr bwMode="auto">
          <a:xfrm flipH="1">
            <a:off x="3810000" y="22860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9948" name="Line 13"/>
          <p:cNvSpPr>
            <a:spLocks noChangeShapeType="1"/>
          </p:cNvSpPr>
          <p:nvPr/>
        </p:nvSpPr>
        <p:spPr bwMode="auto">
          <a:xfrm>
            <a:off x="4495800" y="25146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9949" name="Line 14"/>
          <p:cNvSpPr>
            <a:spLocks noChangeShapeType="1"/>
          </p:cNvSpPr>
          <p:nvPr/>
        </p:nvSpPr>
        <p:spPr bwMode="auto">
          <a:xfrm>
            <a:off x="4495800" y="2514600"/>
            <a:ext cx="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39950" name="Object 15"/>
          <p:cNvGraphicFramePr>
            <a:graphicFrameLocks noChangeAspect="1"/>
          </p:cNvGraphicFramePr>
          <p:nvPr/>
        </p:nvGraphicFramePr>
        <p:xfrm>
          <a:off x="6934200" y="3581400"/>
          <a:ext cx="668338" cy="463550"/>
        </p:xfrm>
        <a:graphic>
          <a:graphicData uri="http://schemas.openxmlformats.org/presentationml/2006/ole">
            <mc:AlternateContent xmlns:mc="http://schemas.openxmlformats.org/markup-compatibility/2006">
              <mc:Choice xmlns:v="urn:schemas-microsoft-com:vml" Requires="v">
                <p:oleObj spid="_x0000_s40002" name="Equation" r:id="rId3" imgW="291973" imgH="203112" progId="Equation.DSMT4">
                  <p:embed/>
                </p:oleObj>
              </mc:Choice>
              <mc:Fallback>
                <p:oleObj name="Equation" r:id="rId3" imgW="291973" imgH="203112" progId="Equation.DSMT4">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3581400"/>
                        <a:ext cx="668338"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51" name="Line 16"/>
          <p:cNvSpPr>
            <a:spLocks noChangeShapeType="1"/>
          </p:cNvSpPr>
          <p:nvPr/>
        </p:nvSpPr>
        <p:spPr bwMode="auto">
          <a:xfrm flipV="1">
            <a:off x="2971800" y="4191000"/>
            <a:ext cx="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9952" name="Line 17"/>
          <p:cNvSpPr>
            <a:spLocks noChangeShapeType="1"/>
          </p:cNvSpPr>
          <p:nvPr/>
        </p:nvSpPr>
        <p:spPr bwMode="auto">
          <a:xfrm>
            <a:off x="2971800" y="5181600"/>
            <a:ext cx="251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953" name="Line 18"/>
          <p:cNvSpPr>
            <a:spLocks noChangeShapeType="1"/>
          </p:cNvSpPr>
          <p:nvPr/>
        </p:nvSpPr>
        <p:spPr bwMode="auto">
          <a:xfrm>
            <a:off x="5486400" y="4191000"/>
            <a:ext cx="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39954" name="Object 19"/>
          <p:cNvGraphicFramePr>
            <a:graphicFrameLocks noChangeAspect="1"/>
          </p:cNvGraphicFramePr>
          <p:nvPr/>
        </p:nvGraphicFramePr>
        <p:xfrm>
          <a:off x="1371600" y="3352800"/>
          <a:ext cx="609600" cy="463550"/>
        </p:xfrm>
        <a:graphic>
          <a:graphicData uri="http://schemas.openxmlformats.org/presentationml/2006/ole">
            <mc:AlternateContent xmlns:mc="http://schemas.openxmlformats.org/markup-compatibility/2006">
              <mc:Choice xmlns:v="urn:schemas-microsoft-com:vml" Requires="v">
                <p:oleObj spid="_x0000_s40003" name="Equation" r:id="rId5" imgW="266469" imgH="203024" progId="Equation.DSMT4">
                  <p:embed/>
                </p:oleObj>
              </mc:Choice>
              <mc:Fallback>
                <p:oleObj name="Equation" r:id="rId5" imgW="266469" imgH="203024" progId="Equation.DSMT4">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3352800"/>
                        <a:ext cx="6096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55" name="Object 20"/>
          <p:cNvGraphicFramePr>
            <a:graphicFrameLocks noChangeAspect="1"/>
          </p:cNvGraphicFramePr>
          <p:nvPr/>
        </p:nvGraphicFramePr>
        <p:xfrm>
          <a:off x="3795713" y="3352800"/>
          <a:ext cx="639762" cy="463550"/>
        </p:xfrm>
        <a:graphic>
          <a:graphicData uri="http://schemas.openxmlformats.org/presentationml/2006/ole">
            <mc:AlternateContent xmlns:mc="http://schemas.openxmlformats.org/markup-compatibility/2006">
              <mc:Choice xmlns:v="urn:schemas-microsoft-com:vml" Requires="v">
                <p:oleObj spid="_x0000_s40004" name="Equation" r:id="rId7" imgW="279279" imgH="203112" progId="Equation.DSMT4">
                  <p:embed/>
                </p:oleObj>
              </mc:Choice>
              <mc:Fallback>
                <p:oleObj name="Equation" r:id="rId7" imgW="279279" imgH="203112" progId="Equation.DSMT4">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5713" y="3352800"/>
                        <a:ext cx="639762"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56" name="Object 21"/>
          <p:cNvGraphicFramePr>
            <a:graphicFrameLocks noChangeAspect="1"/>
          </p:cNvGraphicFramePr>
          <p:nvPr/>
        </p:nvGraphicFramePr>
        <p:xfrm>
          <a:off x="3048000" y="2819400"/>
          <a:ext cx="1482725" cy="463550"/>
        </p:xfrm>
        <a:graphic>
          <a:graphicData uri="http://schemas.openxmlformats.org/presentationml/2006/ole">
            <mc:AlternateContent xmlns:mc="http://schemas.openxmlformats.org/markup-compatibility/2006">
              <mc:Choice xmlns:v="urn:schemas-microsoft-com:vml" Requires="v">
                <p:oleObj spid="_x0000_s40005" name="Equation" r:id="rId9" imgW="647419" imgH="203112" progId="Equation.DSMT4">
                  <p:embed/>
                </p:oleObj>
              </mc:Choice>
              <mc:Fallback>
                <p:oleObj name="Equation" r:id="rId9" imgW="647419" imgH="203112" progId="Equation.DSMT4">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0" y="2819400"/>
                        <a:ext cx="14827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57" name="Line 22"/>
          <p:cNvSpPr>
            <a:spLocks noChangeShapeType="1"/>
          </p:cNvSpPr>
          <p:nvPr/>
        </p:nvSpPr>
        <p:spPr bwMode="auto">
          <a:xfrm flipH="1">
            <a:off x="6400800" y="23622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9958" name="Line 23"/>
          <p:cNvSpPr>
            <a:spLocks noChangeShapeType="1"/>
          </p:cNvSpPr>
          <p:nvPr/>
        </p:nvSpPr>
        <p:spPr bwMode="auto">
          <a:xfrm>
            <a:off x="6781800" y="23622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959" name="Line 24"/>
          <p:cNvSpPr>
            <a:spLocks noChangeShapeType="1"/>
          </p:cNvSpPr>
          <p:nvPr/>
        </p:nvSpPr>
        <p:spPr bwMode="auto">
          <a:xfrm flipH="1">
            <a:off x="6248400" y="32004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960" name="Line 25"/>
          <p:cNvSpPr>
            <a:spLocks noChangeShapeType="1"/>
          </p:cNvSpPr>
          <p:nvPr/>
        </p:nvSpPr>
        <p:spPr bwMode="auto">
          <a:xfrm>
            <a:off x="6248400" y="32004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39961" name="Object 26"/>
          <p:cNvGraphicFramePr>
            <a:graphicFrameLocks noChangeAspect="1"/>
          </p:cNvGraphicFramePr>
          <p:nvPr/>
        </p:nvGraphicFramePr>
        <p:xfrm>
          <a:off x="3733800" y="1600200"/>
          <a:ext cx="1511300" cy="463550"/>
        </p:xfrm>
        <a:graphic>
          <a:graphicData uri="http://schemas.openxmlformats.org/presentationml/2006/ole">
            <mc:AlternateContent xmlns:mc="http://schemas.openxmlformats.org/markup-compatibility/2006">
              <mc:Choice xmlns:v="urn:schemas-microsoft-com:vml" Requires="v">
                <p:oleObj spid="_x0000_s40006" name="Equation" r:id="rId11" imgW="660113" imgH="203112" progId="Equation.DSMT4">
                  <p:embed/>
                </p:oleObj>
              </mc:Choice>
              <mc:Fallback>
                <p:oleObj name="Equation" r:id="rId11" imgW="660113" imgH="203112" progId="Equation.DSMT4">
                  <p:embed/>
                  <p:pic>
                    <p:nvPicPr>
                      <p:cNvPr id="0"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33800" y="1600200"/>
                        <a:ext cx="15113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type="body" idx="1"/>
          </p:nvPr>
        </p:nvSpPr>
        <p:spPr>
          <a:xfrm>
            <a:off x="971550" y="692150"/>
            <a:ext cx="7704138" cy="5257800"/>
          </a:xfrm>
        </p:spPr>
        <p:txBody>
          <a:bodyPr/>
          <a:lstStyle/>
          <a:p>
            <a:pPr eaLnBrk="1" hangingPunct="1">
              <a:lnSpc>
                <a:spcPct val="90000"/>
              </a:lnSpc>
              <a:buFont typeface="Wingdings" pitchFamily="2" charset="2"/>
              <a:buNone/>
              <a:defRPr/>
            </a:pPr>
            <a:r>
              <a:rPr lang="en-US" altLang="zh-CN" sz="2800" b="1" dirty="0" smtClean="0"/>
              <a:t>2. </a:t>
            </a:r>
            <a:r>
              <a:rPr lang="zh-CN" altLang="en-US" sz="2800" b="1" dirty="0" smtClean="0"/>
              <a:t>知识工程</a:t>
            </a:r>
            <a:r>
              <a:rPr lang="zh-CN" altLang="en-US" sz="2800" b="1" dirty="0" smtClean="0">
                <a:solidFill>
                  <a:schemeClr val="accent2"/>
                </a:solidFill>
              </a:rPr>
              <a:t> </a:t>
            </a:r>
          </a:p>
          <a:p>
            <a:pPr eaLnBrk="1" hangingPunct="1">
              <a:lnSpc>
                <a:spcPct val="90000"/>
              </a:lnSpc>
              <a:buFont typeface="Wingdings" pitchFamily="2" charset="2"/>
              <a:buNone/>
              <a:defRPr/>
            </a:pPr>
            <a:r>
              <a:rPr lang="zh-CN" altLang="en-US" sz="2800" b="1" dirty="0" smtClean="0"/>
              <a:t>   解决专家控制中的知识获取、知识表示、知识推理</a:t>
            </a:r>
            <a:r>
              <a:rPr lang="zh-CN" altLang="en-US" sz="2800" b="1" dirty="0" smtClean="0">
                <a:sym typeface="Wingdings" pitchFamily="2" charset="2"/>
              </a:rPr>
              <a:t></a:t>
            </a:r>
            <a:r>
              <a:rPr lang="zh-CN" altLang="en-US" sz="2800" b="1" dirty="0" smtClean="0"/>
              <a:t> 推理决策（控制作用）   </a:t>
            </a:r>
          </a:p>
          <a:p>
            <a:pPr eaLnBrk="1" hangingPunct="1">
              <a:lnSpc>
                <a:spcPct val="90000"/>
              </a:lnSpc>
              <a:buFont typeface="Wingdings" pitchFamily="2" charset="2"/>
              <a:buNone/>
              <a:defRPr/>
            </a:pPr>
            <a:r>
              <a:rPr lang="zh-CN" altLang="en-US" sz="2800" b="1" dirty="0" smtClean="0"/>
              <a:t>	  </a:t>
            </a:r>
          </a:p>
          <a:p>
            <a:pPr eaLnBrk="1" hangingPunct="1">
              <a:lnSpc>
                <a:spcPct val="90000"/>
              </a:lnSpc>
              <a:buFont typeface="Wingdings" pitchFamily="2" charset="2"/>
              <a:buNone/>
              <a:defRPr/>
            </a:pPr>
            <a:r>
              <a:rPr lang="en-US" altLang="zh-CN" sz="2800" b="1" dirty="0" smtClean="0"/>
              <a:t>3. </a:t>
            </a:r>
            <a:r>
              <a:rPr lang="zh-CN" altLang="en-US" sz="2800" b="1" dirty="0" smtClean="0"/>
              <a:t>模糊控制理论</a:t>
            </a:r>
          </a:p>
          <a:p>
            <a:pPr eaLnBrk="1" hangingPunct="1">
              <a:lnSpc>
                <a:spcPct val="90000"/>
              </a:lnSpc>
              <a:buFont typeface="Wingdings" pitchFamily="2" charset="2"/>
              <a:buNone/>
              <a:defRPr/>
            </a:pPr>
            <a:r>
              <a:rPr lang="zh-CN" altLang="en-US" sz="2800" b="1" dirty="0" smtClean="0">
                <a:solidFill>
                  <a:srgbClr val="3366FF"/>
                </a:solidFill>
              </a:rPr>
              <a:t>   </a:t>
            </a:r>
            <a:r>
              <a:rPr lang="en-US" altLang="zh-CN" sz="2800" b="1" dirty="0" smtClean="0">
                <a:solidFill>
                  <a:srgbClr val="FF0000"/>
                </a:solidFill>
              </a:rPr>
              <a:t>1965</a:t>
            </a:r>
            <a:r>
              <a:rPr lang="zh-CN" altLang="en-US" sz="2800" b="1" dirty="0" smtClean="0">
                <a:solidFill>
                  <a:srgbClr val="FF0000"/>
                </a:solidFill>
              </a:rPr>
              <a:t>年</a:t>
            </a:r>
            <a:r>
              <a:rPr lang="zh-CN" altLang="en-US" sz="2800" b="1" dirty="0" smtClean="0"/>
              <a:t> </a:t>
            </a:r>
            <a:r>
              <a:rPr lang="en-US" altLang="zh-CN" sz="2800" b="1" dirty="0" err="1" smtClean="0"/>
              <a:t>Zadeh</a:t>
            </a:r>
            <a:r>
              <a:rPr lang="zh-CN" altLang="en-US" sz="2800" b="1" dirty="0" smtClean="0"/>
              <a:t>提出的模糊集合理论，模仿人的推理过程.</a:t>
            </a:r>
          </a:p>
          <a:p>
            <a:pPr eaLnBrk="1" hangingPunct="1">
              <a:lnSpc>
                <a:spcPct val="90000"/>
              </a:lnSpc>
              <a:buFont typeface="Wingdings" pitchFamily="2" charset="2"/>
              <a:buNone/>
              <a:defRPr/>
            </a:pPr>
            <a:r>
              <a:rPr lang="zh-CN" altLang="en-US" sz="2800" b="1" dirty="0" smtClean="0">
                <a:solidFill>
                  <a:srgbClr val="3366FF"/>
                </a:solidFill>
              </a:rPr>
              <a:t>    </a:t>
            </a:r>
          </a:p>
          <a:p>
            <a:pPr eaLnBrk="1" hangingPunct="1">
              <a:lnSpc>
                <a:spcPct val="90000"/>
              </a:lnSpc>
              <a:buFont typeface="Wingdings" pitchFamily="2" charset="2"/>
              <a:buNone/>
              <a:defRPr/>
            </a:pPr>
            <a:r>
              <a:rPr lang="zh-CN" altLang="en-US" sz="2800" b="1" dirty="0" smtClean="0">
                <a:solidFill>
                  <a:srgbClr val="FF0000"/>
                </a:solidFill>
              </a:rPr>
              <a:t>    应用：如 </a:t>
            </a:r>
            <a:r>
              <a:rPr lang="zh-CN" altLang="en-US" sz="2800" b="1" dirty="0" smtClean="0"/>
              <a:t>洗衣机、空调、自动照相机等，符合人的思维逻辑，具有智能性。</a:t>
            </a:r>
          </a:p>
          <a:p>
            <a:pPr eaLnBrk="1" hangingPunct="1">
              <a:lnSpc>
                <a:spcPct val="90000"/>
              </a:lnSpc>
              <a:buFont typeface="Wingdings" pitchFamily="2" charset="2"/>
              <a:buNone/>
              <a:defRPr/>
            </a:pPr>
            <a:endParaRPr lang="zh-CN" altLang="en-US" sz="2800" b="1" dirty="0" smtClean="0"/>
          </a:p>
          <a:p>
            <a:pPr eaLnBrk="1" hangingPunct="1">
              <a:lnSpc>
                <a:spcPct val="90000"/>
              </a:lnSpc>
              <a:buFont typeface="Wingdings" pitchFamily="2" charset="2"/>
              <a:buNone/>
              <a:defRPr/>
            </a:pPr>
            <a:r>
              <a:rPr lang="zh-CN" altLang="en-US" sz="2800" b="1" dirty="0" smtClean="0"/>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defRPr/>
            </a:pPr>
            <a:r>
              <a:rPr lang="zh-CN" altLang="en-US" sz="4000" dirty="0" smtClean="0"/>
              <a:t>例子</a:t>
            </a:r>
          </a:p>
        </p:txBody>
      </p:sp>
      <p:sp>
        <p:nvSpPr>
          <p:cNvPr id="74755" name="Rectangle 3"/>
          <p:cNvSpPr>
            <a:spLocks noGrp="1" noChangeArrowheads="1"/>
          </p:cNvSpPr>
          <p:nvPr>
            <p:ph type="body" idx="1"/>
          </p:nvPr>
        </p:nvSpPr>
        <p:spPr>
          <a:xfrm>
            <a:off x="533400" y="1981200"/>
            <a:ext cx="8229600" cy="4114800"/>
          </a:xfrm>
        </p:spPr>
        <p:txBody>
          <a:bodyPr/>
          <a:lstStyle/>
          <a:p>
            <a:pPr eaLnBrk="1" hangingPunct="1">
              <a:defRPr/>
            </a:pPr>
            <a:r>
              <a:rPr lang="en-US" altLang="zh-CN" dirty="0" smtClean="0"/>
              <a:t> </a:t>
            </a:r>
            <a:r>
              <a:rPr lang="zh-CN" altLang="en-US" b="1" dirty="0" smtClean="0"/>
              <a:t>模糊控制：</a:t>
            </a:r>
            <a:r>
              <a:rPr lang="zh-CN" altLang="en-US" dirty="0" smtClean="0"/>
              <a:t>用</a:t>
            </a:r>
            <a:r>
              <a:rPr lang="zh-CN" altLang="en-US" b="1" dirty="0" smtClean="0">
                <a:solidFill>
                  <a:schemeClr val="accent2"/>
                </a:solidFill>
              </a:rPr>
              <a:t>计算机</a:t>
            </a:r>
            <a:r>
              <a:rPr lang="zh-CN" altLang="en-US" dirty="0" smtClean="0"/>
              <a:t>去执行</a:t>
            </a:r>
            <a:r>
              <a:rPr lang="zh-CN" altLang="en-US" b="1" dirty="0" smtClean="0">
                <a:solidFill>
                  <a:srgbClr val="FF6600"/>
                </a:solidFill>
              </a:rPr>
              <a:t>人的控制策略</a:t>
            </a:r>
          </a:p>
          <a:p>
            <a:pPr eaLnBrk="1" hangingPunct="1">
              <a:buFontTx/>
              <a:buNone/>
              <a:defRPr/>
            </a:pPr>
            <a:r>
              <a:rPr lang="zh-CN" altLang="en-US" sz="800" dirty="0" smtClean="0"/>
              <a:t> </a:t>
            </a:r>
          </a:p>
          <a:p>
            <a:pPr eaLnBrk="1" hangingPunct="1">
              <a:defRPr/>
            </a:pPr>
            <a:r>
              <a:rPr lang="zh-CN" altLang="en-US" b="1" dirty="0" smtClean="0"/>
              <a:t>模糊控制洗衣机</a:t>
            </a:r>
          </a:p>
          <a:p>
            <a:pPr lvl="1" eaLnBrk="1" hangingPunct="1">
              <a:defRPr/>
            </a:pPr>
            <a:r>
              <a:rPr lang="zh-CN" altLang="en-US" b="1" dirty="0" smtClean="0"/>
              <a:t>传统洗衣机：指令控制</a:t>
            </a:r>
          </a:p>
        </p:txBody>
      </p:sp>
      <p:sp>
        <p:nvSpPr>
          <p:cNvPr id="41988" name="Line 4"/>
          <p:cNvSpPr>
            <a:spLocks noChangeShapeType="1"/>
          </p:cNvSpPr>
          <p:nvPr/>
        </p:nvSpPr>
        <p:spPr bwMode="auto">
          <a:xfrm>
            <a:off x="2514600" y="4776788"/>
            <a:ext cx="27432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989" name="Text Box 5"/>
          <p:cNvSpPr txBox="1">
            <a:spLocks noChangeArrowheads="1"/>
          </p:cNvSpPr>
          <p:nvPr/>
        </p:nvSpPr>
        <p:spPr bwMode="auto">
          <a:xfrm>
            <a:off x="2438400" y="4268788"/>
            <a:ext cx="2325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sz="2800" b="1">
                <a:solidFill>
                  <a:srgbClr val="FF3300"/>
                </a:solidFill>
              </a:rPr>
              <a:t>指令</a:t>
            </a:r>
            <a:r>
              <a:rPr lang="zh-CN" altLang="en-US" sz="2800" b="1">
                <a:solidFill>
                  <a:srgbClr val="6600FF"/>
                </a:solidFill>
              </a:rPr>
              <a:t>：</a:t>
            </a:r>
            <a:r>
              <a:rPr lang="zh-CN" altLang="en-US" sz="2800" b="1"/>
              <a:t>10分钟</a:t>
            </a:r>
          </a:p>
        </p:txBody>
      </p:sp>
      <p:sp>
        <p:nvSpPr>
          <p:cNvPr id="41990" name="Text Box 6"/>
          <p:cNvSpPr txBox="1">
            <a:spLocks noChangeArrowheads="1"/>
          </p:cNvSpPr>
          <p:nvPr/>
        </p:nvSpPr>
        <p:spPr bwMode="auto">
          <a:xfrm>
            <a:off x="3429000" y="4800600"/>
            <a:ext cx="1463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sz="2800" b="1"/>
              <a:t>水流: 强</a:t>
            </a:r>
          </a:p>
        </p:txBody>
      </p:sp>
      <p:sp>
        <p:nvSpPr>
          <p:cNvPr id="41991" name="Text Box 7"/>
          <p:cNvSpPr txBox="1">
            <a:spLocks noChangeArrowheads="1"/>
          </p:cNvSpPr>
          <p:nvPr/>
        </p:nvSpPr>
        <p:spPr bwMode="auto">
          <a:xfrm>
            <a:off x="2971800" y="5195888"/>
            <a:ext cx="19986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sz="2800" b="1"/>
              <a:t>甩干: 5分钟</a:t>
            </a:r>
          </a:p>
        </p:txBody>
      </p:sp>
      <p:sp>
        <p:nvSpPr>
          <p:cNvPr id="41992" name="AutoShape 8"/>
          <p:cNvSpPr>
            <a:spLocks noChangeArrowheads="1"/>
          </p:cNvSpPr>
          <p:nvPr/>
        </p:nvSpPr>
        <p:spPr bwMode="auto">
          <a:xfrm>
            <a:off x="1295400" y="4343400"/>
            <a:ext cx="990600" cy="990600"/>
          </a:xfrm>
          <a:prstGeom prst="smileyFace">
            <a:avLst>
              <a:gd name="adj" fmla="val 2546"/>
            </a:avLst>
          </a:prstGeom>
          <a:solidFill>
            <a:srgbClr val="FF99CC"/>
          </a:solidFill>
          <a:ln w="9525">
            <a:solidFill>
              <a:schemeClr val="tx1"/>
            </a:solidFill>
            <a:round/>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endParaRPr lang="zh-CN" altLang="en-US" sz="1800"/>
          </a:p>
        </p:txBody>
      </p:sp>
      <p:pic>
        <p:nvPicPr>
          <p:cNvPr id="41993"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3886200"/>
            <a:ext cx="2089150"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xfrm>
            <a:off x="609600" y="1828800"/>
            <a:ext cx="7848600" cy="4267200"/>
          </a:xfrm>
        </p:spPr>
        <p:txBody>
          <a:bodyPr/>
          <a:lstStyle/>
          <a:p>
            <a:pPr eaLnBrk="1" hangingPunct="1">
              <a:defRPr/>
            </a:pPr>
            <a:r>
              <a:rPr lang="zh-CN" altLang="en-US" dirty="0" smtClean="0"/>
              <a:t> </a:t>
            </a:r>
            <a:r>
              <a:rPr lang="zh-CN" altLang="en-US" b="1" dirty="0" smtClean="0"/>
              <a:t>模糊控制洗衣机</a:t>
            </a:r>
          </a:p>
          <a:p>
            <a:pPr lvl="1" eaLnBrk="1" hangingPunct="1">
              <a:defRPr/>
            </a:pPr>
            <a:r>
              <a:rPr lang="zh-CN" altLang="en-US" b="1" dirty="0" smtClean="0"/>
              <a:t>把家庭主妇的智能、经验转化为自己的控制策略</a:t>
            </a:r>
          </a:p>
        </p:txBody>
      </p:sp>
      <p:sp>
        <p:nvSpPr>
          <p:cNvPr id="43011" name="AutoShape 4"/>
          <p:cNvSpPr>
            <a:spLocks noChangeArrowheads="1"/>
          </p:cNvSpPr>
          <p:nvPr/>
        </p:nvSpPr>
        <p:spPr bwMode="auto">
          <a:xfrm>
            <a:off x="1447800" y="3124200"/>
            <a:ext cx="6019800" cy="3352800"/>
          </a:xfrm>
          <a:prstGeom prst="horizontalScroll">
            <a:avLst>
              <a:gd name="adj" fmla="val 12500"/>
            </a:avLst>
          </a:prstGeom>
          <a:solidFill>
            <a:srgbClr val="FF99FF"/>
          </a:solidFill>
          <a:ln w="9525">
            <a:solidFill>
              <a:schemeClr val="bg1"/>
            </a:solidFill>
            <a:round/>
            <a:headEnd/>
            <a:tailEnd/>
          </a:ln>
        </p:spPr>
        <p:txBody>
          <a:bodyPr wrap="none" anchor="ctr"/>
          <a:lstStyle>
            <a:lvl1pPr marL="342900" indent="-342900"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lvl="1" eaLnBrk="1" hangingPunct="1">
              <a:lnSpc>
                <a:spcPct val="90000"/>
              </a:lnSpc>
              <a:buClr>
                <a:srgbClr val="FFCC00"/>
              </a:buClr>
              <a:buSzPct val="150000"/>
              <a:buFont typeface="Wingdings" pitchFamily="2" charset="2"/>
              <a:buNone/>
            </a:pPr>
            <a:r>
              <a:rPr lang="zh-CN" altLang="en-US" b="1">
                <a:solidFill>
                  <a:srgbClr val="000099"/>
                </a:solidFill>
                <a:latin typeface="Arial" charset="0"/>
                <a:ea typeface="楷体_GB2312" pitchFamily="49" charset="-122"/>
              </a:rPr>
              <a:t>衣服很脏，洗衣时间长；</a:t>
            </a:r>
          </a:p>
          <a:p>
            <a:pPr lvl="1" eaLnBrk="1" hangingPunct="1">
              <a:lnSpc>
                <a:spcPct val="90000"/>
              </a:lnSpc>
              <a:buClr>
                <a:srgbClr val="FFCC00"/>
              </a:buClr>
              <a:buSzPct val="150000"/>
              <a:buFont typeface="Wingdings" pitchFamily="2" charset="2"/>
              <a:buNone/>
            </a:pPr>
            <a:r>
              <a:rPr lang="zh-CN" altLang="en-US" b="1">
                <a:solidFill>
                  <a:srgbClr val="000099"/>
                </a:solidFill>
                <a:latin typeface="Arial" charset="0"/>
                <a:ea typeface="楷体_GB2312" pitchFamily="49" charset="-122"/>
              </a:rPr>
              <a:t>衣服不太脏，洗衣时间稍短；</a:t>
            </a:r>
          </a:p>
          <a:p>
            <a:pPr lvl="1" eaLnBrk="1" hangingPunct="1">
              <a:lnSpc>
                <a:spcPct val="90000"/>
              </a:lnSpc>
              <a:buClr>
                <a:srgbClr val="FFCC00"/>
              </a:buClr>
              <a:buSzPct val="150000"/>
              <a:buFont typeface="Wingdings" pitchFamily="2" charset="2"/>
              <a:buNone/>
            </a:pPr>
            <a:r>
              <a:rPr lang="zh-CN" altLang="en-US" b="1">
                <a:solidFill>
                  <a:srgbClr val="000099"/>
                </a:solidFill>
                <a:latin typeface="Arial" charset="0"/>
                <a:ea typeface="楷体_GB2312" pitchFamily="49" charset="-122"/>
              </a:rPr>
              <a:t>棉质衣服，水流稍弱；</a:t>
            </a:r>
          </a:p>
          <a:p>
            <a:pPr lvl="1" eaLnBrk="1" hangingPunct="1">
              <a:lnSpc>
                <a:spcPct val="90000"/>
              </a:lnSpc>
              <a:buClr>
                <a:srgbClr val="FFCC00"/>
              </a:buClr>
              <a:buSzPct val="150000"/>
              <a:buFont typeface="Wingdings" pitchFamily="2" charset="2"/>
              <a:buNone/>
            </a:pPr>
            <a:r>
              <a:rPr lang="zh-CN" altLang="en-US" b="1">
                <a:solidFill>
                  <a:srgbClr val="000099"/>
                </a:solidFill>
                <a:latin typeface="Arial" charset="0"/>
                <a:ea typeface="楷体_GB2312" pitchFamily="49" charset="-122"/>
              </a:rPr>
              <a:t>化纤类衣服，水流稍强；</a:t>
            </a:r>
          </a:p>
          <a:p>
            <a:pPr lvl="1" eaLnBrk="1" hangingPunct="1">
              <a:lnSpc>
                <a:spcPct val="90000"/>
              </a:lnSpc>
              <a:buClr>
                <a:srgbClr val="FFCC00"/>
              </a:buClr>
              <a:buSzPct val="150000"/>
              <a:buFont typeface="Wingdings" pitchFamily="2" charset="2"/>
              <a:buNone/>
            </a:pPr>
            <a:r>
              <a:rPr lang="zh-CN" altLang="en-US" b="1">
                <a:latin typeface="Arial" charset="0"/>
              </a:rPr>
              <a:t>　　        </a:t>
            </a:r>
            <a:r>
              <a:rPr lang="zh-CN" altLang="en-US" sz="3200" b="1">
                <a:latin typeface="Arial"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ChangeArrowheads="1"/>
          </p:cNvSpPr>
          <p:nvPr/>
        </p:nvSpPr>
        <p:spPr bwMode="auto">
          <a:xfrm>
            <a:off x="2411413" y="1268413"/>
            <a:ext cx="4267200" cy="2743200"/>
          </a:xfrm>
          <a:prstGeom prst="rect">
            <a:avLst/>
          </a:prstGeom>
          <a:solidFill>
            <a:srgbClr val="CCCC00"/>
          </a:solidFill>
          <a:ln w="9525">
            <a:solidFill>
              <a:schemeClr val="tx1"/>
            </a:solidFill>
            <a:miter lim="800000"/>
            <a:headEnd/>
            <a:tailEnd/>
          </a:ln>
        </p:spPr>
        <p:txBody>
          <a:bodyPr wrap="none" anchor="ctr"/>
          <a:lstStyle>
            <a:lvl1pPr marL="342900" indent="-342900"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19050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lvl="1" eaLnBrk="1" hangingPunct="1">
              <a:lnSpc>
                <a:spcPct val="115000"/>
              </a:lnSpc>
              <a:buClr>
                <a:srgbClr val="FFCC00"/>
              </a:buClr>
              <a:buSzPct val="150000"/>
              <a:buFont typeface="Wingdings" pitchFamily="2" charset="2"/>
              <a:buNone/>
            </a:pPr>
            <a:r>
              <a:rPr lang="zh-CN" altLang="en-US" sz="1800" b="1" u="sng">
                <a:solidFill>
                  <a:srgbClr val="000099"/>
                </a:solidFill>
                <a:latin typeface="Arial" charset="0"/>
              </a:rPr>
              <a:t>衣服</a:t>
            </a:r>
            <a:r>
              <a:rPr lang="zh-CN" altLang="en-US" sz="1800" b="1" u="sng">
                <a:solidFill>
                  <a:srgbClr val="FF3300"/>
                </a:solidFill>
                <a:latin typeface="Arial" charset="0"/>
              </a:rPr>
              <a:t>非常脏</a:t>
            </a:r>
            <a:r>
              <a:rPr lang="zh-CN" altLang="en-US" sz="1800" b="1" u="sng">
                <a:solidFill>
                  <a:srgbClr val="000099"/>
                </a:solidFill>
                <a:latin typeface="Arial" charset="0"/>
              </a:rPr>
              <a:t>，洗衣时间</a:t>
            </a:r>
            <a:r>
              <a:rPr lang="zh-CN" altLang="en-US" sz="1800" b="1" u="sng">
                <a:solidFill>
                  <a:schemeClr val="bg1"/>
                </a:solidFill>
                <a:latin typeface="Arial" charset="0"/>
              </a:rPr>
              <a:t>较长</a:t>
            </a:r>
          </a:p>
          <a:p>
            <a:pPr lvl="1" eaLnBrk="1" hangingPunct="1">
              <a:lnSpc>
                <a:spcPct val="115000"/>
              </a:lnSpc>
              <a:buClr>
                <a:srgbClr val="FFCC00"/>
              </a:buClr>
              <a:buSzPct val="150000"/>
              <a:buFont typeface="Wingdings" pitchFamily="2" charset="2"/>
              <a:buNone/>
            </a:pPr>
            <a:r>
              <a:rPr lang="zh-CN" altLang="en-US" sz="1800" b="1" u="sng">
                <a:solidFill>
                  <a:srgbClr val="000099"/>
                </a:solidFill>
                <a:latin typeface="Arial" charset="0"/>
              </a:rPr>
              <a:t>衣服</a:t>
            </a:r>
            <a:r>
              <a:rPr lang="zh-CN" altLang="en-US" sz="1800" b="1" u="sng">
                <a:solidFill>
                  <a:srgbClr val="FF3300"/>
                </a:solidFill>
                <a:latin typeface="Arial" charset="0"/>
              </a:rPr>
              <a:t>脏</a:t>
            </a:r>
            <a:r>
              <a:rPr lang="zh-CN" altLang="en-US" sz="1800" b="1" u="sng">
                <a:solidFill>
                  <a:srgbClr val="000099"/>
                </a:solidFill>
                <a:latin typeface="Arial" charset="0"/>
              </a:rPr>
              <a:t>，       洗衣时间</a:t>
            </a:r>
            <a:r>
              <a:rPr lang="zh-CN" altLang="en-US" sz="1800" b="1" u="sng">
                <a:solidFill>
                  <a:schemeClr val="bg1"/>
                </a:solidFill>
                <a:latin typeface="Arial" charset="0"/>
              </a:rPr>
              <a:t>适中</a:t>
            </a:r>
          </a:p>
          <a:p>
            <a:pPr lvl="1" eaLnBrk="1" hangingPunct="1">
              <a:lnSpc>
                <a:spcPct val="115000"/>
              </a:lnSpc>
              <a:buClr>
                <a:srgbClr val="FFCC00"/>
              </a:buClr>
              <a:buSzPct val="150000"/>
              <a:buFont typeface="Wingdings" pitchFamily="2" charset="2"/>
              <a:buNone/>
            </a:pPr>
            <a:r>
              <a:rPr lang="zh-CN" altLang="en-US" sz="1800" b="1" u="sng">
                <a:solidFill>
                  <a:srgbClr val="000099"/>
                </a:solidFill>
                <a:latin typeface="Arial" charset="0"/>
              </a:rPr>
              <a:t>衣服</a:t>
            </a:r>
            <a:r>
              <a:rPr lang="zh-CN" altLang="en-US" sz="1800" b="1" u="sng">
                <a:solidFill>
                  <a:srgbClr val="FF3300"/>
                </a:solidFill>
                <a:latin typeface="Arial" charset="0"/>
              </a:rPr>
              <a:t>不太脏</a:t>
            </a:r>
            <a:r>
              <a:rPr lang="zh-CN" altLang="en-US" sz="1800" b="1" u="sng">
                <a:solidFill>
                  <a:srgbClr val="000099"/>
                </a:solidFill>
                <a:latin typeface="Arial" charset="0"/>
              </a:rPr>
              <a:t>，洗衣时间</a:t>
            </a:r>
            <a:r>
              <a:rPr lang="zh-CN" altLang="en-US" sz="1800" b="1" u="sng">
                <a:solidFill>
                  <a:schemeClr val="bg1"/>
                </a:solidFill>
                <a:latin typeface="Arial" charset="0"/>
              </a:rPr>
              <a:t>稍短</a:t>
            </a:r>
          </a:p>
          <a:p>
            <a:pPr lvl="1" eaLnBrk="1" hangingPunct="1">
              <a:lnSpc>
                <a:spcPct val="115000"/>
              </a:lnSpc>
              <a:buClr>
                <a:srgbClr val="FFCC00"/>
              </a:buClr>
              <a:buSzPct val="150000"/>
              <a:buFont typeface="Wingdings" pitchFamily="2" charset="2"/>
              <a:buNone/>
            </a:pPr>
            <a:r>
              <a:rPr lang="zh-CN" altLang="en-US" sz="1800" b="1">
                <a:solidFill>
                  <a:srgbClr val="000099"/>
                </a:solidFill>
                <a:latin typeface="Arial" charset="0"/>
              </a:rPr>
              <a:t>                  ……</a:t>
            </a:r>
          </a:p>
        </p:txBody>
      </p:sp>
      <p:pic>
        <p:nvPicPr>
          <p:cNvPr id="44035" name="Picture 4"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4495800"/>
            <a:ext cx="1582738" cy="179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5"/>
          <p:cNvGrpSpPr>
            <a:grpSpLocks/>
          </p:cNvGrpSpPr>
          <p:nvPr/>
        </p:nvGrpSpPr>
        <p:grpSpPr bwMode="auto">
          <a:xfrm>
            <a:off x="152400" y="1676400"/>
            <a:ext cx="8686800" cy="4454525"/>
            <a:chOff x="96" y="1056"/>
            <a:chExt cx="5472" cy="2806"/>
          </a:xfrm>
        </p:grpSpPr>
        <p:sp>
          <p:nvSpPr>
            <p:cNvPr id="44041" name="AutoShape 6"/>
            <p:cNvSpPr>
              <a:spLocks noChangeArrowheads="1"/>
            </p:cNvSpPr>
            <p:nvPr/>
          </p:nvSpPr>
          <p:spPr bwMode="auto">
            <a:xfrm>
              <a:off x="1104" y="1296"/>
              <a:ext cx="288" cy="192"/>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endParaRPr lang="zh-CN" altLang="en-US" sz="1800"/>
            </a:p>
          </p:txBody>
        </p:sp>
        <p:sp>
          <p:nvSpPr>
            <p:cNvPr id="44042" name="AutoShape 7"/>
            <p:cNvSpPr>
              <a:spLocks noChangeArrowheads="1"/>
            </p:cNvSpPr>
            <p:nvPr/>
          </p:nvSpPr>
          <p:spPr bwMode="auto">
            <a:xfrm>
              <a:off x="4368" y="1296"/>
              <a:ext cx="288" cy="192"/>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endParaRPr lang="zh-CN" altLang="en-US" sz="1800"/>
            </a:p>
          </p:txBody>
        </p:sp>
        <p:sp>
          <p:nvSpPr>
            <p:cNvPr id="44043" name="Oval 8"/>
            <p:cNvSpPr>
              <a:spLocks noChangeArrowheads="1"/>
            </p:cNvSpPr>
            <p:nvPr/>
          </p:nvSpPr>
          <p:spPr bwMode="auto">
            <a:xfrm>
              <a:off x="4752" y="1056"/>
              <a:ext cx="816" cy="624"/>
            </a:xfrm>
            <a:prstGeom prst="ellipse">
              <a:avLst/>
            </a:prstGeom>
            <a:solidFill>
              <a:srgbClr val="6600FF"/>
            </a:solidFill>
            <a:ln w="9525">
              <a:solidFill>
                <a:schemeClr val="tx1"/>
              </a:solidFill>
              <a:round/>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sz="1800">
                  <a:solidFill>
                    <a:schemeClr val="bg1"/>
                  </a:solidFill>
                </a:rPr>
                <a:t>执行器</a:t>
              </a:r>
            </a:p>
          </p:txBody>
        </p:sp>
        <p:sp>
          <p:nvSpPr>
            <p:cNvPr id="44044" name="Oval 9"/>
            <p:cNvSpPr>
              <a:spLocks noChangeArrowheads="1"/>
            </p:cNvSpPr>
            <p:nvPr/>
          </p:nvSpPr>
          <p:spPr bwMode="auto">
            <a:xfrm>
              <a:off x="96" y="1104"/>
              <a:ext cx="912" cy="576"/>
            </a:xfrm>
            <a:prstGeom prst="ellipse">
              <a:avLst/>
            </a:prstGeom>
            <a:solidFill>
              <a:srgbClr val="FF9900"/>
            </a:solidFill>
            <a:ln w="9525">
              <a:solidFill>
                <a:schemeClr val="tx1"/>
              </a:solidFill>
              <a:round/>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sz="1800" b="1"/>
                <a:t>传感器</a:t>
              </a:r>
            </a:p>
          </p:txBody>
        </p:sp>
        <p:sp>
          <p:nvSpPr>
            <p:cNvPr id="77834" name="AutoShape 10"/>
            <p:cNvSpPr>
              <a:spLocks noChangeArrowheads="1"/>
            </p:cNvSpPr>
            <p:nvPr/>
          </p:nvSpPr>
          <p:spPr bwMode="auto">
            <a:xfrm rot="-5298526">
              <a:off x="237" y="1627"/>
              <a:ext cx="1739" cy="2016"/>
            </a:xfrm>
            <a:custGeom>
              <a:avLst/>
              <a:gdLst>
                <a:gd name="G0" fmla="+- 15290 0 0"/>
                <a:gd name="G1" fmla="+- 4714 0 0"/>
                <a:gd name="G2" fmla="+- 12158 0 4714"/>
                <a:gd name="G3" fmla="+- G2 0 4714"/>
                <a:gd name="G4" fmla="*/ G3 32768 32059"/>
                <a:gd name="G5" fmla="*/ G4 1 2"/>
                <a:gd name="G6" fmla="+- 21600 0 15290"/>
                <a:gd name="G7" fmla="*/ G6 4714 6079"/>
                <a:gd name="G8" fmla="+- G7 15290 0"/>
                <a:gd name="T0" fmla="*/ 15290 w 21600"/>
                <a:gd name="T1" fmla="*/ 0 h 21600"/>
                <a:gd name="T2" fmla="*/ 15290 w 21600"/>
                <a:gd name="T3" fmla="*/ 12158 h 21600"/>
                <a:gd name="T4" fmla="*/ 1395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290" y="0"/>
                  </a:lnTo>
                  <a:lnTo>
                    <a:pt x="15290" y="4714"/>
                  </a:lnTo>
                  <a:lnTo>
                    <a:pt x="12427" y="4714"/>
                  </a:lnTo>
                  <a:cubicBezTo>
                    <a:pt x="5564" y="4714"/>
                    <a:pt x="0" y="8047"/>
                    <a:pt x="0" y="12158"/>
                  </a:cubicBezTo>
                  <a:lnTo>
                    <a:pt x="0" y="21600"/>
                  </a:lnTo>
                  <a:lnTo>
                    <a:pt x="2790" y="21600"/>
                  </a:lnTo>
                  <a:lnTo>
                    <a:pt x="2790" y="12158"/>
                  </a:lnTo>
                  <a:cubicBezTo>
                    <a:pt x="2790" y="9555"/>
                    <a:pt x="7105" y="7444"/>
                    <a:pt x="12427" y="7444"/>
                  </a:cubicBezTo>
                  <a:lnTo>
                    <a:pt x="15290" y="7444"/>
                  </a:lnTo>
                  <a:lnTo>
                    <a:pt x="15290" y="12158"/>
                  </a:lnTo>
                  <a:close/>
                </a:path>
              </a:pathLst>
            </a:custGeom>
            <a:gradFill rotWithShape="0">
              <a:gsLst>
                <a:gs pos="0">
                  <a:schemeClr val="accent1"/>
                </a:gs>
                <a:gs pos="50000">
                  <a:schemeClr val="bg1"/>
                </a:gs>
                <a:gs pos="100000">
                  <a:schemeClr val="accent1"/>
                </a:gs>
              </a:gsLst>
              <a:lin ang="5400000" scaled="1"/>
            </a:gradFill>
            <a:ln w="9525">
              <a:solidFill>
                <a:srgbClr val="FFCC00"/>
              </a:solidFill>
              <a:prstDash val="sysDot"/>
              <a:miter lim="800000"/>
              <a:headEnd/>
              <a:tailEnd/>
            </a:ln>
            <a:effectLst/>
          </p:spPr>
          <p:txBody>
            <a:bodyPr wrap="none" anchor="ctr"/>
            <a:lstStyle/>
            <a:p>
              <a:pPr>
                <a:defRPr/>
              </a:pPr>
              <a:endParaRPr lang="zh-CN" altLang="en-US"/>
            </a:p>
          </p:txBody>
        </p:sp>
        <p:sp>
          <p:nvSpPr>
            <p:cNvPr id="44046" name="AutoShape 11"/>
            <p:cNvSpPr>
              <a:spLocks noChangeArrowheads="1"/>
            </p:cNvSpPr>
            <p:nvPr/>
          </p:nvSpPr>
          <p:spPr bwMode="auto">
            <a:xfrm rot="16429046" flipH="1">
              <a:off x="3437" y="2098"/>
              <a:ext cx="2088" cy="1440"/>
            </a:xfrm>
            <a:custGeom>
              <a:avLst/>
              <a:gdLst>
                <a:gd name="T0" fmla="*/ 14 w 21600"/>
                <a:gd name="T1" fmla="*/ 0 h 21600"/>
                <a:gd name="T2" fmla="*/ 9 w 21600"/>
                <a:gd name="T3" fmla="*/ 1 h 21600"/>
                <a:gd name="T4" fmla="*/ 0 w 21600"/>
                <a:gd name="T5" fmla="*/ 6 h 21600"/>
                <a:gd name="T6" fmla="*/ 7 w 21600"/>
                <a:gd name="T7" fmla="*/ 6 h 21600"/>
                <a:gd name="T8" fmla="*/ 15 w 21600"/>
                <a:gd name="T9" fmla="*/ 4 h 21600"/>
                <a:gd name="T10" fmla="*/ 20 w 21600"/>
                <a:gd name="T11" fmla="*/ 1 h 21600"/>
                <a:gd name="T12" fmla="*/ 17694720 60000 65536"/>
                <a:gd name="T13" fmla="*/ 11796480 60000 65536"/>
                <a:gd name="T14" fmla="*/ 11796480 60000 65536"/>
                <a:gd name="T15" fmla="*/ 5898240 60000 65536"/>
                <a:gd name="T16" fmla="*/ 0 60000 65536"/>
                <a:gd name="T17" fmla="*/ 0 60000 65536"/>
                <a:gd name="T18" fmla="*/ 0 w 21600"/>
                <a:gd name="T19" fmla="*/ 19995 h 21600"/>
                <a:gd name="T20" fmla="*/ 16345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741" y="0"/>
                  </a:moveTo>
                  <a:lnTo>
                    <a:pt x="9881" y="3367"/>
                  </a:lnTo>
                  <a:lnTo>
                    <a:pt x="15136" y="3367"/>
                  </a:lnTo>
                  <a:lnTo>
                    <a:pt x="15136" y="20002"/>
                  </a:lnTo>
                  <a:lnTo>
                    <a:pt x="0" y="20002"/>
                  </a:lnTo>
                  <a:lnTo>
                    <a:pt x="0" y="21600"/>
                  </a:lnTo>
                  <a:lnTo>
                    <a:pt x="16345" y="21600"/>
                  </a:lnTo>
                  <a:lnTo>
                    <a:pt x="16345" y="3367"/>
                  </a:lnTo>
                  <a:lnTo>
                    <a:pt x="21600" y="3367"/>
                  </a:lnTo>
                  <a:lnTo>
                    <a:pt x="15741" y="0"/>
                  </a:lnTo>
                  <a:close/>
                </a:path>
              </a:pathLst>
            </a:custGeom>
            <a:solidFill>
              <a:schemeClr val="accent1"/>
            </a:solidFill>
            <a:ln w="9525">
              <a:solidFill>
                <a:srgbClr val="FFCC00"/>
              </a:solidFill>
              <a:miter lim="800000"/>
              <a:headEnd/>
              <a:tailEnd/>
            </a:ln>
          </p:spPr>
          <p:txBody>
            <a:bodyPr vert="eaVert" wrap="none" anchor="ctr"/>
            <a:lstStyle/>
            <a:p>
              <a:endParaRPr lang="zh-CN" altLang="en-US"/>
            </a:p>
          </p:txBody>
        </p:sp>
      </p:grpSp>
      <p:sp>
        <p:nvSpPr>
          <p:cNvPr id="77836" name="Text Box 12"/>
          <p:cNvSpPr txBox="1">
            <a:spLocks noChangeArrowheads="1"/>
          </p:cNvSpPr>
          <p:nvPr/>
        </p:nvSpPr>
        <p:spPr bwMode="auto">
          <a:xfrm>
            <a:off x="1447800" y="1368425"/>
            <a:ext cx="140335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sz="9600">
                <a:solidFill>
                  <a:srgbClr val="FF3300"/>
                </a:solidFill>
              </a:rPr>
              <a:t>？</a:t>
            </a:r>
          </a:p>
        </p:txBody>
      </p:sp>
      <p:sp>
        <p:nvSpPr>
          <p:cNvPr id="77837" name="AutoShape 13"/>
          <p:cNvSpPr>
            <a:spLocks noChangeArrowheads="1"/>
          </p:cNvSpPr>
          <p:nvPr/>
        </p:nvSpPr>
        <p:spPr bwMode="auto">
          <a:xfrm>
            <a:off x="228600" y="228600"/>
            <a:ext cx="2895600" cy="1371600"/>
          </a:xfrm>
          <a:prstGeom prst="irregularSeal2">
            <a:avLst/>
          </a:prstGeom>
          <a:solidFill>
            <a:srgbClr val="FFFFCC"/>
          </a:solidFill>
          <a:ln w="9525">
            <a:solidFill>
              <a:schemeClr val="tx1"/>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sz="1800" b="1">
                <a:solidFill>
                  <a:srgbClr val="FF0000"/>
                </a:solidFill>
              </a:rPr>
              <a:t>模糊数学</a:t>
            </a:r>
          </a:p>
        </p:txBody>
      </p:sp>
      <p:sp>
        <p:nvSpPr>
          <p:cNvPr id="77838" name="Text Box 14"/>
          <p:cNvSpPr txBox="1">
            <a:spLocks noChangeArrowheads="1"/>
          </p:cNvSpPr>
          <p:nvPr/>
        </p:nvSpPr>
        <p:spPr bwMode="auto">
          <a:xfrm>
            <a:off x="6673850" y="1371600"/>
            <a:ext cx="140335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sz="9600">
                <a:solidFill>
                  <a:srgbClr val="FF3300"/>
                </a:solidFill>
              </a:rPr>
              <a:t>？</a:t>
            </a:r>
          </a:p>
        </p:txBody>
      </p:sp>
      <p:sp>
        <p:nvSpPr>
          <p:cNvPr id="44040" name="AutoShape 15">
            <a:hlinkClick r:id="rId4" action="ppaction://hlinksldjump" highlightClick="1"/>
          </p:cNvPr>
          <p:cNvSpPr>
            <a:spLocks noChangeArrowheads="1"/>
          </p:cNvSpPr>
          <p:nvPr/>
        </p:nvSpPr>
        <p:spPr bwMode="auto">
          <a:xfrm>
            <a:off x="7667625" y="188913"/>
            <a:ext cx="1295400" cy="838200"/>
          </a:xfrm>
          <a:prstGeom prst="actionButtonHome">
            <a:avLst/>
          </a:prstGeom>
          <a:solidFill>
            <a:srgbClr val="FF99FF"/>
          </a:solidFill>
          <a:ln w="9525">
            <a:solidFill>
              <a:schemeClr val="tx1"/>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783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783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7837"/>
                                        </p:tgtEl>
                                        <p:attrNameLst>
                                          <p:attrName>style.visibility</p:attrName>
                                        </p:attrNameLst>
                                      </p:cBhvr>
                                      <p:to>
                                        <p:strVal val="visible"/>
                                      </p:to>
                                    </p:set>
                                    <p:anim calcmode="lin" valueType="num">
                                      <p:cBhvr additive="base">
                                        <p:cTn id="19" dur="500" fill="hold"/>
                                        <p:tgtEl>
                                          <p:spTgt spid="77837"/>
                                        </p:tgtEl>
                                        <p:attrNameLst>
                                          <p:attrName>ppt_x</p:attrName>
                                        </p:attrNameLst>
                                      </p:cBhvr>
                                      <p:tavLst>
                                        <p:tav tm="0">
                                          <p:val>
                                            <p:strVal val="0-#ppt_w/2"/>
                                          </p:val>
                                        </p:tav>
                                        <p:tav tm="100000">
                                          <p:val>
                                            <p:strVal val="#ppt_x"/>
                                          </p:val>
                                        </p:tav>
                                      </p:tavLst>
                                    </p:anim>
                                    <p:anim calcmode="lin" valueType="num">
                                      <p:cBhvr additive="base">
                                        <p:cTn id="20" dur="500" fill="hold"/>
                                        <p:tgtEl>
                                          <p:spTgt spid="778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6" grpId="0" autoUpdateAnimBg="0"/>
      <p:bldP spid="77837" grpId="0" animBg="1" autoUpdateAnimBg="0"/>
      <p:bldP spid="77838"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609600" y="152400"/>
            <a:ext cx="7772400" cy="1143000"/>
          </a:xfrm>
        </p:spPr>
        <p:txBody>
          <a:bodyPr/>
          <a:lstStyle/>
          <a:p>
            <a:pPr eaLnBrk="1" hangingPunct="1">
              <a:defRPr/>
            </a:pPr>
            <a:r>
              <a:rPr lang="zh-CN" altLang="en-US" sz="4000" dirty="0" smtClean="0">
                <a:solidFill>
                  <a:srgbClr val="FF3300"/>
                </a:solidFill>
              </a:rPr>
              <a:t>模糊</a:t>
            </a:r>
            <a:r>
              <a:rPr lang="zh-CN" altLang="en-US" sz="4000" dirty="0" smtClean="0"/>
              <a:t>的概念</a:t>
            </a:r>
          </a:p>
        </p:txBody>
      </p:sp>
      <p:pic>
        <p:nvPicPr>
          <p:cNvPr id="45059" name="Picture 3" descr="NA01635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9800" y="1233488"/>
            <a:ext cx="2895600"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4" descr="NA01598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00" y="1309688"/>
            <a:ext cx="1981200" cy="203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5" descr="NA0144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 y="1233488"/>
            <a:ext cx="205422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6" descr="BD10826_"/>
          <p:cNvPicPr>
            <a:picLocks noChangeAspect="1" noChangeArrowheads="1"/>
          </p:cNvPicPr>
          <p:nvPr/>
        </p:nvPicPr>
        <p:blipFill>
          <a:blip r:embed="rId5">
            <a:extLst>
              <a:ext uri="{28A0092B-C50C-407E-A947-70E740481C1C}">
                <a14:useLocalDpi xmlns:a14="http://schemas.microsoft.com/office/drawing/2010/main" val="0"/>
              </a:ext>
            </a:extLst>
          </a:blip>
          <a:srcRect l="2359" t="5249"/>
          <a:stretch>
            <a:fillRect/>
          </a:stretch>
        </p:blipFill>
        <p:spPr bwMode="auto">
          <a:xfrm>
            <a:off x="609600" y="4114800"/>
            <a:ext cx="1979613"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7" descr="PE02651_"/>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05600" y="4281488"/>
            <a:ext cx="1662113"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4" name="Picture 8" descr="BD06522_"/>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33800" y="4129088"/>
            <a:ext cx="2036763"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5" name="Text Box 9"/>
          <p:cNvSpPr txBox="1">
            <a:spLocks noChangeArrowheads="1"/>
          </p:cNvSpPr>
          <p:nvPr/>
        </p:nvSpPr>
        <p:spPr bwMode="auto">
          <a:xfrm>
            <a:off x="762000" y="3352800"/>
            <a:ext cx="1722438" cy="519113"/>
          </a:xfrm>
          <a:prstGeom prst="rect">
            <a:avLst/>
          </a:prstGeom>
          <a:solidFill>
            <a:srgbClr val="FF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kumimoji="1" lang="zh-CN" altLang="en-US" sz="2800" b="1">
                <a:ea typeface="楷体_GB2312" pitchFamily="49" charset="-122"/>
              </a:rPr>
              <a:t>天气</a:t>
            </a:r>
            <a:r>
              <a:rPr kumimoji="1" lang="zh-CN" altLang="en-US" sz="2800" b="1">
                <a:solidFill>
                  <a:srgbClr val="0000FF"/>
                </a:solidFill>
                <a:ea typeface="楷体_GB2312" pitchFamily="49" charset="-122"/>
              </a:rPr>
              <a:t>冷</a:t>
            </a:r>
            <a:r>
              <a:rPr kumimoji="1" lang="zh-CN" altLang="en-US" sz="2800" b="1">
                <a:solidFill>
                  <a:srgbClr val="FF3300"/>
                </a:solidFill>
                <a:ea typeface="楷体_GB2312" pitchFamily="49" charset="-122"/>
              </a:rPr>
              <a:t>热</a:t>
            </a:r>
          </a:p>
        </p:txBody>
      </p:sp>
      <p:sp>
        <p:nvSpPr>
          <p:cNvPr id="45066" name="Text Box 10"/>
          <p:cNvSpPr txBox="1">
            <a:spLocks noChangeArrowheads="1"/>
          </p:cNvSpPr>
          <p:nvPr/>
        </p:nvSpPr>
        <p:spPr bwMode="auto">
          <a:xfrm>
            <a:off x="3717925" y="3443288"/>
            <a:ext cx="1717675" cy="5191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kumimoji="1" lang="zh-CN" altLang="en-US" sz="2800" b="1">
                <a:ea typeface="楷体_GB2312" pitchFamily="49" charset="-122"/>
              </a:rPr>
              <a:t>雨的</a:t>
            </a:r>
            <a:r>
              <a:rPr kumimoji="1" lang="zh-CN" altLang="en-US" sz="2800" b="1">
                <a:solidFill>
                  <a:srgbClr val="FF3300"/>
                </a:solidFill>
                <a:ea typeface="楷体_GB2312" pitchFamily="49" charset="-122"/>
              </a:rPr>
              <a:t>大</a:t>
            </a:r>
            <a:r>
              <a:rPr kumimoji="1" lang="zh-CN" altLang="en-US" sz="2800" b="1">
                <a:solidFill>
                  <a:srgbClr val="009900"/>
                </a:solidFill>
                <a:ea typeface="楷体_GB2312" pitchFamily="49" charset="-122"/>
              </a:rPr>
              <a:t>小</a:t>
            </a:r>
          </a:p>
        </p:txBody>
      </p:sp>
      <p:sp>
        <p:nvSpPr>
          <p:cNvPr id="45067" name="Text Box 11"/>
          <p:cNvSpPr txBox="1">
            <a:spLocks noChangeArrowheads="1"/>
          </p:cNvSpPr>
          <p:nvPr/>
        </p:nvSpPr>
        <p:spPr bwMode="auto">
          <a:xfrm>
            <a:off x="6934200" y="3443288"/>
            <a:ext cx="1612900" cy="51911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kumimoji="1" lang="zh-CN" altLang="en-US" sz="2800" b="1">
                <a:solidFill>
                  <a:srgbClr val="FF0000"/>
                </a:solidFill>
                <a:ea typeface="楷体_GB2312" pitchFamily="49" charset="-122"/>
              </a:rPr>
              <a:t>风的强</a:t>
            </a:r>
            <a:r>
              <a:rPr kumimoji="1" lang="zh-CN" altLang="en-US" sz="2800" b="1">
                <a:solidFill>
                  <a:srgbClr val="9900FF"/>
                </a:solidFill>
                <a:ea typeface="楷体_GB2312" pitchFamily="49" charset="-122"/>
              </a:rPr>
              <a:t>弱</a:t>
            </a:r>
          </a:p>
        </p:txBody>
      </p:sp>
      <p:sp>
        <p:nvSpPr>
          <p:cNvPr id="45068" name="Text Box 12"/>
          <p:cNvSpPr txBox="1">
            <a:spLocks noChangeArrowheads="1"/>
          </p:cNvSpPr>
          <p:nvPr/>
        </p:nvSpPr>
        <p:spPr bwMode="auto">
          <a:xfrm>
            <a:off x="762000" y="6262688"/>
            <a:ext cx="1865313" cy="5191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kumimoji="1" lang="zh-CN" altLang="en-US" sz="2800" b="1">
                <a:ea typeface="楷体_GB2312" pitchFamily="49" charset="-122"/>
              </a:rPr>
              <a:t>人的</a:t>
            </a:r>
            <a:r>
              <a:rPr kumimoji="1" lang="zh-CN" altLang="en-US" sz="2800" b="1">
                <a:solidFill>
                  <a:srgbClr val="FF9900"/>
                </a:solidFill>
                <a:ea typeface="楷体_GB2312" pitchFamily="49" charset="-122"/>
              </a:rPr>
              <a:t>胖</a:t>
            </a:r>
            <a:r>
              <a:rPr kumimoji="1" lang="zh-CN" altLang="en-US" sz="2800" b="1">
                <a:solidFill>
                  <a:schemeClr val="accent2"/>
                </a:solidFill>
                <a:ea typeface="楷体_GB2312" pitchFamily="49" charset="-122"/>
              </a:rPr>
              <a:t>瘦</a:t>
            </a:r>
          </a:p>
        </p:txBody>
      </p:sp>
      <p:sp>
        <p:nvSpPr>
          <p:cNvPr id="45069" name="Text Box 13"/>
          <p:cNvSpPr txBox="1">
            <a:spLocks noChangeArrowheads="1"/>
          </p:cNvSpPr>
          <p:nvPr/>
        </p:nvSpPr>
        <p:spPr bwMode="auto">
          <a:xfrm>
            <a:off x="3886200" y="6262688"/>
            <a:ext cx="1627188" cy="523875"/>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kumimoji="1" lang="zh-CN" altLang="en-US" sz="2800" b="1">
                <a:ea typeface="楷体_GB2312" pitchFamily="49" charset="-122"/>
              </a:rPr>
              <a:t>年龄大小</a:t>
            </a:r>
          </a:p>
        </p:txBody>
      </p:sp>
      <p:sp>
        <p:nvSpPr>
          <p:cNvPr id="45070" name="Text Box 14"/>
          <p:cNvSpPr txBox="1">
            <a:spLocks noChangeArrowheads="1"/>
          </p:cNvSpPr>
          <p:nvPr/>
        </p:nvSpPr>
        <p:spPr bwMode="auto">
          <a:xfrm>
            <a:off x="6781800" y="6262688"/>
            <a:ext cx="1606550" cy="519112"/>
          </a:xfrm>
          <a:prstGeom prst="rect">
            <a:avLst/>
          </a:prstGeom>
          <a:solidFill>
            <a:srgbClr val="99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kumimoji="1" lang="zh-CN" altLang="en-US" sz="2800">
                <a:solidFill>
                  <a:schemeClr val="bg1"/>
                </a:solidFill>
                <a:ea typeface="楷体_GB2312" pitchFamily="49" charset="-122"/>
              </a:rPr>
              <a:t>个子高低</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3"/>
          <p:cNvSpPr txBox="1">
            <a:spLocks noChangeArrowheads="1"/>
          </p:cNvSpPr>
          <p:nvPr/>
        </p:nvSpPr>
        <p:spPr bwMode="auto">
          <a:xfrm>
            <a:off x="1331913" y="2349500"/>
            <a:ext cx="46085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b="1">
                <a:solidFill>
                  <a:srgbClr val="CC3300"/>
                </a:solidFill>
              </a:rPr>
              <a:t>经典集合</a:t>
            </a:r>
            <a:r>
              <a:rPr lang="zh-CN" altLang="en-US" b="1"/>
              <a:t>对温度的定义</a:t>
            </a:r>
          </a:p>
        </p:txBody>
      </p:sp>
      <p:sp>
        <p:nvSpPr>
          <p:cNvPr id="46083" name="Line 4"/>
          <p:cNvSpPr>
            <a:spLocks noChangeShapeType="1"/>
          </p:cNvSpPr>
          <p:nvPr/>
        </p:nvSpPr>
        <p:spPr bwMode="auto">
          <a:xfrm flipV="1">
            <a:off x="1171575" y="2490788"/>
            <a:ext cx="0" cy="32956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084" name="Line 5"/>
          <p:cNvSpPr>
            <a:spLocks noChangeShapeType="1"/>
          </p:cNvSpPr>
          <p:nvPr/>
        </p:nvSpPr>
        <p:spPr bwMode="auto">
          <a:xfrm>
            <a:off x="1171575" y="5765800"/>
            <a:ext cx="671353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085" name="Text Box 6"/>
          <p:cNvSpPr txBox="1">
            <a:spLocks noChangeArrowheads="1"/>
          </p:cNvSpPr>
          <p:nvPr/>
        </p:nvSpPr>
        <p:spPr bwMode="auto">
          <a:xfrm>
            <a:off x="1657350" y="5700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en-US" altLang="zh-CN" sz="1800"/>
              <a:t>5</a:t>
            </a:r>
          </a:p>
        </p:txBody>
      </p:sp>
      <p:sp>
        <p:nvSpPr>
          <p:cNvPr id="46086" name="Text Box 7"/>
          <p:cNvSpPr txBox="1">
            <a:spLocks noChangeArrowheads="1"/>
          </p:cNvSpPr>
          <p:nvPr/>
        </p:nvSpPr>
        <p:spPr bwMode="auto">
          <a:xfrm>
            <a:off x="4427538" y="56896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en-US" altLang="zh-CN" sz="1800"/>
              <a:t>25</a:t>
            </a:r>
          </a:p>
        </p:txBody>
      </p:sp>
      <p:sp>
        <p:nvSpPr>
          <p:cNvPr id="46087" name="Text Box 8"/>
          <p:cNvSpPr txBox="1">
            <a:spLocks noChangeArrowheads="1"/>
          </p:cNvSpPr>
          <p:nvPr/>
        </p:nvSpPr>
        <p:spPr bwMode="auto">
          <a:xfrm>
            <a:off x="5795963" y="56896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en-US" altLang="zh-CN" sz="1800"/>
              <a:t>35</a:t>
            </a:r>
          </a:p>
        </p:txBody>
      </p:sp>
      <p:sp>
        <p:nvSpPr>
          <p:cNvPr id="46088" name="Text Box 9"/>
          <p:cNvSpPr txBox="1">
            <a:spLocks noChangeArrowheads="1"/>
          </p:cNvSpPr>
          <p:nvPr/>
        </p:nvSpPr>
        <p:spPr bwMode="auto">
          <a:xfrm>
            <a:off x="866775" y="55895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en-US" altLang="zh-CN" sz="1800"/>
              <a:t>0</a:t>
            </a:r>
          </a:p>
        </p:txBody>
      </p:sp>
      <p:sp>
        <p:nvSpPr>
          <p:cNvPr id="46089" name="Text Box 10"/>
          <p:cNvSpPr txBox="1">
            <a:spLocks noChangeArrowheads="1"/>
          </p:cNvSpPr>
          <p:nvPr/>
        </p:nvSpPr>
        <p:spPr bwMode="auto">
          <a:xfrm>
            <a:off x="836613" y="29003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en-US" altLang="zh-CN" sz="1800"/>
              <a:t>1</a:t>
            </a:r>
          </a:p>
        </p:txBody>
      </p:sp>
      <p:sp>
        <p:nvSpPr>
          <p:cNvPr id="91147" name="Rectangle 11"/>
          <p:cNvSpPr>
            <a:spLocks noChangeArrowheads="1"/>
          </p:cNvSpPr>
          <p:nvPr/>
        </p:nvSpPr>
        <p:spPr bwMode="auto">
          <a:xfrm>
            <a:off x="1154113" y="3141663"/>
            <a:ext cx="2105025" cy="2608262"/>
          </a:xfrm>
          <a:prstGeom prst="rect">
            <a:avLst/>
          </a:prstGeom>
          <a:solidFill>
            <a:srgbClr val="9999FF"/>
          </a:solidFill>
          <a:ln w="28575">
            <a:solidFill>
              <a:schemeClr val="tx1"/>
            </a:solidFill>
            <a:prstDash val="dash"/>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sz="3600" b="1">
                <a:solidFill>
                  <a:srgbClr val="0033CC"/>
                </a:solidFill>
              </a:rPr>
              <a:t>冷</a:t>
            </a:r>
          </a:p>
        </p:txBody>
      </p:sp>
      <p:sp>
        <p:nvSpPr>
          <p:cNvPr id="91148" name="Rectangle 12"/>
          <p:cNvSpPr>
            <a:spLocks noChangeArrowheads="1"/>
          </p:cNvSpPr>
          <p:nvPr/>
        </p:nvSpPr>
        <p:spPr bwMode="auto">
          <a:xfrm>
            <a:off x="3276600" y="3160713"/>
            <a:ext cx="1366838" cy="2608262"/>
          </a:xfrm>
          <a:prstGeom prst="rect">
            <a:avLst/>
          </a:prstGeom>
          <a:solidFill>
            <a:srgbClr val="99CC00"/>
          </a:solidFill>
          <a:ln w="28575">
            <a:solidFill>
              <a:schemeClr val="tx1"/>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sz="3600" b="1"/>
              <a:t>舒适</a:t>
            </a:r>
          </a:p>
        </p:txBody>
      </p:sp>
      <p:sp>
        <p:nvSpPr>
          <p:cNvPr id="91149" name="Rectangle 13"/>
          <p:cNvSpPr>
            <a:spLocks noChangeArrowheads="1"/>
          </p:cNvSpPr>
          <p:nvPr/>
        </p:nvSpPr>
        <p:spPr bwMode="auto">
          <a:xfrm>
            <a:off x="4643438" y="3141663"/>
            <a:ext cx="2203450" cy="2608262"/>
          </a:xfrm>
          <a:prstGeom prst="rect">
            <a:avLst/>
          </a:prstGeom>
          <a:solidFill>
            <a:srgbClr val="FF6600"/>
          </a:solidFill>
          <a:ln w="28575">
            <a:solidFill>
              <a:schemeClr val="tx1"/>
            </a:solidFill>
            <a:prstDash val="dash"/>
            <a:miter lim="800000"/>
            <a:headEnd/>
            <a:tailEnd/>
          </a:ln>
          <a:effectLst/>
        </p:spPr>
        <p:txBody>
          <a:bodyPr wrap="none" anchor="ctr"/>
          <a:lstStyle/>
          <a:p>
            <a:pPr>
              <a:defRPr/>
            </a:pPr>
            <a:r>
              <a:rPr lang="zh-CN" altLang="en-US" sz="3600" b="1" dirty="0">
                <a:solidFill>
                  <a:schemeClr val="bg1">
                    <a:lumMod val="75000"/>
                  </a:schemeClr>
                </a:solidFill>
              </a:rPr>
              <a:t>热</a:t>
            </a:r>
          </a:p>
        </p:txBody>
      </p:sp>
      <p:sp>
        <p:nvSpPr>
          <p:cNvPr id="46093" name="Text Box 14"/>
          <p:cNvSpPr txBox="1">
            <a:spLocks noChangeArrowheads="1"/>
          </p:cNvSpPr>
          <p:nvPr/>
        </p:nvSpPr>
        <p:spPr bwMode="auto">
          <a:xfrm>
            <a:off x="3035300" y="56896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en-US" altLang="zh-CN" sz="1800"/>
              <a:t>15</a:t>
            </a:r>
          </a:p>
        </p:txBody>
      </p:sp>
      <p:sp>
        <p:nvSpPr>
          <p:cNvPr id="46094" name="Text Box 15"/>
          <p:cNvSpPr txBox="1">
            <a:spLocks noChangeArrowheads="1"/>
          </p:cNvSpPr>
          <p:nvPr/>
        </p:nvSpPr>
        <p:spPr bwMode="auto">
          <a:xfrm>
            <a:off x="2328863" y="56927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en-US" altLang="zh-CN" sz="1800"/>
              <a:t>10</a:t>
            </a:r>
          </a:p>
        </p:txBody>
      </p:sp>
      <p:sp>
        <p:nvSpPr>
          <p:cNvPr id="46095" name="Text Box 16"/>
          <p:cNvSpPr txBox="1">
            <a:spLocks noChangeArrowheads="1"/>
          </p:cNvSpPr>
          <p:nvPr/>
        </p:nvSpPr>
        <p:spPr bwMode="auto">
          <a:xfrm>
            <a:off x="5129213" y="56991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en-US" altLang="zh-CN" sz="1800"/>
              <a:t>30</a:t>
            </a:r>
          </a:p>
        </p:txBody>
      </p:sp>
      <p:sp>
        <p:nvSpPr>
          <p:cNvPr id="46096" name="Text Box 17"/>
          <p:cNvSpPr txBox="1">
            <a:spLocks noChangeArrowheads="1"/>
          </p:cNvSpPr>
          <p:nvPr/>
        </p:nvSpPr>
        <p:spPr bwMode="auto">
          <a:xfrm>
            <a:off x="6516688" y="567055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en-US" altLang="zh-CN" sz="1800"/>
              <a:t>40</a:t>
            </a:r>
          </a:p>
        </p:txBody>
      </p:sp>
      <p:sp>
        <p:nvSpPr>
          <p:cNvPr id="46097" name="Text Box 18"/>
          <p:cNvSpPr txBox="1">
            <a:spLocks noChangeArrowheads="1"/>
          </p:cNvSpPr>
          <p:nvPr/>
        </p:nvSpPr>
        <p:spPr bwMode="auto">
          <a:xfrm>
            <a:off x="3775075" y="569595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en-US" altLang="zh-CN" sz="1800"/>
              <a:t>20</a:t>
            </a:r>
          </a:p>
        </p:txBody>
      </p:sp>
      <p:sp>
        <p:nvSpPr>
          <p:cNvPr id="46098" name="Text Box 19"/>
          <p:cNvSpPr txBox="1">
            <a:spLocks noChangeArrowheads="1"/>
          </p:cNvSpPr>
          <p:nvPr/>
        </p:nvSpPr>
        <p:spPr bwMode="auto">
          <a:xfrm>
            <a:off x="630238" y="4183063"/>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en-US" altLang="zh-CN" sz="1800"/>
              <a:t>0.5</a:t>
            </a:r>
          </a:p>
        </p:txBody>
      </p:sp>
      <p:sp>
        <p:nvSpPr>
          <p:cNvPr id="91156" name="Text Box 20"/>
          <p:cNvSpPr txBox="1">
            <a:spLocks noChangeArrowheads="1"/>
          </p:cNvSpPr>
          <p:nvPr/>
        </p:nvSpPr>
        <p:spPr bwMode="auto">
          <a:xfrm>
            <a:off x="2411413" y="5229225"/>
            <a:ext cx="8112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en-US" altLang="zh-CN" sz="2800" b="1">
                <a:solidFill>
                  <a:srgbClr val="0033CC"/>
                </a:solidFill>
              </a:rPr>
              <a:t>14.9</a:t>
            </a:r>
          </a:p>
        </p:txBody>
      </p:sp>
      <p:sp>
        <p:nvSpPr>
          <p:cNvPr id="91157" name="Text Box 21"/>
          <p:cNvSpPr txBox="1">
            <a:spLocks noChangeArrowheads="1"/>
          </p:cNvSpPr>
          <p:nvPr/>
        </p:nvSpPr>
        <p:spPr bwMode="auto">
          <a:xfrm>
            <a:off x="3348038" y="5229225"/>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en-US" altLang="zh-CN" sz="2800" b="1">
                <a:solidFill>
                  <a:srgbClr val="008000"/>
                </a:solidFill>
              </a:rPr>
              <a:t>15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3" presetClass="entr" presetSubtype="16" fill="hold" grpId="0" nodeType="clickEffect">
                                  <p:stCondLst>
                                    <p:cond delay="0"/>
                                  </p:stCondLst>
                                  <p:childTnLst>
                                    <p:set>
                                      <p:cBhvr>
                                        <p:cTn id="10" dur="1" fill="hold">
                                          <p:stCondLst>
                                            <p:cond delay="0"/>
                                          </p:stCondLst>
                                        </p:cTn>
                                        <p:tgtEl>
                                          <p:spTgt spid="91147"/>
                                        </p:tgtEl>
                                        <p:attrNameLst>
                                          <p:attrName>style.visibility</p:attrName>
                                        </p:attrNameLst>
                                      </p:cBhvr>
                                      <p:to>
                                        <p:strVal val="visible"/>
                                      </p:to>
                                    </p:set>
                                    <p:anim calcmode="lin" valueType="num">
                                      <p:cBhvr>
                                        <p:cTn id="11" dur="500" fill="hold"/>
                                        <p:tgtEl>
                                          <p:spTgt spid="91147"/>
                                        </p:tgtEl>
                                        <p:attrNameLst>
                                          <p:attrName>ppt_w</p:attrName>
                                        </p:attrNameLst>
                                      </p:cBhvr>
                                      <p:tavLst>
                                        <p:tav tm="0">
                                          <p:val>
                                            <p:fltVal val="0"/>
                                          </p:val>
                                        </p:tav>
                                        <p:tav tm="100000">
                                          <p:val>
                                            <p:strVal val="#ppt_w"/>
                                          </p:val>
                                        </p:tav>
                                      </p:tavLst>
                                    </p:anim>
                                    <p:anim calcmode="lin" valueType="num">
                                      <p:cBhvr>
                                        <p:cTn id="12" dur="500" fill="hold"/>
                                        <p:tgtEl>
                                          <p:spTgt spid="91147"/>
                                        </p:tgtEl>
                                        <p:attrNameLst>
                                          <p:attrName>ppt_h</p:attrName>
                                        </p:attrNameLst>
                                      </p:cBhvr>
                                      <p:tavLst>
                                        <p:tav tm="0">
                                          <p:val>
                                            <p:fltVal val="0"/>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114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115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1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7" grpId="0" animBg="1"/>
      <p:bldP spid="91148" grpId="0" animBg="1"/>
      <p:bldP spid="91149" grpId="0" animBg="1"/>
      <p:bldP spid="91156" grpId="0"/>
      <p:bldP spid="9115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0"/>
          <p:cNvSpPr txBox="1">
            <a:spLocks noChangeArrowheads="1"/>
          </p:cNvSpPr>
          <p:nvPr/>
        </p:nvSpPr>
        <p:spPr bwMode="auto">
          <a:xfrm>
            <a:off x="1714500" y="1000125"/>
            <a:ext cx="4392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b="1">
                <a:solidFill>
                  <a:srgbClr val="CC3300"/>
                </a:solidFill>
              </a:rPr>
              <a:t>模糊集合</a:t>
            </a:r>
            <a:r>
              <a:rPr lang="zh-CN" altLang="en-US" b="1"/>
              <a:t>对温度的定义</a:t>
            </a:r>
          </a:p>
        </p:txBody>
      </p:sp>
      <p:sp>
        <p:nvSpPr>
          <p:cNvPr id="47107" name="Line 21"/>
          <p:cNvSpPr>
            <a:spLocks noChangeShapeType="1"/>
          </p:cNvSpPr>
          <p:nvPr/>
        </p:nvSpPr>
        <p:spPr bwMode="auto">
          <a:xfrm flipV="1">
            <a:off x="1554163" y="1141413"/>
            <a:ext cx="0" cy="32956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08" name="Line 22"/>
          <p:cNvSpPr>
            <a:spLocks noChangeShapeType="1"/>
          </p:cNvSpPr>
          <p:nvPr/>
        </p:nvSpPr>
        <p:spPr bwMode="auto">
          <a:xfrm>
            <a:off x="1554163" y="4416425"/>
            <a:ext cx="6713537"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09" name="Text Box 23"/>
          <p:cNvSpPr txBox="1">
            <a:spLocks noChangeArrowheads="1"/>
          </p:cNvSpPr>
          <p:nvPr/>
        </p:nvSpPr>
        <p:spPr bwMode="auto">
          <a:xfrm>
            <a:off x="1668463" y="45767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en-US" altLang="zh-CN" sz="1800"/>
              <a:t>5</a:t>
            </a:r>
          </a:p>
        </p:txBody>
      </p:sp>
      <p:sp>
        <p:nvSpPr>
          <p:cNvPr id="47110" name="Text Box 24"/>
          <p:cNvSpPr txBox="1">
            <a:spLocks noChangeArrowheads="1"/>
          </p:cNvSpPr>
          <p:nvPr/>
        </p:nvSpPr>
        <p:spPr bwMode="auto">
          <a:xfrm>
            <a:off x="4438650" y="456565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en-US" altLang="zh-CN" sz="1800"/>
              <a:t>25</a:t>
            </a:r>
          </a:p>
        </p:txBody>
      </p:sp>
      <p:sp>
        <p:nvSpPr>
          <p:cNvPr id="47111" name="Text Box 25"/>
          <p:cNvSpPr txBox="1">
            <a:spLocks noChangeArrowheads="1"/>
          </p:cNvSpPr>
          <p:nvPr/>
        </p:nvSpPr>
        <p:spPr bwMode="auto">
          <a:xfrm>
            <a:off x="5807075" y="456565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en-US" altLang="zh-CN" sz="1800"/>
              <a:t>35</a:t>
            </a:r>
          </a:p>
        </p:txBody>
      </p:sp>
      <p:sp>
        <p:nvSpPr>
          <p:cNvPr id="47112" name="Text Box 26"/>
          <p:cNvSpPr txBox="1">
            <a:spLocks noChangeArrowheads="1"/>
          </p:cNvSpPr>
          <p:nvPr/>
        </p:nvSpPr>
        <p:spPr bwMode="auto">
          <a:xfrm>
            <a:off x="1249363" y="42402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en-US" altLang="zh-CN" sz="1800"/>
              <a:t>0</a:t>
            </a:r>
          </a:p>
        </p:txBody>
      </p:sp>
      <p:sp>
        <p:nvSpPr>
          <p:cNvPr id="47113" name="Text Box 27"/>
          <p:cNvSpPr txBox="1">
            <a:spLocks noChangeArrowheads="1"/>
          </p:cNvSpPr>
          <p:nvPr/>
        </p:nvSpPr>
        <p:spPr bwMode="auto">
          <a:xfrm>
            <a:off x="1219200" y="15509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en-US" altLang="zh-CN" sz="1800"/>
              <a:t>1</a:t>
            </a:r>
          </a:p>
        </p:txBody>
      </p:sp>
      <p:sp>
        <p:nvSpPr>
          <p:cNvPr id="47114" name="Text Box 28"/>
          <p:cNvSpPr txBox="1">
            <a:spLocks noChangeArrowheads="1"/>
          </p:cNvSpPr>
          <p:nvPr/>
        </p:nvSpPr>
        <p:spPr bwMode="auto">
          <a:xfrm>
            <a:off x="3046413" y="456565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en-US" altLang="zh-CN" sz="1800"/>
              <a:t>15</a:t>
            </a:r>
          </a:p>
        </p:txBody>
      </p:sp>
      <p:sp>
        <p:nvSpPr>
          <p:cNvPr id="47115" name="Text Box 29"/>
          <p:cNvSpPr txBox="1">
            <a:spLocks noChangeArrowheads="1"/>
          </p:cNvSpPr>
          <p:nvPr/>
        </p:nvSpPr>
        <p:spPr bwMode="auto">
          <a:xfrm>
            <a:off x="2339975" y="45688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en-US" altLang="zh-CN" sz="1800"/>
              <a:t>10</a:t>
            </a:r>
          </a:p>
        </p:txBody>
      </p:sp>
      <p:sp>
        <p:nvSpPr>
          <p:cNvPr id="47116" name="Text Box 30"/>
          <p:cNvSpPr txBox="1">
            <a:spLocks noChangeArrowheads="1"/>
          </p:cNvSpPr>
          <p:nvPr/>
        </p:nvSpPr>
        <p:spPr bwMode="auto">
          <a:xfrm>
            <a:off x="5140325" y="45751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en-US" altLang="zh-CN" sz="1800"/>
              <a:t>30</a:t>
            </a:r>
          </a:p>
        </p:txBody>
      </p:sp>
      <p:sp>
        <p:nvSpPr>
          <p:cNvPr id="47117" name="Text Box 31"/>
          <p:cNvSpPr txBox="1">
            <a:spLocks noChangeArrowheads="1"/>
          </p:cNvSpPr>
          <p:nvPr/>
        </p:nvSpPr>
        <p:spPr bwMode="auto">
          <a:xfrm>
            <a:off x="6527800" y="45466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en-US" altLang="zh-CN" sz="1800"/>
              <a:t>40</a:t>
            </a:r>
          </a:p>
        </p:txBody>
      </p:sp>
      <p:sp>
        <p:nvSpPr>
          <p:cNvPr id="47118" name="Text Box 32"/>
          <p:cNvSpPr txBox="1">
            <a:spLocks noChangeArrowheads="1"/>
          </p:cNvSpPr>
          <p:nvPr/>
        </p:nvSpPr>
        <p:spPr bwMode="auto">
          <a:xfrm>
            <a:off x="3786188" y="4572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en-US" altLang="zh-CN" sz="1800"/>
              <a:t>20</a:t>
            </a:r>
          </a:p>
        </p:txBody>
      </p:sp>
      <p:sp>
        <p:nvSpPr>
          <p:cNvPr id="47119" name="Text Box 33"/>
          <p:cNvSpPr txBox="1">
            <a:spLocks noChangeArrowheads="1"/>
          </p:cNvSpPr>
          <p:nvPr/>
        </p:nvSpPr>
        <p:spPr bwMode="auto">
          <a:xfrm>
            <a:off x="1012825" y="2833688"/>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en-US" altLang="zh-CN" sz="1800"/>
              <a:t>0.5</a:t>
            </a:r>
          </a:p>
        </p:txBody>
      </p:sp>
      <p:sp>
        <p:nvSpPr>
          <p:cNvPr id="47120" name="Text Box 34"/>
          <p:cNvSpPr txBox="1">
            <a:spLocks noChangeArrowheads="1"/>
          </p:cNvSpPr>
          <p:nvPr/>
        </p:nvSpPr>
        <p:spPr bwMode="auto">
          <a:xfrm>
            <a:off x="998538" y="3371850"/>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en-US" altLang="zh-CN" sz="1800"/>
              <a:t>0.3</a:t>
            </a:r>
          </a:p>
        </p:txBody>
      </p:sp>
      <p:sp>
        <p:nvSpPr>
          <p:cNvPr id="47121" name="Text Box 35"/>
          <p:cNvSpPr txBox="1">
            <a:spLocks noChangeArrowheads="1"/>
          </p:cNvSpPr>
          <p:nvPr/>
        </p:nvSpPr>
        <p:spPr bwMode="auto">
          <a:xfrm>
            <a:off x="993775" y="2290763"/>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en-US" altLang="zh-CN" sz="1800"/>
              <a:t>0.7</a:t>
            </a:r>
          </a:p>
        </p:txBody>
      </p:sp>
      <p:sp>
        <p:nvSpPr>
          <p:cNvPr id="47122" name="Line 36"/>
          <p:cNvSpPr>
            <a:spLocks noChangeShapeType="1"/>
          </p:cNvSpPr>
          <p:nvPr/>
        </p:nvSpPr>
        <p:spPr bwMode="auto">
          <a:xfrm>
            <a:off x="3659188" y="1792288"/>
            <a:ext cx="0" cy="25923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3" name="Line 37"/>
          <p:cNvSpPr>
            <a:spLocks noChangeShapeType="1"/>
          </p:cNvSpPr>
          <p:nvPr/>
        </p:nvSpPr>
        <p:spPr bwMode="auto">
          <a:xfrm>
            <a:off x="5026025" y="1792288"/>
            <a:ext cx="0" cy="25923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4" name="Line 38"/>
          <p:cNvSpPr>
            <a:spLocks noChangeShapeType="1"/>
          </p:cNvSpPr>
          <p:nvPr/>
        </p:nvSpPr>
        <p:spPr bwMode="auto">
          <a:xfrm flipH="1">
            <a:off x="1570038" y="1792288"/>
            <a:ext cx="647700" cy="0"/>
          </a:xfrm>
          <a:prstGeom prst="line">
            <a:avLst/>
          </a:prstGeom>
          <a:noFill/>
          <a:ln w="76200">
            <a:solidFill>
              <a:srgbClr val="66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5" name="Line 39"/>
          <p:cNvSpPr>
            <a:spLocks noChangeShapeType="1"/>
          </p:cNvSpPr>
          <p:nvPr/>
        </p:nvSpPr>
        <p:spPr bwMode="auto">
          <a:xfrm>
            <a:off x="3659188" y="1792288"/>
            <a:ext cx="1366837" cy="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7126" name="Group 40"/>
          <p:cNvGrpSpPr>
            <a:grpSpLocks/>
          </p:cNvGrpSpPr>
          <p:nvPr/>
        </p:nvGrpSpPr>
        <p:grpSpPr bwMode="auto">
          <a:xfrm>
            <a:off x="1570038" y="1784350"/>
            <a:ext cx="6389687" cy="2592388"/>
            <a:chOff x="385" y="2437"/>
            <a:chExt cx="4025" cy="1633"/>
          </a:xfrm>
        </p:grpSpPr>
        <p:sp>
          <p:nvSpPr>
            <p:cNvPr id="47155" name="Rectangle 41"/>
            <p:cNvSpPr>
              <a:spLocks noChangeArrowheads="1"/>
            </p:cNvSpPr>
            <p:nvPr/>
          </p:nvSpPr>
          <p:spPr bwMode="auto">
            <a:xfrm>
              <a:off x="1701" y="2437"/>
              <a:ext cx="861" cy="1633"/>
            </a:xfrm>
            <a:prstGeom prst="rect">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b="1">
                  <a:latin typeface="Verdana" pitchFamily="34" charset="0"/>
                </a:rPr>
                <a:t>舒适</a:t>
              </a:r>
            </a:p>
          </p:txBody>
        </p:sp>
        <p:sp>
          <p:nvSpPr>
            <p:cNvPr id="47156" name="Rectangle 42"/>
            <p:cNvSpPr>
              <a:spLocks noChangeArrowheads="1"/>
            </p:cNvSpPr>
            <p:nvPr/>
          </p:nvSpPr>
          <p:spPr bwMode="auto">
            <a:xfrm>
              <a:off x="385" y="2437"/>
              <a:ext cx="408" cy="163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b="1">
                  <a:solidFill>
                    <a:srgbClr val="0033CC"/>
                  </a:solidFill>
                  <a:latin typeface="Verdana" pitchFamily="34" charset="0"/>
                </a:rPr>
                <a:t>冷</a:t>
              </a:r>
            </a:p>
          </p:txBody>
        </p:sp>
        <p:sp>
          <p:nvSpPr>
            <p:cNvPr id="47157" name="Rectangle 43"/>
            <p:cNvSpPr>
              <a:spLocks noChangeArrowheads="1"/>
            </p:cNvSpPr>
            <p:nvPr/>
          </p:nvSpPr>
          <p:spPr bwMode="auto">
            <a:xfrm>
              <a:off x="3458" y="2437"/>
              <a:ext cx="952" cy="163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b="1">
                  <a:latin typeface="Verdana" pitchFamily="34" charset="0"/>
                </a:rPr>
                <a:t>热</a:t>
              </a:r>
            </a:p>
          </p:txBody>
        </p:sp>
      </p:grpSp>
      <p:sp>
        <p:nvSpPr>
          <p:cNvPr id="47127" name="Line 44"/>
          <p:cNvSpPr>
            <a:spLocks noChangeShapeType="1"/>
          </p:cNvSpPr>
          <p:nvPr/>
        </p:nvSpPr>
        <p:spPr bwMode="auto">
          <a:xfrm>
            <a:off x="6467475" y="1792288"/>
            <a:ext cx="1511300" cy="0"/>
          </a:xfrm>
          <a:prstGeom prst="line">
            <a:avLst/>
          </a:prstGeom>
          <a:noFill/>
          <a:ln w="762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 name="Group 45"/>
          <p:cNvGrpSpPr>
            <a:grpSpLocks/>
          </p:cNvGrpSpPr>
          <p:nvPr/>
        </p:nvGrpSpPr>
        <p:grpSpPr bwMode="auto">
          <a:xfrm>
            <a:off x="4994275" y="1808163"/>
            <a:ext cx="1368425" cy="2663825"/>
            <a:chOff x="2562" y="2437"/>
            <a:chExt cx="862" cy="1678"/>
          </a:xfrm>
        </p:grpSpPr>
        <p:sp>
          <p:nvSpPr>
            <p:cNvPr id="47153" name="Line 46"/>
            <p:cNvSpPr>
              <a:spLocks noChangeShapeType="1"/>
            </p:cNvSpPr>
            <p:nvPr/>
          </p:nvSpPr>
          <p:spPr bwMode="auto">
            <a:xfrm>
              <a:off x="2562" y="2437"/>
              <a:ext cx="862" cy="1678"/>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54" name="AutoShape 47"/>
            <p:cNvSpPr>
              <a:spLocks noChangeArrowheads="1"/>
            </p:cNvSpPr>
            <p:nvPr/>
          </p:nvSpPr>
          <p:spPr bwMode="auto">
            <a:xfrm>
              <a:off x="2562" y="2437"/>
              <a:ext cx="817" cy="1633"/>
            </a:xfrm>
            <a:prstGeom prst="rtTriangle">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endParaRPr lang="zh-CN" altLang="en-US" sz="1800"/>
            </a:p>
          </p:txBody>
        </p:sp>
      </p:grpSp>
      <p:grpSp>
        <p:nvGrpSpPr>
          <p:cNvPr id="4" name="Group 48"/>
          <p:cNvGrpSpPr>
            <a:grpSpLocks/>
          </p:cNvGrpSpPr>
          <p:nvPr/>
        </p:nvGrpSpPr>
        <p:grpSpPr bwMode="auto">
          <a:xfrm>
            <a:off x="2217738" y="1784350"/>
            <a:ext cx="1441450" cy="2592388"/>
            <a:chOff x="793" y="2437"/>
            <a:chExt cx="908" cy="1633"/>
          </a:xfrm>
        </p:grpSpPr>
        <p:sp>
          <p:nvSpPr>
            <p:cNvPr id="47151" name="AutoShape 49"/>
            <p:cNvSpPr>
              <a:spLocks noChangeArrowheads="1"/>
            </p:cNvSpPr>
            <p:nvPr/>
          </p:nvSpPr>
          <p:spPr bwMode="auto">
            <a:xfrm flipH="1">
              <a:off x="793" y="2437"/>
              <a:ext cx="908" cy="1633"/>
            </a:xfrm>
            <a:prstGeom prst="rtTriangle">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endParaRPr lang="zh-CN" altLang="en-US" sz="1800"/>
            </a:p>
          </p:txBody>
        </p:sp>
        <p:sp>
          <p:nvSpPr>
            <p:cNvPr id="47152" name="Line 50"/>
            <p:cNvSpPr>
              <a:spLocks noChangeShapeType="1"/>
            </p:cNvSpPr>
            <p:nvPr/>
          </p:nvSpPr>
          <p:spPr bwMode="auto">
            <a:xfrm flipH="1">
              <a:off x="793" y="2437"/>
              <a:ext cx="908" cy="1633"/>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51"/>
          <p:cNvGrpSpPr>
            <a:grpSpLocks/>
          </p:cNvGrpSpPr>
          <p:nvPr/>
        </p:nvGrpSpPr>
        <p:grpSpPr bwMode="auto">
          <a:xfrm>
            <a:off x="5026025" y="1784350"/>
            <a:ext cx="1441450" cy="2663825"/>
            <a:chOff x="2562" y="2437"/>
            <a:chExt cx="908" cy="1678"/>
          </a:xfrm>
        </p:grpSpPr>
        <p:sp>
          <p:nvSpPr>
            <p:cNvPr id="47149" name="AutoShape 52"/>
            <p:cNvSpPr>
              <a:spLocks noChangeArrowheads="1"/>
            </p:cNvSpPr>
            <p:nvPr/>
          </p:nvSpPr>
          <p:spPr bwMode="auto">
            <a:xfrm flipH="1">
              <a:off x="2562" y="2437"/>
              <a:ext cx="908" cy="1633"/>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endParaRPr lang="zh-CN" altLang="en-US" sz="1800"/>
            </a:p>
          </p:txBody>
        </p:sp>
        <p:sp>
          <p:nvSpPr>
            <p:cNvPr id="47150" name="Line 53"/>
            <p:cNvSpPr>
              <a:spLocks noChangeShapeType="1"/>
            </p:cNvSpPr>
            <p:nvPr/>
          </p:nvSpPr>
          <p:spPr bwMode="auto">
            <a:xfrm flipV="1">
              <a:off x="2562" y="2437"/>
              <a:ext cx="908" cy="1678"/>
            </a:xfrm>
            <a:prstGeom prst="line">
              <a:avLst/>
            </a:prstGeom>
            <a:noFill/>
            <a:ln w="762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7131" name="Line 54"/>
          <p:cNvSpPr>
            <a:spLocks noChangeShapeType="1"/>
          </p:cNvSpPr>
          <p:nvPr/>
        </p:nvSpPr>
        <p:spPr bwMode="auto">
          <a:xfrm>
            <a:off x="1570038" y="3152775"/>
            <a:ext cx="63373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2" name="Line 55"/>
          <p:cNvSpPr>
            <a:spLocks noChangeShapeType="1"/>
          </p:cNvSpPr>
          <p:nvPr/>
        </p:nvSpPr>
        <p:spPr bwMode="auto">
          <a:xfrm>
            <a:off x="1570038" y="2540000"/>
            <a:ext cx="63373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16" name="Text Box 56"/>
          <p:cNvSpPr txBox="1">
            <a:spLocks noChangeArrowheads="1"/>
          </p:cNvSpPr>
          <p:nvPr/>
        </p:nvSpPr>
        <p:spPr bwMode="auto">
          <a:xfrm>
            <a:off x="3586163" y="4089400"/>
            <a:ext cx="508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en-US" altLang="zh-CN" sz="1800" b="1">
                <a:solidFill>
                  <a:srgbClr val="008000"/>
                </a:solidFill>
                <a:latin typeface="Verdana" pitchFamily="34" charset="0"/>
              </a:rPr>
              <a:t>15</a:t>
            </a:r>
          </a:p>
        </p:txBody>
      </p:sp>
      <p:sp>
        <p:nvSpPr>
          <p:cNvPr id="92217" name="AutoShape 57"/>
          <p:cNvSpPr>
            <a:spLocks noChangeArrowheads="1"/>
          </p:cNvSpPr>
          <p:nvPr/>
        </p:nvSpPr>
        <p:spPr bwMode="auto">
          <a:xfrm>
            <a:off x="5099050" y="3184525"/>
            <a:ext cx="1295400" cy="1223963"/>
          </a:xfrm>
          <a:prstGeom prst="triangle">
            <a:avLst>
              <a:gd name="adj" fmla="val 50000"/>
            </a:avLst>
          </a:prstGeom>
          <a:solidFill>
            <a:srgbClr val="FF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endParaRPr lang="zh-CN" altLang="en-US" sz="1800"/>
          </a:p>
        </p:txBody>
      </p:sp>
      <p:sp>
        <p:nvSpPr>
          <p:cNvPr id="92218" name="Line 58"/>
          <p:cNvSpPr>
            <a:spLocks noChangeShapeType="1"/>
          </p:cNvSpPr>
          <p:nvPr/>
        </p:nvSpPr>
        <p:spPr bwMode="auto">
          <a:xfrm>
            <a:off x="3667125" y="1768475"/>
            <a:ext cx="0" cy="2663825"/>
          </a:xfrm>
          <a:prstGeom prst="line">
            <a:avLst/>
          </a:prstGeom>
          <a:noFill/>
          <a:ln w="38100">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 name="Group 59"/>
          <p:cNvGrpSpPr>
            <a:grpSpLocks/>
          </p:cNvGrpSpPr>
          <p:nvPr/>
        </p:nvGrpSpPr>
        <p:grpSpPr bwMode="auto">
          <a:xfrm>
            <a:off x="2217738" y="1735138"/>
            <a:ext cx="1460500" cy="2646362"/>
            <a:chOff x="793" y="2403"/>
            <a:chExt cx="920" cy="1667"/>
          </a:xfrm>
        </p:grpSpPr>
        <p:sp>
          <p:nvSpPr>
            <p:cNvPr id="47147" name="AutoShape 60"/>
            <p:cNvSpPr>
              <a:spLocks noChangeArrowheads="1"/>
            </p:cNvSpPr>
            <p:nvPr/>
          </p:nvSpPr>
          <p:spPr bwMode="auto">
            <a:xfrm>
              <a:off x="793" y="2403"/>
              <a:ext cx="920" cy="1667"/>
            </a:xfrm>
            <a:prstGeom prst="rtTriangle">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endParaRPr lang="zh-CN" altLang="en-US" sz="1800"/>
            </a:p>
          </p:txBody>
        </p:sp>
        <p:sp>
          <p:nvSpPr>
            <p:cNvPr id="47148" name="Line 61"/>
            <p:cNvSpPr>
              <a:spLocks noChangeShapeType="1"/>
            </p:cNvSpPr>
            <p:nvPr/>
          </p:nvSpPr>
          <p:spPr bwMode="auto">
            <a:xfrm>
              <a:off x="793" y="2437"/>
              <a:ext cx="908" cy="1633"/>
            </a:xfrm>
            <a:prstGeom prst="line">
              <a:avLst/>
            </a:prstGeom>
            <a:noFill/>
            <a:ln w="76200">
              <a:solidFill>
                <a:srgbClr val="66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2222" name="Line 62"/>
          <p:cNvSpPr>
            <a:spLocks noChangeShapeType="1"/>
          </p:cNvSpPr>
          <p:nvPr/>
        </p:nvSpPr>
        <p:spPr bwMode="auto">
          <a:xfrm>
            <a:off x="3594100" y="1879600"/>
            <a:ext cx="0" cy="2519363"/>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23" name="Line 63"/>
          <p:cNvSpPr>
            <a:spLocks noChangeShapeType="1"/>
          </p:cNvSpPr>
          <p:nvPr/>
        </p:nvSpPr>
        <p:spPr bwMode="auto">
          <a:xfrm flipH="1">
            <a:off x="1570038" y="1857375"/>
            <a:ext cx="2016125"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24" name="Line 64"/>
          <p:cNvSpPr>
            <a:spLocks noChangeShapeType="1"/>
          </p:cNvSpPr>
          <p:nvPr/>
        </p:nvSpPr>
        <p:spPr bwMode="auto">
          <a:xfrm flipH="1">
            <a:off x="1554163" y="1768475"/>
            <a:ext cx="2089150" cy="0"/>
          </a:xfrm>
          <a:prstGeom prst="line">
            <a:avLst/>
          </a:prstGeom>
          <a:noFill/>
          <a:ln w="38100">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25" name="AutoShape 65"/>
          <p:cNvSpPr>
            <a:spLocks noChangeArrowheads="1"/>
          </p:cNvSpPr>
          <p:nvPr/>
        </p:nvSpPr>
        <p:spPr bwMode="auto">
          <a:xfrm>
            <a:off x="2362200" y="3224213"/>
            <a:ext cx="1223963" cy="1158875"/>
          </a:xfrm>
          <a:prstGeom prst="triangle">
            <a:avLst>
              <a:gd name="adj" fmla="val 50000"/>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endParaRPr lang="zh-CN" altLang="en-US" sz="1800"/>
          </a:p>
        </p:txBody>
      </p:sp>
      <p:sp>
        <p:nvSpPr>
          <p:cNvPr id="92226" name="Text Box 66"/>
          <p:cNvSpPr txBox="1">
            <a:spLocks noChangeArrowheads="1"/>
          </p:cNvSpPr>
          <p:nvPr/>
        </p:nvSpPr>
        <p:spPr bwMode="auto">
          <a:xfrm>
            <a:off x="1470025" y="1766888"/>
            <a:ext cx="819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en-US" altLang="zh-CN" sz="2000" b="1">
                <a:solidFill>
                  <a:schemeClr val="tx2"/>
                </a:solidFill>
                <a:latin typeface="Verdana" pitchFamily="34" charset="0"/>
              </a:rPr>
              <a:t>0.99</a:t>
            </a:r>
          </a:p>
        </p:txBody>
      </p:sp>
      <p:sp>
        <p:nvSpPr>
          <p:cNvPr id="92227" name="Text Box 67"/>
          <p:cNvSpPr txBox="1">
            <a:spLocks noChangeArrowheads="1"/>
          </p:cNvSpPr>
          <p:nvPr/>
        </p:nvSpPr>
        <p:spPr bwMode="auto">
          <a:xfrm>
            <a:off x="2393950" y="14017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en-US" altLang="zh-CN" sz="1800" b="1">
                <a:solidFill>
                  <a:schemeClr val="accent2"/>
                </a:solidFill>
              </a:rPr>
              <a:t>1</a:t>
            </a:r>
          </a:p>
        </p:txBody>
      </p:sp>
      <p:sp>
        <p:nvSpPr>
          <p:cNvPr id="92228" name="Line 68"/>
          <p:cNvSpPr>
            <a:spLocks noChangeShapeType="1"/>
          </p:cNvSpPr>
          <p:nvPr/>
        </p:nvSpPr>
        <p:spPr bwMode="auto">
          <a:xfrm flipH="1">
            <a:off x="1570038" y="4305300"/>
            <a:ext cx="2016125"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29" name="Text Box 69"/>
          <p:cNvSpPr txBox="1">
            <a:spLocks noChangeArrowheads="1"/>
          </p:cNvSpPr>
          <p:nvPr/>
        </p:nvSpPr>
        <p:spPr bwMode="auto">
          <a:xfrm>
            <a:off x="1471613" y="3944938"/>
            <a:ext cx="819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en-US" altLang="zh-CN" sz="2000" b="1">
                <a:solidFill>
                  <a:schemeClr val="tx2"/>
                </a:solidFill>
                <a:latin typeface="Verdana" pitchFamily="34" charset="0"/>
              </a:rPr>
              <a:t>0.01</a:t>
            </a:r>
          </a:p>
        </p:txBody>
      </p:sp>
      <p:sp>
        <p:nvSpPr>
          <p:cNvPr id="92230" name="Text Box 70"/>
          <p:cNvSpPr txBox="1">
            <a:spLocks noChangeArrowheads="1"/>
          </p:cNvSpPr>
          <p:nvPr/>
        </p:nvSpPr>
        <p:spPr bwMode="auto">
          <a:xfrm>
            <a:off x="2930525" y="3959225"/>
            <a:ext cx="7524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en-US" altLang="zh-CN" sz="1800" b="1">
                <a:solidFill>
                  <a:schemeClr val="folHlink"/>
                </a:solidFill>
                <a:latin typeface="Verdana" pitchFamily="34" charset="0"/>
              </a:rPr>
              <a:t>14.9</a:t>
            </a:r>
          </a:p>
        </p:txBody>
      </p:sp>
      <p:sp>
        <p:nvSpPr>
          <p:cNvPr id="47146" name="Line 71"/>
          <p:cNvSpPr>
            <a:spLocks noChangeShapeType="1"/>
          </p:cNvSpPr>
          <p:nvPr/>
        </p:nvSpPr>
        <p:spPr bwMode="auto">
          <a:xfrm>
            <a:off x="1570038" y="3656013"/>
            <a:ext cx="6408737"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1000"/>
                                  </p:stCondLst>
                                  <p:childTnLst>
                                    <p:set>
                                      <p:cBhvr>
                                        <p:cTn id="9" dur="1" fill="hold">
                                          <p:stCondLst>
                                            <p:cond delay="0"/>
                                          </p:stCondLst>
                                        </p:cTn>
                                        <p:tgtEl>
                                          <p:spTgt spid="4"/>
                                        </p:tgtEl>
                                        <p:attrNameLst>
                                          <p:attrName>style.visibility</p:attrName>
                                        </p:attrNameLst>
                                      </p:cBhvr>
                                      <p:to>
                                        <p:strVal val="visible"/>
                                      </p:to>
                                    </p:set>
                                  </p:childTnLst>
                                </p:cTn>
                              </p:par>
                            </p:childTnLst>
                          </p:cTn>
                        </p:par>
                        <p:par>
                          <p:cTn id="10" fill="hold" nodeType="afterGroup">
                            <p:stCondLst>
                              <p:cond delay="1000"/>
                            </p:stCondLst>
                            <p:childTnLst>
                              <p:par>
                                <p:cTn id="11" presetID="23" presetClass="entr" presetSubtype="16" fill="hold" grpId="0" nodeType="afterEffect">
                                  <p:stCondLst>
                                    <p:cond delay="1000"/>
                                  </p:stCondLst>
                                  <p:childTnLst>
                                    <p:set>
                                      <p:cBhvr>
                                        <p:cTn id="12" dur="1" fill="hold">
                                          <p:stCondLst>
                                            <p:cond delay="0"/>
                                          </p:stCondLst>
                                        </p:cTn>
                                        <p:tgtEl>
                                          <p:spTgt spid="92225"/>
                                        </p:tgtEl>
                                        <p:attrNameLst>
                                          <p:attrName>style.visibility</p:attrName>
                                        </p:attrNameLst>
                                      </p:cBhvr>
                                      <p:to>
                                        <p:strVal val="visible"/>
                                      </p:to>
                                    </p:set>
                                    <p:anim calcmode="lin" valueType="num">
                                      <p:cBhvr>
                                        <p:cTn id="13" dur="500" fill="hold"/>
                                        <p:tgtEl>
                                          <p:spTgt spid="92225"/>
                                        </p:tgtEl>
                                        <p:attrNameLst>
                                          <p:attrName>ppt_w</p:attrName>
                                        </p:attrNameLst>
                                      </p:cBhvr>
                                      <p:tavLst>
                                        <p:tav tm="0">
                                          <p:val>
                                            <p:fltVal val="0"/>
                                          </p:val>
                                        </p:tav>
                                        <p:tav tm="100000">
                                          <p:val>
                                            <p:strVal val="#ppt_w"/>
                                          </p:val>
                                        </p:tav>
                                      </p:tavLst>
                                    </p:anim>
                                    <p:anim calcmode="lin" valueType="num">
                                      <p:cBhvr>
                                        <p:cTn id="14" dur="500" fill="hold"/>
                                        <p:tgtEl>
                                          <p:spTgt spid="92225"/>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childTnLst>
                                </p:cTn>
                              </p:par>
                            </p:childTnLst>
                          </p:cTn>
                        </p:par>
                        <p:par>
                          <p:cTn id="21" fill="hold" nodeType="afterGroup">
                            <p:stCondLst>
                              <p:cond delay="500"/>
                            </p:stCondLst>
                            <p:childTnLst>
                              <p:par>
                                <p:cTn id="22" presetID="1" presetClass="entr" presetSubtype="0" fill="hold" nodeType="afterEffect">
                                  <p:stCondLst>
                                    <p:cond delay="1000"/>
                                  </p:stCondLst>
                                  <p:childTnLst>
                                    <p:set>
                                      <p:cBhvr>
                                        <p:cTn id="23" dur="1" fill="hold">
                                          <p:stCondLst>
                                            <p:cond delay="0"/>
                                          </p:stCondLst>
                                        </p:cTn>
                                        <p:tgtEl>
                                          <p:spTgt spid="5"/>
                                        </p:tgtEl>
                                        <p:attrNameLst>
                                          <p:attrName>style.visibility</p:attrName>
                                        </p:attrNameLst>
                                      </p:cBhvr>
                                      <p:to>
                                        <p:strVal val="visible"/>
                                      </p:to>
                                    </p:set>
                                  </p:childTnLst>
                                </p:cTn>
                              </p:par>
                            </p:childTnLst>
                          </p:cTn>
                        </p:par>
                        <p:par>
                          <p:cTn id="24" fill="hold" nodeType="afterGroup">
                            <p:stCondLst>
                              <p:cond delay="1500"/>
                            </p:stCondLst>
                            <p:childTnLst>
                              <p:par>
                                <p:cTn id="25" presetID="1" presetClass="entr" presetSubtype="0" fill="hold" grpId="0" nodeType="afterEffect">
                                  <p:stCondLst>
                                    <p:cond delay="1000"/>
                                  </p:stCondLst>
                                  <p:childTnLst>
                                    <p:set>
                                      <p:cBhvr>
                                        <p:cTn id="26" dur="1" fill="hold">
                                          <p:stCondLst>
                                            <p:cond delay="0"/>
                                          </p:stCondLst>
                                        </p:cTn>
                                        <p:tgtEl>
                                          <p:spTgt spid="9221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223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221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16" fill="hold" grpId="0" nodeType="clickEffect">
                                  <p:stCondLst>
                                    <p:cond delay="0"/>
                                  </p:stCondLst>
                                  <p:childTnLst>
                                    <p:set>
                                      <p:cBhvr>
                                        <p:cTn id="38" dur="1" fill="hold">
                                          <p:stCondLst>
                                            <p:cond delay="0"/>
                                          </p:stCondLst>
                                        </p:cTn>
                                        <p:tgtEl>
                                          <p:spTgt spid="92222"/>
                                        </p:tgtEl>
                                        <p:attrNameLst>
                                          <p:attrName>style.visibility</p:attrName>
                                        </p:attrNameLst>
                                      </p:cBhvr>
                                      <p:to>
                                        <p:strVal val="visible"/>
                                      </p:to>
                                    </p:set>
                                    <p:anim calcmode="lin" valueType="num">
                                      <p:cBhvr>
                                        <p:cTn id="39" dur="500" fill="hold"/>
                                        <p:tgtEl>
                                          <p:spTgt spid="92222"/>
                                        </p:tgtEl>
                                        <p:attrNameLst>
                                          <p:attrName>ppt_w</p:attrName>
                                        </p:attrNameLst>
                                      </p:cBhvr>
                                      <p:tavLst>
                                        <p:tav tm="0">
                                          <p:val>
                                            <p:fltVal val="0"/>
                                          </p:val>
                                        </p:tav>
                                        <p:tav tm="100000">
                                          <p:val>
                                            <p:strVal val="#ppt_w"/>
                                          </p:val>
                                        </p:tav>
                                      </p:tavLst>
                                    </p:anim>
                                    <p:anim calcmode="lin" valueType="num">
                                      <p:cBhvr>
                                        <p:cTn id="40" dur="500" fill="hold"/>
                                        <p:tgtEl>
                                          <p:spTgt spid="92222"/>
                                        </p:tgtEl>
                                        <p:attrNameLst>
                                          <p:attrName>ppt_h</p:attrName>
                                        </p:attrNameLst>
                                      </p:cBhvr>
                                      <p:tavLst>
                                        <p:tav tm="0">
                                          <p:val>
                                            <p:fltVal val="0"/>
                                          </p:val>
                                        </p:tav>
                                        <p:tav tm="100000">
                                          <p:val>
                                            <p:strVal val="#ppt_h"/>
                                          </p:val>
                                        </p:tav>
                                      </p:tavLst>
                                    </p:anim>
                                  </p:childTnLst>
                                </p:cTn>
                              </p:par>
                            </p:childTnLst>
                          </p:cTn>
                        </p:par>
                        <p:par>
                          <p:cTn id="41" fill="hold" nodeType="afterGroup">
                            <p:stCondLst>
                              <p:cond delay="500"/>
                            </p:stCondLst>
                            <p:childTnLst>
                              <p:par>
                                <p:cTn id="42" presetID="1" presetClass="entr" presetSubtype="0" fill="hold" grpId="0" nodeType="afterEffect">
                                  <p:stCondLst>
                                    <p:cond delay="500"/>
                                  </p:stCondLst>
                                  <p:childTnLst>
                                    <p:set>
                                      <p:cBhvr>
                                        <p:cTn id="43" dur="1" fill="hold">
                                          <p:stCondLst>
                                            <p:cond delay="0"/>
                                          </p:stCondLst>
                                        </p:cTn>
                                        <p:tgtEl>
                                          <p:spTgt spid="92223"/>
                                        </p:tgtEl>
                                        <p:attrNameLst>
                                          <p:attrName>style.visibility</p:attrName>
                                        </p:attrNameLst>
                                      </p:cBhvr>
                                      <p:to>
                                        <p:strVal val="visible"/>
                                      </p:to>
                                    </p:set>
                                  </p:childTnLst>
                                </p:cTn>
                              </p:par>
                            </p:childTnLst>
                          </p:cTn>
                        </p:par>
                        <p:par>
                          <p:cTn id="44" fill="hold" nodeType="afterGroup">
                            <p:stCondLst>
                              <p:cond delay="1000"/>
                            </p:stCondLst>
                            <p:childTnLst>
                              <p:par>
                                <p:cTn id="45" presetID="1" presetClass="entr" presetSubtype="0" fill="hold" grpId="0" nodeType="afterEffect">
                                  <p:stCondLst>
                                    <p:cond delay="500"/>
                                  </p:stCondLst>
                                  <p:childTnLst>
                                    <p:set>
                                      <p:cBhvr>
                                        <p:cTn id="46" dur="1" fill="hold">
                                          <p:stCondLst>
                                            <p:cond delay="0"/>
                                          </p:stCondLst>
                                        </p:cTn>
                                        <p:tgtEl>
                                          <p:spTgt spid="92226"/>
                                        </p:tgtEl>
                                        <p:attrNameLst>
                                          <p:attrName>style.visibility</p:attrName>
                                        </p:attrNameLst>
                                      </p:cBhvr>
                                      <p:to>
                                        <p:strVal val="visible"/>
                                      </p:to>
                                    </p:set>
                                  </p:childTnLst>
                                </p:cTn>
                              </p:par>
                            </p:childTnLst>
                          </p:cTn>
                        </p:par>
                        <p:par>
                          <p:cTn id="47" fill="hold" nodeType="afterGroup">
                            <p:stCondLst>
                              <p:cond delay="1500"/>
                            </p:stCondLst>
                            <p:childTnLst>
                              <p:par>
                                <p:cTn id="48" presetID="1" presetClass="entr" presetSubtype="0" fill="hold" grpId="0" nodeType="afterEffect">
                                  <p:stCondLst>
                                    <p:cond delay="500"/>
                                  </p:stCondLst>
                                  <p:childTnLst>
                                    <p:set>
                                      <p:cBhvr>
                                        <p:cTn id="49" dur="1" fill="hold">
                                          <p:stCondLst>
                                            <p:cond delay="0"/>
                                          </p:stCondLst>
                                        </p:cTn>
                                        <p:tgtEl>
                                          <p:spTgt spid="92228"/>
                                        </p:tgtEl>
                                        <p:attrNameLst>
                                          <p:attrName>style.visibility</p:attrName>
                                        </p:attrNameLst>
                                      </p:cBhvr>
                                      <p:to>
                                        <p:strVal val="visible"/>
                                      </p:to>
                                    </p:set>
                                  </p:childTnLst>
                                </p:cTn>
                              </p:par>
                            </p:childTnLst>
                          </p:cTn>
                        </p:par>
                        <p:par>
                          <p:cTn id="50" fill="hold" nodeType="afterGroup">
                            <p:stCondLst>
                              <p:cond delay="2000"/>
                            </p:stCondLst>
                            <p:childTnLst>
                              <p:par>
                                <p:cTn id="51" presetID="1" presetClass="entr" presetSubtype="0" fill="hold" grpId="1" nodeType="afterEffect">
                                  <p:stCondLst>
                                    <p:cond delay="500"/>
                                  </p:stCondLst>
                                  <p:childTnLst>
                                    <p:set>
                                      <p:cBhvr>
                                        <p:cTn id="52" dur="1" fill="hold">
                                          <p:stCondLst>
                                            <p:cond delay="0"/>
                                          </p:stCondLst>
                                        </p:cTn>
                                        <p:tgtEl>
                                          <p:spTgt spid="92229"/>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2218"/>
                                        </p:tgtEl>
                                        <p:attrNameLst>
                                          <p:attrName>style.visibility</p:attrName>
                                        </p:attrNameLst>
                                      </p:cBhvr>
                                      <p:to>
                                        <p:strVal val="visible"/>
                                      </p:to>
                                    </p:set>
                                  </p:childTnLst>
                                </p:cTn>
                              </p:par>
                            </p:childTnLst>
                          </p:cTn>
                        </p:par>
                        <p:par>
                          <p:cTn id="57" fill="hold" nodeType="afterGroup">
                            <p:stCondLst>
                              <p:cond delay="0"/>
                            </p:stCondLst>
                            <p:childTnLst>
                              <p:par>
                                <p:cTn id="58" presetID="1" presetClass="entr" presetSubtype="0" fill="hold" grpId="0" nodeType="afterEffect">
                                  <p:stCondLst>
                                    <p:cond delay="500"/>
                                  </p:stCondLst>
                                  <p:childTnLst>
                                    <p:set>
                                      <p:cBhvr>
                                        <p:cTn id="59" dur="1" fill="hold">
                                          <p:stCondLst>
                                            <p:cond delay="0"/>
                                          </p:stCondLst>
                                        </p:cTn>
                                        <p:tgtEl>
                                          <p:spTgt spid="92224"/>
                                        </p:tgtEl>
                                        <p:attrNameLst>
                                          <p:attrName>style.visibility</p:attrName>
                                        </p:attrNameLst>
                                      </p:cBhvr>
                                      <p:to>
                                        <p:strVal val="visible"/>
                                      </p:to>
                                    </p:set>
                                  </p:childTnLst>
                                </p:cTn>
                              </p:par>
                            </p:childTnLst>
                          </p:cTn>
                        </p:par>
                        <p:par>
                          <p:cTn id="60" fill="hold" nodeType="afterGroup">
                            <p:stCondLst>
                              <p:cond delay="500"/>
                            </p:stCondLst>
                            <p:childTnLst>
                              <p:par>
                                <p:cTn id="61" presetID="23" presetClass="entr" presetSubtype="16" fill="hold" grpId="0" nodeType="afterEffect">
                                  <p:stCondLst>
                                    <p:cond delay="0"/>
                                  </p:stCondLst>
                                  <p:childTnLst>
                                    <p:set>
                                      <p:cBhvr>
                                        <p:cTn id="62" dur="1" fill="hold">
                                          <p:stCondLst>
                                            <p:cond delay="0"/>
                                          </p:stCondLst>
                                        </p:cTn>
                                        <p:tgtEl>
                                          <p:spTgt spid="92227"/>
                                        </p:tgtEl>
                                        <p:attrNameLst>
                                          <p:attrName>style.visibility</p:attrName>
                                        </p:attrNameLst>
                                      </p:cBhvr>
                                      <p:to>
                                        <p:strVal val="visible"/>
                                      </p:to>
                                    </p:set>
                                    <p:anim calcmode="lin" valueType="num">
                                      <p:cBhvr>
                                        <p:cTn id="63" dur="500" fill="hold"/>
                                        <p:tgtEl>
                                          <p:spTgt spid="92227"/>
                                        </p:tgtEl>
                                        <p:attrNameLst>
                                          <p:attrName>ppt_w</p:attrName>
                                        </p:attrNameLst>
                                      </p:cBhvr>
                                      <p:tavLst>
                                        <p:tav tm="0">
                                          <p:val>
                                            <p:fltVal val="0"/>
                                          </p:val>
                                        </p:tav>
                                        <p:tav tm="100000">
                                          <p:val>
                                            <p:strVal val="#ppt_w"/>
                                          </p:val>
                                        </p:tav>
                                      </p:tavLst>
                                    </p:anim>
                                    <p:anim calcmode="lin" valueType="num">
                                      <p:cBhvr>
                                        <p:cTn id="64" dur="500" fill="hold"/>
                                        <p:tgtEl>
                                          <p:spTgt spid="92227"/>
                                        </p:tgtEl>
                                        <p:attrNameLst>
                                          <p:attrName>ppt_h</p:attrName>
                                        </p:attrNameLst>
                                      </p:cBhvr>
                                      <p:tavLst>
                                        <p:tav tm="0">
                                          <p:val>
                                            <p:fltVal val="0"/>
                                          </p:val>
                                        </p:tav>
                                        <p:tav tm="100000">
                                          <p:val>
                                            <p:strVal val="#ppt_h"/>
                                          </p:val>
                                        </p:tav>
                                      </p:tavLst>
                                    </p:anim>
                                  </p:childTnLst>
                                </p:cTn>
                              </p:par>
                            </p:childTnLst>
                          </p:cTn>
                        </p:par>
                        <p:par>
                          <p:cTn id="65" fill="hold" nodeType="afterGroup">
                            <p:stCondLst>
                              <p:cond delay="1000"/>
                            </p:stCondLst>
                            <p:childTnLst>
                              <p:par>
                                <p:cTn id="66" presetID="1" presetClass="entr" presetSubtype="0" fill="hold" grpId="0" nodeType="afterEffect">
                                  <p:stCondLst>
                                    <p:cond delay="500"/>
                                  </p:stCondLst>
                                  <p:childTnLst>
                                    <p:set>
                                      <p:cBhvr>
                                        <p:cTn id="67" dur="1" fill="hold">
                                          <p:stCondLst>
                                            <p:cond delay="0"/>
                                          </p:stCondLst>
                                        </p:cTn>
                                        <p:tgtEl>
                                          <p:spTgt spid="92229"/>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23" presetClass="entr" presetSubtype="16" fill="hold" grpId="1" nodeType="clickEffect">
                                  <p:stCondLst>
                                    <p:cond delay="0"/>
                                  </p:stCondLst>
                                  <p:childTnLst>
                                    <p:set>
                                      <p:cBhvr>
                                        <p:cTn id="71" dur="1" fill="hold">
                                          <p:stCondLst>
                                            <p:cond delay="0"/>
                                          </p:stCondLst>
                                        </p:cTn>
                                        <p:tgtEl>
                                          <p:spTgt spid="92217"/>
                                        </p:tgtEl>
                                        <p:attrNameLst>
                                          <p:attrName>style.visibility</p:attrName>
                                        </p:attrNameLst>
                                      </p:cBhvr>
                                      <p:to>
                                        <p:strVal val="visible"/>
                                      </p:to>
                                    </p:set>
                                    <p:anim calcmode="lin" valueType="num">
                                      <p:cBhvr>
                                        <p:cTn id="72" dur="500" fill="hold"/>
                                        <p:tgtEl>
                                          <p:spTgt spid="92217"/>
                                        </p:tgtEl>
                                        <p:attrNameLst>
                                          <p:attrName>ppt_w</p:attrName>
                                        </p:attrNameLst>
                                      </p:cBhvr>
                                      <p:tavLst>
                                        <p:tav tm="0">
                                          <p:val>
                                            <p:fltVal val="0"/>
                                          </p:val>
                                        </p:tav>
                                        <p:tav tm="100000">
                                          <p:val>
                                            <p:strVal val="#ppt_w"/>
                                          </p:val>
                                        </p:tav>
                                      </p:tavLst>
                                    </p:anim>
                                    <p:anim calcmode="lin" valueType="num">
                                      <p:cBhvr>
                                        <p:cTn id="73" dur="500" fill="hold"/>
                                        <p:tgtEl>
                                          <p:spTgt spid="922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6" grpId="0"/>
      <p:bldP spid="92217" grpId="0" animBg="1"/>
      <p:bldP spid="92217" grpId="1" animBg="1"/>
      <p:bldP spid="92218" grpId="0" animBg="1"/>
      <p:bldP spid="92222" grpId="0" animBg="1"/>
      <p:bldP spid="92223" grpId="0" animBg="1"/>
      <p:bldP spid="92224" grpId="0" animBg="1"/>
      <p:bldP spid="92225" grpId="0" animBg="1"/>
      <p:bldP spid="92226" grpId="0"/>
      <p:bldP spid="92227" grpId="0"/>
      <p:bldP spid="92228" grpId="0" animBg="1"/>
      <p:bldP spid="92229" grpId="0"/>
      <p:bldP spid="92229" grpId="1"/>
      <p:bldP spid="922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6000" dirty="0" smtClean="0"/>
              <a:t>评      分</a:t>
            </a:r>
            <a:endParaRPr lang="zh-CN" altLang="en-US" sz="6000" dirty="0"/>
          </a:p>
        </p:txBody>
      </p:sp>
      <p:sp>
        <p:nvSpPr>
          <p:cNvPr id="4" name="Text Box 2"/>
          <p:cNvSpPr txBox="1">
            <a:spLocks noChangeArrowheads="1"/>
          </p:cNvSpPr>
          <p:nvPr/>
        </p:nvSpPr>
        <p:spPr bwMode="auto">
          <a:xfrm>
            <a:off x="782638" y="2348880"/>
            <a:ext cx="836136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 typeface="Wingdings" panose="05000000000000000000" pitchFamily="2" charset="2"/>
              <a:buChar char="¸"/>
              <a:defRPr/>
            </a:pPr>
            <a:r>
              <a:rPr lang="zh-CN" altLang="zh-CN" sz="4800" b="1" dirty="0">
                <a:effectLst>
                  <a:outerShdw blurRad="38100" dist="38100" dir="2700000" algn="tl">
                    <a:srgbClr val="C0C0C0"/>
                  </a:outerShdw>
                </a:effectLst>
                <a:latin typeface="Times New Roman" panose="02020603050405020304" pitchFamily="18" charset="0"/>
              </a:rPr>
              <a:t>  </a:t>
            </a:r>
            <a:r>
              <a:rPr lang="zh-CN" altLang="en-US" sz="4800" dirty="0" smtClean="0">
                <a:latin typeface="Arial" panose="020B0604020202020204" pitchFamily="34" charset="0"/>
              </a:rPr>
              <a:t>出勤及表现   </a:t>
            </a:r>
            <a:r>
              <a:rPr lang="en-US" altLang="zh-CN" sz="4800" b="1" dirty="0" smtClean="0">
                <a:solidFill>
                  <a:srgbClr val="FF0000"/>
                </a:solidFill>
                <a:effectLst>
                  <a:outerShdw blurRad="38100" dist="38100" dir="2700000" algn="tl">
                    <a:srgbClr val="C0C0C0"/>
                  </a:outerShdw>
                </a:effectLst>
                <a:latin typeface="Times New Roman" panose="02020603050405020304" pitchFamily="18" charset="0"/>
              </a:rPr>
              <a:t>4</a:t>
            </a:r>
            <a:r>
              <a:rPr lang="zh-CN" altLang="zh-CN" sz="4800" b="1" dirty="0" smtClean="0">
                <a:solidFill>
                  <a:srgbClr val="FF0000"/>
                </a:solidFill>
                <a:effectLst>
                  <a:outerShdw blurRad="38100" dist="38100" dir="2700000" algn="tl">
                    <a:srgbClr val="C0C0C0"/>
                  </a:outerShdw>
                </a:effectLst>
                <a:latin typeface="Times New Roman" panose="02020603050405020304" pitchFamily="18" charset="0"/>
              </a:rPr>
              <a:t>0</a:t>
            </a:r>
            <a:r>
              <a:rPr lang="zh-CN" altLang="zh-CN" sz="4800" b="1" dirty="0">
                <a:solidFill>
                  <a:srgbClr val="FF0000"/>
                </a:solidFill>
                <a:effectLst>
                  <a:outerShdw blurRad="38100" dist="38100" dir="2700000" algn="tl">
                    <a:srgbClr val="C0C0C0"/>
                  </a:outerShdw>
                </a:effectLst>
                <a:latin typeface="Times New Roman" panose="02020603050405020304" pitchFamily="18" charset="0"/>
              </a:rPr>
              <a:t>%</a:t>
            </a:r>
          </a:p>
          <a:p>
            <a:pPr>
              <a:spcBef>
                <a:spcPct val="50000"/>
              </a:spcBef>
              <a:buFont typeface="Wingdings" panose="05000000000000000000" pitchFamily="2" charset="2"/>
              <a:buChar char="&amp;"/>
              <a:defRPr/>
            </a:pPr>
            <a:r>
              <a:rPr lang="en-US" altLang="zh-CN" sz="4800" dirty="0" smtClean="0">
                <a:latin typeface="Arial" panose="020B0604020202020204" pitchFamily="34" charset="0"/>
              </a:rPr>
              <a:t> </a:t>
            </a:r>
            <a:r>
              <a:rPr lang="zh-CN" altLang="en-US" sz="4800" dirty="0" smtClean="0">
                <a:latin typeface="Arial" panose="020B0604020202020204" pitchFamily="34" charset="0"/>
              </a:rPr>
              <a:t>考试              </a:t>
            </a:r>
            <a:r>
              <a:rPr lang="zh-CN" altLang="zh-CN" sz="4800" b="1" dirty="0" smtClean="0">
                <a:solidFill>
                  <a:srgbClr val="FF0000"/>
                </a:solidFill>
                <a:effectLst>
                  <a:outerShdw blurRad="38100" dist="38100" dir="2700000" algn="tl">
                    <a:srgbClr val="C0C0C0"/>
                  </a:outerShdw>
                </a:effectLst>
                <a:latin typeface="Times New Roman" panose="02020603050405020304" pitchFamily="18" charset="0"/>
              </a:rPr>
              <a:t>60</a:t>
            </a:r>
            <a:r>
              <a:rPr lang="zh-CN" altLang="zh-CN" sz="4800" b="1" dirty="0">
                <a:solidFill>
                  <a:srgbClr val="FF0000"/>
                </a:solidFill>
                <a:effectLst>
                  <a:outerShdw blurRad="38100" dist="38100" dir="2700000" algn="tl">
                    <a:srgbClr val="C0C0C0"/>
                  </a:outerShdw>
                </a:effectLst>
                <a:latin typeface="Times New Roman" panose="02020603050405020304" pitchFamily="18" charset="0"/>
              </a:rPr>
              <a:t>%</a:t>
            </a:r>
            <a:endParaRPr lang="zh-CN" altLang="zh-CN" sz="4800" b="1" dirty="0">
              <a:effectLst>
                <a:outerShdw blurRad="38100" dist="38100" dir="2700000" algn="tl">
                  <a:srgbClr val="C0C0C0"/>
                </a:outerShdw>
              </a:effectLst>
              <a:latin typeface="Times New Roman" panose="02020603050405020304" pitchFamily="18" charset="0"/>
            </a:endParaRPr>
          </a:p>
        </p:txBody>
      </p:sp>
    </p:spTree>
    <p:extLst>
      <p:ext uri="{BB962C8B-B14F-4D97-AF65-F5344CB8AC3E}">
        <p14:creationId xmlns:p14="http://schemas.microsoft.com/office/powerpoint/2010/main" val="20048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Line 2"/>
          <p:cNvSpPr>
            <a:spLocks noChangeShapeType="1"/>
          </p:cNvSpPr>
          <p:nvPr/>
        </p:nvSpPr>
        <p:spPr bwMode="auto">
          <a:xfrm flipV="1">
            <a:off x="1111250" y="2644775"/>
            <a:ext cx="1441450" cy="1249363"/>
          </a:xfrm>
          <a:prstGeom prst="line">
            <a:avLst/>
          </a:prstGeom>
          <a:noFill/>
          <a:ln w="57150">
            <a:solidFill>
              <a:srgbClr val="3399FF"/>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31" name="Line 3"/>
          <p:cNvSpPr>
            <a:spLocks noChangeShapeType="1"/>
          </p:cNvSpPr>
          <p:nvPr/>
        </p:nvSpPr>
        <p:spPr bwMode="auto">
          <a:xfrm>
            <a:off x="2552700" y="2644775"/>
            <a:ext cx="1347788" cy="1254125"/>
          </a:xfrm>
          <a:prstGeom prst="line">
            <a:avLst/>
          </a:prstGeom>
          <a:noFill/>
          <a:ln w="57150">
            <a:solidFill>
              <a:srgbClr val="3399FF"/>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32" name="Line 4"/>
          <p:cNvSpPr>
            <a:spLocks noChangeShapeType="1"/>
          </p:cNvSpPr>
          <p:nvPr/>
        </p:nvSpPr>
        <p:spPr bwMode="auto">
          <a:xfrm flipV="1">
            <a:off x="2552700" y="2644775"/>
            <a:ext cx="1371600" cy="1295400"/>
          </a:xfrm>
          <a:prstGeom prst="line">
            <a:avLst/>
          </a:prstGeom>
          <a:noFill/>
          <a:ln w="57150">
            <a:solidFill>
              <a:srgbClr val="CCCC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33" name="Line 5"/>
          <p:cNvSpPr>
            <a:spLocks noChangeShapeType="1"/>
          </p:cNvSpPr>
          <p:nvPr/>
        </p:nvSpPr>
        <p:spPr bwMode="auto">
          <a:xfrm>
            <a:off x="1104900" y="2644775"/>
            <a:ext cx="5543550" cy="0"/>
          </a:xfrm>
          <a:prstGeom prst="line">
            <a:avLst/>
          </a:prstGeom>
          <a:noFill/>
          <a:ln w="9525" cap="rnd">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34" name="Line 6"/>
          <p:cNvSpPr>
            <a:spLocks noChangeShapeType="1"/>
          </p:cNvSpPr>
          <p:nvPr/>
        </p:nvSpPr>
        <p:spPr bwMode="auto">
          <a:xfrm>
            <a:off x="3924300" y="2644775"/>
            <a:ext cx="1219200" cy="1295400"/>
          </a:xfrm>
          <a:prstGeom prst="line">
            <a:avLst/>
          </a:prstGeom>
          <a:noFill/>
          <a:ln w="57150">
            <a:solidFill>
              <a:srgbClr val="CCCC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35" name="Line 7"/>
          <p:cNvSpPr>
            <a:spLocks noChangeShapeType="1"/>
          </p:cNvSpPr>
          <p:nvPr/>
        </p:nvSpPr>
        <p:spPr bwMode="auto">
          <a:xfrm flipV="1">
            <a:off x="3927475" y="2644775"/>
            <a:ext cx="1216025" cy="1262063"/>
          </a:xfrm>
          <a:prstGeom prst="line">
            <a:avLst/>
          </a:prstGeom>
          <a:noFill/>
          <a:ln w="57150">
            <a:solidFill>
              <a:srgbClr val="FF00FF"/>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36" name="Line 8"/>
          <p:cNvSpPr>
            <a:spLocks noChangeShapeType="1"/>
          </p:cNvSpPr>
          <p:nvPr/>
        </p:nvSpPr>
        <p:spPr bwMode="auto">
          <a:xfrm>
            <a:off x="5143500" y="2644775"/>
            <a:ext cx="1222375" cy="1262063"/>
          </a:xfrm>
          <a:prstGeom prst="line">
            <a:avLst/>
          </a:prstGeom>
          <a:noFill/>
          <a:ln w="57150">
            <a:solidFill>
              <a:srgbClr val="FF00FF"/>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37" name="Text Box 9"/>
          <p:cNvSpPr txBox="1">
            <a:spLocks noChangeArrowheads="1"/>
          </p:cNvSpPr>
          <p:nvPr/>
        </p:nvSpPr>
        <p:spPr bwMode="auto">
          <a:xfrm>
            <a:off x="815975" y="3695700"/>
            <a:ext cx="322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kumimoji="1" lang="zh-CN" altLang="en-US" sz="2000">
                <a:latin typeface="Tahoma" pitchFamily="34" charset="0"/>
              </a:rPr>
              <a:t>0</a:t>
            </a:r>
          </a:p>
        </p:txBody>
      </p:sp>
      <p:sp>
        <p:nvSpPr>
          <p:cNvPr id="48138" name="Text Box 10"/>
          <p:cNvSpPr txBox="1">
            <a:spLocks noChangeArrowheads="1"/>
          </p:cNvSpPr>
          <p:nvPr/>
        </p:nvSpPr>
        <p:spPr bwMode="auto">
          <a:xfrm>
            <a:off x="800100" y="2465388"/>
            <a:ext cx="322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kumimoji="1" lang="zh-CN" altLang="en-US" sz="2000">
                <a:latin typeface="Tahoma" pitchFamily="34" charset="0"/>
              </a:rPr>
              <a:t>1</a:t>
            </a:r>
          </a:p>
        </p:txBody>
      </p:sp>
      <p:sp>
        <p:nvSpPr>
          <p:cNvPr id="48139" name="Text Box 11"/>
          <p:cNvSpPr txBox="1">
            <a:spLocks noChangeArrowheads="1"/>
          </p:cNvSpPr>
          <p:nvPr/>
        </p:nvSpPr>
        <p:spPr bwMode="auto">
          <a:xfrm>
            <a:off x="2057400" y="2262188"/>
            <a:ext cx="9509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kumimoji="1" lang="zh-CN" altLang="en-US" sz="2000" b="1">
                <a:latin typeface="Tahoma" pitchFamily="34" charset="0"/>
              </a:rPr>
              <a:t>不太脏</a:t>
            </a:r>
          </a:p>
        </p:txBody>
      </p:sp>
      <p:sp>
        <p:nvSpPr>
          <p:cNvPr id="48140" name="Text Box 12"/>
          <p:cNvSpPr txBox="1">
            <a:spLocks noChangeArrowheads="1"/>
          </p:cNvSpPr>
          <p:nvPr/>
        </p:nvSpPr>
        <p:spPr bwMode="auto">
          <a:xfrm>
            <a:off x="3657600" y="2262188"/>
            <a:ext cx="439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kumimoji="1" lang="zh-CN" altLang="en-US" sz="2000" b="1">
                <a:latin typeface="Tahoma" pitchFamily="34" charset="0"/>
              </a:rPr>
              <a:t>脏</a:t>
            </a:r>
          </a:p>
        </p:txBody>
      </p:sp>
      <p:sp>
        <p:nvSpPr>
          <p:cNvPr id="48141" name="Text Box 13"/>
          <p:cNvSpPr txBox="1">
            <a:spLocks noChangeArrowheads="1"/>
          </p:cNvSpPr>
          <p:nvPr/>
        </p:nvSpPr>
        <p:spPr bwMode="auto">
          <a:xfrm>
            <a:off x="4800600" y="2262188"/>
            <a:ext cx="695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kumimoji="1" lang="zh-CN" altLang="en-US" sz="2000" b="1">
                <a:latin typeface="Tahoma" pitchFamily="34" charset="0"/>
              </a:rPr>
              <a:t>很脏</a:t>
            </a:r>
          </a:p>
        </p:txBody>
      </p:sp>
      <p:sp>
        <p:nvSpPr>
          <p:cNvPr id="48142" name="Line 14"/>
          <p:cNvSpPr>
            <a:spLocks noChangeShapeType="1"/>
          </p:cNvSpPr>
          <p:nvPr/>
        </p:nvSpPr>
        <p:spPr bwMode="auto">
          <a:xfrm>
            <a:off x="1111250" y="3921125"/>
            <a:ext cx="5715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43" name="Line 15"/>
          <p:cNvSpPr>
            <a:spLocks noChangeShapeType="1"/>
          </p:cNvSpPr>
          <p:nvPr/>
        </p:nvSpPr>
        <p:spPr bwMode="auto">
          <a:xfrm flipV="1">
            <a:off x="1104900" y="2187575"/>
            <a:ext cx="0" cy="1752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44" name="Line 16"/>
          <p:cNvSpPr>
            <a:spLocks noChangeShapeType="1"/>
          </p:cNvSpPr>
          <p:nvPr/>
        </p:nvSpPr>
        <p:spPr bwMode="auto">
          <a:xfrm>
            <a:off x="2552700" y="2635250"/>
            <a:ext cx="0" cy="12954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5" name="Line 17"/>
          <p:cNvSpPr>
            <a:spLocks noChangeShapeType="1"/>
          </p:cNvSpPr>
          <p:nvPr/>
        </p:nvSpPr>
        <p:spPr bwMode="auto">
          <a:xfrm>
            <a:off x="3914775" y="2644775"/>
            <a:ext cx="0" cy="12954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6" name="Line 18"/>
          <p:cNvSpPr>
            <a:spLocks noChangeShapeType="1"/>
          </p:cNvSpPr>
          <p:nvPr/>
        </p:nvSpPr>
        <p:spPr bwMode="auto">
          <a:xfrm>
            <a:off x="5143500" y="2644775"/>
            <a:ext cx="0" cy="12954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7" name="Line 19"/>
          <p:cNvSpPr>
            <a:spLocks noChangeShapeType="1"/>
          </p:cNvSpPr>
          <p:nvPr/>
        </p:nvSpPr>
        <p:spPr bwMode="auto">
          <a:xfrm flipV="1">
            <a:off x="1111250" y="4953000"/>
            <a:ext cx="1441450" cy="1249363"/>
          </a:xfrm>
          <a:prstGeom prst="line">
            <a:avLst/>
          </a:prstGeom>
          <a:noFill/>
          <a:ln w="57150">
            <a:solidFill>
              <a:srgbClr val="33CC33"/>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48" name="Line 20"/>
          <p:cNvSpPr>
            <a:spLocks noChangeShapeType="1"/>
          </p:cNvSpPr>
          <p:nvPr/>
        </p:nvSpPr>
        <p:spPr bwMode="auto">
          <a:xfrm>
            <a:off x="2552700" y="4953000"/>
            <a:ext cx="1347788" cy="1254125"/>
          </a:xfrm>
          <a:prstGeom prst="line">
            <a:avLst/>
          </a:prstGeom>
          <a:noFill/>
          <a:ln w="57150">
            <a:solidFill>
              <a:srgbClr val="33CC33"/>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49" name="Line 21"/>
          <p:cNvSpPr>
            <a:spLocks noChangeShapeType="1"/>
          </p:cNvSpPr>
          <p:nvPr/>
        </p:nvSpPr>
        <p:spPr bwMode="auto">
          <a:xfrm flipV="1">
            <a:off x="2552700" y="4953000"/>
            <a:ext cx="1371600" cy="1295400"/>
          </a:xfrm>
          <a:prstGeom prst="line">
            <a:avLst/>
          </a:prstGeom>
          <a:noFill/>
          <a:ln w="57150">
            <a:solidFill>
              <a:srgbClr val="FF9933"/>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50" name="Line 22"/>
          <p:cNvSpPr>
            <a:spLocks noChangeShapeType="1"/>
          </p:cNvSpPr>
          <p:nvPr/>
        </p:nvSpPr>
        <p:spPr bwMode="auto">
          <a:xfrm>
            <a:off x="1104900" y="4953000"/>
            <a:ext cx="5543550" cy="0"/>
          </a:xfrm>
          <a:prstGeom prst="line">
            <a:avLst/>
          </a:prstGeom>
          <a:noFill/>
          <a:ln w="9525" cap="rnd">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51" name="Line 23"/>
          <p:cNvSpPr>
            <a:spLocks noChangeShapeType="1"/>
          </p:cNvSpPr>
          <p:nvPr/>
        </p:nvSpPr>
        <p:spPr bwMode="auto">
          <a:xfrm>
            <a:off x="3924300" y="4953000"/>
            <a:ext cx="1219200" cy="1295400"/>
          </a:xfrm>
          <a:prstGeom prst="line">
            <a:avLst/>
          </a:prstGeom>
          <a:noFill/>
          <a:ln w="57150">
            <a:solidFill>
              <a:srgbClr val="FF9933"/>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52" name="Line 24"/>
          <p:cNvSpPr>
            <a:spLocks noChangeShapeType="1"/>
          </p:cNvSpPr>
          <p:nvPr/>
        </p:nvSpPr>
        <p:spPr bwMode="auto">
          <a:xfrm flipV="1">
            <a:off x="3927475" y="4953000"/>
            <a:ext cx="1216025" cy="1262063"/>
          </a:xfrm>
          <a:prstGeom prst="line">
            <a:avLst/>
          </a:prstGeom>
          <a:noFill/>
          <a:ln w="57150">
            <a:solidFill>
              <a:srgbClr val="FF33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53" name="Line 25"/>
          <p:cNvSpPr>
            <a:spLocks noChangeShapeType="1"/>
          </p:cNvSpPr>
          <p:nvPr/>
        </p:nvSpPr>
        <p:spPr bwMode="auto">
          <a:xfrm>
            <a:off x="5143500" y="4953000"/>
            <a:ext cx="1222375" cy="1262063"/>
          </a:xfrm>
          <a:prstGeom prst="line">
            <a:avLst/>
          </a:prstGeom>
          <a:noFill/>
          <a:ln w="57150">
            <a:solidFill>
              <a:srgbClr val="FF33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54" name="Text Box 26"/>
          <p:cNvSpPr txBox="1">
            <a:spLocks noChangeArrowheads="1"/>
          </p:cNvSpPr>
          <p:nvPr/>
        </p:nvSpPr>
        <p:spPr bwMode="auto">
          <a:xfrm>
            <a:off x="815975" y="6003925"/>
            <a:ext cx="322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kumimoji="1" lang="zh-CN" altLang="en-US" sz="2000">
                <a:latin typeface="Tahoma" pitchFamily="34" charset="0"/>
              </a:rPr>
              <a:t>0</a:t>
            </a:r>
          </a:p>
        </p:txBody>
      </p:sp>
      <p:sp>
        <p:nvSpPr>
          <p:cNvPr id="48155" name="Text Box 27"/>
          <p:cNvSpPr txBox="1">
            <a:spLocks noChangeArrowheads="1"/>
          </p:cNvSpPr>
          <p:nvPr/>
        </p:nvSpPr>
        <p:spPr bwMode="auto">
          <a:xfrm>
            <a:off x="800100" y="4773613"/>
            <a:ext cx="322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kumimoji="1" lang="zh-CN" altLang="en-US" sz="2000">
                <a:latin typeface="Tahoma" pitchFamily="34" charset="0"/>
              </a:rPr>
              <a:t>1</a:t>
            </a:r>
          </a:p>
        </p:txBody>
      </p:sp>
      <p:sp>
        <p:nvSpPr>
          <p:cNvPr id="48156" name="Text Box 28"/>
          <p:cNvSpPr txBox="1">
            <a:spLocks noChangeArrowheads="1"/>
          </p:cNvSpPr>
          <p:nvPr/>
        </p:nvSpPr>
        <p:spPr bwMode="auto">
          <a:xfrm>
            <a:off x="2286000" y="4572000"/>
            <a:ext cx="439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kumimoji="1" lang="zh-CN" altLang="en-US" sz="2000" b="1">
                <a:latin typeface="Tahoma" pitchFamily="34" charset="0"/>
              </a:rPr>
              <a:t>短</a:t>
            </a:r>
          </a:p>
        </p:txBody>
      </p:sp>
      <p:sp>
        <p:nvSpPr>
          <p:cNvPr id="48157" name="Text Box 29"/>
          <p:cNvSpPr txBox="1">
            <a:spLocks noChangeArrowheads="1"/>
          </p:cNvSpPr>
          <p:nvPr/>
        </p:nvSpPr>
        <p:spPr bwMode="auto">
          <a:xfrm>
            <a:off x="3700463" y="4572000"/>
            <a:ext cx="439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kumimoji="1" lang="zh-CN" altLang="en-US" sz="2000" b="1">
                <a:latin typeface="Tahoma" pitchFamily="34" charset="0"/>
              </a:rPr>
              <a:t>中</a:t>
            </a:r>
          </a:p>
        </p:txBody>
      </p:sp>
      <p:sp>
        <p:nvSpPr>
          <p:cNvPr id="48158" name="Text Box 30"/>
          <p:cNvSpPr txBox="1">
            <a:spLocks noChangeArrowheads="1"/>
          </p:cNvSpPr>
          <p:nvPr/>
        </p:nvSpPr>
        <p:spPr bwMode="auto">
          <a:xfrm>
            <a:off x="4970463" y="4572000"/>
            <a:ext cx="439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kumimoji="1" lang="zh-CN" altLang="en-US" sz="2000" b="1">
                <a:latin typeface="Tahoma" pitchFamily="34" charset="0"/>
              </a:rPr>
              <a:t>长</a:t>
            </a:r>
          </a:p>
        </p:txBody>
      </p:sp>
      <p:sp>
        <p:nvSpPr>
          <p:cNvPr id="48159" name="Line 31"/>
          <p:cNvSpPr>
            <a:spLocks noChangeShapeType="1"/>
          </p:cNvSpPr>
          <p:nvPr/>
        </p:nvSpPr>
        <p:spPr bwMode="auto">
          <a:xfrm>
            <a:off x="1111250" y="6229350"/>
            <a:ext cx="5715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60" name="Line 32"/>
          <p:cNvSpPr>
            <a:spLocks noChangeShapeType="1"/>
          </p:cNvSpPr>
          <p:nvPr/>
        </p:nvSpPr>
        <p:spPr bwMode="auto">
          <a:xfrm flipV="1">
            <a:off x="1104900" y="4495800"/>
            <a:ext cx="0" cy="1752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61" name="Line 33"/>
          <p:cNvSpPr>
            <a:spLocks noChangeShapeType="1"/>
          </p:cNvSpPr>
          <p:nvPr/>
        </p:nvSpPr>
        <p:spPr bwMode="auto">
          <a:xfrm>
            <a:off x="2552700" y="4943475"/>
            <a:ext cx="0" cy="12954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2" name="Line 34"/>
          <p:cNvSpPr>
            <a:spLocks noChangeShapeType="1"/>
          </p:cNvSpPr>
          <p:nvPr/>
        </p:nvSpPr>
        <p:spPr bwMode="auto">
          <a:xfrm>
            <a:off x="3914775" y="4953000"/>
            <a:ext cx="0" cy="12954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3" name="Line 35"/>
          <p:cNvSpPr>
            <a:spLocks noChangeShapeType="1"/>
          </p:cNvSpPr>
          <p:nvPr/>
        </p:nvSpPr>
        <p:spPr bwMode="auto">
          <a:xfrm>
            <a:off x="5143500" y="4953000"/>
            <a:ext cx="0" cy="12954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4" name="Text Box 36"/>
          <p:cNvSpPr txBox="1">
            <a:spLocks noChangeArrowheads="1"/>
          </p:cNvSpPr>
          <p:nvPr/>
        </p:nvSpPr>
        <p:spPr bwMode="auto">
          <a:xfrm>
            <a:off x="6019800" y="6172200"/>
            <a:ext cx="1114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sz="1800" b="1"/>
              <a:t>洗衣时间</a:t>
            </a:r>
          </a:p>
        </p:txBody>
      </p:sp>
      <p:sp>
        <p:nvSpPr>
          <p:cNvPr id="48165" name="Text Box 37"/>
          <p:cNvSpPr txBox="1">
            <a:spLocks noChangeArrowheads="1"/>
          </p:cNvSpPr>
          <p:nvPr/>
        </p:nvSpPr>
        <p:spPr bwMode="auto">
          <a:xfrm>
            <a:off x="381000" y="2667000"/>
            <a:ext cx="5492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sz="1800"/>
              <a:t>隶属度</a:t>
            </a:r>
          </a:p>
        </p:txBody>
      </p:sp>
      <p:sp>
        <p:nvSpPr>
          <p:cNvPr id="48166" name="Text Box 38"/>
          <p:cNvSpPr txBox="1">
            <a:spLocks noChangeArrowheads="1"/>
          </p:cNvSpPr>
          <p:nvPr/>
        </p:nvSpPr>
        <p:spPr bwMode="auto">
          <a:xfrm>
            <a:off x="381000" y="5029200"/>
            <a:ext cx="5492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sz="1800"/>
              <a:t>隶属度</a:t>
            </a:r>
          </a:p>
        </p:txBody>
      </p:sp>
      <p:sp>
        <p:nvSpPr>
          <p:cNvPr id="48167" name="Text Box 39"/>
          <p:cNvSpPr txBox="1">
            <a:spLocks noChangeArrowheads="1"/>
          </p:cNvSpPr>
          <p:nvPr/>
        </p:nvSpPr>
        <p:spPr bwMode="auto">
          <a:xfrm>
            <a:off x="5970588" y="3892550"/>
            <a:ext cx="1114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sz="1800" b="1"/>
              <a:t>衣服程度</a:t>
            </a:r>
          </a:p>
        </p:txBody>
      </p:sp>
      <p:sp>
        <p:nvSpPr>
          <p:cNvPr id="48168" name="Text Box 40"/>
          <p:cNvSpPr txBox="1">
            <a:spLocks noChangeArrowheads="1"/>
          </p:cNvSpPr>
          <p:nvPr/>
        </p:nvSpPr>
        <p:spPr bwMode="auto">
          <a:xfrm>
            <a:off x="746125" y="2857500"/>
            <a:ext cx="469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sz="1800"/>
              <a:t>0.7</a:t>
            </a:r>
          </a:p>
        </p:txBody>
      </p:sp>
      <p:sp>
        <p:nvSpPr>
          <p:cNvPr id="48169" name="Text Box 41"/>
          <p:cNvSpPr txBox="1">
            <a:spLocks noChangeArrowheads="1"/>
          </p:cNvSpPr>
          <p:nvPr/>
        </p:nvSpPr>
        <p:spPr bwMode="auto">
          <a:xfrm>
            <a:off x="755650" y="3408363"/>
            <a:ext cx="4699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sz="1800"/>
              <a:t>0.3</a:t>
            </a:r>
          </a:p>
        </p:txBody>
      </p:sp>
      <p:grpSp>
        <p:nvGrpSpPr>
          <p:cNvPr id="2" name="Group 42"/>
          <p:cNvGrpSpPr>
            <a:grpSpLocks/>
          </p:cNvGrpSpPr>
          <p:nvPr/>
        </p:nvGrpSpPr>
        <p:grpSpPr bwMode="auto">
          <a:xfrm>
            <a:off x="1143000" y="2549525"/>
            <a:ext cx="3422650" cy="1412875"/>
            <a:chOff x="720" y="1606"/>
            <a:chExt cx="2156" cy="890"/>
          </a:xfrm>
        </p:grpSpPr>
        <p:sp>
          <p:nvSpPr>
            <p:cNvPr id="48183" name="Text Box 43"/>
            <p:cNvSpPr txBox="1">
              <a:spLocks noChangeArrowheads="1"/>
            </p:cNvSpPr>
            <p:nvPr/>
          </p:nvSpPr>
          <p:spPr bwMode="auto">
            <a:xfrm>
              <a:off x="2496" y="1606"/>
              <a:ext cx="380"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sz="6600" b="1">
                  <a:solidFill>
                    <a:srgbClr val="FF3300"/>
                  </a:solidFill>
                </a:rPr>
                <a:t>*</a:t>
              </a:r>
            </a:p>
          </p:txBody>
        </p:sp>
        <p:sp>
          <p:nvSpPr>
            <p:cNvPr id="48184" name="Line 44"/>
            <p:cNvSpPr>
              <a:spLocks noChangeShapeType="1"/>
            </p:cNvSpPr>
            <p:nvPr/>
          </p:nvSpPr>
          <p:spPr bwMode="auto">
            <a:xfrm flipH="1">
              <a:off x="720" y="1920"/>
              <a:ext cx="1968" cy="0"/>
            </a:xfrm>
            <a:prstGeom prst="line">
              <a:avLst/>
            </a:prstGeom>
            <a:noFill/>
            <a:ln w="38100" cap="rnd">
              <a:solidFill>
                <a:srgbClr val="FF33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5" name="Line 45"/>
            <p:cNvSpPr>
              <a:spLocks noChangeShapeType="1"/>
            </p:cNvSpPr>
            <p:nvPr/>
          </p:nvSpPr>
          <p:spPr bwMode="auto">
            <a:xfrm>
              <a:off x="2688" y="1920"/>
              <a:ext cx="0" cy="576"/>
            </a:xfrm>
            <a:prstGeom prst="line">
              <a:avLst/>
            </a:prstGeom>
            <a:noFill/>
            <a:ln w="38100" cap="rnd">
              <a:solidFill>
                <a:srgbClr val="FF33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6" name="Line 46"/>
            <p:cNvSpPr>
              <a:spLocks noChangeShapeType="1"/>
            </p:cNvSpPr>
            <p:nvPr/>
          </p:nvSpPr>
          <p:spPr bwMode="auto">
            <a:xfrm flipH="1">
              <a:off x="720" y="2256"/>
              <a:ext cx="1968" cy="0"/>
            </a:xfrm>
            <a:prstGeom prst="line">
              <a:avLst/>
            </a:prstGeom>
            <a:noFill/>
            <a:ln w="38100" cap="rnd">
              <a:solidFill>
                <a:srgbClr val="FF33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8171" name="Text Box 47"/>
          <p:cNvSpPr txBox="1">
            <a:spLocks noChangeArrowheads="1"/>
          </p:cNvSpPr>
          <p:nvPr/>
        </p:nvSpPr>
        <p:spPr bwMode="auto">
          <a:xfrm>
            <a:off x="2389188" y="61547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sz="1800"/>
              <a:t>5</a:t>
            </a:r>
          </a:p>
        </p:txBody>
      </p:sp>
      <p:sp>
        <p:nvSpPr>
          <p:cNvPr id="48172" name="Text Box 48"/>
          <p:cNvSpPr txBox="1">
            <a:spLocks noChangeArrowheads="1"/>
          </p:cNvSpPr>
          <p:nvPr/>
        </p:nvSpPr>
        <p:spPr bwMode="auto">
          <a:xfrm>
            <a:off x="3657600" y="6172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sz="1800"/>
              <a:t>20</a:t>
            </a:r>
          </a:p>
        </p:txBody>
      </p:sp>
      <p:sp>
        <p:nvSpPr>
          <p:cNvPr id="48173" name="Text Box 49"/>
          <p:cNvSpPr txBox="1">
            <a:spLocks noChangeArrowheads="1"/>
          </p:cNvSpPr>
          <p:nvPr/>
        </p:nvSpPr>
        <p:spPr bwMode="auto">
          <a:xfrm>
            <a:off x="4876800" y="6172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sz="1800"/>
              <a:t>35</a:t>
            </a:r>
          </a:p>
        </p:txBody>
      </p:sp>
      <p:grpSp>
        <p:nvGrpSpPr>
          <p:cNvPr id="3" name="Group 50"/>
          <p:cNvGrpSpPr>
            <a:grpSpLocks/>
          </p:cNvGrpSpPr>
          <p:nvPr/>
        </p:nvGrpSpPr>
        <p:grpSpPr bwMode="auto">
          <a:xfrm>
            <a:off x="2895600" y="0"/>
            <a:ext cx="5638800" cy="2057400"/>
            <a:chOff x="1824" y="0"/>
            <a:chExt cx="3552" cy="1296"/>
          </a:xfrm>
        </p:grpSpPr>
        <p:sp>
          <p:nvSpPr>
            <p:cNvPr id="48181" name="AutoShape 51"/>
            <p:cNvSpPr>
              <a:spLocks noChangeArrowheads="1"/>
            </p:cNvSpPr>
            <p:nvPr/>
          </p:nvSpPr>
          <p:spPr bwMode="auto">
            <a:xfrm>
              <a:off x="2448" y="0"/>
              <a:ext cx="2928" cy="1296"/>
            </a:xfrm>
            <a:prstGeom prst="cloudCallout">
              <a:avLst>
                <a:gd name="adj1" fmla="val -11477"/>
                <a:gd name="adj2" fmla="val 92824"/>
              </a:avLst>
            </a:prstGeom>
            <a:solidFill>
              <a:srgbClr val="CC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sz="1800" b="1"/>
                <a:t>主妇经验：</a:t>
              </a:r>
            </a:p>
            <a:p>
              <a:pPr eaLnBrk="1" hangingPunct="1">
                <a:spcBef>
                  <a:spcPct val="0"/>
                </a:spcBef>
                <a:buClrTx/>
                <a:buSzTx/>
                <a:buFontTx/>
                <a:buNone/>
              </a:pPr>
              <a:r>
                <a:rPr lang="zh-CN" altLang="en-US" sz="2000" b="1">
                  <a:latin typeface="Arial" charset="0"/>
                </a:rPr>
                <a:t>衣服很脏，洗衣时间长</a:t>
              </a:r>
            </a:p>
            <a:p>
              <a:pPr eaLnBrk="1" hangingPunct="1">
                <a:spcBef>
                  <a:spcPct val="0"/>
                </a:spcBef>
                <a:buClrTx/>
                <a:buSzTx/>
                <a:buFontTx/>
                <a:buNone/>
              </a:pPr>
              <a:r>
                <a:rPr lang="zh-CN" altLang="en-US" sz="2000" b="1">
                  <a:latin typeface="Arial" charset="0"/>
                </a:rPr>
                <a:t>衣服脏，洗衣时间中</a:t>
              </a:r>
            </a:p>
            <a:p>
              <a:pPr eaLnBrk="1" hangingPunct="1">
                <a:spcBef>
                  <a:spcPct val="0"/>
                </a:spcBef>
                <a:buClrTx/>
                <a:buSzTx/>
                <a:buFontTx/>
                <a:buNone/>
              </a:pPr>
              <a:r>
                <a:rPr lang="zh-CN" altLang="en-US" sz="2000" b="1">
                  <a:latin typeface="Arial" charset="0"/>
                </a:rPr>
                <a:t>衣服不太脏，洗衣时间短</a:t>
              </a:r>
            </a:p>
          </p:txBody>
        </p:sp>
        <p:pic>
          <p:nvPicPr>
            <p:cNvPr id="48182" name="Picture 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 y="48"/>
              <a:ext cx="939" cy="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Group 53"/>
          <p:cNvGrpSpPr>
            <a:grpSpLocks/>
          </p:cNvGrpSpPr>
          <p:nvPr/>
        </p:nvGrpSpPr>
        <p:grpSpPr bwMode="auto">
          <a:xfrm>
            <a:off x="6934200" y="1981200"/>
            <a:ext cx="1981200" cy="4191000"/>
            <a:chOff x="4368" y="1248"/>
            <a:chExt cx="1248" cy="2640"/>
          </a:xfrm>
        </p:grpSpPr>
        <p:sp>
          <p:nvSpPr>
            <p:cNvPr id="48179" name="AutoShape 54"/>
            <p:cNvSpPr>
              <a:spLocks noChangeArrowheads="1"/>
            </p:cNvSpPr>
            <p:nvPr/>
          </p:nvSpPr>
          <p:spPr bwMode="auto">
            <a:xfrm>
              <a:off x="4368" y="2736"/>
              <a:ext cx="1248" cy="1152"/>
            </a:xfrm>
            <a:prstGeom prst="octagon">
              <a:avLst>
                <a:gd name="adj" fmla="val 29287"/>
              </a:avLst>
            </a:prstGeom>
            <a:gradFill rotWithShape="0">
              <a:gsLst>
                <a:gs pos="0">
                  <a:schemeClr val="bg1"/>
                </a:gs>
                <a:gs pos="100000">
                  <a:srgbClr val="CCFF33"/>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endParaRPr lang="zh-CN" altLang="en-US" sz="1800"/>
            </a:p>
            <a:p>
              <a:pPr eaLnBrk="1" hangingPunct="1">
                <a:spcBef>
                  <a:spcPct val="0"/>
                </a:spcBef>
                <a:buClrTx/>
                <a:buSzTx/>
                <a:buFontTx/>
                <a:buNone/>
              </a:pPr>
              <a:r>
                <a:rPr lang="zh-CN" altLang="en-US" sz="1800" b="1">
                  <a:solidFill>
                    <a:srgbClr val="FF0000"/>
                  </a:solidFill>
                </a:rPr>
                <a:t>洗衣时间</a:t>
              </a:r>
            </a:p>
            <a:p>
              <a:pPr eaLnBrk="1" hangingPunct="1">
                <a:spcBef>
                  <a:spcPct val="0"/>
                </a:spcBef>
                <a:buClrTx/>
                <a:buSzTx/>
                <a:buFontTx/>
                <a:buNone/>
              </a:pPr>
              <a:r>
                <a:rPr lang="zh-CN" altLang="en-US" sz="1800" b="1">
                  <a:solidFill>
                    <a:srgbClr val="FF0000"/>
                  </a:solidFill>
                </a:rPr>
                <a:t>20*0.7+35*0.3</a:t>
              </a:r>
            </a:p>
            <a:p>
              <a:pPr eaLnBrk="1" hangingPunct="1">
                <a:spcBef>
                  <a:spcPct val="0"/>
                </a:spcBef>
                <a:buClrTx/>
                <a:buSzTx/>
                <a:buFontTx/>
                <a:buNone/>
              </a:pPr>
              <a:r>
                <a:rPr lang="zh-CN" altLang="en-US" sz="1800" b="1">
                  <a:solidFill>
                    <a:srgbClr val="FF0000"/>
                  </a:solidFill>
                </a:rPr>
                <a:t>=24.5</a:t>
              </a:r>
            </a:p>
            <a:p>
              <a:pPr eaLnBrk="1" hangingPunct="1">
                <a:spcBef>
                  <a:spcPct val="0"/>
                </a:spcBef>
                <a:buClrTx/>
                <a:buSzTx/>
                <a:buFontTx/>
                <a:buNone/>
              </a:pPr>
              <a:endParaRPr lang="zh-CN" altLang="en-US" sz="1800"/>
            </a:p>
          </p:txBody>
        </p:sp>
        <p:sp>
          <p:nvSpPr>
            <p:cNvPr id="48180" name="AutoShape 55"/>
            <p:cNvSpPr>
              <a:spLocks noChangeArrowheads="1"/>
            </p:cNvSpPr>
            <p:nvPr/>
          </p:nvSpPr>
          <p:spPr bwMode="auto">
            <a:xfrm rot="4823217">
              <a:off x="4086" y="1770"/>
              <a:ext cx="1344" cy="300"/>
            </a:xfrm>
            <a:custGeom>
              <a:avLst/>
              <a:gdLst>
                <a:gd name="T0" fmla="*/ 4 w 21600"/>
                <a:gd name="T1" fmla="*/ 0 h 21600"/>
                <a:gd name="T2" fmla="*/ 0 w 21600"/>
                <a:gd name="T3" fmla="*/ 0 h 21600"/>
                <a:gd name="T4" fmla="*/ 4 w 21600"/>
                <a:gd name="T5" fmla="*/ 0 h 21600"/>
                <a:gd name="T6" fmla="*/ 5 w 21600"/>
                <a:gd name="T7" fmla="*/ 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sp>
        <p:nvSpPr>
          <p:cNvPr id="48176" name="Text Box 57"/>
          <p:cNvSpPr txBox="1">
            <a:spLocks noChangeArrowheads="1"/>
          </p:cNvSpPr>
          <p:nvPr/>
        </p:nvSpPr>
        <p:spPr bwMode="auto">
          <a:xfrm>
            <a:off x="2365375" y="3851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sz="1800"/>
              <a:t>3</a:t>
            </a:r>
          </a:p>
        </p:txBody>
      </p:sp>
      <p:sp>
        <p:nvSpPr>
          <p:cNvPr id="48177" name="Text Box 58"/>
          <p:cNvSpPr txBox="1">
            <a:spLocks noChangeArrowheads="1"/>
          </p:cNvSpPr>
          <p:nvPr/>
        </p:nvSpPr>
        <p:spPr bwMode="auto">
          <a:xfrm>
            <a:off x="3740150" y="38481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sz="1800"/>
              <a:t>5</a:t>
            </a:r>
          </a:p>
        </p:txBody>
      </p:sp>
      <p:sp>
        <p:nvSpPr>
          <p:cNvPr id="48178" name="Text Box 59"/>
          <p:cNvSpPr txBox="1">
            <a:spLocks noChangeArrowheads="1"/>
          </p:cNvSpPr>
          <p:nvPr/>
        </p:nvSpPr>
        <p:spPr bwMode="auto">
          <a:xfrm>
            <a:off x="4978400" y="38481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sz="1800"/>
              <a:t>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To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7" presetClass="entr" presetSubtype="1"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ppt_x</p:attrName>
                                        </p:attrNameLst>
                                      </p:cBhvr>
                                      <p:tavLst>
                                        <p:tav tm="0">
                                          <p:val>
                                            <p:strVal val="#ppt_x"/>
                                          </p:val>
                                        </p:tav>
                                        <p:tav tm="100000">
                                          <p:val>
                                            <p:strVal val="#ppt_x"/>
                                          </p:val>
                                        </p:tav>
                                      </p:tavLst>
                                    </p:anim>
                                    <p:anim calcmode="lin" valueType="num">
                                      <p:cBhvr>
                                        <p:cTn id="17" dur="500" fill="hold"/>
                                        <p:tgtEl>
                                          <p:spTgt spid="4"/>
                                        </p:tgtEl>
                                        <p:attrNameLst>
                                          <p:attrName>ppt_y</p:attrName>
                                        </p:attrNameLst>
                                      </p:cBhvr>
                                      <p:tavLst>
                                        <p:tav tm="0">
                                          <p:val>
                                            <p:strVal val="#ppt_y-#ppt_h/2"/>
                                          </p:val>
                                        </p:tav>
                                        <p:tav tm="100000">
                                          <p:val>
                                            <p:strVal val="#ppt_y"/>
                                          </p:val>
                                        </p:tav>
                                      </p:tavLst>
                                    </p:anim>
                                    <p:anim calcmode="lin" valueType="num">
                                      <p:cBhvr>
                                        <p:cTn id="18" dur="500" fill="hold"/>
                                        <p:tgtEl>
                                          <p:spTgt spid="4"/>
                                        </p:tgtEl>
                                        <p:attrNameLst>
                                          <p:attrName>ppt_w</p:attrName>
                                        </p:attrNameLst>
                                      </p:cBhvr>
                                      <p:tavLst>
                                        <p:tav tm="0">
                                          <p:val>
                                            <p:strVal val="#ppt_w"/>
                                          </p:val>
                                        </p:tav>
                                        <p:tav tm="100000">
                                          <p:val>
                                            <p:strVal val="#ppt_w"/>
                                          </p:val>
                                        </p:tav>
                                      </p:tavLst>
                                    </p:anim>
                                    <p:anim calcmode="lin" valueType="num">
                                      <p:cBhvr>
                                        <p:cTn id="19"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rrowheads="1"/>
          </p:cNvSpPr>
          <p:nvPr>
            <p:ph type="title"/>
          </p:nvPr>
        </p:nvSpPr>
        <p:spPr/>
        <p:txBody>
          <a:bodyPr/>
          <a:lstStyle/>
          <a:p>
            <a:pPr eaLnBrk="1" hangingPunct="1">
              <a:defRPr/>
            </a:pPr>
            <a:r>
              <a:rPr lang="zh-CN" altLang="en-US" smtClean="0"/>
              <a:t>模糊控制系统结构</a:t>
            </a:r>
          </a:p>
        </p:txBody>
      </p:sp>
      <p:sp>
        <p:nvSpPr>
          <p:cNvPr id="49155" name="Rectangle 4"/>
          <p:cNvSpPr>
            <a:spLocks noChangeArrowheads="1"/>
          </p:cNvSpPr>
          <p:nvPr/>
        </p:nvSpPr>
        <p:spPr bwMode="auto">
          <a:xfrm>
            <a:off x="2133600" y="2667000"/>
            <a:ext cx="1447800" cy="685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algn="ctr" eaLnBrk="1" hangingPunct="1">
              <a:spcBef>
                <a:spcPct val="0"/>
              </a:spcBef>
              <a:buClrTx/>
              <a:buSzTx/>
              <a:buFontTx/>
              <a:buNone/>
            </a:pPr>
            <a:r>
              <a:rPr kumimoji="1" lang="zh-CN" altLang="en-US" sz="2400">
                <a:latin typeface="Times New Roman" pitchFamily="18" charset="0"/>
                <a:ea typeface="黑体" pitchFamily="49" charset="-122"/>
              </a:rPr>
              <a:t>模糊化</a:t>
            </a:r>
          </a:p>
        </p:txBody>
      </p:sp>
      <p:sp>
        <p:nvSpPr>
          <p:cNvPr id="49156" name="Rectangle 5"/>
          <p:cNvSpPr>
            <a:spLocks noChangeArrowheads="1"/>
          </p:cNvSpPr>
          <p:nvPr/>
        </p:nvSpPr>
        <p:spPr bwMode="auto">
          <a:xfrm>
            <a:off x="4343400" y="2667000"/>
            <a:ext cx="1447800" cy="685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algn="ctr" eaLnBrk="1" hangingPunct="1">
              <a:spcBef>
                <a:spcPct val="0"/>
              </a:spcBef>
              <a:buClrTx/>
              <a:buSzTx/>
              <a:buFontTx/>
              <a:buNone/>
            </a:pPr>
            <a:r>
              <a:rPr kumimoji="1" lang="zh-CN" altLang="en-US" sz="2400">
                <a:latin typeface="Times New Roman" pitchFamily="18" charset="0"/>
                <a:ea typeface="黑体" pitchFamily="49" charset="-122"/>
              </a:rPr>
              <a:t>模糊推理</a:t>
            </a:r>
          </a:p>
        </p:txBody>
      </p:sp>
      <p:sp>
        <p:nvSpPr>
          <p:cNvPr id="49157" name="Rectangle 6"/>
          <p:cNvSpPr>
            <a:spLocks noChangeArrowheads="1"/>
          </p:cNvSpPr>
          <p:nvPr/>
        </p:nvSpPr>
        <p:spPr bwMode="auto">
          <a:xfrm>
            <a:off x="6477000" y="2667000"/>
            <a:ext cx="1371600" cy="685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algn="ctr" eaLnBrk="1" hangingPunct="1">
              <a:spcBef>
                <a:spcPct val="0"/>
              </a:spcBef>
              <a:buClrTx/>
              <a:buSzTx/>
              <a:buFontTx/>
              <a:buNone/>
            </a:pPr>
            <a:r>
              <a:rPr kumimoji="1" lang="zh-CN" altLang="en-US" sz="2400">
                <a:latin typeface="Times New Roman" pitchFamily="18" charset="0"/>
                <a:ea typeface="黑体" pitchFamily="49" charset="-122"/>
              </a:rPr>
              <a:t>反模糊化</a:t>
            </a:r>
          </a:p>
        </p:txBody>
      </p:sp>
      <p:sp>
        <p:nvSpPr>
          <p:cNvPr id="49158" name="Rectangle 14"/>
          <p:cNvSpPr>
            <a:spLocks noChangeArrowheads="1"/>
          </p:cNvSpPr>
          <p:nvPr/>
        </p:nvSpPr>
        <p:spPr bwMode="auto">
          <a:xfrm>
            <a:off x="4191000" y="4495800"/>
            <a:ext cx="1066800" cy="609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algn="ctr" eaLnBrk="1" hangingPunct="1">
              <a:spcBef>
                <a:spcPct val="0"/>
              </a:spcBef>
              <a:buClrTx/>
              <a:buSzTx/>
              <a:buFontTx/>
              <a:buNone/>
            </a:pPr>
            <a:r>
              <a:rPr kumimoji="1" lang="zh-CN" altLang="en-US" sz="2400">
                <a:latin typeface="Times New Roman" pitchFamily="18" charset="0"/>
                <a:ea typeface="黑体" pitchFamily="49" charset="-122"/>
              </a:rPr>
              <a:t>对象</a:t>
            </a:r>
          </a:p>
        </p:txBody>
      </p:sp>
      <p:sp>
        <p:nvSpPr>
          <p:cNvPr id="49159" name="Line 15"/>
          <p:cNvSpPr>
            <a:spLocks noChangeShapeType="1"/>
          </p:cNvSpPr>
          <p:nvPr/>
        </p:nvSpPr>
        <p:spPr bwMode="auto">
          <a:xfrm>
            <a:off x="3581400" y="2971800"/>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9160" name="Line 16"/>
          <p:cNvSpPr>
            <a:spLocks noChangeShapeType="1"/>
          </p:cNvSpPr>
          <p:nvPr/>
        </p:nvSpPr>
        <p:spPr bwMode="auto">
          <a:xfrm>
            <a:off x="5791200" y="297180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9161" name="Line 17"/>
          <p:cNvSpPr>
            <a:spLocks noChangeShapeType="1"/>
          </p:cNvSpPr>
          <p:nvPr/>
        </p:nvSpPr>
        <p:spPr bwMode="auto">
          <a:xfrm flipH="1">
            <a:off x="5257800" y="4800600"/>
            <a:ext cx="2819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9162" name="Line 18"/>
          <p:cNvSpPr>
            <a:spLocks noChangeShapeType="1"/>
          </p:cNvSpPr>
          <p:nvPr/>
        </p:nvSpPr>
        <p:spPr bwMode="auto">
          <a:xfrm>
            <a:off x="1752600" y="29718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9163" name="Oval 19"/>
          <p:cNvSpPr>
            <a:spLocks noChangeArrowheads="1"/>
          </p:cNvSpPr>
          <p:nvPr/>
        </p:nvSpPr>
        <p:spPr bwMode="auto">
          <a:xfrm>
            <a:off x="1524000" y="2819400"/>
            <a:ext cx="304800" cy="304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endParaRPr lang="zh-CN" altLang="en-US" sz="1800"/>
          </a:p>
        </p:txBody>
      </p:sp>
      <p:sp>
        <p:nvSpPr>
          <p:cNvPr id="49164" name="Line 20"/>
          <p:cNvSpPr>
            <a:spLocks noChangeShapeType="1"/>
          </p:cNvSpPr>
          <p:nvPr/>
        </p:nvSpPr>
        <p:spPr bwMode="auto">
          <a:xfrm>
            <a:off x="1143000" y="29718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9165" name="Line 21"/>
          <p:cNvSpPr>
            <a:spLocks noChangeShapeType="1"/>
          </p:cNvSpPr>
          <p:nvPr/>
        </p:nvSpPr>
        <p:spPr bwMode="auto">
          <a:xfrm flipV="1">
            <a:off x="1676400" y="3124200"/>
            <a:ext cx="0" cy="1676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9166" name="Line 22"/>
          <p:cNvSpPr>
            <a:spLocks noChangeShapeType="1"/>
          </p:cNvSpPr>
          <p:nvPr/>
        </p:nvSpPr>
        <p:spPr bwMode="auto">
          <a:xfrm flipH="1">
            <a:off x="1676400" y="4800600"/>
            <a:ext cx="251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67" name="Line 23"/>
          <p:cNvSpPr>
            <a:spLocks noChangeShapeType="1"/>
          </p:cNvSpPr>
          <p:nvPr/>
        </p:nvSpPr>
        <p:spPr bwMode="auto">
          <a:xfrm>
            <a:off x="7848600" y="29718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9168" name="Line 24"/>
          <p:cNvSpPr>
            <a:spLocks noChangeShapeType="1"/>
          </p:cNvSpPr>
          <p:nvPr/>
        </p:nvSpPr>
        <p:spPr bwMode="auto">
          <a:xfrm>
            <a:off x="8077200" y="2971800"/>
            <a:ext cx="0" cy="1828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169" name="Line 25"/>
          <p:cNvSpPr>
            <a:spLocks noChangeShapeType="1"/>
          </p:cNvSpPr>
          <p:nvPr/>
        </p:nvSpPr>
        <p:spPr bwMode="auto">
          <a:xfrm>
            <a:off x="1371600" y="3276600"/>
            <a:ext cx="228600"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49170" name="Object 26"/>
          <p:cNvGraphicFramePr>
            <a:graphicFrameLocks noGrp="1" noChangeAspect="1"/>
          </p:cNvGraphicFramePr>
          <p:nvPr>
            <p:ph type="body" idx="1"/>
          </p:nvPr>
        </p:nvGraphicFramePr>
        <p:xfrm>
          <a:off x="914400" y="2436813"/>
          <a:ext cx="704850" cy="417512"/>
        </p:xfrm>
        <a:graphic>
          <a:graphicData uri="http://schemas.openxmlformats.org/presentationml/2006/ole">
            <mc:AlternateContent xmlns:mc="http://schemas.openxmlformats.org/markup-compatibility/2006">
              <mc:Choice xmlns:v="urn:schemas-microsoft-com:vml" Requires="v">
                <p:oleObj spid="_x0000_s49188" name="Equation" r:id="rId3" imgW="342751" imgH="203112" progId="Equation.DSMT4">
                  <p:embed/>
                </p:oleObj>
              </mc:Choice>
              <mc:Fallback>
                <p:oleObj name="Equation" r:id="rId3" imgW="342751" imgH="203112" progId="Equation.DSMT4">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436813"/>
                        <a:ext cx="704850" cy="417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71" name="Object 27"/>
          <p:cNvGraphicFramePr>
            <a:graphicFrameLocks noChangeAspect="1"/>
          </p:cNvGraphicFramePr>
          <p:nvPr/>
        </p:nvGraphicFramePr>
        <p:xfrm>
          <a:off x="7924800" y="2362200"/>
          <a:ext cx="754063" cy="463550"/>
        </p:xfrm>
        <a:graphic>
          <a:graphicData uri="http://schemas.openxmlformats.org/presentationml/2006/ole">
            <mc:AlternateContent xmlns:mc="http://schemas.openxmlformats.org/markup-compatibility/2006">
              <mc:Choice xmlns:v="urn:schemas-microsoft-com:vml" Requires="v">
                <p:oleObj spid="_x0000_s49189" name="Equation" r:id="rId5" imgW="330057" imgH="203112" progId="Equation.DSMT4">
                  <p:embed/>
                </p:oleObj>
              </mc:Choice>
              <mc:Fallback>
                <p:oleObj name="Equation" r:id="rId5" imgW="330057" imgH="203112" progId="Equation.DSMT4">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4800" y="2362200"/>
                        <a:ext cx="754063"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type="body" idx="1"/>
          </p:nvPr>
        </p:nvSpPr>
        <p:spPr>
          <a:xfrm>
            <a:off x="251520" y="1600200"/>
            <a:ext cx="8892480" cy="4525963"/>
          </a:xfrm>
        </p:spPr>
        <p:txBody>
          <a:bodyPr/>
          <a:lstStyle/>
          <a:p>
            <a:pPr eaLnBrk="1" hangingPunct="1">
              <a:buFont typeface="Wingdings" pitchFamily="2" charset="2"/>
              <a:buNone/>
              <a:defRPr/>
            </a:pPr>
            <a:r>
              <a:rPr lang="en-US" altLang="zh-CN" b="1" dirty="0" smtClean="0"/>
              <a:t>4. </a:t>
            </a:r>
            <a:r>
              <a:rPr lang="zh-CN" altLang="en-US" b="1" dirty="0" smtClean="0"/>
              <a:t>神经网络控制理论</a:t>
            </a:r>
            <a:endParaRPr lang="en-US" altLang="zh-CN" b="1" dirty="0" smtClean="0"/>
          </a:p>
          <a:p>
            <a:pPr eaLnBrk="1" hangingPunct="1">
              <a:buFont typeface="Wingdings" pitchFamily="2" charset="2"/>
              <a:buNone/>
              <a:defRPr/>
            </a:pPr>
            <a:endParaRPr lang="zh-CN" altLang="en-US" b="1" dirty="0" smtClean="0"/>
          </a:p>
          <a:p>
            <a:pPr eaLnBrk="1" hangingPunct="1">
              <a:defRPr/>
            </a:pPr>
            <a:r>
              <a:rPr lang="zh-CN" altLang="en-US" b="1" dirty="0" smtClean="0"/>
              <a:t> 已有</a:t>
            </a:r>
            <a:r>
              <a:rPr lang="en-US" altLang="zh-CN" b="1" dirty="0" smtClean="0"/>
              <a:t>30</a:t>
            </a:r>
            <a:r>
              <a:rPr lang="zh-CN" altLang="en-US" b="1" dirty="0" smtClean="0"/>
              <a:t>年历史，但近几年才得到广泛应用；</a:t>
            </a:r>
            <a:endParaRPr lang="en-US" altLang="zh-CN" b="1" dirty="0" smtClean="0"/>
          </a:p>
          <a:p>
            <a:pPr eaLnBrk="1" hangingPunct="1">
              <a:defRPr/>
            </a:pPr>
            <a:endParaRPr lang="zh-CN" altLang="en-US" sz="800" b="1" dirty="0" smtClean="0"/>
          </a:p>
          <a:p>
            <a:pPr eaLnBrk="1" hangingPunct="1">
              <a:defRPr/>
            </a:pPr>
            <a:r>
              <a:rPr lang="zh-CN" altLang="en-US" b="1" dirty="0" smtClean="0"/>
              <a:t> 是一种不依赖模型的自适应函数估计器。</a:t>
            </a:r>
          </a:p>
          <a:p>
            <a:pPr eaLnBrk="1" hangingPunct="1">
              <a:buFont typeface="Wingdings" pitchFamily="2" charset="2"/>
              <a:buNone/>
              <a:defRPr/>
            </a:pPr>
            <a:endParaRPr lang="en-US" altLang="zh-CN" b="1" dirty="0" smtClean="0">
              <a:solidFill>
                <a:schemeClr val="accent2"/>
              </a:solidFill>
            </a:endParaRPr>
          </a:p>
          <a:p>
            <a:pPr eaLnBrk="1" hangingPunct="1">
              <a:buFont typeface="Wingdings" pitchFamily="2" charset="2"/>
              <a:buNone/>
              <a:defRPr/>
            </a:pPr>
            <a:endParaRPr lang="zh-CN" altLang="en-US" dirty="0" smtClean="0"/>
          </a:p>
          <a:p>
            <a:pPr eaLnBrk="1" hangingPunct="1">
              <a:defRPr/>
            </a:pPr>
            <a:endParaRPr lang="zh-CN" altLang="en-US" dirty="0" smtClean="0"/>
          </a:p>
        </p:txBody>
      </p:sp>
      <p:sp>
        <p:nvSpPr>
          <p:cNvPr id="50179" name="Rectangle 4"/>
          <p:cNvSpPr>
            <a:spLocks noChangeArrowheads="1"/>
          </p:cNvSpPr>
          <p:nvPr/>
        </p:nvSpPr>
        <p:spPr bwMode="auto">
          <a:xfrm>
            <a:off x="3203575" y="4724400"/>
            <a:ext cx="2016125" cy="762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endParaRPr lang="zh-CN" altLang="en-US" sz="1800"/>
          </a:p>
        </p:txBody>
      </p:sp>
      <p:sp>
        <p:nvSpPr>
          <p:cNvPr id="50180" name="AutoShape 5"/>
          <p:cNvSpPr>
            <a:spLocks noChangeArrowheads="1"/>
          </p:cNvSpPr>
          <p:nvPr/>
        </p:nvSpPr>
        <p:spPr bwMode="auto">
          <a:xfrm>
            <a:off x="2339975" y="4941888"/>
            <a:ext cx="762000" cy="304800"/>
          </a:xfrm>
          <a:prstGeom prst="rightArrow">
            <a:avLst>
              <a:gd name="adj1" fmla="val 50000"/>
              <a:gd name="adj2" fmla="val 62500"/>
            </a:avLst>
          </a:prstGeom>
          <a:solidFill>
            <a:srgbClr val="FF0000"/>
          </a:solidFill>
          <a:ln w="9525">
            <a:solidFill>
              <a:schemeClr val="tx1"/>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endParaRPr lang="zh-CN" altLang="en-US" sz="1800"/>
          </a:p>
        </p:txBody>
      </p:sp>
      <p:sp>
        <p:nvSpPr>
          <p:cNvPr id="50181" name="AutoShape 6"/>
          <p:cNvSpPr>
            <a:spLocks noChangeArrowheads="1"/>
          </p:cNvSpPr>
          <p:nvPr/>
        </p:nvSpPr>
        <p:spPr bwMode="auto">
          <a:xfrm>
            <a:off x="5219700" y="4941888"/>
            <a:ext cx="762000" cy="304800"/>
          </a:xfrm>
          <a:prstGeom prst="rightArrow">
            <a:avLst>
              <a:gd name="adj1" fmla="val 50000"/>
              <a:gd name="adj2" fmla="val 62500"/>
            </a:avLst>
          </a:prstGeom>
          <a:solidFill>
            <a:srgbClr val="FF0000"/>
          </a:solidFill>
          <a:ln w="9525">
            <a:solidFill>
              <a:schemeClr val="tx1"/>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endParaRPr lang="zh-CN" altLang="en-US" sz="1800"/>
          </a:p>
        </p:txBody>
      </p:sp>
      <p:graphicFrame>
        <p:nvGraphicFramePr>
          <p:cNvPr id="50182" name="Object 8"/>
          <p:cNvGraphicFramePr>
            <a:graphicFrameLocks noChangeAspect="1"/>
          </p:cNvGraphicFramePr>
          <p:nvPr/>
        </p:nvGraphicFramePr>
        <p:xfrm>
          <a:off x="285750" y="-1588"/>
          <a:ext cx="342900" cy="203201"/>
        </p:xfrm>
        <a:graphic>
          <a:graphicData uri="http://schemas.openxmlformats.org/presentationml/2006/ole">
            <mc:AlternateContent xmlns:mc="http://schemas.openxmlformats.org/markup-compatibility/2006">
              <mc:Choice xmlns:v="urn:schemas-microsoft-com:vml" Requires="v">
                <p:oleObj spid="_x0000_s50227" name="Equation" r:id="rId3" imgW="342751" imgH="203112" progId="Equation.DSMT4">
                  <p:embed/>
                </p:oleObj>
              </mc:Choice>
              <mc:Fallback>
                <p:oleObj name="Equation" r:id="rId3" imgW="342751" imgH="203112"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 y="-1588"/>
                        <a:ext cx="342900" cy="203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3" name="Object 9"/>
          <p:cNvGraphicFramePr>
            <a:graphicFrameLocks noChangeAspect="1"/>
          </p:cNvGraphicFramePr>
          <p:nvPr/>
        </p:nvGraphicFramePr>
        <p:xfrm>
          <a:off x="285750" y="-1588"/>
          <a:ext cx="342900" cy="203201"/>
        </p:xfrm>
        <a:graphic>
          <a:graphicData uri="http://schemas.openxmlformats.org/presentationml/2006/ole">
            <mc:AlternateContent xmlns:mc="http://schemas.openxmlformats.org/markup-compatibility/2006">
              <mc:Choice xmlns:v="urn:schemas-microsoft-com:vml" Requires="v">
                <p:oleObj spid="_x0000_s50228" name="Equation" r:id="rId5" imgW="342751" imgH="203112" progId="Equation.DSMT4">
                  <p:embed/>
                </p:oleObj>
              </mc:Choice>
              <mc:Fallback>
                <p:oleObj name="Equation" r:id="rId5" imgW="342751" imgH="203112"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750" y="-1588"/>
                        <a:ext cx="342900" cy="203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4" name="Object 10"/>
          <p:cNvGraphicFramePr>
            <a:graphicFrameLocks noChangeAspect="1"/>
          </p:cNvGraphicFramePr>
          <p:nvPr/>
        </p:nvGraphicFramePr>
        <p:xfrm>
          <a:off x="1331913" y="4868863"/>
          <a:ext cx="785812" cy="463550"/>
        </p:xfrm>
        <a:graphic>
          <a:graphicData uri="http://schemas.openxmlformats.org/presentationml/2006/ole">
            <mc:AlternateContent xmlns:mc="http://schemas.openxmlformats.org/markup-compatibility/2006">
              <mc:Choice xmlns:v="urn:schemas-microsoft-com:vml" Requires="v">
                <p:oleObj spid="_x0000_s50229" name="Equation" r:id="rId7" imgW="342751" imgH="203112" progId="Equation.DSMT4">
                  <p:embed/>
                </p:oleObj>
              </mc:Choice>
              <mc:Fallback>
                <p:oleObj name="Equation" r:id="rId7" imgW="342751" imgH="203112"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4868863"/>
                        <a:ext cx="785812"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5" name="Object 11"/>
          <p:cNvGraphicFramePr>
            <a:graphicFrameLocks noChangeAspect="1"/>
          </p:cNvGraphicFramePr>
          <p:nvPr/>
        </p:nvGraphicFramePr>
        <p:xfrm>
          <a:off x="6156325" y="4868863"/>
          <a:ext cx="754063" cy="463550"/>
        </p:xfrm>
        <a:graphic>
          <a:graphicData uri="http://schemas.openxmlformats.org/presentationml/2006/ole">
            <mc:AlternateContent xmlns:mc="http://schemas.openxmlformats.org/markup-compatibility/2006">
              <mc:Choice xmlns:v="urn:schemas-microsoft-com:vml" Requires="v">
                <p:oleObj spid="_x0000_s50230" name="Equation" r:id="rId9" imgW="330057" imgH="203112" progId="Equation.DSMT4">
                  <p:embed/>
                </p:oleObj>
              </mc:Choice>
              <mc:Fallback>
                <p:oleObj name="Equation" r:id="rId9" imgW="330057" imgH="203112"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56325" y="4868863"/>
                        <a:ext cx="754063"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6" name="Object 12"/>
          <p:cNvGraphicFramePr>
            <a:graphicFrameLocks noChangeAspect="1"/>
          </p:cNvGraphicFramePr>
          <p:nvPr/>
        </p:nvGraphicFramePr>
        <p:xfrm>
          <a:off x="3348038" y="4868863"/>
          <a:ext cx="1735137" cy="439737"/>
        </p:xfrm>
        <a:graphic>
          <a:graphicData uri="http://schemas.openxmlformats.org/presentationml/2006/ole">
            <mc:AlternateContent xmlns:mc="http://schemas.openxmlformats.org/markup-compatibility/2006">
              <mc:Choice xmlns:v="urn:schemas-microsoft-com:vml" Requires="v">
                <p:oleObj spid="_x0000_s50231" name="Equation" r:id="rId11" imgW="799753" imgH="203112" progId="Equation.DSMT4">
                  <p:embed/>
                </p:oleObj>
              </mc:Choice>
              <mc:Fallback>
                <p:oleObj name="Equation" r:id="rId11" imgW="799753" imgH="203112"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8038" y="4868863"/>
                        <a:ext cx="1735137"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type="body" idx="1"/>
          </p:nvPr>
        </p:nvSpPr>
        <p:spPr>
          <a:xfrm>
            <a:off x="0" y="1357313"/>
            <a:ext cx="8229600" cy="4525962"/>
          </a:xfrm>
        </p:spPr>
        <p:txBody>
          <a:bodyPr/>
          <a:lstStyle/>
          <a:p>
            <a:pPr eaLnBrk="1" hangingPunct="1">
              <a:defRPr/>
            </a:pPr>
            <a:r>
              <a:rPr lang="zh-CN" altLang="en-US" sz="2800" b="1" dirty="0" smtClean="0"/>
              <a:t> 模拟人脑神经系统智能活动的控制方式</a:t>
            </a:r>
          </a:p>
        </p:txBody>
      </p:sp>
      <p:grpSp>
        <p:nvGrpSpPr>
          <p:cNvPr id="51203" name="Group 4"/>
          <p:cNvGrpSpPr>
            <a:grpSpLocks/>
          </p:cNvGrpSpPr>
          <p:nvPr/>
        </p:nvGrpSpPr>
        <p:grpSpPr bwMode="auto">
          <a:xfrm>
            <a:off x="381000" y="2819400"/>
            <a:ext cx="8083550" cy="3352800"/>
            <a:chOff x="188" y="1296"/>
            <a:chExt cx="5092" cy="2112"/>
          </a:xfrm>
        </p:grpSpPr>
        <p:grpSp>
          <p:nvGrpSpPr>
            <p:cNvPr id="51205" name="Group 5"/>
            <p:cNvGrpSpPr>
              <a:grpSpLocks/>
            </p:cNvGrpSpPr>
            <p:nvPr/>
          </p:nvGrpSpPr>
          <p:grpSpPr bwMode="auto">
            <a:xfrm>
              <a:off x="634" y="1296"/>
              <a:ext cx="4358" cy="2112"/>
              <a:chOff x="480" y="1512"/>
              <a:chExt cx="4358" cy="2112"/>
            </a:xfrm>
          </p:grpSpPr>
          <p:sp>
            <p:nvSpPr>
              <p:cNvPr id="51208" name="Oval 6"/>
              <p:cNvSpPr>
                <a:spLocks noChangeArrowheads="1"/>
              </p:cNvSpPr>
              <p:nvPr/>
            </p:nvSpPr>
            <p:spPr bwMode="auto">
              <a:xfrm>
                <a:off x="1008" y="1896"/>
                <a:ext cx="288" cy="28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endParaRPr lang="zh-CN" altLang="en-US" sz="1800"/>
              </a:p>
            </p:txBody>
          </p:sp>
          <p:sp>
            <p:nvSpPr>
              <p:cNvPr id="51209" name="Oval 7"/>
              <p:cNvSpPr>
                <a:spLocks noChangeArrowheads="1"/>
              </p:cNvSpPr>
              <p:nvPr/>
            </p:nvSpPr>
            <p:spPr bwMode="auto">
              <a:xfrm>
                <a:off x="1056" y="3000"/>
                <a:ext cx="288" cy="28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endParaRPr lang="zh-CN" altLang="en-US" sz="1800"/>
              </a:p>
            </p:txBody>
          </p:sp>
          <p:sp>
            <p:nvSpPr>
              <p:cNvPr id="51210" name="Oval 8"/>
              <p:cNvSpPr>
                <a:spLocks noChangeArrowheads="1"/>
              </p:cNvSpPr>
              <p:nvPr/>
            </p:nvSpPr>
            <p:spPr bwMode="auto">
              <a:xfrm>
                <a:off x="2630" y="1512"/>
                <a:ext cx="288" cy="28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endParaRPr lang="zh-CN" altLang="en-US" sz="1800"/>
              </a:p>
            </p:txBody>
          </p:sp>
          <p:sp>
            <p:nvSpPr>
              <p:cNvPr id="51211" name="Oval 9"/>
              <p:cNvSpPr>
                <a:spLocks noChangeArrowheads="1"/>
              </p:cNvSpPr>
              <p:nvPr/>
            </p:nvSpPr>
            <p:spPr bwMode="auto">
              <a:xfrm>
                <a:off x="2678" y="3336"/>
                <a:ext cx="288" cy="28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endParaRPr lang="zh-CN" altLang="en-US" sz="1800"/>
              </a:p>
            </p:txBody>
          </p:sp>
          <p:sp>
            <p:nvSpPr>
              <p:cNvPr id="51212" name="Oval 10"/>
              <p:cNvSpPr>
                <a:spLocks noChangeArrowheads="1"/>
              </p:cNvSpPr>
              <p:nvPr/>
            </p:nvSpPr>
            <p:spPr bwMode="auto">
              <a:xfrm>
                <a:off x="2630" y="2376"/>
                <a:ext cx="288" cy="28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endParaRPr lang="zh-CN" altLang="en-US" sz="1800"/>
              </a:p>
            </p:txBody>
          </p:sp>
          <p:sp>
            <p:nvSpPr>
              <p:cNvPr id="51213" name="Oval 11"/>
              <p:cNvSpPr>
                <a:spLocks noChangeArrowheads="1"/>
              </p:cNvSpPr>
              <p:nvPr/>
            </p:nvSpPr>
            <p:spPr bwMode="auto">
              <a:xfrm>
                <a:off x="1910" y="1512"/>
                <a:ext cx="288" cy="28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endParaRPr lang="zh-CN" altLang="en-US" sz="1800"/>
              </a:p>
            </p:txBody>
          </p:sp>
          <p:sp>
            <p:nvSpPr>
              <p:cNvPr id="51214" name="Oval 12"/>
              <p:cNvSpPr>
                <a:spLocks noChangeArrowheads="1"/>
              </p:cNvSpPr>
              <p:nvPr/>
            </p:nvSpPr>
            <p:spPr bwMode="auto">
              <a:xfrm>
                <a:off x="1910" y="2376"/>
                <a:ext cx="288" cy="28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endParaRPr kumimoji="1" lang="zh-CN" altLang="en-US" sz="1800"/>
              </a:p>
            </p:txBody>
          </p:sp>
          <p:sp>
            <p:nvSpPr>
              <p:cNvPr id="51215" name="Oval 13"/>
              <p:cNvSpPr>
                <a:spLocks noChangeArrowheads="1"/>
              </p:cNvSpPr>
              <p:nvPr/>
            </p:nvSpPr>
            <p:spPr bwMode="auto">
              <a:xfrm>
                <a:off x="1958" y="3288"/>
                <a:ext cx="288" cy="28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endParaRPr lang="zh-CN" altLang="en-US" sz="1800"/>
              </a:p>
            </p:txBody>
          </p:sp>
          <p:sp>
            <p:nvSpPr>
              <p:cNvPr id="51216" name="Oval 14"/>
              <p:cNvSpPr>
                <a:spLocks noChangeArrowheads="1"/>
              </p:cNvSpPr>
              <p:nvPr/>
            </p:nvSpPr>
            <p:spPr bwMode="auto">
              <a:xfrm>
                <a:off x="4166" y="2952"/>
                <a:ext cx="288" cy="288"/>
              </a:xfrm>
              <a:prstGeom prst="ellipse">
                <a:avLst/>
              </a:prstGeom>
              <a:solidFill>
                <a:schemeClr val="accent1"/>
              </a:solidFill>
              <a:ln w="9525">
                <a:solidFill>
                  <a:schemeClr val="accent1"/>
                </a:solidFill>
                <a:round/>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endParaRPr lang="zh-CN" altLang="en-US" sz="1800"/>
              </a:p>
            </p:txBody>
          </p:sp>
          <p:sp>
            <p:nvSpPr>
              <p:cNvPr id="51217" name="Oval 15"/>
              <p:cNvSpPr>
                <a:spLocks noChangeArrowheads="1"/>
              </p:cNvSpPr>
              <p:nvPr/>
            </p:nvSpPr>
            <p:spPr bwMode="auto">
              <a:xfrm>
                <a:off x="4166" y="1896"/>
                <a:ext cx="288" cy="28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kumimoji="1" lang="en-US" altLang="zh-CN" sz="1800"/>
                  <a:t>p</a:t>
                </a:r>
              </a:p>
            </p:txBody>
          </p:sp>
          <p:sp>
            <p:nvSpPr>
              <p:cNvPr id="51218" name="Oval 16"/>
              <p:cNvSpPr>
                <a:spLocks noChangeArrowheads="1"/>
              </p:cNvSpPr>
              <p:nvPr/>
            </p:nvSpPr>
            <p:spPr bwMode="auto">
              <a:xfrm>
                <a:off x="3590" y="3336"/>
                <a:ext cx="288" cy="28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endParaRPr lang="zh-CN" altLang="en-US" sz="1800"/>
              </a:p>
            </p:txBody>
          </p:sp>
          <p:sp>
            <p:nvSpPr>
              <p:cNvPr id="51219" name="Oval 17"/>
              <p:cNvSpPr>
                <a:spLocks noChangeArrowheads="1"/>
              </p:cNvSpPr>
              <p:nvPr/>
            </p:nvSpPr>
            <p:spPr bwMode="auto">
              <a:xfrm>
                <a:off x="3542" y="2376"/>
                <a:ext cx="288" cy="28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endParaRPr lang="zh-CN" altLang="en-US" sz="1800"/>
              </a:p>
            </p:txBody>
          </p:sp>
          <p:sp>
            <p:nvSpPr>
              <p:cNvPr id="51220" name="Oval 18"/>
              <p:cNvSpPr>
                <a:spLocks noChangeArrowheads="1"/>
              </p:cNvSpPr>
              <p:nvPr/>
            </p:nvSpPr>
            <p:spPr bwMode="auto">
              <a:xfrm>
                <a:off x="3552" y="1512"/>
                <a:ext cx="288" cy="28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kumimoji="1" lang="en-US" altLang="zh-CN" sz="1800"/>
                  <a:t>p</a:t>
                </a:r>
                <a:r>
                  <a:rPr kumimoji="1" lang="en-US" altLang="zh-CN" sz="1800" baseline="-25000"/>
                  <a:t>1</a:t>
                </a:r>
              </a:p>
            </p:txBody>
          </p:sp>
          <p:sp>
            <p:nvSpPr>
              <p:cNvPr id="51221" name="Line 19"/>
              <p:cNvSpPr>
                <a:spLocks noChangeShapeType="1"/>
              </p:cNvSpPr>
              <p:nvPr/>
            </p:nvSpPr>
            <p:spPr bwMode="auto">
              <a:xfrm>
                <a:off x="4454" y="2040"/>
                <a:ext cx="38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22" name="Line 20"/>
              <p:cNvSpPr>
                <a:spLocks noChangeShapeType="1"/>
              </p:cNvSpPr>
              <p:nvPr/>
            </p:nvSpPr>
            <p:spPr bwMode="auto">
              <a:xfrm>
                <a:off x="4454" y="3144"/>
                <a:ext cx="38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23" name="Line 21"/>
              <p:cNvSpPr>
                <a:spLocks noChangeShapeType="1"/>
              </p:cNvSpPr>
              <p:nvPr/>
            </p:nvSpPr>
            <p:spPr bwMode="auto">
              <a:xfrm>
                <a:off x="614" y="2040"/>
                <a:ext cx="38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24" name="Line 22"/>
              <p:cNvSpPr>
                <a:spLocks noChangeShapeType="1"/>
              </p:cNvSpPr>
              <p:nvPr/>
            </p:nvSpPr>
            <p:spPr bwMode="auto">
              <a:xfrm flipV="1">
                <a:off x="1334" y="2616"/>
                <a:ext cx="576" cy="52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25" name="Line 23"/>
              <p:cNvSpPr>
                <a:spLocks noChangeShapeType="1"/>
              </p:cNvSpPr>
              <p:nvPr/>
            </p:nvSpPr>
            <p:spPr bwMode="auto">
              <a:xfrm>
                <a:off x="1286" y="2040"/>
                <a:ext cx="624" cy="48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26" name="Line 24"/>
              <p:cNvSpPr>
                <a:spLocks noChangeShapeType="1"/>
              </p:cNvSpPr>
              <p:nvPr/>
            </p:nvSpPr>
            <p:spPr bwMode="auto">
              <a:xfrm flipV="1">
                <a:off x="1286" y="1752"/>
                <a:ext cx="624" cy="28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27" name="Line 25"/>
              <p:cNvSpPr>
                <a:spLocks noChangeShapeType="1"/>
              </p:cNvSpPr>
              <p:nvPr/>
            </p:nvSpPr>
            <p:spPr bwMode="auto">
              <a:xfrm>
                <a:off x="662" y="3144"/>
                <a:ext cx="38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28" name="Line 26"/>
              <p:cNvSpPr>
                <a:spLocks noChangeShapeType="1"/>
              </p:cNvSpPr>
              <p:nvPr/>
            </p:nvSpPr>
            <p:spPr bwMode="auto">
              <a:xfrm>
                <a:off x="1334" y="3192"/>
                <a:ext cx="624" cy="2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29" name="Line 27"/>
              <p:cNvSpPr>
                <a:spLocks noChangeShapeType="1"/>
              </p:cNvSpPr>
              <p:nvPr/>
            </p:nvSpPr>
            <p:spPr bwMode="auto">
              <a:xfrm>
                <a:off x="1238" y="2136"/>
                <a:ext cx="720" cy="124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30" name="Line 28"/>
              <p:cNvSpPr>
                <a:spLocks noChangeShapeType="1"/>
              </p:cNvSpPr>
              <p:nvPr/>
            </p:nvSpPr>
            <p:spPr bwMode="auto">
              <a:xfrm flipV="1">
                <a:off x="1286" y="1752"/>
                <a:ext cx="672" cy="134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31" name="Line 29"/>
              <p:cNvSpPr>
                <a:spLocks noChangeShapeType="1"/>
              </p:cNvSpPr>
              <p:nvPr/>
            </p:nvSpPr>
            <p:spPr bwMode="auto">
              <a:xfrm flipV="1">
                <a:off x="2198" y="2520"/>
                <a:ext cx="43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32" name="Line 30"/>
              <p:cNvSpPr>
                <a:spLocks noChangeShapeType="1"/>
              </p:cNvSpPr>
              <p:nvPr/>
            </p:nvSpPr>
            <p:spPr bwMode="auto">
              <a:xfrm flipV="1">
                <a:off x="2246" y="1752"/>
                <a:ext cx="432" cy="172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33" name="Line 31"/>
              <p:cNvSpPr>
                <a:spLocks noChangeShapeType="1"/>
              </p:cNvSpPr>
              <p:nvPr/>
            </p:nvSpPr>
            <p:spPr bwMode="auto">
              <a:xfrm flipV="1">
                <a:off x="2246" y="2568"/>
                <a:ext cx="384" cy="91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34" name="Line 32"/>
              <p:cNvSpPr>
                <a:spLocks noChangeShapeType="1"/>
              </p:cNvSpPr>
              <p:nvPr/>
            </p:nvSpPr>
            <p:spPr bwMode="auto">
              <a:xfrm flipV="1">
                <a:off x="2246" y="3480"/>
                <a:ext cx="43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35" name="Line 33"/>
              <p:cNvSpPr>
                <a:spLocks noChangeShapeType="1"/>
              </p:cNvSpPr>
              <p:nvPr/>
            </p:nvSpPr>
            <p:spPr bwMode="auto">
              <a:xfrm flipV="1">
                <a:off x="2198" y="1656"/>
                <a:ext cx="43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36" name="Line 34"/>
              <p:cNvSpPr>
                <a:spLocks noChangeShapeType="1"/>
              </p:cNvSpPr>
              <p:nvPr/>
            </p:nvSpPr>
            <p:spPr bwMode="auto">
              <a:xfrm>
                <a:off x="2198" y="1704"/>
                <a:ext cx="480" cy="177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37" name="Line 35"/>
              <p:cNvSpPr>
                <a:spLocks noChangeShapeType="1"/>
              </p:cNvSpPr>
              <p:nvPr/>
            </p:nvSpPr>
            <p:spPr bwMode="auto">
              <a:xfrm>
                <a:off x="2198" y="1656"/>
                <a:ext cx="432" cy="81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38" name="Line 36"/>
              <p:cNvSpPr>
                <a:spLocks noChangeShapeType="1"/>
              </p:cNvSpPr>
              <p:nvPr/>
            </p:nvSpPr>
            <p:spPr bwMode="auto">
              <a:xfrm flipV="1">
                <a:off x="2198" y="1704"/>
                <a:ext cx="432" cy="81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39" name="Line 37"/>
              <p:cNvSpPr>
                <a:spLocks noChangeShapeType="1"/>
              </p:cNvSpPr>
              <p:nvPr/>
            </p:nvSpPr>
            <p:spPr bwMode="auto">
              <a:xfrm>
                <a:off x="2198" y="2520"/>
                <a:ext cx="480" cy="96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40" name="Line 38"/>
              <p:cNvSpPr>
                <a:spLocks noChangeShapeType="1"/>
              </p:cNvSpPr>
              <p:nvPr/>
            </p:nvSpPr>
            <p:spPr bwMode="auto">
              <a:xfrm flipV="1">
                <a:off x="2918" y="1656"/>
                <a:ext cx="62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41" name="Line 39"/>
              <p:cNvSpPr>
                <a:spLocks noChangeShapeType="1"/>
              </p:cNvSpPr>
              <p:nvPr/>
            </p:nvSpPr>
            <p:spPr bwMode="auto">
              <a:xfrm>
                <a:off x="2918" y="1656"/>
                <a:ext cx="624" cy="81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42" name="Line 40"/>
              <p:cNvSpPr>
                <a:spLocks noChangeShapeType="1"/>
              </p:cNvSpPr>
              <p:nvPr/>
            </p:nvSpPr>
            <p:spPr bwMode="auto">
              <a:xfrm flipV="1">
                <a:off x="2918" y="2520"/>
                <a:ext cx="62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43" name="Line 41"/>
              <p:cNvSpPr>
                <a:spLocks noChangeShapeType="1"/>
              </p:cNvSpPr>
              <p:nvPr/>
            </p:nvSpPr>
            <p:spPr bwMode="auto">
              <a:xfrm flipV="1">
                <a:off x="2966" y="3480"/>
                <a:ext cx="62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44" name="Line 42"/>
              <p:cNvSpPr>
                <a:spLocks noChangeShapeType="1"/>
              </p:cNvSpPr>
              <p:nvPr/>
            </p:nvSpPr>
            <p:spPr bwMode="auto">
              <a:xfrm flipV="1">
                <a:off x="2976" y="2616"/>
                <a:ext cx="672" cy="86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45" name="Line 43"/>
              <p:cNvSpPr>
                <a:spLocks noChangeShapeType="1"/>
              </p:cNvSpPr>
              <p:nvPr/>
            </p:nvSpPr>
            <p:spPr bwMode="auto">
              <a:xfrm>
                <a:off x="2918" y="2520"/>
                <a:ext cx="672" cy="91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46" name="Line 44"/>
              <p:cNvSpPr>
                <a:spLocks noChangeShapeType="1"/>
              </p:cNvSpPr>
              <p:nvPr/>
            </p:nvSpPr>
            <p:spPr bwMode="auto">
              <a:xfrm flipV="1">
                <a:off x="2966" y="1704"/>
                <a:ext cx="624" cy="76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47" name="Line 45"/>
              <p:cNvSpPr>
                <a:spLocks noChangeShapeType="1"/>
              </p:cNvSpPr>
              <p:nvPr/>
            </p:nvSpPr>
            <p:spPr bwMode="auto">
              <a:xfrm flipV="1">
                <a:off x="2966" y="1800"/>
                <a:ext cx="624" cy="163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48" name="Line 46"/>
              <p:cNvSpPr>
                <a:spLocks noChangeShapeType="1"/>
              </p:cNvSpPr>
              <p:nvPr/>
            </p:nvSpPr>
            <p:spPr bwMode="auto">
              <a:xfrm>
                <a:off x="2918" y="1704"/>
                <a:ext cx="720" cy="172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49" name="Line 47"/>
              <p:cNvSpPr>
                <a:spLocks noChangeShapeType="1"/>
              </p:cNvSpPr>
              <p:nvPr/>
            </p:nvSpPr>
            <p:spPr bwMode="auto">
              <a:xfrm>
                <a:off x="3830" y="1704"/>
                <a:ext cx="336" cy="28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50" name="Line 48"/>
              <p:cNvSpPr>
                <a:spLocks noChangeShapeType="1"/>
              </p:cNvSpPr>
              <p:nvPr/>
            </p:nvSpPr>
            <p:spPr bwMode="auto">
              <a:xfrm flipV="1">
                <a:off x="3830" y="2088"/>
                <a:ext cx="384" cy="38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51" name="Line 49"/>
              <p:cNvSpPr>
                <a:spLocks noChangeShapeType="1"/>
              </p:cNvSpPr>
              <p:nvPr/>
            </p:nvSpPr>
            <p:spPr bwMode="auto">
              <a:xfrm>
                <a:off x="3830" y="2520"/>
                <a:ext cx="336" cy="52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52" name="Line 50"/>
              <p:cNvSpPr>
                <a:spLocks noChangeShapeType="1"/>
              </p:cNvSpPr>
              <p:nvPr/>
            </p:nvSpPr>
            <p:spPr bwMode="auto">
              <a:xfrm flipV="1">
                <a:off x="3878" y="2184"/>
                <a:ext cx="384" cy="124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53" name="Line 51"/>
              <p:cNvSpPr>
                <a:spLocks noChangeShapeType="1"/>
              </p:cNvSpPr>
              <p:nvPr/>
            </p:nvSpPr>
            <p:spPr bwMode="auto">
              <a:xfrm flipV="1">
                <a:off x="3878" y="3192"/>
                <a:ext cx="288" cy="2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54" name="Line 52"/>
              <p:cNvSpPr>
                <a:spLocks noChangeShapeType="1"/>
              </p:cNvSpPr>
              <p:nvPr/>
            </p:nvSpPr>
            <p:spPr bwMode="auto">
              <a:xfrm>
                <a:off x="3830" y="1704"/>
                <a:ext cx="384" cy="129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55" name="Text Box 53"/>
              <p:cNvSpPr txBox="1">
                <a:spLocks noChangeArrowheads="1"/>
              </p:cNvSpPr>
              <p:nvPr/>
            </p:nvSpPr>
            <p:spPr bwMode="auto">
              <a:xfrm>
                <a:off x="556" y="1730"/>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kumimoji="1" lang="en-US" altLang="zh-CN" sz="1800"/>
                  <a:t>x</a:t>
                </a:r>
                <a:r>
                  <a:rPr kumimoji="1" lang="en-US" altLang="zh-CN" sz="1800" baseline="-25000"/>
                  <a:t>p1</a:t>
                </a:r>
                <a:endParaRPr kumimoji="1" lang="en-US" altLang="zh-CN" sz="1800"/>
              </a:p>
            </p:txBody>
          </p:sp>
          <p:sp>
            <p:nvSpPr>
              <p:cNvPr id="51256" name="Text Box 54"/>
              <p:cNvSpPr txBox="1">
                <a:spLocks noChangeArrowheads="1"/>
              </p:cNvSpPr>
              <p:nvPr/>
            </p:nvSpPr>
            <p:spPr bwMode="auto">
              <a:xfrm>
                <a:off x="480" y="283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kumimoji="1" lang="en-US" altLang="zh-CN" sz="1800"/>
                  <a:t>x </a:t>
                </a:r>
                <a:r>
                  <a:rPr kumimoji="1" lang="en-US" altLang="zh-CN" sz="1800" baseline="-25000"/>
                  <a:t>pn</a:t>
                </a:r>
                <a:endParaRPr kumimoji="1" lang="en-US" altLang="zh-CN" sz="1800"/>
              </a:p>
            </p:txBody>
          </p:sp>
          <p:sp>
            <p:nvSpPr>
              <p:cNvPr id="51257" name="Text Box 55"/>
              <p:cNvSpPr txBox="1">
                <a:spLocks noChangeArrowheads="1"/>
              </p:cNvSpPr>
              <p:nvPr/>
            </p:nvSpPr>
            <p:spPr bwMode="auto">
              <a:xfrm>
                <a:off x="3158" y="1704"/>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50000"/>
                  </a:spcBef>
                  <a:buClrTx/>
                  <a:buSzTx/>
                  <a:buFontTx/>
                  <a:buNone/>
                </a:pPr>
                <a:endParaRPr kumimoji="1" lang="zh-CN" altLang="en-US" sz="1800"/>
              </a:p>
            </p:txBody>
          </p:sp>
          <p:sp>
            <p:nvSpPr>
              <p:cNvPr id="51258" name="Text Box 56"/>
              <p:cNvSpPr txBox="1">
                <a:spLocks noChangeArrowheads="1"/>
              </p:cNvSpPr>
              <p:nvPr/>
            </p:nvSpPr>
            <p:spPr bwMode="auto">
              <a:xfrm>
                <a:off x="3158" y="3240"/>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50000"/>
                  </a:spcBef>
                  <a:buClrTx/>
                  <a:buSzTx/>
                  <a:buFontTx/>
                  <a:buNone/>
                </a:pPr>
                <a:endParaRPr kumimoji="1" lang="zh-CN" altLang="en-US" sz="1800"/>
              </a:p>
            </p:txBody>
          </p:sp>
          <p:sp>
            <p:nvSpPr>
              <p:cNvPr id="51259" name="Text Box 57"/>
              <p:cNvSpPr txBox="1">
                <a:spLocks noChangeArrowheads="1"/>
              </p:cNvSpPr>
              <p:nvPr/>
            </p:nvSpPr>
            <p:spPr bwMode="auto">
              <a:xfrm>
                <a:off x="720" y="2040"/>
                <a:ext cx="180" cy="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kumimoji="1" lang="zh-CN" altLang="en-US"/>
                  <a:t>·</a:t>
                </a:r>
              </a:p>
              <a:p>
                <a:pPr eaLnBrk="1" hangingPunct="1">
                  <a:spcBef>
                    <a:spcPct val="0"/>
                  </a:spcBef>
                  <a:buClrTx/>
                  <a:buSzTx/>
                  <a:buFontTx/>
                  <a:buNone/>
                </a:pPr>
                <a:r>
                  <a:rPr kumimoji="1" lang="zh-CN" altLang="en-US"/>
                  <a:t>·</a:t>
                </a:r>
              </a:p>
              <a:p>
                <a:pPr eaLnBrk="1" hangingPunct="1">
                  <a:spcBef>
                    <a:spcPct val="0"/>
                  </a:spcBef>
                  <a:buClrTx/>
                  <a:buSzTx/>
                  <a:buFontTx/>
                  <a:buNone/>
                </a:pPr>
                <a:r>
                  <a:rPr kumimoji="1" lang="zh-CN" altLang="en-US"/>
                  <a:t>·</a:t>
                </a:r>
              </a:p>
            </p:txBody>
          </p:sp>
          <p:sp>
            <p:nvSpPr>
              <p:cNvPr id="51260" name="Text Box 58"/>
              <p:cNvSpPr txBox="1">
                <a:spLocks noChangeArrowheads="1"/>
              </p:cNvSpPr>
              <p:nvPr/>
            </p:nvSpPr>
            <p:spPr bwMode="auto">
              <a:xfrm>
                <a:off x="3648" y="3336"/>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50000"/>
                  </a:spcBef>
                  <a:buClrTx/>
                  <a:buSzTx/>
                  <a:buFontTx/>
                  <a:buNone/>
                </a:pPr>
                <a:endParaRPr kumimoji="1" lang="zh-CN" altLang="en-US" sz="1800"/>
              </a:p>
            </p:txBody>
          </p:sp>
          <p:sp>
            <p:nvSpPr>
              <p:cNvPr id="51261" name="Text Box 59"/>
              <p:cNvSpPr txBox="1">
                <a:spLocks noChangeArrowheads="1"/>
              </p:cNvSpPr>
              <p:nvPr/>
            </p:nvSpPr>
            <p:spPr bwMode="auto">
              <a:xfrm>
                <a:off x="3552" y="3336"/>
                <a:ext cx="3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kumimoji="1" lang="en-US" altLang="zh-CN" sz="1800"/>
                  <a:t>p</a:t>
                </a:r>
                <a:r>
                  <a:rPr kumimoji="1" lang="en-US" altLang="zh-CN" sz="1800" baseline="-25000"/>
                  <a:t>m</a:t>
                </a:r>
              </a:p>
            </p:txBody>
          </p:sp>
        </p:grpSp>
        <p:sp>
          <p:nvSpPr>
            <p:cNvPr id="51206" name="Text Box 60"/>
            <p:cNvSpPr txBox="1">
              <a:spLocks noChangeArrowheads="1"/>
            </p:cNvSpPr>
            <p:nvPr/>
          </p:nvSpPr>
          <p:spPr bwMode="auto">
            <a:xfrm>
              <a:off x="188" y="2109"/>
              <a:ext cx="628" cy="36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a:latin typeface="隶书" pitchFamily="49" charset="-122"/>
                  <a:ea typeface="隶书" pitchFamily="49" charset="-122"/>
                </a:rPr>
                <a:t>输入</a:t>
              </a:r>
            </a:p>
          </p:txBody>
        </p:sp>
        <p:sp>
          <p:nvSpPr>
            <p:cNvPr id="51207" name="Text Box 61"/>
            <p:cNvSpPr txBox="1">
              <a:spLocks noChangeArrowheads="1"/>
            </p:cNvSpPr>
            <p:nvPr/>
          </p:nvSpPr>
          <p:spPr bwMode="auto">
            <a:xfrm>
              <a:off x="4652" y="2131"/>
              <a:ext cx="628" cy="365"/>
            </a:xfrm>
            <a:prstGeom prst="rect">
              <a:avLst/>
            </a:prstGeom>
            <a:solidFill>
              <a:srgbClr val="FF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a:latin typeface="隶书" pitchFamily="49" charset="-122"/>
                  <a:ea typeface="隶书" pitchFamily="49" charset="-122"/>
                </a:rPr>
                <a:t>输出</a:t>
              </a:r>
            </a:p>
          </p:txBody>
        </p:sp>
      </p:grpSp>
      <p:sp>
        <p:nvSpPr>
          <p:cNvPr id="59454" name="AutoShape 62"/>
          <p:cNvSpPr>
            <a:spLocks noChangeArrowheads="1"/>
          </p:cNvSpPr>
          <p:nvPr/>
        </p:nvSpPr>
        <p:spPr bwMode="auto">
          <a:xfrm>
            <a:off x="6858000" y="914400"/>
            <a:ext cx="2286000" cy="2209800"/>
          </a:xfrm>
          <a:prstGeom prst="wedgeEllipseCallout">
            <a:avLst>
              <a:gd name="adj1" fmla="val -97778"/>
              <a:gd name="adj2" fmla="val 89944"/>
            </a:avLst>
          </a:prstGeom>
          <a:solidFill>
            <a:srgbClr val="FFFF99"/>
          </a:solidFill>
          <a:ln w="9525">
            <a:noFill/>
            <a:miter lim="800000"/>
            <a:headEnd/>
            <a:tailEnd/>
          </a:ln>
          <a:effectLst/>
        </p:spPr>
        <p:txBody>
          <a:bodyPr anchor="ctr"/>
          <a:lstStyle/>
          <a:p>
            <a:pPr>
              <a:defRPr/>
            </a:pPr>
            <a:r>
              <a:rPr lang="zh-CN" altLang="en-US" sz="2800" dirty="0">
                <a:latin typeface="隶书" pitchFamily="49" charset="-122"/>
                <a:ea typeface="隶书" pitchFamily="49" charset="-122"/>
              </a:rPr>
              <a:t>它具有　</a:t>
            </a:r>
            <a:r>
              <a:rPr lang="zh-CN" altLang="en-US" sz="2800" u="sng" dirty="0">
                <a:solidFill>
                  <a:srgbClr val="0066FF"/>
                </a:solidFill>
                <a:effectLst>
                  <a:outerShdw blurRad="38100" dist="38100" dir="2700000" algn="tl">
                    <a:srgbClr val="000000"/>
                  </a:outerShdw>
                </a:effectLst>
                <a:latin typeface="隶书" pitchFamily="49" charset="-122"/>
                <a:ea typeface="隶书" pitchFamily="49" charset="-122"/>
              </a:rPr>
              <a:t>学习能力</a:t>
            </a:r>
            <a:r>
              <a:rPr lang="zh-CN" altLang="en-US" sz="2800" u="sng" dirty="0">
                <a:solidFill>
                  <a:srgbClr val="CC3300"/>
                </a:solidFill>
                <a:effectLst>
                  <a:outerShdw blurRad="38100" dist="38100" dir="2700000" algn="tl">
                    <a:srgbClr val="000000"/>
                  </a:outerShdw>
                </a:effectLst>
                <a:latin typeface="隶书" pitchFamily="49" charset="-122"/>
                <a:ea typeface="隶书" pitchFamily="49" charset="-122"/>
              </a:rPr>
              <a:t>适应能力</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94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54"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defRPr/>
            </a:pPr>
            <a:r>
              <a:rPr lang="zh-CN" altLang="en-US" sz="4800" u="sng" dirty="0" smtClean="0">
                <a:solidFill>
                  <a:srgbClr val="CC3300"/>
                </a:solidFill>
              </a:rPr>
              <a:t>工作原理</a:t>
            </a:r>
            <a:endParaRPr lang="en-US" altLang="zh-CN" sz="4800" u="sng" dirty="0" smtClean="0">
              <a:solidFill>
                <a:srgbClr val="CC3300"/>
              </a:solidFill>
            </a:endParaRPr>
          </a:p>
        </p:txBody>
      </p:sp>
      <p:sp>
        <p:nvSpPr>
          <p:cNvPr id="52227" name="Oval 3"/>
          <p:cNvSpPr>
            <a:spLocks noChangeArrowheads="1"/>
          </p:cNvSpPr>
          <p:nvPr/>
        </p:nvSpPr>
        <p:spPr bwMode="auto">
          <a:xfrm>
            <a:off x="1693863" y="3109913"/>
            <a:ext cx="457200" cy="457200"/>
          </a:xfrm>
          <a:prstGeom prst="ellipse">
            <a:avLst/>
          </a:prstGeom>
          <a:solidFill>
            <a:srgbClr val="FFCCCC"/>
          </a:solidFill>
          <a:ln w="38100">
            <a:solidFill>
              <a:srgbClr val="CC3300"/>
            </a:solidFill>
            <a:round/>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endParaRPr lang="zh-CN" altLang="en-US" sz="1800"/>
          </a:p>
        </p:txBody>
      </p:sp>
      <p:sp>
        <p:nvSpPr>
          <p:cNvPr id="52228" name="Oval 4"/>
          <p:cNvSpPr>
            <a:spLocks noChangeArrowheads="1"/>
          </p:cNvSpPr>
          <p:nvPr/>
        </p:nvSpPr>
        <p:spPr bwMode="auto">
          <a:xfrm>
            <a:off x="1706563" y="4176713"/>
            <a:ext cx="457200" cy="457200"/>
          </a:xfrm>
          <a:prstGeom prst="ellipse">
            <a:avLst/>
          </a:prstGeom>
          <a:solidFill>
            <a:srgbClr val="FFCCCC"/>
          </a:solidFill>
          <a:ln w="38100">
            <a:solidFill>
              <a:srgbClr val="CC3300"/>
            </a:solidFill>
            <a:round/>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endParaRPr lang="zh-CN" altLang="en-US" sz="1800"/>
          </a:p>
        </p:txBody>
      </p:sp>
      <p:sp>
        <p:nvSpPr>
          <p:cNvPr id="52229" name="Oval 5"/>
          <p:cNvSpPr>
            <a:spLocks noChangeArrowheads="1"/>
          </p:cNvSpPr>
          <p:nvPr/>
        </p:nvSpPr>
        <p:spPr bwMode="auto">
          <a:xfrm>
            <a:off x="3098800" y="2667000"/>
            <a:ext cx="457200" cy="457200"/>
          </a:xfrm>
          <a:prstGeom prst="ellipse">
            <a:avLst/>
          </a:prstGeom>
          <a:solidFill>
            <a:srgbClr val="FFCCCC"/>
          </a:solidFill>
          <a:ln w="38100">
            <a:solidFill>
              <a:srgbClr val="CC3300"/>
            </a:solidFill>
            <a:round/>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endParaRPr lang="zh-CN" altLang="en-US" sz="1800"/>
          </a:p>
        </p:txBody>
      </p:sp>
      <p:sp>
        <p:nvSpPr>
          <p:cNvPr id="52230" name="Oval 6"/>
          <p:cNvSpPr>
            <a:spLocks noChangeArrowheads="1"/>
          </p:cNvSpPr>
          <p:nvPr/>
        </p:nvSpPr>
        <p:spPr bwMode="auto">
          <a:xfrm>
            <a:off x="3105150" y="3733800"/>
            <a:ext cx="457200" cy="457200"/>
          </a:xfrm>
          <a:prstGeom prst="ellipse">
            <a:avLst/>
          </a:prstGeom>
          <a:solidFill>
            <a:srgbClr val="FFCCCC"/>
          </a:solidFill>
          <a:ln w="38100">
            <a:solidFill>
              <a:srgbClr val="CC3300"/>
            </a:solidFill>
            <a:round/>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endParaRPr kumimoji="1" lang="zh-CN" altLang="en-US" sz="1800"/>
          </a:p>
        </p:txBody>
      </p:sp>
      <p:sp>
        <p:nvSpPr>
          <p:cNvPr id="52231" name="Oval 7"/>
          <p:cNvSpPr>
            <a:spLocks noChangeArrowheads="1"/>
          </p:cNvSpPr>
          <p:nvPr/>
        </p:nvSpPr>
        <p:spPr bwMode="auto">
          <a:xfrm>
            <a:off x="3098800" y="4765675"/>
            <a:ext cx="457200" cy="457200"/>
          </a:xfrm>
          <a:prstGeom prst="ellipse">
            <a:avLst/>
          </a:prstGeom>
          <a:solidFill>
            <a:srgbClr val="FFCCCC"/>
          </a:solidFill>
          <a:ln w="38100">
            <a:solidFill>
              <a:srgbClr val="CC3300"/>
            </a:solidFill>
            <a:round/>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endParaRPr lang="zh-CN" altLang="en-US" sz="1800"/>
          </a:p>
        </p:txBody>
      </p:sp>
      <p:sp>
        <p:nvSpPr>
          <p:cNvPr id="52232" name="Oval 8"/>
          <p:cNvSpPr>
            <a:spLocks noChangeArrowheads="1"/>
          </p:cNvSpPr>
          <p:nvPr/>
        </p:nvSpPr>
        <p:spPr bwMode="auto">
          <a:xfrm>
            <a:off x="4241800" y="3719513"/>
            <a:ext cx="457200" cy="457200"/>
          </a:xfrm>
          <a:prstGeom prst="ellipse">
            <a:avLst/>
          </a:prstGeom>
          <a:solidFill>
            <a:srgbClr val="FFCCCC"/>
          </a:solidFill>
          <a:ln w="38100">
            <a:solidFill>
              <a:srgbClr val="CC3300"/>
            </a:solidFill>
            <a:round/>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endParaRPr kumimoji="1" lang="en-US" altLang="zh-CN" sz="1800"/>
          </a:p>
        </p:txBody>
      </p:sp>
      <p:sp>
        <p:nvSpPr>
          <p:cNvPr id="52233" name="Line 9"/>
          <p:cNvSpPr>
            <a:spLocks noChangeShapeType="1"/>
          </p:cNvSpPr>
          <p:nvPr/>
        </p:nvSpPr>
        <p:spPr bwMode="auto">
          <a:xfrm>
            <a:off x="1068388" y="3338513"/>
            <a:ext cx="609600"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34" name="Line 10"/>
          <p:cNvSpPr>
            <a:spLocks noChangeShapeType="1"/>
          </p:cNvSpPr>
          <p:nvPr/>
        </p:nvSpPr>
        <p:spPr bwMode="auto">
          <a:xfrm flipV="1">
            <a:off x="2184400" y="4038600"/>
            <a:ext cx="914400"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35" name="Line 11"/>
          <p:cNvSpPr>
            <a:spLocks noChangeShapeType="1"/>
          </p:cNvSpPr>
          <p:nvPr/>
        </p:nvSpPr>
        <p:spPr bwMode="auto">
          <a:xfrm>
            <a:off x="2184400" y="3429000"/>
            <a:ext cx="920750" cy="533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36" name="Line 12"/>
          <p:cNvSpPr>
            <a:spLocks noChangeShapeType="1"/>
          </p:cNvSpPr>
          <p:nvPr/>
        </p:nvSpPr>
        <p:spPr bwMode="auto">
          <a:xfrm flipV="1">
            <a:off x="2184400" y="2971800"/>
            <a:ext cx="914400" cy="4572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37" name="Line 13"/>
          <p:cNvSpPr>
            <a:spLocks noChangeShapeType="1"/>
          </p:cNvSpPr>
          <p:nvPr/>
        </p:nvSpPr>
        <p:spPr bwMode="auto">
          <a:xfrm>
            <a:off x="1117600" y="4405313"/>
            <a:ext cx="609600"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38" name="Line 14"/>
          <p:cNvSpPr>
            <a:spLocks noChangeShapeType="1"/>
          </p:cNvSpPr>
          <p:nvPr/>
        </p:nvSpPr>
        <p:spPr bwMode="auto">
          <a:xfrm>
            <a:off x="2184400" y="4419600"/>
            <a:ext cx="914400" cy="6096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39" name="Line 15"/>
          <p:cNvSpPr>
            <a:spLocks noChangeShapeType="1"/>
          </p:cNvSpPr>
          <p:nvPr/>
        </p:nvSpPr>
        <p:spPr bwMode="auto">
          <a:xfrm>
            <a:off x="2184400" y="3505200"/>
            <a:ext cx="914400" cy="13716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40" name="Line 16"/>
          <p:cNvSpPr>
            <a:spLocks noChangeShapeType="1"/>
          </p:cNvSpPr>
          <p:nvPr/>
        </p:nvSpPr>
        <p:spPr bwMode="auto">
          <a:xfrm flipV="1">
            <a:off x="2184400" y="3124200"/>
            <a:ext cx="990600" cy="12192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33" name="Text Box 17"/>
          <p:cNvSpPr txBox="1">
            <a:spLocks noChangeArrowheads="1"/>
          </p:cNvSpPr>
          <p:nvPr/>
        </p:nvSpPr>
        <p:spPr bwMode="auto">
          <a:xfrm>
            <a:off x="914400" y="2846388"/>
            <a:ext cx="539750" cy="519112"/>
          </a:xfrm>
          <a:prstGeom prst="rect">
            <a:avLst/>
          </a:prstGeom>
          <a:noFill/>
          <a:ln w="9525">
            <a:noFill/>
            <a:miter lim="800000"/>
            <a:headEnd/>
            <a:tailEnd/>
          </a:ln>
          <a:effectLst/>
        </p:spPr>
        <p:txBody>
          <a:bodyPr>
            <a:spAutoFit/>
          </a:bodyPr>
          <a:lstStyle/>
          <a:p>
            <a:pPr>
              <a:defRPr/>
            </a:pPr>
            <a:r>
              <a:rPr kumimoji="1" lang="en-US" altLang="zh-CN" sz="2800" b="1" dirty="0">
                <a:solidFill>
                  <a:srgbClr val="FF0000"/>
                </a:solidFill>
                <a:effectLst>
                  <a:outerShdw blurRad="38100" dist="38100" dir="2700000" algn="tl">
                    <a:srgbClr val="C0C0C0"/>
                  </a:outerShdw>
                </a:effectLst>
              </a:rPr>
              <a:t>x</a:t>
            </a:r>
            <a:r>
              <a:rPr kumimoji="1" lang="en-US" altLang="zh-CN" sz="2800" b="1" baseline="-25000" dirty="0">
                <a:solidFill>
                  <a:srgbClr val="FF0000"/>
                </a:solidFill>
                <a:effectLst>
                  <a:outerShdw blurRad="38100" dist="38100" dir="2700000" algn="tl">
                    <a:srgbClr val="C0C0C0"/>
                  </a:outerShdw>
                </a:effectLst>
              </a:rPr>
              <a:t>1</a:t>
            </a:r>
            <a:endParaRPr kumimoji="1" lang="en-US" altLang="zh-CN" sz="2800" b="1" dirty="0">
              <a:solidFill>
                <a:srgbClr val="FF0000"/>
              </a:solidFill>
              <a:effectLst>
                <a:outerShdw blurRad="38100" dist="38100" dir="2700000" algn="tl">
                  <a:srgbClr val="C0C0C0"/>
                </a:outerShdw>
              </a:effectLst>
            </a:endParaRPr>
          </a:p>
        </p:txBody>
      </p:sp>
      <p:sp>
        <p:nvSpPr>
          <p:cNvPr id="60434" name="Text Box 18"/>
          <p:cNvSpPr txBox="1">
            <a:spLocks noChangeArrowheads="1"/>
          </p:cNvSpPr>
          <p:nvPr/>
        </p:nvSpPr>
        <p:spPr bwMode="auto">
          <a:xfrm>
            <a:off x="933450" y="3913188"/>
            <a:ext cx="587375" cy="519112"/>
          </a:xfrm>
          <a:prstGeom prst="rect">
            <a:avLst/>
          </a:prstGeom>
          <a:noFill/>
          <a:ln w="9525">
            <a:noFill/>
            <a:miter lim="800000"/>
            <a:headEnd/>
            <a:tailEnd/>
          </a:ln>
          <a:effectLst/>
        </p:spPr>
        <p:txBody>
          <a:bodyPr>
            <a:spAutoFit/>
          </a:bodyPr>
          <a:lstStyle/>
          <a:p>
            <a:pPr>
              <a:defRPr/>
            </a:pPr>
            <a:r>
              <a:rPr kumimoji="1" lang="en-US" altLang="zh-CN" sz="2800" b="1" dirty="0">
                <a:solidFill>
                  <a:srgbClr val="FF0000"/>
                </a:solidFill>
                <a:effectLst>
                  <a:outerShdw blurRad="38100" dist="38100" dir="2700000" algn="tl">
                    <a:srgbClr val="C0C0C0"/>
                  </a:outerShdw>
                </a:effectLst>
              </a:rPr>
              <a:t>x</a:t>
            </a:r>
            <a:r>
              <a:rPr kumimoji="1" lang="en-US" altLang="zh-CN" sz="2800" b="1" baseline="-25000" dirty="0">
                <a:solidFill>
                  <a:srgbClr val="FF0000"/>
                </a:solidFill>
                <a:effectLst>
                  <a:outerShdw blurRad="38100" dist="38100" dir="2700000" algn="tl">
                    <a:srgbClr val="C0C0C0"/>
                  </a:outerShdw>
                </a:effectLst>
              </a:rPr>
              <a:t>2</a:t>
            </a:r>
            <a:endParaRPr kumimoji="1" lang="en-US" altLang="zh-CN" sz="2800" b="1" dirty="0">
              <a:solidFill>
                <a:srgbClr val="FF0000"/>
              </a:solidFill>
              <a:effectLst>
                <a:outerShdw blurRad="38100" dist="38100" dir="2700000" algn="tl">
                  <a:srgbClr val="C0C0C0"/>
                </a:outerShdw>
              </a:effectLst>
            </a:endParaRPr>
          </a:p>
        </p:txBody>
      </p:sp>
      <p:sp>
        <p:nvSpPr>
          <p:cNvPr id="52243" name="Line 19"/>
          <p:cNvSpPr>
            <a:spLocks noChangeShapeType="1"/>
          </p:cNvSpPr>
          <p:nvPr/>
        </p:nvSpPr>
        <p:spPr bwMode="auto">
          <a:xfrm>
            <a:off x="3556000" y="396240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44" name="Line 20"/>
          <p:cNvSpPr>
            <a:spLocks noChangeShapeType="1"/>
          </p:cNvSpPr>
          <p:nvPr/>
        </p:nvSpPr>
        <p:spPr bwMode="auto">
          <a:xfrm>
            <a:off x="3556000" y="2971800"/>
            <a:ext cx="7620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45" name="Line 21"/>
          <p:cNvSpPr>
            <a:spLocks noChangeShapeType="1"/>
          </p:cNvSpPr>
          <p:nvPr/>
        </p:nvSpPr>
        <p:spPr bwMode="auto">
          <a:xfrm flipV="1">
            <a:off x="3556000" y="4114800"/>
            <a:ext cx="7620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46" name="Line 22"/>
          <p:cNvSpPr>
            <a:spLocks noChangeShapeType="1"/>
          </p:cNvSpPr>
          <p:nvPr/>
        </p:nvSpPr>
        <p:spPr bwMode="auto">
          <a:xfrm>
            <a:off x="4699000" y="3962400"/>
            <a:ext cx="533400"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39" name="Text Box 23"/>
          <p:cNvSpPr txBox="1">
            <a:spLocks noChangeArrowheads="1"/>
          </p:cNvSpPr>
          <p:nvPr/>
        </p:nvSpPr>
        <p:spPr bwMode="auto">
          <a:xfrm>
            <a:off x="5194300" y="3649663"/>
            <a:ext cx="539750" cy="519112"/>
          </a:xfrm>
          <a:prstGeom prst="rect">
            <a:avLst/>
          </a:prstGeom>
          <a:noFill/>
          <a:ln w="9525">
            <a:noFill/>
            <a:miter lim="800000"/>
            <a:headEnd/>
            <a:tailEnd/>
          </a:ln>
          <a:effec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defRPr/>
            </a:pPr>
            <a:r>
              <a:rPr kumimoji="1" lang="en-US" altLang="zh-CN" sz="2800" b="1" smtClean="0">
                <a:solidFill>
                  <a:srgbClr val="FF0000"/>
                </a:solidFill>
                <a:effectLst>
                  <a:outerShdw blurRad="38100" dist="38100" dir="2700000" algn="tl">
                    <a:srgbClr val="000000"/>
                  </a:outerShdw>
                </a:effectLst>
              </a:rPr>
              <a:t>y</a:t>
            </a:r>
          </a:p>
        </p:txBody>
      </p:sp>
      <p:sp>
        <p:nvSpPr>
          <p:cNvPr id="60440" name="Rectangle 24"/>
          <p:cNvSpPr>
            <a:spLocks noChangeArrowheads="1"/>
          </p:cNvSpPr>
          <p:nvPr/>
        </p:nvSpPr>
        <p:spPr bwMode="auto">
          <a:xfrm>
            <a:off x="1436688" y="2514600"/>
            <a:ext cx="3387725" cy="2819400"/>
          </a:xfrm>
          <a:prstGeom prst="rect">
            <a:avLst/>
          </a:prstGeom>
          <a:noFill/>
          <a:ln w="38100">
            <a:solidFill>
              <a:srgbClr val="FF66FF"/>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endParaRPr lang="zh-CN" altLang="en-US" sz="1800"/>
          </a:p>
        </p:txBody>
      </p:sp>
      <p:sp>
        <p:nvSpPr>
          <p:cNvPr id="60441" name="Rectangle 25"/>
          <p:cNvSpPr>
            <a:spLocks noChangeArrowheads="1"/>
          </p:cNvSpPr>
          <p:nvPr/>
        </p:nvSpPr>
        <p:spPr bwMode="auto">
          <a:xfrm>
            <a:off x="1446457" y="2499519"/>
            <a:ext cx="3387725" cy="2819400"/>
          </a:xfrm>
          <a:prstGeom prst="rect">
            <a:avLst/>
          </a:prstGeom>
          <a:solidFill>
            <a:srgbClr val="FFCCCC"/>
          </a:solidFill>
          <a:ln w="38100">
            <a:solidFill>
              <a:srgbClr val="FF66FF"/>
            </a:solidFill>
            <a:prstDash val="sysDot"/>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endParaRPr lang="zh-CN" altLang="en-US" sz="1800"/>
          </a:p>
        </p:txBody>
      </p:sp>
      <p:graphicFrame>
        <p:nvGraphicFramePr>
          <p:cNvPr id="60442" name="Object 2"/>
          <p:cNvGraphicFramePr>
            <a:graphicFrameLocks noChangeAspect="1"/>
          </p:cNvGraphicFramePr>
          <p:nvPr/>
        </p:nvGraphicFramePr>
        <p:xfrm>
          <a:off x="5746750" y="2667000"/>
          <a:ext cx="2559050" cy="719138"/>
        </p:xfrm>
        <a:graphic>
          <a:graphicData uri="http://schemas.openxmlformats.org/presentationml/2006/ole">
            <mc:AlternateContent xmlns:mc="http://schemas.openxmlformats.org/markup-compatibility/2006">
              <mc:Choice xmlns:v="urn:schemas-microsoft-com:vml" Requires="v">
                <p:oleObj spid="_x0000_s52259" name="Equation" r:id="rId4" imgW="812447" imgH="228501" progId="Equation.DSMT4">
                  <p:embed/>
                </p:oleObj>
              </mc:Choice>
              <mc:Fallback>
                <p:oleObj name="Equation" r:id="rId4" imgW="812447" imgH="228501"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46750" y="2667000"/>
                        <a:ext cx="2559050" cy="719138"/>
                      </a:xfrm>
                      <a:prstGeom prst="rect">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0441"/>
                                        </p:tgtEl>
                                        <p:attrNameLst>
                                          <p:attrName>style.visibility</p:attrName>
                                        </p:attrNameLst>
                                      </p:cBhvr>
                                      <p:to>
                                        <p:strVal val="visible"/>
                                      </p:to>
                                    </p:set>
                                  </p:childTnLst>
                                  <p:subTnLst>
                                    <p:set>
                                      <p:cBhvr override="childStyle">
                                        <p:cTn dur="1" fill="hold" display="0" masterRel="nextClick" afterEffect="1"/>
                                        <p:tgtEl>
                                          <p:spTgt spid="60441"/>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0440"/>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nodeType="afterEffect">
                                  <p:stCondLst>
                                    <p:cond delay="3000"/>
                                  </p:stCondLst>
                                  <p:childTnLst>
                                    <p:set>
                                      <p:cBhvr>
                                        <p:cTn id="13" dur="1" fill="hold">
                                          <p:stCondLst>
                                            <p:cond delay="499"/>
                                          </p:stCondLst>
                                        </p:cTn>
                                        <p:tgtEl>
                                          <p:spTgt spid="604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40" grpId="0" animBg="1"/>
      <p:bldP spid="6044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rrowheads="1"/>
          </p:cNvSpPr>
          <p:nvPr>
            <p:ph type="title"/>
          </p:nvPr>
        </p:nvSpPr>
        <p:spPr/>
        <p:txBody>
          <a:bodyPr/>
          <a:lstStyle/>
          <a:p>
            <a:pPr eaLnBrk="1" hangingPunct="1">
              <a:defRPr/>
            </a:pPr>
            <a:r>
              <a:rPr lang="zh-CN" altLang="en-US" sz="3600" smtClean="0">
                <a:solidFill>
                  <a:srgbClr val="FF0000"/>
                </a:solidFill>
              </a:rPr>
              <a:t>神经网络的特点</a:t>
            </a:r>
          </a:p>
        </p:txBody>
      </p:sp>
      <p:sp>
        <p:nvSpPr>
          <p:cNvPr id="102403" name="Rectangle 3"/>
          <p:cNvSpPr>
            <a:spLocks noGrp="1" noChangeArrowheads="1"/>
          </p:cNvSpPr>
          <p:nvPr>
            <p:ph type="body" idx="1"/>
          </p:nvPr>
        </p:nvSpPr>
        <p:spPr/>
        <p:txBody>
          <a:bodyPr/>
          <a:lstStyle/>
          <a:p>
            <a:pPr eaLnBrk="1" hangingPunct="1">
              <a:lnSpc>
                <a:spcPct val="90000"/>
              </a:lnSpc>
              <a:defRPr/>
            </a:pPr>
            <a:r>
              <a:rPr lang="zh-CN" altLang="en-US" sz="2800" b="1" dirty="0" smtClean="0"/>
              <a:t>并行处理</a:t>
            </a:r>
          </a:p>
          <a:p>
            <a:pPr eaLnBrk="1" hangingPunct="1">
              <a:lnSpc>
                <a:spcPct val="90000"/>
              </a:lnSpc>
              <a:defRPr/>
            </a:pPr>
            <a:r>
              <a:rPr lang="zh-CN" altLang="en-US" sz="2800" b="1" dirty="0" smtClean="0"/>
              <a:t>信息分布存储</a:t>
            </a:r>
          </a:p>
          <a:p>
            <a:pPr eaLnBrk="1" hangingPunct="1">
              <a:lnSpc>
                <a:spcPct val="90000"/>
              </a:lnSpc>
              <a:defRPr/>
            </a:pPr>
            <a:r>
              <a:rPr lang="zh-CN" altLang="en-US" sz="2800" b="1" dirty="0" smtClean="0"/>
              <a:t>高度的容错性和鲁棒性</a:t>
            </a:r>
          </a:p>
          <a:p>
            <a:pPr eaLnBrk="1" hangingPunct="1">
              <a:lnSpc>
                <a:spcPct val="90000"/>
              </a:lnSpc>
              <a:defRPr/>
            </a:pPr>
            <a:r>
              <a:rPr lang="zh-CN" altLang="en-US" sz="2800" b="1" dirty="0" smtClean="0"/>
              <a:t>连续时间的非线性动力学特性</a:t>
            </a:r>
          </a:p>
          <a:p>
            <a:pPr eaLnBrk="1" hangingPunct="1">
              <a:lnSpc>
                <a:spcPct val="90000"/>
              </a:lnSpc>
              <a:buFont typeface="Wingdings" pitchFamily="2" charset="2"/>
              <a:buNone/>
              <a:defRPr/>
            </a:pPr>
            <a:endParaRPr lang="zh-CN" altLang="en-US" sz="2800" b="1" dirty="0" smtClean="0"/>
          </a:p>
          <a:p>
            <a:pPr eaLnBrk="1" hangingPunct="1">
              <a:lnSpc>
                <a:spcPct val="90000"/>
              </a:lnSpc>
              <a:buFont typeface="Wingdings" pitchFamily="2" charset="2"/>
              <a:buNone/>
              <a:defRPr/>
            </a:pPr>
            <a:endParaRPr lang="zh-CN" altLang="en-US" sz="2800" b="1" dirty="0" smtClean="0"/>
          </a:p>
          <a:p>
            <a:pPr eaLnBrk="1" hangingPunct="1">
              <a:lnSpc>
                <a:spcPct val="90000"/>
              </a:lnSpc>
              <a:buFont typeface="Wingdings" pitchFamily="2" charset="2"/>
              <a:buNone/>
              <a:defRPr/>
            </a:pPr>
            <a:endParaRPr lang="zh-CN" altLang="en-US" sz="2800" dirty="0" smtClean="0"/>
          </a:p>
          <a:p>
            <a:pPr eaLnBrk="1" hangingPunct="1">
              <a:lnSpc>
                <a:spcPct val="90000"/>
              </a:lnSpc>
              <a:buFont typeface="Wingdings" pitchFamily="2" charset="2"/>
              <a:buNone/>
              <a:defRPr/>
            </a:pPr>
            <a:endParaRPr lang="zh-CN" altLang="en-US" sz="2800" dirty="0" smtClean="0"/>
          </a:p>
          <a:p>
            <a:pPr eaLnBrk="1" hangingPunct="1">
              <a:lnSpc>
                <a:spcPct val="90000"/>
              </a:lnSpc>
              <a:buFont typeface="Wingdings" pitchFamily="2" charset="2"/>
              <a:buNone/>
              <a:defRPr/>
            </a:pPr>
            <a:r>
              <a:rPr lang="zh-CN" altLang="en-US" sz="2800" dirty="0" smtClean="0"/>
              <a:t>                          </a:t>
            </a:r>
          </a:p>
          <a:p>
            <a:pPr eaLnBrk="1" hangingPunct="1">
              <a:lnSpc>
                <a:spcPct val="90000"/>
              </a:lnSpc>
              <a:buFont typeface="Wingdings" pitchFamily="2" charset="2"/>
              <a:buNone/>
              <a:defRPr/>
            </a:pPr>
            <a:r>
              <a:rPr lang="zh-CN" altLang="en-US" sz="2800" dirty="0" smtClean="0"/>
              <a:t>                           </a:t>
            </a:r>
          </a:p>
          <a:p>
            <a:pPr eaLnBrk="1" hangingPunct="1">
              <a:lnSpc>
                <a:spcPct val="90000"/>
              </a:lnSpc>
              <a:buFont typeface="Wingdings" pitchFamily="2" charset="2"/>
              <a:buNone/>
              <a:defRPr/>
            </a:pPr>
            <a:r>
              <a:rPr lang="zh-CN" altLang="en-US" sz="2800" dirty="0" smtClean="0"/>
              <a:t>                             </a:t>
            </a:r>
            <a:r>
              <a:rPr lang="zh-CN" altLang="en-US" sz="2800" dirty="0" smtClean="0">
                <a:ea typeface="黑体" pitchFamily="2" charset="-122"/>
              </a:rPr>
              <a:t>感知器模型</a:t>
            </a:r>
          </a:p>
          <a:p>
            <a:pPr eaLnBrk="1" hangingPunct="1">
              <a:lnSpc>
                <a:spcPct val="90000"/>
              </a:lnSpc>
              <a:buFont typeface="Wingdings" pitchFamily="2" charset="2"/>
              <a:buNone/>
              <a:defRPr/>
            </a:pPr>
            <a:endParaRPr lang="zh-CN" altLang="en-US" sz="2800" dirty="0" smtClean="0">
              <a:ea typeface="黑体" pitchFamily="2" charset="-122"/>
            </a:endParaRPr>
          </a:p>
        </p:txBody>
      </p:sp>
      <p:sp>
        <p:nvSpPr>
          <p:cNvPr id="53252" name="Oval 4"/>
          <p:cNvSpPr>
            <a:spLocks noChangeArrowheads="1"/>
          </p:cNvSpPr>
          <p:nvPr/>
        </p:nvSpPr>
        <p:spPr bwMode="auto">
          <a:xfrm>
            <a:off x="3810000" y="4114800"/>
            <a:ext cx="1219200" cy="1295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endParaRPr lang="zh-CN" altLang="en-US" sz="1800"/>
          </a:p>
        </p:txBody>
      </p:sp>
      <p:sp>
        <p:nvSpPr>
          <p:cNvPr id="53253" name="Line 5"/>
          <p:cNvSpPr>
            <a:spLocks noChangeShapeType="1"/>
          </p:cNvSpPr>
          <p:nvPr/>
        </p:nvSpPr>
        <p:spPr bwMode="auto">
          <a:xfrm>
            <a:off x="3048000" y="4038600"/>
            <a:ext cx="838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54" name="Line 6"/>
          <p:cNvSpPr>
            <a:spLocks noChangeShapeType="1"/>
          </p:cNvSpPr>
          <p:nvPr/>
        </p:nvSpPr>
        <p:spPr bwMode="auto">
          <a:xfrm>
            <a:off x="2895600" y="472440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55" name="Line 7"/>
          <p:cNvSpPr>
            <a:spLocks noChangeShapeType="1"/>
          </p:cNvSpPr>
          <p:nvPr/>
        </p:nvSpPr>
        <p:spPr bwMode="auto">
          <a:xfrm flipV="1">
            <a:off x="3124200" y="5181600"/>
            <a:ext cx="838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56" name="Line 9"/>
          <p:cNvSpPr>
            <a:spLocks noChangeShapeType="1"/>
          </p:cNvSpPr>
          <p:nvPr/>
        </p:nvSpPr>
        <p:spPr bwMode="auto">
          <a:xfrm>
            <a:off x="5029200" y="4724400"/>
            <a:ext cx="1295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53257" name="Object 10"/>
          <p:cNvGraphicFramePr>
            <a:graphicFrameLocks noChangeAspect="1"/>
          </p:cNvGraphicFramePr>
          <p:nvPr/>
        </p:nvGraphicFramePr>
        <p:xfrm>
          <a:off x="1524000" y="4572000"/>
          <a:ext cx="704850" cy="417513"/>
        </p:xfrm>
        <a:graphic>
          <a:graphicData uri="http://schemas.openxmlformats.org/presentationml/2006/ole">
            <mc:AlternateContent xmlns:mc="http://schemas.openxmlformats.org/markup-compatibility/2006">
              <mc:Choice xmlns:v="urn:schemas-microsoft-com:vml" Requires="v">
                <p:oleObj spid="_x0000_s53366" name="Equation" r:id="rId3" imgW="342751" imgH="203112" progId="Equation.DSMT4">
                  <p:embed/>
                </p:oleObj>
              </mc:Choice>
              <mc:Fallback>
                <p:oleObj name="Equation" r:id="rId3" imgW="342751" imgH="203112"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4572000"/>
                        <a:ext cx="704850"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8" name="Object 11"/>
          <p:cNvGraphicFramePr>
            <a:graphicFrameLocks noChangeAspect="1"/>
          </p:cNvGraphicFramePr>
          <p:nvPr/>
        </p:nvGraphicFramePr>
        <p:xfrm>
          <a:off x="6553200" y="4495800"/>
          <a:ext cx="754063" cy="463550"/>
        </p:xfrm>
        <a:graphic>
          <a:graphicData uri="http://schemas.openxmlformats.org/presentationml/2006/ole">
            <mc:AlternateContent xmlns:mc="http://schemas.openxmlformats.org/markup-compatibility/2006">
              <mc:Choice xmlns:v="urn:schemas-microsoft-com:vml" Requires="v">
                <p:oleObj spid="_x0000_s53367" name="Equation" r:id="rId5" imgW="330057" imgH="203112" progId="Equation.DSMT4">
                  <p:embed/>
                </p:oleObj>
              </mc:Choice>
              <mc:Fallback>
                <p:oleObj name="Equation" r:id="rId5" imgW="330057" imgH="203112"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3200" y="4495800"/>
                        <a:ext cx="754063"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9" name="Object 12"/>
          <p:cNvGraphicFramePr>
            <a:graphicFrameLocks noChangeAspect="1"/>
          </p:cNvGraphicFramePr>
          <p:nvPr/>
        </p:nvGraphicFramePr>
        <p:xfrm>
          <a:off x="2627313" y="3644900"/>
          <a:ext cx="314325" cy="469900"/>
        </p:xfrm>
        <a:graphic>
          <a:graphicData uri="http://schemas.openxmlformats.org/presentationml/2006/ole">
            <mc:AlternateContent xmlns:mc="http://schemas.openxmlformats.org/markup-compatibility/2006">
              <mc:Choice xmlns:v="urn:schemas-microsoft-com:vml" Requires="v">
                <p:oleObj spid="_x0000_s53368" name="Equation" r:id="rId7" imgW="152334" imgH="228501" progId="Equation.DSMT4">
                  <p:embed/>
                </p:oleObj>
              </mc:Choice>
              <mc:Fallback>
                <p:oleObj name="Equation" r:id="rId7" imgW="152334" imgH="228501"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7313" y="3644900"/>
                        <a:ext cx="314325"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60" name="Object 13"/>
          <p:cNvGraphicFramePr>
            <a:graphicFrameLocks noChangeAspect="1"/>
          </p:cNvGraphicFramePr>
          <p:nvPr/>
        </p:nvGraphicFramePr>
        <p:xfrm>
          <a:off x="2501900" y="4572000"/>
          <a:ext cx="341313" cy="469900"/>
        </p:xfrm>
        <a:graphic>
          <a:graphicData uri="http://schemas.openxmlformats.org/presentationml/2006/ole">
            <mc:AlternateContent xmlns:mc="http://schemas.openxmlformats.org/markup-compatibility/2006">
              <mc:Choice xmlns:v="urn:schemas-microsoft-com:vml" Requires="v">
                <p:oleObj spid="_x0000_s53369" name="Equation" r:id="rId9" imgW="165028" imgH="228501" progId="Equation.DSMT4">
                  <p:embed/>
                </p:oleObj>
              </mc:Choice>
              <mc:Fallback>
                <p:oleObj name="Equation" r:id="rId9" imgW="165028" imgH="228501"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1900" y="4572000"/>
                        <a:ext cx="341313"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61" name="Object 14"/>
          <p:cNvGraphicFramePr>
            <a:graphicFrameLocks noChangeAspect="1"/>
          </p:cNvGraphicFramePr>
          <p:nvPr/>
        </p:nvGraphicFramePr>
        <p:xfrm>
          <a:off x="2771775" y="5516563"/>
          <a:ext cx="368300" cy="469900"/>
        </p:xfrm>
        <a:graphic>
          <a:graphicData uri="http://schemas.openxmlformats.org/presentationml/2006/ole">
            <mc:AlternateContent xmlns:mc="http://schemas.openxmlformats.org/markup-compatibility/2006">
              <mc:Choice xmlns:v="urn:schemas-microsoft-com:vml" Requires="v">
                <p:oleObj spid="_x0000_s53370" name="Equation" r:id="rId11" imgW="177646" imgH="228402" progId="Equation.DSMT4">
                  <p:embed/>
                </p:oleObj>
              </mc:Choice>
              <mc:Fallback>
                <p:oleObj name="Equation" r:id="rId11" imgW="177646" imgH="228402"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71775" y="5516563"/>
                        <a:ext cx="3683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62" name="Object 15"/>
          <p:cNvGraphicFramePr>
            <a:graphicFrameLocks noChangeAspect="1"/>
          </p:cNvGraphicFramePr>
          <p:nvPr/>
        </p:nvGraphicFramePr>
        <p:xfrm>
          <a:off x="2667000" y="5029200"/>
          <a:ext cx="158750" cy="366713"/>
        </p:xfrm>
        <a:graphic>
          <a:graphicData uri="http://schemas.openxmlformats.org/presentationml/2006/ole">
            <mc:AlternateContent xmlns:mc="http://schemas.openxmlformats.org/markup-compatibility/2006">
              <mc:Choice xmlns:v="urn:schemas-microsoft-com:vml" Requires="v">
                <p:oleObj spid="_x0000_s53371" name="Equation" r:id="rId13" imgW="76035" imgH="177415" progId="Equation.DSMT4">
                  <p:embed/>
                </p:oleObj>
              </mc:Choice>
              <mc:Fallback>
                <p:oleObj name="Equation" r:id="rId13" imgW="76035" imgH="177415" progId="Equation.DSMT4">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7000" y="5029200"/>
                        <a:ext cx="1587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63" name="Line 17"/>
          <p:cNvSpPr>
            <a:spLocks noChangeShapeType="1"/>
          </p:cNvSpPr>
          <p:nvPr/>
        </p:nvSpPr>
        <p:spPr bwMode="auto">
          <a:xfrm>
            <a:off x="4495800" y="4114800"/>
            <a:ext cx="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53264" name="Object 18"/>
          <p:cNvGraphicFramePr>
            <a:graphicFrameLocks noChangeAspect="1"/>
          </p:cNvGraphicFramePr>
          <p:nvPr/>
        </p:nvGraphicFramePr>
        <p:xfrm>
          <a:off x="3810000" y="4495800"/>
          <a:ext cx="733425" cy="522288"/>
        </p:xfrm>
        <a:graphic>
          <a:graphicData uri="http://schemas.openxmlformats.org/presentationml/2006/ole">
            <mc:AlternateContent xmlns:mc="http://schemas.openxmlformats.org/markup-compatibility/2006">
              <mc:Choice xmlns:v="urn:schemas-microsoft-com:vml" Requires="v">
                <p:oleObj spid="_x0000_s53372" name="Equation" r:id="rId15" imgW="355292" imgH="253780" progId="Equation.DSMT4">
                  <p:embed/>
                </p:oleObj>
              </mc:Choice>
              <mc:Fallback>
                <p:oleObj name="Equation" r:id="rId15" imgW="355292" imgH="253780" progId="Equation.DSMT4">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10000" y="4495800"/>
                        <a:ext cx="733425"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65" name="Object 19"/>
          <p:cNvGraphicFramePr>
            <a:graphicFrameLocks noChangeAspect="1"/>
          </p:cNvGraphicFramePr>
          <p:nvPr/>
        </p:nvGraphicFramePr>
        <p:xfrm>
          <a:off x="4495800" y="4572000"/>
          <a:ext cx="603250" cy="417513"/>
        </p:xfrm>
        <a:graphic>
          <a:graphicData uri="http://schemas.openxmlformats.org/presentationml/2006/ole">
            <mc:AlternateContent xmlns:mc="http://schemas.openxmlformats.org/markup-compatibility/2006">
              <mc:Choice xmlns:v="urn:schemas-microsoft-com:vml" Requires="v">
                <p:oleObj spid="_x0000_s53373" name="Equation" r:id="rId17" imgW="291973" imgH="203112" progId="Equation.DSMT4">
                  <p:embed/>
                </p:oleObj>
              </mc:Choice>
              <mc:Fallback>
                <p:oleObj name="Equation" r:id="rId17" imgW="291973" imgH="203112" progId="Equation.DSMT4">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95800" y="4572000"/>
                        <a:ext cx="603250"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66" name="Object 20"/>
          <p:cNvGraphicFramePr>
            <a:graphicFrameLocks noChangeAspect="1"/>
          </p:cNvGraphicFramePr>
          <p:nvPr/>
        </p:nvGraphicFramePr>
        <p:xfrm>
          <a:off x="3416300" y="3886200"/>
          <a:ext cx="341313" cy="469900"/>
        </p:xfrm>
        <a:graphic>
          <a:graphicData uri="http://schemas.openxmlformats.org/presentationml/2006/ole">
            <mc:AlternateContent xmlns:mc="http://schemas.openxmlformats.org/markup-compatibility/2006">
              <mc:Choice xmlns:v="urn:schemas-microsoft-com:vml" Requires="v">
                <p:oleObj spid="_x0000_s53374" name="Equation" r:id="rId19" imgW="165028" imgH="228501" progId="Equation.DSMT4">
                  <p:embed/>
                </p:oleObj>
              </mc:Choice>
              <mc:Fallback>
                <p:oleObj name="Equation" r:id="rId19" imgW="165028" imgH="228501" progId="Equation.DSMT4">
                  <p:embed/>
                  <p:pic>
                    <p:nvPicPr>
                      <p:cNvPr id="0" name="Object 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16300" y="3886200"/>
                        <a:ext cx="341313"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67" name="Object 21"/>
          <p:cNvGraphicFramePr>
            <a:graphicFrameLocks noChangeAspect="1"/>
          </p:cNvGraphicFramePr>
          <p:nvPr/>
        </p:nvGraphicFramePr>
        <p:xfrm>
          <a:off x="3276600" y="4292600"/>
          <a:ext cx="366713" cy="469900"/>
        </p:xfrm>
        <a:graphic>
          <a:graphicData uri="http://schemas.openxmlformats.org/presentationml/2006/ole">
            <mc:AlternateContent xmlns:mc="http://schemas.openxmlformats.org/markup-compatibility/2006">
              <mc:Choice xmlns:v="urn:schemas-microsoft-com:vml" Requires="v">
                <p:oleObj spid="_x0000_s53375" name="Equation" r:id="rId21" imgW="177646" imgH="228402" progId="Equation.DSMT4">
                  <p:embed/>
                </p:oleObj>
              </mc:Choice>
              <mc:Fallback>
                <p:oleObj name="Equation" r:id="rId21" imgW="177646" imgH="228402" progId="Equation.DSMT4">
                  <p:embed/>
                  <p:pic>
                    <p:nvPicPr>
                      <p:cNvPr id="0" name="Object 2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276600" y="4292600"/>
                        <a:ext cx="366713"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68" name="Object 22"/>
          <p:cNvGraphicFramePr>
            <a:graphicFrameLocks noChangeAspect="1"/>
          </p:cNvGraphicFramePr>
          <p:nvPr/>
        </p:nvGraphicFramePr>
        <p:xfrm>
          <a:off x="3203575" y="5013325"/>
          <a:ext cx="393700" cy="469900"/>
        </p:xfrm>
        <a:graphic>
          <a:graphicData uri="http://schemas.openxmlformats.org/presentationml/2006/ole">
            <mc:AlternateContent xmlns:mc="http://schemas.openxmlformats.org/markup-compatibility/2006">
              <mc:Choice xmlns:v="urn:schemas-microsoft-com:vml" Requires="v">
                <p:oleObj spid="_x0000_s53376" name="Equation" r:id="rId23" imgW="190500" imgH="228600" progId="Equation.DSMT4">
                  <p:embed/>
                </p:oleObj>
              </mc:Choice>
              <mc:Fallback>
                <p:oleObj name="Equation" r:id="rId23" imgW="190500" imgH="228600" progId="Equation.DSMT4">
                  <p:embed/>
                  <p:pic>
                    <p:nvPicPr>
                      <p:cNvPr id="0" name="Object 2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203575" y="5013325"/>
                        <a:ext cx="3937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69" name="Object 23"/>
          <p:cNvGraphicFramePr>
            <a:graphicFrameLocks noChangeAspect="1"/>
          </p:cNvGraphicFramePr>
          <p:nvPr/>
        </p:nvGraphicFramePr>
        <p:xfrm>
          <a:off x="5715000" y="4267200"/>
          <a:ext cx="261938" cy="312738"/>
        </p:xfrm>
        <a:graphic>
          <a:graphicData uri="http://schemas.openxmlformats.org/presentationml/2006/ole">
            <mc:AlternateContent xmlns:mc="http://schemas.openxmlformats.org/markup-compatibility/2006">
              <mc:Choice xmlns:v="urn:schemas-microsoft-com:vml" Requires="v">
                <p:oleObj spid="_x0000_s53377" name="Equation" r:id="rId25" imgW="126835" imgH="152202" progId="Equation.DSMT4">
                  <p:embed/>
                </p:oleObj>
              </mc:Choice>
              <mc:Fallback>
                <p:oleObj name="Equation" r:id="rId25" imgW="126835" imgH="152202" progId="Equation.DSMT4">
                  <p:embed/>
                  <p:pic>
                    <p:nvPicPr>
                      <p:cNvPr id="0" name="Object 2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715000" y="4267200"/>
                        <a:ext cx="261938" cy="312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1" name="Rectangle 3"/>
          <p:cNvSpPr>
            <a:spLocks noGrp="1" noChangeArrowheads="1"/>
          </p:cNvSpPr>
          <p:nvPr>
            <p:ph type="body" idx="1"/>
          </p:nvPr>
        </p:nvSpPr>
        <p:spPr>
          <a:xfrm>
            <a:off x="914400" y="1905000"/>
            <a:ext cx="8229600" cy="4495800"/>
          </a:xfrm>
        </p:spPr>
        <p:txBody>
          <a:bodyPr/>
          <a:lstStyle/>
          <a:p>
            <a:pPr eaLnBrk="1" hangingPunct="1">
              <a:lnSpc>
                <a:spcPct val="120000"/>
              </a:lnSpc>
              <a:defRPr/>
            </a:pPr>
            <a:r>
              <a:rPr lang="zh-CN" altLang="en-US" sz="3600" b="1" dirty="0" smtClean="0">
                <a:solidFill>
                  <a:srgbClr val="CC3300"/>
                </a:solidFill>
                <a:latin typeface="楷体_GB2312" pitchFamily="49" charset="-122"/>
                <a:ea typeface="楷体_GB2312" pitchFamily="49" charset="-122"/>
              </a:rPr>
              <a:t>神经网络的功能：</a:t>
            </a:r>
            <a:endParaRPr lang="zh-CN" altLang="en-US" sz="3600" b="1" dirty="0" smtClean="0">
              <a:solidFill>
                <a:srgbClr val="009900"/>
              </a:solidFill>
              <a:latin typeface="楷体_GB2312" pitchFamily="49" charset="-122"/>
              <a:ea typeface="楷体_GB2312" pitchFamily="49" charset="-122"/>
            </a:endParaRPr>
          </a:p>
          <a:p>
            <a:pPr lvl="1" eaLnBrk="1" hangingPunct="1">
              <a:lnSpc>
                <a:spcPct val="120000"/>
              </a:lnSpc>
              <a:defRPr/>
            </a:pPr>
            <a:r>
              <a:rPr lang="zh-CN" altLang="en-US" sz="3200" b="1" dirty="0" smtClean="0">
                <a:latin typeface="楷体_GB2312" pitchFamily="49" charset="-122"/>
                <a:ea typeface="楷体_GB2312" pitchFamily="49" charset="-122"/>
              </a:rPr>
              <a:t>逼近任意的</a:t>
            </a:r>
            <a:r>
              <a:rPr lang="zh-CN" altLang="en-US" sz="3200" b="1" dirty="0" smtClean="0">
                <a:solidFill>
                  <a:schemeClr val="accent2"/>
                </a:solidFill>
                <a:latin typeface="楷体_GB2312" pitchFamily="49" charset="-122"/>
                <a:ea typeface="楷体_GB2312" pitchFamily="49" charset="-122"/>
              </a:rPr>
              <a:t>非线性函数</a:t>
            </a:r>
          </a:p>
          <a:p>
            <a:pPr lvl="1" eaLnBrk="1" hangingPunct="1">
              <a:lnSpc>
                <a:spcPct val="120000"/>
              </a:lnSpc>
              <a:defRPr/>
            </a:pPr>
            <a:r>
              <a:rPr lang="zh-CN" altLang="en-US" sz="3200" b="1" dirty="0" smtClean="0">
                <a:latin typeface="楷体_GB2312" pitchFamily="49" charset="-122"/>
                <a:ea typeface="楷体_GB2312" pitchFamily="49" charset="-122"/>
              </a:rPr>
              <a:t>便于信息的</a:t>
            </a:r>
            <a:r>
              <a:rPr lang="zh-CN" altLang="en-US" sz="3200" b="1" dirty="0" smtClean="0">
                <a:solidFill>
                  <a:srgbClr val="FF66FF"/>
                </a:solidFill>
                <a:latin typeface="楷体_GB2312" pitchFamily="49" charset="-122"/>
                <a:ea typeface="楷体_GB2312" pitchFamily="49" charset="-122"/>
              </a:rPr>
              <a:t>并行</a:t>
            </a:r>
            <a:r>
              <a:rPr lang="zh-CN" altLang="en-US" sz="3200" b="1" dirty="0" smtClean="0">
                <a:latin typeface="楷体_GB2312" pitchFamily="49" charset="-122"/>
                <a:ea typeface="楷体_GB2312" pitchFamily="49" charset="-122"/>
              </a:rPr>
              <a:t>、</a:t>
            </a:r>
            <a:r>
              <a:rPr lang="zh-CN" altLang="en-US" sz="3200" b="1" dirty="0" smtClean="0">
                <a:solidFill>
                  <a:srgbClr val="FF66FF"/>
                </a:solidFill>
                <a:latin typeface="楷体_GB2312" pitchFamily="49" charset="-122"/>
                <a:ea typeface="楷体_GB2312" pitchFamily="49" charset="-122"/>
              </a:rPr>
              <a:t>分布式</a:t>
            </a:r>
            <a:r>
              <a:rPr lang="zh-CN" altLang="en-US" sz="3200" b="1" dirty="0" smtClean="0">
                <a:latin typeface="楷体_GB2312" pitchFamily="49" charset="-122"/>
                <a:ea typeface="楷体_GB2312" pitchFamily="49" charset="-122"/>
              </a:rPr>
              <a:t>处理和存储</a:t>
            </a:r>
          </a:p>
          <a:p>
            <a:pPr lvl="1" eaLnBrk="1" hangingPunct="1">
              <a:lnSpc>
                <a:spcPct val="120000"/>
              </a:lnSpc>
              <a:defRPr/>
            </a:pPr>
            <a:r>
              <a:rPr lang="zh-CN" altLang="en-US" sz="3200" b="1" dirty="0" smtClean="0">
                <a:latin typeface="楷体_GB2312" pitchFamily="49" charset="-122"/>
                <a:ea typeface="楷体_GB2312" pitchFamily="49" charset="-122"/>
              </a:rPr>
              <a:t>可以实现</a:t>
            </a:r>
            <a:r>
              <a:rPr lang="zh-CN" altLang="en-US" sz="3200" b="1" dirty="0" smtClean="0">
                <a:solidFill>
                  <a:srgbClr val="FF9900"/>
                </a:solidFill>
                <a:latin typeface="楷体_GB2312" pitchFamily="49" charset="-122"/>
                <a:ea typeface="楷体_GB2312" pitchFamily="49" charset="-122"/>
              </a:rPr>
              <a:t>多输入</a:t>
            </a:r>
            <a:r>
              <a:rPr lang="zh-CN" altLang="en-US" sz="3200" b="1" dirty="0" smtClean="0">
                <a:latin typeface="楷体_GB2312" pitchFamily="49" charset="-122"/>
                <a:ea typeface="楷体_GB2312" pitchFamily="49" charset="-122"/>
              </a:rPr>
              <a:t>、</a:t>
            </a:r>
            <a:r>
              <a:rPr lang="zh-CN" altLang="en-US" sz="3200" b="1" dirty="0" smtClean="0">
                <a:solidFill>
                  <a:srgbClr val="FF9900"/>
                </a:solidFill>
                <a:latin typeface="楷体_GB2312" pitchFamily="49" charset="-122"/>
                <a:ea typeface="楷体_GB2312" pitchFamily="49" charset="-122"/>
              </a:rPr>
              <a:t>多输出</a:t>
            </a:r>
          </a:p>
          <a:p>
            <a:pPr lvl="1" eaLnBrk="1" hangingPunct="1">
              <a:lnSpc>
                <a:spcPct val="120000"/>
              </a:lnSpc>
              <a:defRPr/>
            </a:pPr>
            <a:r>
              <a:rPr lang="zh-CN" altLang="en-US" sz="3200" b="1" dirty="0" smtClean="0">
                <a:latin typeface="楷体_GB2312" pitchFamily="49" charset="-122"/>
                <a:ea typeface="楷体_GB2312" pitchFamily="49" charset="-122"/>
              </a:rPr>
              <a:t>能进行</a:t>
            </a:r>
            <a:r>
              <a:rPr lang="zh-CN" altLang="en-US" sz="3200" b="1" dirty="0" smtClean="0">
                <a:solidFill>
                  <a:schemeClr val="accent2"/>
                </a:solidFill>
                <a:latin typeface="楷体_GB2312" pitchFamily="49" charset="-122"/>
                <a:ea typeface="楷体_GB2312" pitchFamily="49" charset="-122"/>
              </a:rPr>
              <a:t>学习</a:t>
            </a:r>
            <a:r>
              <a:rPr lang="zh-CN" altLang="en-US" sz="3200" b="1" dirty="0" smtClean="0">
                <a:latin typeface="楷体_GB2312" pitchFamily="49" charset="-122"/>
                <a:ea typeface="楷体_GB2312" pitchFamily="49" charset="-122"/>
              </a:rPr>
              <a:t>，以适应环境的变化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86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75"/>
                                  </p:iterate>
                                  <p:childTnLst>
                                    <p:set>
                                      <p:cBhvr>
                                        <p:cTn id="8" dur="1" fill="hold">
                                          <p:stCondLst>
                                            <p:cond delay="74"/>
                                          </p:stCondLst>
                                        </p:cTn>
                                        <p:tgtEl>
                                          <p:spTgt spid="686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75"/>
                                  </p:iterate>
                                  <p:childTnLst>
                                    <p:set>
                                      <p:cBhvr>
                                        <p:cTn id="10" dur="1" fill="hold">
                                          <p:stCondLst>
                                            <p:cond delay="74"/>
                                          </p:stCondLst>
                                        </p:cTn>
                                        <p:tgtEl>
                                          <p:spTgt spid="686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75"/>
                                  </p:iterate>
                                  <p:childTnLst>
                                    <p:set>
                                      <p:cBhvr>
                                        <p:cTn id="12" dur="1" fill="hold">
                                          <p:stCondLst>
                                            <p:cond delay="74"/>
                                          </p:stCondLst>
                                        </p:cTn>
                                        <p:tgtEl>
                                          <p:spTgt spid="6861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iterate type="lt">
                                    <p:tmAbs val="75"/>
                                  </p:iterate>
                                  <p:childTnLst>
                                    <p:set>
                                      <p:cBhvr>
                                        <p:cTn id="14" dur="1" fill="hold">
                                          <p:stCondLst>
                                            <p:cond delay="74"/>
                                          </p:stCondLst>
                                        </p:cTn>
                                        <p:tgtEl>
                                          <p:spTgt spid="686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Grp="1" noChangeArrowheads="1"/>
          </p:cNvSpPr>
          <p:nvPr>
            <p:ph type="body" idx="1"/>
          </p:nvPr>
        </p:nvSpPr>
        <p:spPr>
          <a:xfrm>
            <a:off x="971550" y="533400"/>
            <a:ext cx="7608888" cy="5416550"/>
          </a:xfrm>
        </p:spPr>
        <p:txBody>
          <a:bodyPr/>
          <a:lstStyle/>
          <a:p>
            <a:pPr eaLnBrk="1" hangingPunct="1">
              <a:buFont typeface="Wingdings" pitchFamily="2" charset="2"/>
              <a:buNone/>
              <a:defRPr/>
            </a:pPr>
            <a:r>
              <a:rPr lang="en-US" altLang="zh-CN" smtClean="0"/>
              <a:t>5. </a:t>
            </a:r>
            <a:r>
              <a:rPr lang="zh-CN" altLang="en-US" b="1" smtClean="0"/>
              <a:t>遗传算法（</a:t>
            </a:r>
            <a:r>
              <a:rPr lang="en-US" altLang="zh-CN" b="1" smtClean="0"/>
              <a:t>Genetic Algorithm</a:t>
            </a:r>
            <a:r>
              <a:rPr lang="en-US" altLang="zh-CN" b="1" smtClean="0">
                <a:latin typeface="Arial"/>
              </a:rPr>
              <a:t>—</a:t>
            </a:r>
            <a:r>
              <a:rPr lang="en-US" altLang="zh-CN" b="1" smtClean="0"/>
              <a:t>GA</a:t>
            </a:r>
            <a:r>
              <a:rPr lang="zh-CN" altLang="en-US" b="1" smtClean="0"/>
              <a:t>）</a:t>
            </a:r>
          </a:p>
          <a:p>
            <a:pPr eaLnBrk="1" hangingPunct="1">
              <a:buFont typeface="Wingdings" pitchFamily="2" charset="2"/>
              <a:buNone/>
              <a:defRPr/>
            </a:pPr>
            <a:endParaRPr lang="zh-CN" altLang="en-US" b="1" smtClean="0"/>
          </a:p>
          <a:p>
            <a:pPr eaLnBrk="1" hangingPunct="1">
              <a:buFont typeface="Wingdings" pitchFamily="2" charset="2"/>
              <a:buNone/>
              <a:defRPr/>
            </a:pPr>
            <a:r>
              <a:rPr lang="zh-CN" altLang="en-US" b="1" smtClean="0"/>
              <a:t>是一种全局优化方法，它模仿生物进化的</a:t>
            </a:r>
          </a:p>
          <a:p>
            <a:pPr eaLnBrk="1" hangingPunct="1">
              <a:buFont typeface="Wingdings" pitchFamily="2" charset="2"/>
              <a:buNone/>
              <a:defRPr/>
            </a:pPr>
            <a:r>
              <a:rPr lang="zh-CN" altLang="en-US" b="1" smtClean="0"/>
              <a:t>过程来逐次达到最好的结果。</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defRPr/>
            </a:pPr>
            <a:r>
              <a:rPr lang="zh-CN" altLang="en-US" dirty="0" smtClean="0"/>
              <a:t>遗传算法</a:t>
            </a:r>
          </a:p>
        </p:txBody>
      </p:sp>
      <p:sp>
        <p:nvSpPr>
          <p:cNvPr id="89091" name="Rectangle 3"/>
          <p:cNvSpPr>
            <a:spLocks noGrp="1" noChangeArrowheads="1"/>
          </p:cNvSpPr>
          <p:nvPr>
            <p:ph type="body" idx="1"/>
          </p:nvPr>
        </p:nvSpPr>
        <p:spPr/>
        <p:txBody>
          <a:bodyPr/>
          <a:lstStyle/>
          <a:p>
            <a:pPr eaLnBrk="1" hangingPunct="1">
              <a:defRPr/>
            </a:pPr>
            <a:r>
              <a:rPr lang="zh-CN" altLang="en-US" b="1" dirty="0" smtClean="0"/>
              <a:t>思想来源</a:t>
            </a:r>
            <a:r>
              <a:rPr lang="en-US" altLang="zh-CN" b="1" dirty="0" smtClean="0"/>
              <a:t>:</a:t>
            </a:r>
          </a:p>
          <a:p>
            <a:pPr lvl="1" eaLnBrk="1" hangingPunct="1">
              <a:defRPr/>
            </a:pPr>
            <a:r>
              <a:rPr lang="en-US" altLang="zh-CN" b="1" dirty="0" smtClean="0"/>
              <a:t>Darwin</a:t>
            </a:r>
            <a:r>
              <a:rPr lang="zh-CN" altLang="en-US" b="1" dirty="0" smtClean="0"/>
              <a:t>的进化论</a:t>
            </a:r>
          </a:p>
          <a:p>
            <a:pPr lvl="1" eaLnBrk="1" hangingPunct="1">
              <a:defRPr/>
            </a:pPr>
            <a:r>
              <a:rPr lang="en-US" altLang="zh-CN" b="1" dirty="0" smtClean="0"/>
              <a:t>Mendel</a:t>
            </a:r>
            <a:r>
              <a:rPr lang="zh-CN" altLang="en-US" b="1" dirty="0" smtClean="0"/>
              <a:t>的遗传学说</a:t>
            </a:r>
          </a:p>
          <a:p>
            <a:pPr lvl="1" eaLnBrk="1" hangingPunct="1">
              <a:defRPr/>
            </a:pPr>
            <a:endParaRPr lang="zh-CN" altLang="en-US" b="1" dirty="0" smtClean="0"/>
          </a:p>
        </p:txBody>
      </p:sp>
      <p:sp>
        <p:nvSpPr>
          <p:cNvPr id="56324" name="AutoShape 4"/>
          <p:cNvSpPr>
            <a:spLocks noChangeArrowheads="1"/>
          </p:cNvSpPr>
          <p:nvPr/>
        </p:nvSpPr>
        <p:spPr bwMode="auto">
          <a:xfrm>
            <a:off x="900113" y="3644900"/>
            <a:ext cx="3382962" cy="2592388"/>
          </a:xfrm>
          <a:prstGeom prst="star24">
            <a:avLst>
              <a:gd name="adj" fmla="val 37500"/>
            </a:avLst>
          </a:prstGeom>
          <a:solidFill>
            <a:srgbClr val="CCCC00"/>
          </a:solidFill>
          <a:ln w="76200" algn="ctr">
            <a:solidFill>
              <a:srgbClr val="FF99FF"/>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b="1">
                <a:solidFill>
                  <a:srgbClr val="C00000"/>
                </a:solidFill>
              </a:rPr>
              <a:t>物竞天择</a:t>
            </a:r>
            <a:r>
              <a:rPr lang="en-US" altLang="zh-CN" b="1">
                <a:solidFill>
                  <a:srgbClr val="C00000"/>
                </a:solidFill>
              </a:rPr>
              <a:t>,</a:t>
            </a:r>
          </a:p>
          <a:p>
            <a:pPr eaLnBrk="1" hangingPunct="1">
              <a:spcBef>
                <a:spcPct val="0"/>
              </a:spcBef>
              <a:buClrTx/>
              <a:buSzTx/>
              <a:buFontTx/>
              <a:buNone/>
            </a:pPr>
            <a:r>
              <a:rPr lang="zh-CN" altLang="en-US" b="1">
                <a:solidFill>
                  <a:srgbClr val="C00000"/>
                </a:solidFill>
              </a:rPr>
              <a:t>适者生存</a:t>
            </a:r>
          </a:p>
        </p:txBody>
      </p:sp>
      <p:sp>
        <p:nvSpPr>
          <p:cNvPr id="56325" name="AutoShape 5"/>
          <p:cNvSpPr>
            <a:spLocks noChangeArrowheads="1"/>
          </p:cNvSpPr>
          <p:nvPr/>
        </p:nvSpPr>
        <p:spPr bwMode="auto">
          <a:xfrm>
            <a:off x="5148263" y="1773238"/>
            <a:ext cx="3311525" cy="3671887"/>
          </a:xfrm>
          <a:prstGeom prst="horizontalScroll">
            <a:avLst>
              <a:gd name="adj" fmla="val 12500"/>
            </a:avLst>
          </a:prstGeom>
          <a:solidFill>
            <a:srgbClr val="CCCC00"/>
          </a:solidFill>
          <a:ln w="28575">
            <a:solidFill>
              <a:schemeClr val="tx1"/>
            </a:solidFill>
            <a:round/>
            <a:headEnd/>
            <a:tailEnd/>
          </a:ln>
        </p:spPr>
        <p:txBody>
          <a:bodyPr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sz="2000" b="1">
                <a:solidFill>
                  <a:srgbClr val="C00000"/>
                </a:solidFill>
              </a:rPr>
              <a:t>遗传</a:t>
            </a:r>
            <a:r>
              <a:rPr lang="en-US" altLang="zh-CN" sz="2000" b="1">
                <a:solidFill>
                  <a:srgbClr val="C00000"/>
                </a:solidFill>
              </a:rPr>
              <a:t>:</a:t>
            </a:r>
            <a:r>
              <a:rPr lang="zh-CN" altLang="en-US" sz="2000" b="1">
                <a:solidFill>
                  <a:srgbClr val="C00000"/>
                </a:solidFill>
              </a:rPr>
              <a:t>作为一种指令遗传码封装在每个细胞中</a:t>
            </a:r>
            <a:r>
              <a:rPr lang="en-US" altLang="zh-CN" sz="2000" b="1">
                <a:solidFill>
                  <a:srgbClr val="C00000"/>
                </a:solidFill>
              </a:rPr>
              <a:t>,</a:t>
            </a:r>
            <a:r>
              <a:rPr lang="zh-CN" altLang="en-US" sz="2000" b="1">
                <a:solidFill>
                  <a:srgbClr val="C00000"/>
                </a:solidFill>
              </a:rPr>
              <a:t>并以基因的形式包含在染色体中</a:t>
            </a:r>
            <a:r>
              <a:rPr lang="en-US" altLang="zh-CN" sz="2000" b="1">
                <a:solidFill>
                  <a:srgbClr val="C00000"/>
                </a:solidFill>
              </a:rPr>
              <a:t>,</a:t>
            </a:r>
            <a:r>
              <a:rPr lang="zh-CN" altLang="en-US" sz="2000" b="1">
                <a:solidFill>
                  <a:srgbClr val="C00000"/>
                </a:solidFill>
              </a:rPr>
              <a:t>每个基因有特殊的位置并控制某个特殊的性质</a:t>
            </a:r>
            <a:r>
              <a:rPr lang="en-US" altLang="zh-CN" sz="2000" b="1">
                <a:solidFill>
                  <a:srgbClr val="C00000"/>
                </a:solidFill>
              </a:rPr>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defRPr/>
            </a:pPr>
            <a:r>
              <a:rPr lang="zh-CN" altLang="en-US" dirty="0" smtClean="0"/>
              <a:t>遗传算法</a:t>
            </a:r>
          </a:p>
        </p:txBody>
      </p:sp>
      <p:sp>
        <p:nvSpPr>
          <p:cNvPr id="90115" name="Rectangle 3"/>
          <p:cNvSpPr>
            <a:spLocks noGrp="1" noChangeArrowheads="1"/>
          </p:cNvSpPr>
          <p:nvPr>
            <p:ph type="body" idx="1"/>
          </p:nvPr>
        </p:nvSpPr>
        <p:spPr/>
        <p:txBody>
          <a:bodyPr/>
          <a:lstStyle/>
          <a:p>
            <a:pPr marL="609600" indent="-609600" eaLnBrk="1" hangingPunct="1">
              <a:defRPr/>
            </a:pPr>
            <a:r>
              <a:rPr lang="zh-CN" altLang="en-US" b="1" dirty="0" smtClean="0"/>
              <a:t>实现思路</a:t>
            </a:r>
            <a:r>
              <a:rPr lang="en-US" altLang="zh-CN" b="1" dirty="0" smtClean="0"/>
              <a:t>:</a:t>
            </a:r>
          </a:p>
          <a:p>
            <a:pPr marL="990600" lvl="1" indent="-533400" eaLnBrk="1" hangingPunct="1">
              <a:buFontTx/>
              <a:buAutoNum type="arabicPeriod"/>
              <a:defRPr/>
            </a:pPr>
            <a:r>
              <a:rPr lang="zh-CN" altLang="en-US" b="1" dirty="0" smtClean="0"/>
              <a:t>问题编码，生成初始染色体群</a:t>
            </a:r>
          </a:p>
          <a:p>
            <a:pPr marL="990600" lvl="1" indent="-533400" eaLnBrk="1" hangingPunct="1">
              <a:buFontTx/>
              <a:buAutoNum type="arabicPeriod"/>
              <a:defRPr/>
            </a:pPr>
            <a:r>
              <a:rPr lang="zh-CN" altLang="en-US" b="1" u="sng" dirty="0" smtClean="0"/>
              <a:t>复制</a:t>
            </a:r>
            <a:r>
              <a:rPr lang="zh-CN" altLang="en-US" b="1" dirty="0" smtClean="0"/>
              <a:t>（从旧种群中选择生命力强的个体进行复制）</a:t>
            </a:r>
          </a:p>
          <a:p>
            <a:pPr marL="990600" lvl="1" indent="-533400" eaLnBrk="1" hangingPunct="1">
              <a:buFontTx/>
              <a:buAutoNum type="arabicPeriod"/>
              <a:defRPr/>
            </a:pPr>
            <a:r>
              <a:rPr lang="zh-CN" altLang="en-US" b="1" u="sng" dirty="0" smtClean="0"/>
              <a:t>再生</a:t>
            </a:r>
          </a:p>
          <a:p>
            <a:pPr marL="1371600" lvl="2" indent="-457200" eaLnBrk="1" hangingPunct="1">
              <a:buFontTx/>
              <a:buNone/>
              <a:defRPr/>
            </a:pPr>
            <a:r>
              <a:rPr lang="zh-CN" altLang="en-US" b="1" dirty="0" smtClean="0"/>
              <a:t>交叉（部分内容进行互换）</a:t>
            </a:r>
          </a:p>
          <a:p>
            <a:pPr marL="1371600" lvl="2" indent="-457200" eaLnBrk="1" hangingPunct="1">
              <a:buFontTx/>
              <a:buNone/>
              <a:defRPr/>
            </a:pPr>
            <a:r>
              <a:rPr lang="zh-CN" altLang="en-US" b="1" dirty="0" smtClean="0"/>
              <a:t>变异（某个或某几个位置的内容进行跳变）</a:t>
            </a:r>
          </a:p>
          <a:p>
            <a:pPr marL="990600" lvl="1" indent="-533400" eaLnBrk="1" hangingPunct="1">
              <a:buFontTx/>
              <a:buAutoNum type="arabicPeriod"/>
              <a:defRPr/>
            </a:pPr>
            <a:r>
              <a:rPr lang="zh-CN" altLang="en-US" b="1" dirty="0" smtClean="0"/>
              <a:t>循环进行直到收敛于问题的最优解。</a:t>
            </a:r>
          </a:p>
          <a:p>
            <a:pPr marL="990600" lvl="1" indent="-533400" eaLnBrk="1" hangingPunct="1">
              <a:defRPr/>
            </a:pPr>
            <a:endParaRPr lang="zh-CN" altLang="en-US" b="1"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type="body" idx="1"/>
          </p:nvPr>
        </p:nvSpPr>
        <p:spPr>
          <a:xfrm>
            <a:off x="971550" y="457200"/>
            <a:ext cx="7715250" cy="5492750"/>
          </a:xfrm>
        </p:spPr>
        <p:txBody>
          <a:bodyPr/>
          <a:lstStyle/>
          <a:p>
            <a:pPr eaLnBrk="1" hangingPunct="1">
              <a:defRPr/>
            </a:pPr>
            <a:endParaRPr lang="zh-CN" altLang="en-US" dirty="0" smtClean="0"/>
          </a:p>
          <a:p>
            <a:pPr eaLnBrk="1" hangingPunct="1">
              <a:buFont typeface="Wingdings" pitchFamily="2" charset="2"/>
              <a:buNone/>
              <a:defRPr/>
            </a:pPr>
            <a:r>
              <a:rPr lang="zh-CN" altLang="en-US" dirty="0" smtClean="0">
                <a:latin typeface="黑体" pitchFamily="2" charset="-122"/>
                <a:ea typeface="黑体" pitchFamily="2" charset="-122"/>
              </a:rPr>
              <a:t>主要内容：</a:t>
            </a:r>
          </a:p>
          <a:p>
            <a:pPr eaLnBrk="1" hangingPunct="1">
              <a:buFont typeface="Wingdings" pitchFamily="2" charset="2"/>
              <a:buNone/>
              <a:defRPr/>
            </a:pPr>
            <a:r>
              <a:rPr lang="en-US" altLang="zh-CN" dirty="0" smtClean="0">
                <a:latin typeface="黑体" pitchFamily="2" charset="-122"/>
                <a:ea typeface="黑体" pitchFamily="2" charset="-122"/>
              </a:rPr>
              <a:t>       </a:t>
            </a:r>
            <a:r>
              <a:rPr lang="zh-CN" altLang="en-US" dirty="0" smtClean="0">
                <a:latin typeface="黑体" pitchFamily="2" charset="-122"/>
                <a:ea typeface="黑体" pitchFamily="2" charset="-122"/>
              </a:rPr>
              <a:t>第一章 </a:t>
            </a:r>
            <a:r>
              <a:rPr lang="zh-CN" altLang="en-US" dirty="0" smtClean="0">
                <a:solidFill>
                  <a:srgbClr val="F4684C"/>
                </a:solidFill>
                <a:latin typeface="黑体" pitchFamily="2" charset="-122"/>
                <a:ea typeface="黑体" pitchFamily="2" charset="-122"/>
              </a:rPr>
              <a:t>  </a:t>
            </a:r>
            <a:r>
              <a:rPr lang="zh-CN" altLang="en-US" dirty="0" smtClean="0">
                <a:latin typeface="黑体" pitchFamily="2" charset="-122"/>
                <a:ea typeface="黑体" pitchFamily="2" charset="-122"/>
              </a:rPr>
              <a:t>绪论</a:t>
            </a:r>
          </a:p>
          <a:p>
            <a:pPr eaLnBrk="1" hangingPunct="1">
              <a:buFont typeface="Wingdings" pitchFamily="2" charset="2"/>
              <a:buNone/>
              <a:defRPr/>
            </a:pPr>
            <a:r>
              <a:rPr lang="zh-CN" altLang="en-US" dirty="0" smtClean="0">
                <a:latin typeface="黑体" pitchFamily="2" charset="-122"/>
                <a:ea typeface="黑体" pitchFamily="2" charset="-122"/>
              </a:rPr>
              <a:t>       第二章   模糊逻辑基础</a:t>
            </a:r>
          </a:p>
          <a:p>
            <a:pPr eaLnBrk="1" hangingPunct="1">
              <a:buFont typeface="Wingdings" pitchFamily="2" charset="2"/>
              <a:buNone/>
              <a:defRPr/>
            </a:pPr>
            <a:r>
              <a:rPr lang="zh-CN" altLang="en-US" dirty="0" smtClean="0">
                <a:latin typeface="黑体" pitchFamily="2" charset="-122"/>
                <a:ea typeface="黑体" pitchFamily="2" charset="-122"/>
              </a:rPr>
              <a:t>       第三章   模糊控制原理</a:t>
            </a:r>
          </a:p>
          <a:p>
            <a:pPr eaLnBrk="1" hangingPunct="1">
              <a:buFont typeface="Wingdings" pitchFamily="2" charset="2"/>
              <a:buNone/>
              <a:defRPr/>
            </a:pPr>
            <a:r>
              <a:rPr lang="zh-CN" altLang="en-US" dirty="0" smtClean="0">
                <a:latin typeface="黑体" pitchFamily="2" charset="-122"/>
                <a:ea typeface="黑体" pitchFamily="2" charset="-122"/>
              </a:rPr>
              <a:t>       第四章   神经网络基础</a:t>
            </a:r>
          </a:p>
          <a:p>
            <a:pPr eaLnBrk="1" hangingPunct="1">
              <a:buFont typeface="Wingdings" pitchFamily="2" charset="2"/>
              <a:buNone/>
              <a:defRPr/>
            </a:pPr>
            <a:r>
              <a:rPr lang="en-US" altLang="zh-CN" dirty="0" smtClean="0">
                <a:latin typeface="黑体" pitchFamily="2" charset="-122"/>
                <a:ea typeface="黑体" pitchFamily="2" charset="-122"/>
              </a:rPr>
              <a:t>       </a:t>
            </a:r>
            <a:r>
              <a:rPr lang="zh-CN" altLang="en-US" dirty="0" smtClean="0">
                <a:latin typeface="黑体" pitchFamily="2" charset="-122"/>
                <a:ea typeface="黑体" pitchFamily="2" charset="-122"/>
              </a:rPr>
              <a:t>第五章   神经网络控制</a:t>
            </a:r>
          </a:p>
          <a:p>
            <a:pPr eaLnBrk="1" hangingPunct="1">
              <a:buFont typeface="Wingdings" pitchFamily="2" charset="2"/>
              <a:buNone/>
              <a:defRPr/>
            </a:pPr>
            <a:r>
              <a:rPr lang="zh-CN" altLang="en-US" dirty="0" smtClean="0">
                <a:latin typeface="黑体" pitchFamily="2" charset="-122"/>
                <a:ea typeface="黑体" pitchFamily="2" charset="-122"/>
              </a:rPr>
              <a:t>                 </a:t>
            </a:r>
          </a:p>
        </p:txBody>
      </p:sp>
    </p:spTree>
    <p:extLst>
      <p:ext uri="{BB962C8B-B14F-4D97-AF65-F5344CB8AC3E}">
        <p14:creationId xmlns:p14="http://schemas.microsoft.com/office/powerpoint/2010/main" val="186716471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type="body" idx="1"/>
          </p:nvPr>
        </p:nvSpPr>
        <p:spPr>
          <a:xfrm>
            <a:off x="990600" y="762000"/>
            <a:ext cx="7777163" cy="5711825"/>
          </a:xfrm>
        </p:spPr>
        <p:txBody>
          <a:bodyPr/>
          <a:lstStyle/>
          <a:p>
            <a:pPr eaLnBrk="1" hangingPunct="1">
              <a:buFont typeface="Wingdings" pitchFamily="2" charset="2"/>
              <a:buNone/>
              <a:defRPr/>
            </a:pPr>
            <a:r>
              <a:rPr lang="en-US" altLang="zh-CN" b="1" dirty="0" smtClean="0"/>
              <a:t>6. </a:t>
            </a:r>
            <a:r>
              <a:rPr lang="zh-CN" altLang="en-US" b="1" dirty="0" smtClean="0"/>
              <a:t>专家控制</a:t>
            </a:r>
            <a:endParaRPr lang="en-US" altLang="zh-CN" b="1" dirty="0" smtClean="0"/>
          </a:p>
          <a:p>
            <a:pPr eaLnBrk="1" hangingPunct="1">
              <a:buFont typeface="Wingdings" pitchFamily="2" charset="2"/>
              <a:buNone/>
              <a:defRPr/>
            </a:pPr>
            <a:endParaRPr lang="zh-CN" altLang="en-US" b="1" dirty="0" smtClean="0"/>
          </a:p>
          <a:p>
            <a:pPr eaLnBrk="1" hangingPunct="1">
              <a:buNone/>
              <a:defRPr/>
            </a:pPr>
            <a:r>
              <a:rPr lang="zh-CN" altLang="en-US" b="1" dirty="0">
                <a:latin typeface="宋体" pitchFamily="2" charset="-122"/>
              </a:rPr>
              <a:t>专家控制可定义为</a:t>
            </a:r>
            <a:r>
              <a:rPr lang="zh-CN" altLang="en-US" b="1" dirty="0" smtClean="0">
                <a:latin typeface="宋体" pitchFamily="2" charset="-122"/>
              </a:rPr>
              <a:t>：采用</a:t>
            </a:r>
            <a:r>
              <a:rPr lang="zh-CN" altLang="en-US" b="1" dirty="0">
                <a:latin typeface="宋体" pitchFamily="2" charset="-122"/>
              </a:rPr>
              <a:t>专家系统技术与控制理论相结合的方法设计</a:t>
            </a:r>
            <a:r>
              <a:rPr lang="zh-CN" altLang="en-US" b="1" dirty="0" smtClean="0">
                <a:latin typeface="宋体" pitchFamily="2" charset="-122"/>
              </a:rPr>
              <a:t>控制系统</a:t>
            </a:r>
            <a:endParaRPr lang="en-US" altLang="zh-CN" b="1" dirty="0" smtClean="0">
              <a:latin typeface="宋体" pitchFamily="2" charset="-122"/>
            </a:endParaRPr>
          </a:p>
          <a:p>
            <a:pPr eaLnBrk="1" hangingPunct="1">
              <a:buNone/>
              <a:defRPr/>
            </a:pPr>
            <a:endParaRPr lang="en-US" altLang="zh-CN" b="1" dirty="0" smtClean="0"/>
          </a:p>
          <a:p>
            <a:pPr eaLnBrk="1" hangingPunct="1">
              <a:buFont typeface="Wingdings" pitchFamily="2" charset="2"/>
              <a:buNone/>
              <a:defRPr/>
            </a:pPr>
            <a:r>
              <a:rPr lang="zh-CN" altLang="en-US" b="1" dirty="0" smtClean="0"/>
              <a:t>专家系统由知识库、推理机、解释器、知识获取 组成</a:t>
            </a:r>
            <a:r>
              <a:rPr lang="zh-CN" altLang="en-US" b="1" dirty="0" smtClean="0">
                <a:sym typeface="Wingdings" pitchFamily="2" charset="2"/>
              </a:rPr>
              <a:t></a:t>
            </a:r>
            <a:r>
              <a:rPr lang="zh-CN" altLang="en-US" b="1" dirty="0" smtClean="0"/>
              <a:t>机器学习，透明性，灵活性。</a:t>
            </a:r>
          </a:p>
          <a:p>
            <a:pPr eaLnBrk="1" hangingPunct="1">
              <a:buFont typeface="Wingdings" pitchFamily="2" charset="2"/>
              <a:buNone/>
              <a:defRPr/>
            </a:pPr>
            <a:r>
              <a:rPr lang="zh-CN" altLang="en-US" b="1" dirty="0" smtClean="0"/>
              <a:t> </a:t>
            </a:r>
            <a:r>
              <a:rPr lang="zh-CN" altLang="en-US" b="1" dirty="0" smtClean="0">
                <a:solidFill>
                  <a:srgbClr val="3366FF"/>
                </a:solidFill>
              </a:rPr>
              <a:t>   </a:t>
            </a:r>
            <a:r>
              <a:rPr lang="zh-CN" altLang="en-US" b="1" dirty="0" smtClean="0">
                <a:solidFill>
                  <a:srgbClr val="FF0000"/>
                </a:solidFill>
              </a:rPr>
              <a:t>应用：</a:t>
            </a:r>
            <a:r>
              <a:rPr lang="zh-CN" altLang="en-US" b="1" dirty="0" smtClean="0">
                <a:solidFill>
                  <a:schemeClr val="tx2"/>
                </a:solidFill>
              </a:rPr>
              <a:t>复杂系统控制，</a:t>
            </a:r>
            <a:r>
              <a:rPr lang="zh-CN" altLang="en-US" b="1" dirty="0" smtClean="0"/>
              <a:t>如故障诊断，容错控制</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Line 11"/>
          <p:cNvSpPr>
            <a:spLocks noChangeShapeType="1"/>
          </p:cNvSpPr>
          <p:nvPr/>
        </p:nvSpPr>
        <p:spPr bwMode="auto">
          <a:xfrm flipH="1">
            <a:off x="2325688" y="4814888"/>
            <a:ext cx="574675"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042" name="Rectangle 2"/>
          <p:cNvSpPr>
            <a:spLocks noGrp="1" noChangeArrowheads="1"/>
          </p:cNvSpPr>
          <p:nvPr>
            <p:ph type="title"/>
          </p:nvPr>
        </p:nvSpPr>
        <p:spPr>
          <a:xfrm>
            <a:off x="827088" y="0"/>
            <a:ext cx="7772400" cy="1143000"/>
          </a:xfrm>
        </p:spPr>
        <p:txBody>
          <a:bodyPr/>
          <a:lstStyle/>
          <a:p>
            <a:pPr eaLnBrk="1" hangingPunct="1">
              <a:defRPr/>
            </a:pPr>
            <a:r>
              <a:rPr lang="zh-CN" altLang="en-US" dirty="0" smtClean="0"/>
              <a:t>专家系统</a:t>
            </a:r>
          </a:p>
        </p:txBody>
      </p:sp>
      <p:sp>
        <p:nvSpPr>
          <p:cNvPr id="60420" name="Rectangle 5"/>
          <p:cNvSpPr>
            <a:spLocks noChangeArrowheads="1"/>
          </p:cNvSpPr>
          <p:nvPr/>
        </p:nvSpPr>
        <p:spPr bwMode="auto">
          <a:xfrm>
            <a:off x="684213" y="1790700"/>
            <a:ext cx="4032250" cy="647700"/>
          </a:xfrm>
          <a:prstGeom prst="rect">
            <a:avLst/>
          </a:prstGeom>
          <a:solidFill>
            <a:schemeClr val="accent1"/>
          </a:solidFill>
          <a:ln w="38100" algn="ctr">
            <a:solidFill>
              <a:srgbClr val="009999"/>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sz="1800" b="1"/>
              <a:t>推理机</a:t>
            </a:r>
          </a:p>
        </p:txBody>
      </p:sp>
      <p:sp>
        <p:nvSpPr>
          <p:cNvPr id="60421" name="Rectangle 6"/>
          <p:cNvSpPr>
            <a:spLocks noChangeArrowheads="1"/>
          </p:cNvSpPr>
          <p:nvPr/>
        </p:nvSpPr>
        <p:spPr bwMode="auto">
          <a:xfrm>
            <a:off x="684213" y="3232150"/>
            <a:ext cx="1657350" cy="647700"/>
          </a:xfrm>
          <a:prstGeom prst="rect">
            <a:avLst/>
          </a:prstGeom>
          <a:solidFill>
            <a:schemeClr val="accent1"/>
          </a:solidFill>
          <a:ln w="38100">
            <a:solidFill>
              <a:srgbClr val="009999"/>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sz="1800" b="1"/>
              <a:t>知识库</a:t>
            </a:r>
          </a:p>
        </p:txBody>
      </p:sp>
      <p:sp>
        <p:nvSpPr>
          <p:cNvPr id="60422" name="Rectangle 7"/>
          <p:cNvSpPr>
            <a:spLocks noChangeArrowheads="1"/>
          </p:cNvSpPr>
          <p:nvPr/>
        </p:nvSpPr>
        <p:spPr bwMode="auto">
          <a:xfrm>
            <a:off x="2844800" y="3232150"/>
            <a:ext cx="1800225" cy="647700"/>
          </a:xfrm>
          <a:prstGeom prst="rect">
            <a:avLst/>
          </a:prstGeom>
          <a:solidFill>
            <a:schemeClr val="accent1"/>
          </a:solidFill>
          <a:ln w="38100" algn="ctr">
            <a:solidFill>
              <a:srgbClr val="009999"/>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sz="1800" b="1"/>
              <a:t>综合数据库</a:t>
            </a:r>
          </a:p>
        </p:txBody>
      </p:sp>
      <p:sp>
        <p:nvSpPr>
          <p:cNvPr id="60423" name="Rectangle 8"/>
          <p:cNvSpPr>
            <a:spLocks noChangeArrowheads="1"/>
          </p:cNvSpPr>
          <p:nvPr/>
        </p:nvSpPr>
        <p:spPr bwMode="auto">
          <a:xfrm>
            <a:off x="684213" y="4456113"/>
            <a:ext cx="1657350" cy="647700"/>
          </a:xfrm>
          <a:prstGeom prst="rect">
            <a:avLst/>
          </a:prstGeom>
          <a:solidFill>
            <a:schemeClr val="accent1"/>
          </a:solidFill>
          <a:ln w="38100" algn="ctr">
            <a:solidFill>
              <a:srgbClr val="009999"/>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sz="1800" b="1"/>
              <a:t>知识获取</a:t>
            </a:r>
            <a:endParaRPr lang="en-US" altLang="zh-CN" sz="1800" b="1"/>
          </a:p>
        </p:txBody>
      </p:sp>
      <p:sp>
        <p:nvSpPr>
          <p:cNvPr id="60424" name="Line 12"/>
          <p:cNvSpPr>
            <a:spLocks noChangeShapeType="1"/>
          </p:cNvSpPr>
          <p:nvPr/>
        </p:nvSpPr>
        <p:spPr bwMode="auto">
          <a:xfrm flipV="1">
            <a:off x="1476375" y="3865563"/>
            <a:ext cx="0" cy="57626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25" name="Line 13"/>
          <p:cNvSpPr>
            <a:spLocks noChangeShapeType="1"/>
          </p:cNvSpPr>
          <p:nvPr/>
        </p:nvSpPr>
        <p:spPr bwMode="auto">
          <a:xfrm>
            <a:off x="1404938" y="2439988"/>
            <a:ext cx="0" cy="792162"/>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26" name="Line 14"/>
          <p:cNvSpPr>
            <a:spLocks noChangeShapeType="1"/>
          </p:cNvSpPr>
          <p:nvPr/>
        </p:nvSpPr>
        <p:spPr bwMode="auto">
          <a:xfrm>
            <a:off x="3708400" y="2454275"/>
            <a:ext cx="0" cy="792163"/>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27" name="Rectangle 17"/>
          <p:cNvSpPr>
            <a:spLocks noChangeArrowheads="1"/>
          </p:cNvSpPr>
          <p:nvPr/>
        </p:nvSpPr>
        <p:spPr bwMode="auto">
          <a:xfrm>
            <a:off x="5651500" y="1676400"/>
            <a:ext cx="720725" cy="2303463"/>
          </a:xfrm>
          <a:prstGeom prst="rect">
            <a:avLst/>
          </a:prstGeom>
          <a:solidFill>
            <a:schemeClr val="accent1"/>
          </a:solidFill>
          <a:ln w="38100" algn="ctr">
            <a:solidFill>
              <a:srgbClr val="009999"/>
            </a:solidFill>
            <a:miter lim="800000"/>
            <a:headEnd/>
            <a:tailEnd/>
          </a:ln>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sz="1800" b="1"/>
              <a:t>解</a:t>
            </a:r>
          </a:p>
          <a:p>
            <a:pPr eaLnBrk="1" hangingPunct="1">
              <a:spcBef>
                <a:spcPct val="0"/>
              </a:spcBef>
              <a:buClrTx/>
              <a:buSzTx/>
              <a:buFontTx/>
              <a:buNone/>
            </a:pPr>
            <a:r>
              <a:rPr lang="zh-CN" altLang="en-US" sz="1800" b="1"/>
              <a:t>释</a:t>
            </a:r>
          </a:p>
          <a:p>
            <a:pPr eaLnBrk="1" hangingPunct="1">
              <a:spcBef>
                <a:spcPct val="0"/>
              </a:spcBef>
              <a:buClrTx/>
              <a:buSzTx/>
              <a:buFontTx/>
              <a:buNone/>
            </a:pPr>
            <a:r>
              <a:rPr lang="zh-CN" altLang="en-US" sz="1800" b="1"/>
              <a:t>接</a:t>
            </a:r>
          </a:p>
          <a:p>
            <a:pPr eaLnBrk="1" hangingPunct="1">
              <a:spcBef>
                <a:spcPct val="0"/>
              </a:spcBef>
              <a:buClrTx/>
              <a:buSzTx/>
              <a:buFontTx/>
              <a:buNone/>
            </a:pPr>
            <a:r>
              <a:rPr lang="zh-CN" altLang="en-US" sz="1800" b="1"/>
              <a:t>口</a:t>
            </a:r>
          </a:p>
        </p:txBody>
      </p:sp>
      <p:pic>
        <p:nvPicPr>
          <p:cNvPr id="87059"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4341813"/>
            <a:ext cx="5327650"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rgbClr val="000000"/>
                </a:solidFill>
                <a:miter lim="800000"/>
                <a:headEnd/>
                <a:tailEnd/>
              </a14:hiddenLine>
            </a:ext>
          </a:extLst>
        </p:spPr>
      </p:pic>
      <p:sp>
        <p:nvSpPr>
          <p:cNvPr id="60429" name="Text Box 9"/>
          <p:cNvSpPr txBox="1">
            <a:spLocks noChangeArrowheads="1"/>
          </p:cNvSpPr>
          <p:nvPr/>
        </p:nvSpPr>
        <p:spPr bwMode="auto">
          <a:xfrm>
            <a:off x="2843213" y="5607050"/>
            <a:ext cx="1203325" cy="7016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sz="4000" b="1">
                <a:latin typeface="楷体_GB2312" pitchFamily="49" charset="-122"/>
                <a:ea typeface="楷体_GB2312" pitchFamily="49" charset="-122"/>
              </a:rPr>
              <a:t>专家</a:t>
            </a:r>
          </a:p>
        </p:txBody>
      </p:sp>
      <p:sp>
        <p:nvSpPr>
          <p:cNvPr id="60430" name="Rectangle 20"/>
          <p:cNvSpPr>
            <a:spLocks noChangeArrowheads="1"/>
          </p:cNvSpPr>
          <p:nvPr/>
        </p:nvSpPr>
        <p:spPr bwMode="auto">
          <a:xfrm>
            <a:off x="7308850" y="1647825"/>
            <a:ext cx="720725" cy="2303463"/>
          </a:xfrm>
          <a:prstGeom prst="rect">
            <a:avLst/>
          </a:prstGeom>
          <a:solidFill>
            <a:srgbClr val="CCCC00"/>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sz="3600" b="1">
                <a:latin typeface="楷体_GB2312" pitchFamily="49" charset="-122"/>
                <a:ea typeface="楷体_GB2312" pitchFamily="49" charset="-122"/>
              </a:rPr>
              <a:t>用</a:t>
            </a:r>
          </a:p>
          <a:p>
            <a:pPr eaLnBrk="1" hangingPunct="1">
              <a:spcBef>
                <a:spcPct val="0"/>
              </a:spcBef>
              <a:buClrTx/>
              <a:buSzTx/>
              <a:buFontTx/>
              <a:buNone/>
            </a:pPr>
            <a:r>
              <a:rPr lang="zh-CN" altLang="en-US" sz="3600" b="1">
                <a:latin typeface="楷体_GB2312" pitchFamily="49" charset="-122"/>
                <a:ea typeface="楷体_GB2312" pitchFamily="49" charset="-122"/>
              </a:rPr>
              <a:t>户</a:t>
            </a:r>
          </a:p>
        </p:txBody>
      </p:sp>
      <p:sp>
        <p:nvSpPr>
          <p:cNvPr id="60431" name="Line 21"/>
          <p:cNvSpPr>
            <a:spLocks noChangeShapeType="1"/>
          </p:cNvSpPr>
          <p:nvPr/>
        </p:nvSpPr>
        <p:spPr bwMode="auto">
          <a:xfrm flipH="1">
            <a:off x="6357938" y="2151063"/>
            <a:ext cx="936625"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32" name="Line 22"/>
          <p:cNvSpPr>
            <a:spLocks noChangeShapeType="1"/>
          </p:cNvSpPr>
          <p:nvPr/>
        </p:nvSpPr>
        <p:spPr bwMode="auto">
          <a:xfrm>
            <a:off x="6372225" y="3446463"/>
            <a:ext cx="1008063"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33" name="Line 23"/>
          <p:cNvSpPr>
            <a:spLocks noChangeShapeType="1"/>
          </p:cNvSpPr>
          <p:nvPr/>
        </p:nvSpPr>
        <p:spPr bwMode="auto">
          <a:xfrm>
            <a:off x="4657725" y="3548063"/>
            <a:ext cx="936625" cy="0"/>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34" name="Line 24"/>
          <p:cNvSpPr>
            <a:spLocks noChangeShapeType="1"/>
          </p:cNvSpPr>
          <p:nvPr/>
        </p:nvSpPr>
        <p:spPr bwMode="auto">
          <a:xfrm>
            <a:off x="4716463" y="2151063"/>
            <a:ext cx="936625" cy="0"/>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35" name="Text Box 25"/>
          <p:cNvSpPr txBox="1">
            <a:spLocks noChangeArrowheads="1"/>
          </p:cNvSpPr>
          <p:nvPr/>
        </p:nvSpPr>
        <p:spPr bwMode="auto">
          <a:xfrm>
            <a:off x="6240463" y="1243013"/>
            <a:ext cx="10874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en-US" altLang="zh-CN" sz="1800" b="1">
                <a:solidFill>
                  <a:srgbClr val="FF0000"/>
                </a:solidFill>
              </a:rPr>
              <a:t>Question</a:t>
            </a:r>
          </a:p>
        </p:txBody>
      </p:sp>
      <p:sp>
        <p:nvSpPr>
          <p:cNvPr id="60436" name="Text Box 26"/>
          <p:cNvSpPr txBox="1">
            <a:spLocks noChangeArrowheads="1"/>
          </p:cNvSpPr>
          <p:nvPr/>
        </p:nvSpPr>
        <p:spPr bwMode="auto">
          <a:xfrm>
            <a:off x="6300788" y="3473450"/>
            <a:ext cx="908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en-US" altLang="zh-CN" sz="1800" b="1">
                <a:solidFill>
                  <a:srgbClr val="FF0000"/>
                </a:solidFill>
              </a:rPr>
              <a:t>Answer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87059"/>
                                        </p:tgtEl>
                                        <p:attrNameLst>
                                          <p:attrName>style.visibility</p:attrName>
                                        </p:attrNameLst>
                                      </p:cBhvr>
                                      <p:to>
                                        <p:strVal val="visible"/>
                                      </p:to>
                                    </p:set>
                                    <p:anim calcmode="lin" valueType="num">
                                      <p:cBhvr>
                                        <p:cTn id="7" dur="3000" fill="hold"/>
                                        <p:tgtEl>
                                          <p:spTgt spid="87059"/>
                                        </p:tgtEl>
                                        <p:attrNameLst>
                                          <p:attrName>ppt_w</p:attrName>
                                        </p:attrNameLst>
                                      </p:cBhvr>
                                      <p:tavLst>
                                        <p:tav tm="0">
                                          <p:val>
                                            <p:strVal val="#ppt_w*0.70"/>
                                          </p:val>
                                        </p:tav>
                                        <p:tav tm="100000">
                                          <p:val>
                                            <p:strVal val="#ppt_w"/>
                                          </p:val>
                                        </p:tav>
                                      </p:tavLst>
                                    </p:anim>
                                    <p:anim calcmode="lin" valueType="num">
                                      <p:cBhvr>
                                        <p:cTn id="8" dur="3000" fill="hold"/>
                                        <p:tgtEl>
                                          <p:spTgt spid="87059"/>
                                        </p:tgtEl>
                                        <p:attrNameLst>
                                          <p:attrName>ppt_h</p:attrName>
                                        </p:attrNameLst>
                                      </p:cBhvr>
                                      <p:tavLst>
                                        <p:tav tm="0">
                                          <p:val>
                                            <p:strVal val="#ppt_h"/>
                                          </p:val>
                                        </p:tav>
                                        <p:tav tm="100000">
                                          <p:val>
                                            <p:strVal val="#ppt_h"/>
                                          </p:val>
                                        </p:tav>
                                      </p:tavLst>
                                    </p:anim>
                                    <p:animEffect transition="in" filter="fade">
                                      <p:cBhvr>
                                        <p:cTn id="9" dur="3000"/>
                                        <p:tgtEl>
                                          <p:spTgt spid="87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4"/>
          <p:cNvSpPr>
            <a:spLocks noGrp="1" noChangeArrowheads="1"/>
          </p:cNvSpPr>
          <p:nvPr>
            <p:ph type="body" sz="half" idx="1"/>
          </p:nvPr>
        </p:nvSpPr>
        <p:spPr>
          <a:xfrm>
            <a:off x="395536" y="836712"/>
            <a:ext cx="7139136" cy="403225"/>
          </a:xfrm>
        </p:spPr>
        <p:txBody>
          <a:bodyPr/>
          <a:lstStyle/>
          <a:p>
            <a:pPr marL="469900" indent="-469900" eaLnBrk="1" hangingPunct="1">
              <a:lnSpc>
                <a:spcPct val="90000"/>
              </a:lnSpc>
              <a:buClr>
                <a:srgbClr val="000066"/>
              </a:buClr>
              <a:defRPr/>
            </a:pPr>
            <a:r>
              <a:rPr lang="en-US" altLang="zh-CN" b="1" dirty="0" smtClean="0">
                <a:solidFill>
                  <a:srgbClr val="FF0000"/>
                </a:solidFill>
              </a:rPr>
              <a:t>7. </a:t>
            </a:r>
            <a:r>
              <a:rPr lang="zh-CN" altLang="en-US" b="1" dirty="0" smtClean="0">
                <a:solidFill>
                  <a:srgbClr val="FF0000"/>
                </a:solidFill>
              </a:rPr>
              <a:t>基于规则的仿人智能控制</a:t>
            </a:r>
          </a:p>
        </p:txBody>
      </p:sp>
      <p:sp>
        <p:nvSpPr>
          <p:cNvPr id="62467" name="Text Box 5"/>
          <p:cNvSpPr txBox="1">
            <a:spLocks noChangeArrowheads="1"/>
          </p:cNvSpPr>
          <p:nvPr/>
        </p:nvSpPr>
        <p:spPr bwMode="auto">
          <a:xfrm>
            <a:off x="533400" y="1719263"/>
            <a:ext cx="83820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sz="2800" b="1" dirty="0" smtClean="0">
                <a:latin typeface="宋体" pitchFamily="2" charset="-122"/>
              </a:rPr>
              <a:t>核心思想</a:t>
            </a:r>
            <a:r>
              <a:rPr lang="zh-CN" altLang="en-US" sz="2800" b="1" dirty="0">
                <a:latin typeface="宋体" pitchFamily="2" charset="-122"/>
              </a:rPr>
              <a:t>：</a:t>
            </a:r>
            <a:r>
              <a:rPr lang="zh-CN" altLang="en-US" sz="2800" b="1" dirty="0" smtClean="0">
                <a:latin typeface="宋体" pitchFamily="2" charset="-122"/>
              </a:rPr>
              <a:t>在</a:t>
            </a:r>
            <a:r>
              <a:rPr lang="zh-CN" altLang="en-US" sz="2800" b="1" dirty="0">
                <a:latin typeface="宋体" pitchFamily="2" charset="-122"/>
              </a:rPr>
              <a:t>控制过程中，利用计算机模拟人的控制行为功能，最大限度地识别和利用控制系统动态过程提供的特征信息，进行启发和直觉推理，从而实现对缺乏精确模型的对象进行有效地控制</a:t>
            </a:r>
            <a:r>
              <a:rPr lang="zh-CN" altLang="en-US" sz="2800" b="1" dirty="0" smtClean="0">
                <a:latin typeface="宋体" pitchFamily="2" charset="-122"/>
              </a:rPr>
              <a:t>。</a:t>
            </a:r>
            <a:endParaRPr lang="en-US" altLang="zh-CN" sz="2800" b="1" dirty="0" smtClean="0">
              <a:latin typeface="宋体" pitchFamily="2" charset="-122"/>
            </a:endParaRPr>
          </a:p>
          <a:p>
            <a:pPr eaLnBrk="1" hangingPunct="1">
              <a:spcBef>
                <a:spcPct val="0"/>
              </a:spcBef>
              <a:buClrTx/>
              <a:buSzTx/>
              <a:buFontTx/>
              <a:buNone/>
            </a:pPr>
            <a:endParaRPr lang="zh-CN" altLang="en-US" sz="2800" b="1" dirty="0">
              <a:latin typeface="宋体" pitchFamily="2" charset="-122"/>
            </a:endParaRPr>
          </a:p>
          <a:p>
            <a:pPr eaLnBrk="1" hangingPunct="1">
              <a:spcBef>
                <a:spcPct val="0"/>
              </a:spcBef>
              <a:buClrTx/>
              <a:buSzTx/>
              <a:buFontTx/>
              <a:buNone/>
            </a:pPr>
            <a:r>
              <a:rPr lang="zh-CN" altLang="en-US" sz="2800" b="1" dirty="0" smtClean="0">
                <a:latin typeface="宋体" pitchFamily="2" charset="-122"/>
              </a:rPr>
              <a:t>基本原理：模仿</a:t>
            </a:r>
            <a:r>
              <a:rPr lang="zh-CN" altLang="en-US" sz="2800" b="1" dirty="0">
                <a:latin typeface="宋体" pitchFamily="2" charset="-122"/>
              </a:rPr>
              <a:t>人的启发式直觉推理逻辑，即通过特征辩识判断系统当前所处的特征状态，确定控制的策略，进行多模态控制。</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5" descr="仿人控制"/>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914400" y="1390650"/>
            <a:ext cx="7315200" cy="4095750"/>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ChangeArrowheads="1"/>
          </p:cNvSpPr>
          <p:nvPr/>
        </p:nvSpPr>
        <p:spPr bwMode="auto">
          <a:xfrm>
            <a:off x="381000" y="10668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buClr>
                <a:srgbClr val="000066"/>
              </a:buClr>
              <a:buSzTx/>
              <a:buFont typeface="Wingdings" pitchFamily="2" charset="2"/>
              <a:buChar char="v"/>
            </a:pPr>
            <a:r>
              <a:rPr lang="zh-CN" altLang="en-US" sz="2800" b="1">
                <a:latin typeface="楷体_GB2312" pitchFamily="49" charset="-122"/>
              </a:rPr>
              <a:t>智能控制的两个发展方向</a:t>
            </a:r>
            <a:r>
              <a:rPr lang="zh-CN" altLang="en-US" sz="2800" b="1" u="sng">
                <a:latin typeface="楷体_GB2312" pitchFamily="49" charset="-122"/>
                <a:ea typeface="黑体" pitchFamily="49" charset="-122"/>
              </a:rPr>
              <a:t> </a:t>
            </a:r>
          </a:p>
        </p:txBody>
      </p:sp>
      <p:grpSp>
        <p:nvGrpSpPr>
          <p:cNvPr id="64515" name="Group 38"/>
          <p:cNvGrpSpPr>
            <a:grpSpLocks/>
          </p:cNvGrpSpPr>
          <p:nvPr/>
        </p:nvGrpSpPr>
        <p:grpSpPr bwMode="auto">
          <a:xfrm>
            <a:off x="1295400" y="3408363"/>
            <a:ext cx="2982913" cy="1544637"/>
            <a:chOff x="816" y="2147"/>
            <a:chExt cx="1879" cy="973"/>
          </a:xfrm>
        </p:grpSpPr>
        <p:sp>
          <p:nvSpPr>
            <p:cNvPr id="64531" name="AutoShape 20"/>
            <p:cNvSpPr>
              <a:spLocks noChangeArrowheads="1"/>
            </p:cNvSpPr>
            <p:nvPr/>
          </p:nvSpPr>
          <p:spPr bwMode="auto">
            <a:xfrm>
              <a:off x="816" y="2208"/>
              <a:ext cx="1440" cy="912"/>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algn="ctr">
                <a:spcBef>
                  <a:spcPct val="0"/>
                </a:spcBef>
                <a:buClrTx/>
                <a:buSzTx/>
                <a:buFontTx/>
                <a:buNone/>
              </a:pPr>
              <a:endParaRPr lang="zh-CN" altLang="en-US" sz="1800">
                <a:latin typeface="Verdana" pitchFamily="34" charset="0"/>
              </a:endParaRPr>
            </a:p>
          </p:txBody>
        </p:sp>
        <p:sp>
          <p:nvSpPr>
            <p:cNvPr id="64532" name="Text Box 21"/>
            <p:cNvSpPr txBox="1">
              <a:spLocks noChangeArrowheads="1"/>
            </p:cNvSpPr>
            <p:nvPr/>
          </p:nvSpPr>
          <p:spPr bwMode="auto">
            <a:xfrm>
              <a:off x="876" y="2334"/>
              <a:ext cx="1284"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a:spcBef>
                  <a:spcPct val="0"/>
                </a:spcBef>
                <a:buClrTx/>
                <a:buSzTx/>
                <a:buFontTx/>
                <a:buNone/>
              </a:pPr>
              <a:r>
                <a:rPr lang="zh-CN" altLang="en-US" sz="2400" b="1" dirty="0">
                  <a:latin typeface="楷体_GB2312" pitchFamily="49" charset="-122"/>
                </a:rPr>
                <a:t>模拟人类的专家控制经验来进行控制</a:t>
              </a:r>
              <a:endParaRPr lang="en-US" altLang="zh-CN" sz="2400" b="1" dirty="0">
                <a:latin typeface="楷体_GB2312" pitchFamily="49" charset="-122"/>
              </a:endParaRPr>
            </a:p>
          </p:txBody>
        </p:sp>
        <p:sp>
          <p:nvSpPr>
            <p:cNvPr id="210966" name="Freeform 22"/>
            <p:cNvSpPr>
              <a:spLocks/>
            </p:cNvSpPr>
            <p:nvPr/>
          </p:nvSpPr>
          <p:spPr bwMode="gray">
            <a:xfrm>
              <a:off x="2126" y="2147"/>
              <a:ext cx="569" cy="782"/>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w="0">
              <a:noFill/>
              <a:prstDash val="solid"/>
              <a:round/>
              <a:headEnd/>
              <a:tailEnd/>
            </a:ln>
          </p:spPr>
          <p:txBody>
            <a:bodyPr/>
            <a:lstStyle/>
            <a:p>
              <a:pPr>
                <a:defRPr/>
              </a:pPr>
              <a:endParaRPr lang="zh-CN" altLang="en-US"/>
            </a:p>
          </p:txBody>
        </p:sp>
      </p:grpSp>
      <p:grpSp>
        <p:nvGrpSpPr>
          <p:cNvPr id="64516" name="Group 24"/>
          <p:cNvGrpSpPr>
            <a:grpSpLocks/>
          </p:cNvGrpSpPr>
          <p:nvPr/>
        </p:nvGrpSpPr>
        <p:grpSpPr bwMode="auto">
          <a:xfrm>
            <a:off x="3200400" y="1781175"/>
            <a:ext cx="2998788" cy="1601788"/>
            <a:chOff x="1920" y="1026"/>
            <a:chExt cx="1889" cy="1009"/>
          </a:xfrm>
        </p:grpSpPr>
        <p:grpSp>
          <p:nvGrpSpPr>
            <p:cNvPr id="64522" name="Group 25"/>
            <p:cNvGrpSpPr>
              <a:grpSpLocks/>
            </p:cNvGrpSpPr>
            <p:nvPr/>
          </p:nvGrpSpPr>
          <p:grpSpPr bwMode="auto">
            <a:xfrm>
              <a:off x="1920" y="1026"/>
              <a:ext cx="1889" cy="1009"/>
              <a:chOff x="1997" y="1314"/>
              <a:chExt cx="1889" cy="1009"/>
            </a:xfrm>
          </p:grpSpPr>
          <p:grpSp>
            <p:nvGrpSpPr>
              <p:cNvPr id="64524" name="Group 26"/>
              <p:cNvGrpSpPr>
                <a:grpSpLocks/>
              </p:cNvGrpSpPr>
              <p:nvPr/>
            </p:nvGrpSpPr>
            <p:grpSpPr bwMode="auto">
              <a:xfrm>
                <a:off x="1997" y="1404"/>
                <a:ext cx="1889" cy="919"/>
                <a:chOff x="1973" y="1027"/>
                <a:chExt cx="1926" cy="937"/>
              </a:xfrm>
            </p:grpSpPr>
            <p:sp>
              <p:nvSpPr>
                <p:cNvPr id="210971" name="Oval 27"/>
                <p:cNvSpPr>
                  <a:spLocks noChangeArrowheads="1"/>
                </p:cNvSpPr>
                <p:nvPr/>
              </p:nvSpPr>
              <p:spPr bwMode="gray">
                <a:xfrm>
                  <a:off x="1994" y="1057"/>
                  <a:ext cx="1905" cy="907"/>
                </a:xfrm>
                <a:prstGeom prst="ellipse">
                  <a:avLst/>
                </a:prstGeom>
                <a:gradFill rotWithShape="1">
                  <a:gsLst>
                    <a:gs pos="0">
                      <a:schemeClr val="accent2"/>
                    </a:gs>
                    <a:gs pos="100000">
                      <a:schemeClr val="accent2">
                        <a:gamma/>
                        <a:shade val="48627"/>
                        <a:invGamma/>
                      </a:schemeClr>
                    </a:gs>
                  </a:gsLst>
                  <a:lin ang="2700000" scaled="1"/>
                </a:gradFill>
                <a:ln w="9525">
                  <a:noFill/>
                  <a:round/>
                  <a:headEnd/>
                  <a:tailEnd/>
                </a:ln>
                <a:effectLst/>
              </p:spPr>
              <p:txBody>
                <a:bodyPr wrap="none" anchor="ctr"/>
                <a:lstStyle/>
                <a:p>
                  <a:pPr>
                    <a:defRPr/>
                  </a:pPr>
                  <a:endParaRPr lang="zh-CN" altLang="en-US"/>
                </a:p>
              </p:txBody>
            </p:sp>
            <p:sp>
              <p:nvSpPr>
                <p:cNvPr id="210972" name="Oval 28"/>
                <p:cNvSpPr>
                  <a:spLocks noChangeArrowheads="1"/>
                </p:cNvSpPr>
                <p:nvPr/>
              </p:nvSpPr>
              <p:spPr bwMode="gray">
                <a:xfrm>
                  <a:off x="1973" y="1027"/>
                  <a:ext cx="1905" cy="907"/>
                </a:xfrm>
                <a:prstGeom prst="ellipse">
                  <a:avLst/>
                </a:prstGeom>
                <a:gradFill rotWithShape="1">
                  <a:gsLst>
                    <a:gs pos="0">
                      <a:schemeClr val="accent2">
                        <a:gamma/>
                        <a:tint val="44314"/>
                        <a:invGamma/>
                      </a:schemeClr>
                    </a:gs>
                    <a:gs pos="100000">
                      <a:schemeClr val="accent2"/>
                    </a:gs>
                  </a:gsLst>
                  <a:lin ang="2700000" scaled="1"/>
                </a:gradFill>
                <a:ln w="9525">
                  <a:noFill/>
                  <a:round/>
                  <a:headEnd/>
                  <a:tailEnd/>
                </a:ln>
                <a:effectLst/>
              </p:spPr>
              <p:txBody>
                <a:bodyPr wrap="none" anchor="ctr"/>
                <a:lstStyle/>
                <a:p>
                  <a:pPr>
                    <a:defRPr/>
                  </a:pPr>
                  <a:endParaRPr lang="zh-CN" altLang="en-US"/>
                </a:p>
              </p:txBody>
            </p:sp>
          </p:grpSp>
          <p:sp>
            <p:nvSpPr>
              <p:cNvPr id="210973" name="Oval 29"/>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pPr>
                  <a:defRPr/>
                </a:pPr>
                <a:endParaRPr lang="zh-CN" altLang="en-US"/>
              </a:p>
            </p:txBody>
          </p:sp>
          <p:sp>
            <p:nvSpPr>
              <p:cNvPr id="210974" name="Oval 30"/>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pPr>
                  <a:defRPr/>
                </a:pPr>
                <a:endParaRPr lang="zh-CN" altLang="en-US"/>
              </a:p>
            </p:txBody>
          </p:sp>
          <p:sp>
            <p:nvSpPr>
              <p:cNvPr id="210975" name="Oval 31"/>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pPr>
                  <a:defRPr/>
                </a:pPr>
                <a:endParaRPr lang="zh-CN" altLang="en-US"/>
              </a:p>
            </p:txBody>
          </p:sp>
          <p:sp>
            <p:nvSpPr>
              <p:cNvPr id="210976" name="Oval 32"/>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pPr>
                  <a:defRPr/>
                </a:pPr>
                <a:endParaRPr lang="zh-CN" altLang="en-US"/>
              </a:p>
            </p:txBody>
          </p:sp>
        </p:grpSp>
        <p:sp>
          <p:nvSpPr>
            <p:cNvPr id="64523" name="Text Box 33"/>
            <p:cNvSpPr txBox="1">
              <a:spLocks noChangeArrowheads="1"/>
            </p:cNvSpPr>
            <p:nvPr/>
          </p:nvSpPr>
          <p:spPr bwMode="auto">
            <a:xfrm>
              <a:off x="2393" y="1161"/>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algn="ctr">
                <a:spcBef>
                  <a:spcPct val="0"/>
                </a:spcBef>
                <a:buClrTx/>
                <a:buSzTx/>
                <a:buFontTx/>
                <a:buNone/>
              </a:pPr>
              <a:r>
                <a:rPr lang="zh-CN" altLang="en-US" sz="2400" b="1">
                  <a:solidFill>
                    <a:srgbClr val="000066"/>
                  </a:solidFill>
                  <a:latin typeface="Arial" charset="0"/>
                  <a:ea typeface="华文新魏" pitchFamily="2" charset="-122"/>
                </a:rPr>
                <a:t>智能控制</a:t>
              </a:r>
            </a:p>
          </p:txBody>
        </p:sp>
      </p:grpSp>
      <p:grpSp>
        <p:nvGrpSpPr>
          <p:cNvPr id="64517" name="Group 39"/>
          <p:cNvGrpSpPr>
            <a:grpSpLocks/>
          </p:cNvGrpSpPr>
          <p:nvPr/>
        </p:nvGrpSpPr>
        <p:grpSpPr bwMode="auto">
          <a:xfrm>
            <a:off x="5029200" y="3429000"/>
            <a:ext cx="2979738" cy="1528763"/>
            <a:chOff x="3163" y="2145"/>
            <a:chExt cx="1877" cy="963"/>
          </a:xfrm>
        </p:grpSpPr>
        <p:sp>
          <p:nvSpPr>
            <p:cNvPr id="64518" name="AutoShape 23"/>
            <p:cNvSpPr>
              <a:spLocks noChangeAspect="1" noChangeArrowheads="1" noTextEdit="1"/>
            </p:cNvSpPr>
            <p:nvPr/>
          </p:nvSpPr>
          <p:spPr bwMode="gray">
            <a:xfrm flipH="1">
              <a:off x="3163" y="2145"/>
              <a:ext cx="573"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519" name="AutoShape 35"/>
            <p:cNvSpPr>
              <a:spLocks noChangeArrowheads="1"/>
            </p:cNvSpPr>
            <p:nvPr/>
          </p:nvSpPr>
          <p:spPr bwMode="auto">
            <a:xfrm>
              <a:off x="3600" y="2208"/>
              <a:ext cx="1440" cy="864"/>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algn="ctr">
                <a:spcBef>
                  <a:spcPct val="0"/>
                </a:spcBef>
                <a:buClrTx/>
                <a:buSzTx/>
                <a:buFontTx/>
                <a:buNone/>
              </a:pPr>
              <a:endParaRPr lang="zh-CN" altLang="en-US" sz="1800">
                <a:latin typeface="Verdana" pitchFamily="34" charset="0"/>
              </a:endParaRPr>
            </a:p>
          </p:txBody>
        </p:sp>
        <p:sp>
          <p:nvSpPr>
            <p:cNvPr id="64520" name="Text Box 36"/>
            <p:cNvSpPr txBox="1">
              <a:spLocks noChangeArrowheads="1"/>
            </p:cNvSpPr>
            <p:nvPr/>
          </p:nvSpPr>
          <p:spPr bwMode="auto">
            <a:xfrm>
              <a:off x="3696" y="2352"/>
              <a:ext cx="1284"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a:spcBef>
                  <a:spcPct val="0"/>
                </a:spcBef>
                <a:buClrTx/>
                <a:buSzTx/>
                <a:buFontTx/>
                <a:buNone/>
              </a:pPr>
              <a:r>
                <a:rPr lang="zh-CN" altLang="en-US" sz="2400" b="1" dirty="0">
                  <a:latin typeface="楷体_GB2312" pitchFamily="49" charset="-122"/>
                </a:rPr>
                <a:t>模拟人类的学习能力来进行控制</a:t>
              </a:r>
              <a:endParaRPr lang="en-US" altLang="zh-CN" sz="2400" b="1" dirty="0">
                <a:latin typeface="楷体_GB2312" pitchFamily="49" charset="-122"/>
              </a:endParaRPr>
            </a:p>
          </p:txBody>
        </p:sp>
        <p:sp>
          <p:nvSpPr>
            <p:cNvPr id="210981" name="Freeform 37"/>
            <p:cNvSpPr>
              <a:spLocks/>
            </p:cNvSpPr>
            <p:nvPr/>
          </p:nvSpPr>
          <p:spPr bwMode="gray">
            <a:xfrm flipH="1">
              <a:off x="3167" y="2147"/>
              <a:ext cx="569" cy="782"/>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w="0">
              <a:noFill/>
              <a:prstDash val="solid"/>
              <a:round/>
              <a:headEnd/>
              <a:tailEnd/>
            </a:ln>
          </p:spPr>
          <p:txBody>
            <a:bodyPr/>
            <a:lstStyle/>
            <a:p>
              <a:pPr>
                <a:defRPr/>
              </a:pPr>
              <a:endParaRPr lang="zh-CN" altLang="en-US"/>
            </a:p>
          </p:txBody>
        </p: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rrowheads="1"/>
          </p:cNvSpPr>
          <p:nvPr>
            <p:ph type="title"/>
          </p:nvPr>
        </p:nvSpPr>
        <p:spPr>
          <a:xfrm>
            <a:off x="1066800" y="457200"/>
            <a:ext cx="7466013" cy="990600"/>
          </a:xfrm>
        </p:spPr>
        <p:txBody>
          <a:bodyPr/>
          <a:lstStyle/>
          <a:p>
            <a:pPr eaLnBrk="1" hangingPunct="1">
              <a:defRPr/>
            </a:pPr>
            <a:r>
              <a:rPr lang="zh-CN" altLang="en-US" smtClean="0"/>
              <a:t>智能控制的应用</a:t>
            </a:r>
          </a:p>
        </p:txBody>
      </p:sp>
      <p:sp>
        <p:nvSpPr>
          <p:cNvPr id="65539" name="Rectangle 4"/>
          <p:cNvSpPr>
            <a:spLocks noChangeArrowheads="1"/>
          </p:cNvSpPr>
          <p:nvPr/>
        </p:nvSpPr>
        <p:spPr bwMode="auto">
          <a:xfrm>
            <a:off x="1066800" y="3048000"/>
            <a:ext cx="74374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algn="ctr" eaLnBrk="1" hangingPunct="1">
              <a:buClrTx/>
              <a:buSzTx/>
              <a:buFontTx/>
              <a:buNone/>
            </a:pPr>
            <a:r>
              <a:rPr kumimoji="1" lang="zh-CN" altLang="en-US" b="1" dirty="0">
                <a:solidFill>
                  <a:srgbClr val="FF0000"/>
                </a:solidFill>
                <a:latin typeface="Times New Roman" pitchFamily="18" charset="0"/>
                <a:hlinkClick r:id="rId2"/>
              </a:rPr>
              <a:t>1.智能机器人控制</a:t>
            </a:r>
            <a:endParaRPr kumimoji="1" lang="zh-CN" altLang="en-US" b="1" dirty="0">
              <a:solidFill>
                <a:srgbClr val="FF0000"/>
              </a:solidFill>
              <a:latin typeface="Times New Roman" pitchFamily="18" charset="0"/>
            </a:endParaRPr>
          </a:p>
          <a:p>
            <a:pPr eaLnBrk="1" hangingPunct="1">
              <a:buClrTx/>
              <a:buSzTx/>
              <a:buFontTx/>
              <a:buNone/>
            </a:pPr>
            <a:r>
              <a:rPr kumimoji="1" lang="en-US" altLang="zh-CN" dirty="0">
                <a:solidFill>
                  <a:srgbClr val="3366FF"/>
                </a:solidFill>
                <a:latin typeface="Times New Roman" pitchFamily="18" charset="0"/>
              </a:rPr>
              <a:t>                    </a:t>
            </a:r>
            <a:r>
              <a:rPr kumimoji="1" lang="en-US" altLang="zh-CN" b="1" dirty="0">
                <a:solidFill>
                  <a:srgbClr val="FF0000"/>
                </a:solidFill>
                <a:latin typeface="Times New Roman" pitchFamily="18" charset="0"/>
              </a:rPr>
              <a:t>2.</a:t>
            </a:r>
            <a:r>
              <a:rPr kumimoji="1" lang="zh-CN" altLang="en-US" b="1" dirty="0">
                <a:solidFill>
                  <a:srgbClr val="FF0000"/>
                </a:solidFill>
                <a:latin typeface="Times New Roman" pitchFamily="18" charset="0"/>
              </a:rPr>
              <a:t>家电</a:t>
            </a:r>
          </a:p>
          <a:p>
            <a:pPr eaLnBrk="1" hangingPunct="1">
              <a:buClrTx/>
              <a:buSzTx/>
              <a:buFontTx/>
              <a:buNone/>
            </a:pPr>
            <a:r>
              <a:rPr kumimoji="1" lang="zh-CN" altLang="en-US" b="1" dirty="0">
                <a:solidFill>
                  <a:srgbClr val="FF0000"/>
                </a:solidFill>
                <a:latin typeface="Times New Roman" pitchFamily="18" charset="0"/>
              </a:rPr>
              <a:t>                    3.工业控制</a:t>
            </a:r>
          </a:p>
          <a:p>
            <a:pPr eaLnBrk="1" hangingPunct="1">
              <a:buClrTx/>
              <a:buSzTx/>
              <a:buFontTx/>
              <a:buNone/>
            </a:pPr>
            <a:r>
              <a:rPr kumimoji="1" lang="en-US" altLang="zh-CN" b="1" dirty="0">
                <a:solidFill>
                  <a:srgbClr val="FF0000"/>
                </a:solidFill>
                <a:latin typeface="Times New Roman" pitchFamily="18" charset="0"/>
              </a:rPr>
              <a:t>                    4.</a:t>
            </a:r>
            <a:r>
              <a:rPr kumimoji="1" lang="zh-CN" altLang="en-US" b="1" dirty="0">
                <a:solidFill>
                  <a:srgbClr val="FF0000"/>
                </a:solidFill>
                <a:latin typeface="Times New Roman" pitchFamily="18" charset="0"/>
              </a:rPr>
              <a:t>航空航天</a:t>
            </a:r>
          </a:p>
          <a:p>
            <a:pPr eaLnBrk="1" hangingPunct="1">
              <a:buClrTx/>
              <a:buSzTx/>
              <a:buFontTx/>
              <a:buNone/>
            </a:pPr>
            <a:endParaRPr kumimoji="1" lang="zh-CN" altLang="en-US" dirty="0">
              <a:latin typeface="Times New Roman" pitchFamily="18" charset="0"/>
            </a:endParaRPr>
          </a:p>
          <a:p>
            <a:pPr eaLnBrk="1" hangingPunct="1">
              <a:buClrTx/>
              <a:buSzTx/>
              <a:buFontTx/>
              <a:buChar char="•"/>
            </a:pPr>
            <a:endParaRPr kumimoji="1" lang="zh-CN" altLang="en-US" dirty="0">
              <a:latin typeface="Times New Roman"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971550" y="838200"/>
            <a:ext cx="7608888"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algn="ctr" eaLnBrk="1" hangingPunct="1">
              <a:buClrTx/>
              <a:buSzTx/>
              <a:buFontTx/>
              <a:buNone/>
            </a:pPr>
            <a:r>
              <a:rPr kumimoji="1" lang="zh-CN" altLang="en-US" dirty="0">
                <a:solidFill>
                  <a:srgbClr val="FF0000"/>
                </a:solidFill>
                <a:latin typeface="Times New Roman" pitchFamily="18" charset="0"/>
                <a:ea typeface="黑体" pitchFamily="49" charset="-122"/>
              </a:rPr>
              <a:t>思考题</a:t>
            </a:r>
          </a:p>
          <a:p>
            <a:pPr eaLnBrk="1" hangingPunct="1">
              <a:buClrTx/>
              <a:buSzTx/>
              <a:buFontTx/>
              <a:buNone/>
            </a:pPr>
            <a:endParaRPr kumimoji="1" lang="zh-CN" altLang="en-US" dirty="0">
              <a:latin typeface="Times New Roman" pitchFamily="18" charset="0"/>
            </a:endParaRPr>
          </a:p>
          <a:p>
            <a:pPr eaLnBrk="1" hangingPunct="1">
              <a:buClrTx/>
              <a:buSzTx/>
              <a:buFontTx/>
              <a:buNone/>
            </a:pPr>
            <a:r>
              <a:rPr kumimoji="1" lang="zh-CN" altLang="en-US" dirty="0">
                <a:latin typeface="Times New Roman" pitchFamily="18" charset="0"/>
              </a:rPr>
              <a:t>1.</a:t>
            </a:r>
            <a:r>
              <a:rPr kumimoji="1" lang="zh-CN" altLang="en-US" dirty="0">
                <a:latin typeface="Times New Roman" pitchFamily="18" charset="0"/>
                <a:ea typeface="黑体" pitchFamily="49" charset="-122"/>
              </a:rPr>
              <a:t>智能控制的特点</a:t>
            </a:r>
            <a:r>
              <a:rPr kumimoji="1" lang="zh-CN" altLang="en-US" dirty="0">
                <a:latin typeface="Times New Roman" pitchFamily="18" charset="0"/>
              </a:rPr>
              <a:t>？</a:t>
            </a:r>
          </a:p>
          <a:p>
            <a:pPr eaLnBrk="1" hangingPunct="1">
              <a:buClrTx/>
              <a:buSzTx/>
              <a:buFontTx/>
              <a:buNone/>
            </a:pPr>
            <a:endParaRPr kumimoji="1" lang="zh-CN" altLang="en-US" dirty="0">
              <a:latin typeface="Times New Roman" pitchFamily="18" charset="0"/>
            </a:endParaRPr>
          </a:p>
          <a:p>
            <a:pPr eaLnBrk="1" hangingPunct="1">
              <a:buClrTx/>
              <a:buSzTx/>
              <a:buFontTx/>
              <a:buNone/>
            </a:pPr>
            <a:r>
              <a:rPr kumimoji="1" lang="zh-CN" altLang="en-US" dirty="0">
                <a:latin typeface="Times New Roman" pitchFamily="18" charset="0"/>
              </a:rPr>
              <a:t>2.</a:t>
            </a:r>
            <a:r>
              <a:rPr kumimoji="1" lang="zh-CN" altLang="en-US" dirty="0">
                <a:latin typeface="Times New Roman" pitchFamily="18" charset="0"/>
                <a:ea typeface="黑体" pitchFamily="49" charset="-122"/>
              </a:rPr>
              <a:t>智能控制系统的基本结构和功能</a:t>
            </a:r>
            <a:r>
              <a:rPr kumimoji="1" lang="zh-CN" altLang="en-US" dirty="0">
                <a:latin typeface="Times New Roman" pitchFamily="18" charset="0"/>
              </a:rPr>
              <a:t>？</a:t>
            </a:r>
          </a:p>
          <a:p>
            <a:pPr eaLnBrk="1" hangingPunct="1">
              <a:buClrTx/>
              <a:buSzTx/>
              <a:buFontTx/>
              <a:buNone/>
            </a:pPr>
            <a:endParaRPr kumimoji="1" lang="en-US" altLang="zh-CN" dirty="0">
              <a:latin typeface="Times New Roman" pitchFamily="18" charset="0"/>
            </a:endParaRPr>
          </a:p>
          <a:p>
            <a:pPr eaLnBrk="1" hangingPunct="1">
              <a:buClrTx/>
              <a:buSzTx/>
              <a:buFontTx/>
              <a:buNone/>
            </a:pPr>
            <a:r>
              <a:rPr kumimoji="1" lang="en-US" altLang="zh-CN" dirty="0">
                <a:latin typeface="Times New Roman" pitchFamily="18" charset="0"/>
              </a:rPr>
              <a:t>3.</a:t>
            </a:r>
            <a:r>
              <a:rPr kumimoji="1" lang="zh-CN" altLang="en-US" dirty="0">
                <a:latin typeface="Times New Roman" pitchFamily="18" charset="0"/>
                <a:ea typeface="黑体" pitchFamily="49" charset="-122"/>
              </a:rPr>
              <a:t>智能控制的主要内容</a:t>
            </a:r>
            <a:r>
              <a:rPr kumimoji="1" lang="zh-CN" altLang="en-US" dirty="0">
                <a:latin typeface="Times New Roman" pitchFamily="18" charset="0"/>
              </a:rPr>
              <a:t>？</a:t>
            </a:r>
          </a:p>
          <a:p>
            <a:pPr eaLnBrk="1" hangingPunct="1">
              <a:buClrTx/>
              <a:buSzTx/>
              <a:buFontTx/>
              <a:buNone/>
            </a:pPr>
            <a:endParaRPr kumimoji="1" lang="zh-CN" altLang="en-US" dirty="0">
              <a:latin typeface="Times New Roman" pitchFamily="18" charset="0"/>
            </a:endParaRPr>
          </a:p>
          <a:p>
            <a:pPr eaLnBrk="1" hangingPunct="1">
              <a:buClrTx/>
              <a:buSzTx/>
              <a:buFontTx/>
              <a:buNone/>
            </a:pPr>
            <a:r>
              <a:rPr kumimoji="1" lang="zh-CN" altLang="en-US" dirty="0">
                <a:latin typeface="Times New Roman" pitchFamily="18" charset="0"/>
              </a:rPr>
              <a:t>4</a:t>
            </a:r>
            <a:r>
              <a:rPr kumimoji="1" lang="zh-CN" altLang="en-US" dirty="0">
                <a:latin typeface="黑体" pitchFamily="49" charset="-122"/>
                <a:ea typeface="黑体" pitchFamily="49" charset="-122"/>
              </a:rPr>
              <a:t>.智能控制的应用领域</a:t>
            </a:r>
            <a:r>
              <a:rPr kumimoji="1" lang="zh-CN" altLang="en-US" dirty="0">
                <a:latin typeface="Times New Roman" pitchFamily="18" charset="0"/>
              </a:rPr>
              <a:t>？</a:t>
            </a:r>
          </a:p>
          <a:p>
            <a:pPr eaLnBrk="1" hangingPunct="1">
              <a:buClrTx/>
              <a:buSzTx/>
              <a:buFontTx/>
              <a:buNone/>
            </a:pPr>
            <a:endParaRPr kumimoji="1" lang="en-US" altLang="zh-CN" dirty="0">
              <a:solidFill>
                <a:schemeClr val="accent2"/>
              </a:solidFill>
              <a:latin typeface="Times New Roman" pitchFamily="18" charset="0"/>
            </a:endParaRPr>
          </a:p>
          <a:p>
            <a:pPr eaLnBrk="1" hangingPunct="1">
              <a:buClrTx/>
              <a:buSzTx/>
              <a:buFontTx/>
              <a:buNone/>
            </a:pPr>
            <a:endParaRPr kumimoji="1" lang="zh-CN" altLang="en-US" dirty="0">
              <a:latin typeface="Times New Roman" pitchFamily="18" charset="0"/>
            </a:endParaRPr>
          </a:p>
          <a:p>
            <a:pPr eaLnBrk="1" hangingPunct="1">
              <a:buClrTx/>
              <a:buSzTx/>
              <a:buFontTx/>
              <a:buChar char="•"/>
            </a:pPr>
            <a:endParaRPr kumimoji="1" lang="zh-CN" altLang="en-US" dirty="0">
              <a:latin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611188" y="333375"/>
            <a:ext cx="7608887" cy="503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algn="ctr" eaLnBrk="1" hangingPunct="1">
              <a:buClrTx/>
              <a:buSzTx/>
              <a:buNone/>
            </a:pPr>
            <a:r>
              <a:rPr lang="zh-CN" altLang="en-US" sz="4000" b="1" kern="0" dirty="0" smtClean="0">
                <a:latin typeface="宋体" pitchFamily="2" charset="-122"/>
              </a:rPr>
              <a:t>第一章</a:t>
            </a:r>
            <a:r>
              <a:rPr lang="zh-CN" altLang="en-US" sz="4000" b="1" kern="0" dirty="0" smtClean="0"/>
              <a:t> </a:t>
            </a:r>
            <a:r>
              <a:rPr lang="zh-CN" altLang="en-US" sz="4000" b="1" kern="0" dirty="0" smtClean="0">
                <a:latin typeface="宋体" pitchFamily="2" charset="-122"/>
              </a:rPr>
              <a:t>绪</a:t>
            </a:r>
            <a:r>
              <a:rPr lang="zh-CN" altLang="en-US" sz="4000" b="1" kern="0" dirty="0" smtClean="0"/>
              <a:t> </a:t>
            </a:r>
            <a:r>
              <a:rPr lang="zh-CN" altLang="en-US" sz="4000" b="1" kern="0" dirty="0" smtClean="0">
                <a:latin typeface="宋体" pitchFamily="2" charset="-122"/>
              </a:rPr>
              <a:t>论</a:t>
            </a:r>
            <a:r>
              <a:rPr lang="zh-CN" altLang="en-US" sz="4000" b="1" kern="0" dirty="0" smtClean="0"/>
              <a:t> </a:t>
            </a:r>
          </a:p>
          <a:p>
            <a:pPr eaLnBrk="1" hangingPunct="1">
              <a:buClrTx/>
              <a:buSzTx/>
              <a:buNone/>
            </a:pPr>
            <a:endParaRPr kumimoji="1" lang="en-US" altLang="zh-CN" dirty="0" smtClean="0">
              <a:solidFill>
                <a:srgbClr val="FF0000"/>
              </a:solidFill>
              <a:latin typeface="Times New Roman" pitchFamily="18" charset="0"/>
              <a:ea typeface="黑体" pitchFamily="49" charset="-122"/>
            </a:endParaRPr>
          </a:p>
          <a:p>
            <a:pPr eaLnBrk="1" hangingPunct="1">
              <a:buClrTx/>
              <a:buSzTx/>
              <a:buNone/>
            </a:pPr>
            <a:r>
              <a:rPr kumimoji="1" lang="zh-CN" altLang="en-US" dirty="0" smtClean="0">
                <a:solidFill>
                  <a:srgbClr val="FF0000"/>
                </a:solidFill>
                <a:latin typeface="Times New Roman" pitchFamily="18" charset="0"/>
                <a:ea typeface="黑体" pitchFamily="49" charset="-122"/>
              </a:rPr>
              <a:t>本章知识点</a:t>
            </a:r>
          </a:p>
          <a:p>
            <a:pPr eaLnBrk="1" hangingPunct="1">
              <a:buClrTx/>
              <a:buSzTx/>
              <a:buFontTx/>
              <a:buNone/>
            </a:pPr>
            <a:endParaRPr kumimoji="1" lang="zh-CN" altLang="en-US" sz="800" dirty="0">
              <a:latin typeface="Times New Roman" pitchFamily="18" charset="0"/>
            </a:endParaRPr>
          </a:p>
          <a:p>
            <a:pPr eaLnBrk="1" hangingPunct="1">
              <a:buClrTx/>
              <a:buSzTx/>
              <a:buFontTx/>
              <a:buNone/>
            </a:pPr>
            <a:r>
              <a:rPr kumimoji="1" lang="zh-CN" altLang="en-US" dirty="0">
                <a:latin typeface="Times New Roman" pitchFamily="18" charset="0"/>
              </a:rPr>
              <a:t>1.</a:t>
            </a:r>
            <a:r>
              <a:rPr kumimoji="1" lang="zh-CN" altLang="en-US" dirty="0">
                <a:latin typeface="Times New Roman" pitchFamily="18" charset="0"/>
                <a:ea typeface="黑体" pitchFamily="49" charset="-122"/>
              </a:rPr>
              <a:t>智能控制</a:t>
            </a:r>
          </a:p>
          <a:p>
            <a:pPr eaLnBrk="1" hangingPunct="1">
              <a:buClrTx/>
              <a:buSzTx/>
              <a:buFontTx/>
              <a:buNone/>
            </a:pPr>
            <a:endParaRPr kumimoji="1" lang="zh-CN" altLang="en-US" sz="800" dirty="0">
              <a:latin typeface="Times New Roman" pitchFamily="18" charset="0"/>
            </a:endParaRPr>
          </a:p>
          <a:p>
            <a:pPr eaLnBrk="1" hangingPunct="1">
              <a:buClrTx/>
              <a:buSzTx/>
              <a:buFontTx/>
              <a:buNone/>
            </a:pPr>
            <a:r>
              <a:rPr kumimoji="1" lang="zh-CN" altLang="en-US" dirty="0">
                <a:latin typeface="Times New Roman" pitchFamily="18" charset="0"/>
              </a:rPr>
              <a:t>2.</a:t>
            </a:r>
            <a:r>
              <a:rPr kumimoji="1" lang="zh-CN" altLang="en-US" dirty="0">
                <a:latin typeface="Times New Roman" pitchFamily="18" charset="0"/>
                <a:ea typeface="黑体" pitchFamily="49" charset="-122"/>
              </a:rPr>
              <a:t>智能控制系统</a:t>
            </a:r>
          </a:p>
          <a:p>
            <a:pPr eaLnBrk="1" hangingPunct="1">
              <a:buClrTx/>
              <a:buSzTx/>
              <a:buFontTx/>
              <a:buNone/>
            </a:pPr>
            <a:endParaRPr kumimoji="1" lang="en-US" altLang="zh-CN" sz="800" dirty="0">
              <a:latin typeface="Times New Roman" pitchFamily="18" charset="0"/>
            </a:endParaRPr>
          </a:p>
          <a:p>
            <a:pPr eaLnBrk="1" hangingPunct="1">
              <a:buClrTx/>
              <a:buSzTx/>
              <a:buFontTx/>
              <a:buNone/>
            </a:pPr>
            <a:r>
              <a:rPr kumimoji="1" lang="en-US" altLang="zh-CN" dirty="0">
                <a:latin typeface="Times New Roman" pitchFamily="18" charset="0"/>
              </a:rPr>
              <a:t>3.</a:t>
            </a:r>
            <a:r>
              <a:rPr kumimoji="1" lang="zh-CN" altLang="en-US" dirty="0">
                <a:latin typeface="Times New Roman" pitchFamily="18" charset="0"/>
                <a:ea typeface="黑体" pitchFamily="49" charset="-122"/>
              </a:rPr>
              <a:t>模糊控制、专家控制、神经网络控制</a:t>
            </a:r>
          </a:p>
          <a:p>
            <a:pPr eaLnBrk="1" hangingPunct="1">
              <a:buClrTx/>
              <a:buSzTx/>
              <a:buFontTx/>
              <a:buNone/>
            </a:pPr>
            <a:endParaRPr kumimoji="1" lang="zh-CN" altLang="en-US" sz="800" dirty="0">
              <a:latin typeface="Times New Roman" pitchFamily="18" charset="0"/>
            </a:endParaRPr>
          </a:p>
          <a:p>
            <a:pPr eaLnBrk="1" hangingPunct="1">
              <a:buClrTx/>
              <a:buSzTx/>
              <a:buFontTx/>
              <a:buNone/>
            </a:pPr>
            <a:r>
              <a:rPr kumimoji="1" lang="zh-CN" altLang="en-US" dirty="0">
                <a:latin typeface="Times New Roman" pitchFamily="18" charset="0"/>
              </a:rPr>
              <a:t>4.</a:t>
            </a:r>
            <a:r>
              <a:rPr kumimoji="1" lang="zh-CN" altLang="en-US" dirty="0">
                <a:latin typeface="Times New Roman" pitchFamily="18" charset="0"/>
                <a:ea typeface="黑体" pitchFamily="49" charset="-122"/>
              </a:rPr>
              <a:t>学习控制、仿人控制、自适应控制</a:t>
            </a:r>
          </a:p>
          <a:p>
            <a:pPr eaLnBrk="1" hangingPunct="1">
              <a:buClrTx/>
              <a:buSzTx/>
              <a:buFontTx/>
              <a:buNone/>
            </a:pPr>
            <a:endParaRPr kumimoji="1" lang="en-US" altLang="zh-CN" dirty="0">
              <a:solidFill>
                <a:schemeClr val="accent2"/>
              </a:solidFill>
              <a:latin typeface="Times New Roman" pitchFamily="18" charset="0"/>
            </a:endParaRPr>
          </a:p>
          <a:p>
            <a:pPr eaLnBrk="1" hangingPunct="1">
              <a:buClrTx/>
              <a:buSzTx/>
              <a:buFontTx/>
              <a:buNone/>
            </a:pPr>
            <a:endParaRPr kumimoji="1" lang="zh-CN" altLang="en-US" dirty="0">
              <a:latin typeface="Times New Roman" pitchFamily="18" charset="0"/>
            </a:endParaRPr>
          </a:p>
          <a:p>
            <a:pPr eaLnBrk="1" hangingPunct="1">
              <a:buClrTx/>
              <a:buSzTx/>
              <a:buFontTx/>
              <a:buChar char="•"/>
            </a:pPr>
            <a:endParaRPr kumimoji="1" lang="zh-CN" altLang="en-US" dirty="0">
              <a:latin typeface="Times New Roman" pitchFamily="18" charset="0"/>
            </a:endParaRPr>
          </a:p>
        </p:txBody>
      </p:sp>
    </p:spTree>
    <p:extLst>
      <p:ext uri="{BB962C8B-B14F-4D97-AF65-F5344CB8AC3E}">
        <p14:creationId xmlns:p14="http://schemas.microsoft.com/office/powerpoint/2010/main" val="37694650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1763713" y="188913"/>
            <a:ext cx="6172200" cy="914400"/>
          </a:xfrm>
        </p:spPr>
        <p:txBody>
          <a:bodyPr/>
          <a:lstStyle/>
          <a:p>
            <a:pPr eaLnBrk="1" hangingPunct="1">
              <a:defRPr/>
            </a:pPr>
            <a:r>
              <a:rPr lang="zh-CN" altLang="en-US" sz="3800" dirty="0" smtClean="0">
                <a:latin typeface="宋体" pitchFamily="2" charset="-122"/>
              </a:rPr>
              <a:t>第一章</a:t>
            </a:r>
            <a:r>
              <a:rPr lang="zh-CN" altLang="en-US" sz="3800" dirty="0" smtClean="0"/>
              <a:t> </a:t>
            </a:r>
            <a:r>
              <a:rPr lang="zh-CN" altLang="en-US" sz="3800" dirty="0" smtClean="0">
                <a:latin typeface="宋体" pitchFamily="2" charset="-122"/>
              </a:rPr>
              <a:t>绪</a:t>
            </a:r>
            <a:r>
              <a:rPr lang="zh-CN" altLang="en-US" sz="3800" dirty="0" smtClean="0"/>
              <a:t> </a:t>
            </a:r>
            <a:r>
              <a:rPr lang="zh-CN" altLang="en-US" sz="3800" dirty="0" smtClean="0">
                <a:latin typeface="宋体" pitchFamily="2" charset="-122"/>
              </a:rPr>
              <a:t>论</a:t>
            </a:r>
            <a:r>
              <a:rPr lang="zh-CN" altLang="en-US" dirty="0" smtClean="0"/>
              <a:t> </a:t>
            </a:r>
          </a:p>
        </p:txBody>
      </p:sp>
      <p:sp>
        <p:nvSpPr>
          <p:cNvPr id="150531" name="Text Box 3"/>
          <p:cNvSpPr txBox="1">
            <a:spLocks noChangeArrowheads="1"/>
          </p:cNvSpPr>
          <p:nvPr/>
        </p:nvSpPr>
        <p:spPr bwMode="auto">
          <a:xfrm>
            <a:off x="1043607" y="2708920"/>
            <a:ext cx="7343775" cy="3785652"/>
          </a:xfrm>
          <a:prstGeom prst="rect">
            <a:avLst/>
          </a:prstGeom>
          <a:noFill/>
          <a:ln w="9525">
            <a:noFill/>
            <a:miter lim="800000"/>
            <a:headEnd/>
            <a:tailEnd/>
          </a:ln>
          <a:effectLst/>
        </p:spPr>
        <p:txBody>
          <a:bodyPr>
            <a:spAutoFit/>
          </a:bodyPr>
          <a:lstStyle/>
          <a:p>
            <a:pPr marL="457200" indent="-457200" algn="just">
              <a:lnSpc>
                <a:spcPct val="150000"/>
              </a:lnSpc>
              <a:spcBef>
                <a:spcPct val="50000"/>
              </a:spcBef>
              <a:buFont typeface="Arial" panose="020B0604020202020204" pitchFamily="34" charset="0"/>
              <a:buChar char="•"/>
              <a:defRPr/>
            </a:pPr>
            <a:r>
              <a:rPr kumimoji="1" lang="zh-CN" altLang="en-US" sz="3200" b="1" dirty="0" smtClean="0">
                <a:effectLst>
                  <a:outerShdw blurRad="38100" dist="38100" dir="2700000" algn="tl">
                    <a:srgbClr val="C0C0C0"/>
                  </a:outerShdw>
                </a:effectLst>
                <a:latin typeface="Times New Roman" pitchFamily="18" charset="0"/>
              </a:rPr>
              <a:t>经典控制</a:t>
            </a:r>
            <a:endParaRPr kumimoji="1" lang="en-US" altLang="zh-CN" sz="3200" b="1" dirty="0" smtClean="0">
              <a:effectLst>
                <a:outerShdw blurRad="38100" dist="38100" dir="2700000" algn="tl">
                  <a:srgbClr val="C0C0C0"/>
                </a:outerShdw>
              </a:effectLst>
              <a:latin typeface="Times New Roman" pitchFamily="18" charset="0"/>
            </a:endParaRPr>
          </a:p>
          <a:p>
            <a:pPr marL="457200" indent="-457200" algn="just">
              <a:lnSpc>
                <a:spcPct val="150000"/>
              </a:lnSpc>
              <a:spcBef>
                <a:spcPct val="50000"/>
              </a:spcBef>
              <a:buFont typeface="Arial" panose="020B0604020202020204" pitchFamily="34" charset="0"/>
              <a:buChar char="•"/>
              <a:defRPr/>
            </a:pPr>
            <a:r>
              <a:rPr kumimoji="1" lang="zh-CN" altLang="en-US" sz="3200" b="1" dirty="0" smtClean="0">
                <a:effectLst>
                  <a:outerShdw blurRad="38100" dist="38100" dir="2700000" algn="tl">
                    <a:srgbClr val="C0C0C0"/>
                  </a:outerShdw>
                </a:effectLst>
                <a:latin typeface="Times New Roman" pitchFamily="18" charset="0"/>
              </a:rPr>
              <a:t>现代控制</a:t>
            </a:r>
            <a:endParaRPr kumimoji="1" lang="en-US" altLang="zh-CN" sz="3200" b="1" dirty="0" smtClean="0">
              <a:effectLst>
                <a:outerShdw blurRad="38100" dist="38100" dir="2700000" algn="tl">
                  <a:srgbClr val="C0C0C0"/>
                </a:outerShdw>
              </a:effectLst>
              <a:latin typeface="Times New Roman" pitchFamily="18" charset="0"/>
            </a:endParaRPr>
          </a:p>
          <a:p>
            <a:pPr marL="457200" indent="-457200" algn="just">
              <a:lnSpc>
                <a:spcPct val="150000"/>
              </a:lnSpc>
              <a:spcBef>
                <a:spcPct val="50000"/>
              </a:spcBef>
              <a:buFont typeface="Arial" panose="020B0604020202020204" pitchFamily="34" charset="0"/>
              <a:buChar char="•"/>
              <a:defRPr/>
            </a:pPr>
            <a:r>
              <a:rPr kumimoji="1" lang="zh-CN" altLang="en-US" sz="3200" b="1" dirty="0" smtClean="0">
                <a:effectLst>
                  <a:outerShdw blurRad="38100" dist="38100" dir="2700000" algn="tl">
                    <a:srgbClr val="C0C0C0"/>
                  </a:outerShdw>
                </a:effectLst>
                <a:latin typeface="Times New Roman" pitchFamily="18" charset="0"/>
              </a:rPr>
              <a:t>智能控制</a:t>
            </a:r>
            <a:endParaRPr kumimoji="1" lang="en-US" altLang="zh-CN" sz="3200" b="1" dirty="0" smtClean="0">
              <a:effectLst>
                <a:outerShdw blurRad="38100" dist="38100" dir="2700000" algn="tl">
                  <a:srgbClr val="C0C0C0"/>
                </a:outerShdw>
              </a:effectLst>
              <a:latin typeface="Times New Roman" pitchFamily="18" charset="0"/>
            </a:endParaRPr>
          </a:p>
          <a:p>
            <a:pPr algn="just">
              <a:lnSpc>
                <a:spcPct val="150000"/>
              </a:lnSpc>
              <a:spcBef>
                <a:spcPct val="50000"/>
              </a:spcBef>
              <a:defRPr/>
            </a:pPr>
            <a:endParaRPr kumimoji="1" lang="zh-CN" altLang="en-US" sz="3200" b="1" dirty="0">
              <a:effectLst>
                <a:outerShdw blurRad="38100" dist="38100" dir="2700000" algn="tl">
                  <a:srgbClr val="C0C0C0"/>
                </a:outerShdw>
              </a:effectLst>
              <a:latin typeface="Times New Roman" pitchFamily="18" charset="0"/>
            </a:endParaRPr>
          </a:p>
        </p:txBody>
      </p:sp>
      <p:sp>
        <p:nvSpPr>
          <p:cNvPr id="8196" name="Rectangle 4"/>
          <p:cNvSpPr>
            <a:spLocks noChangeArrowheads="1"/>
          </p:cNvSpPr>
          <p:nvPr/>
        </p:nvSpPr>
        <p:spPr bwMode="auto">
          <a:xfrm>
            <a:off x="500063" y="1357313"/>
            <a:ext cx="6172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kumimoji="1" lang="en-US" altLang="zh-CN" b="1">
                <a:latin typeface="Times New Roman" pitchFamily="18" charset="0"/>
              </a:rPr>
              <a:t>1.1 </a:t>
            </a:r>
            <a:r>
              <a:rPr kumimoji="1" lang="zh-CN" altLang="en-US" b="1">
                <a:latin typeface="Times New Roman" pitchFamily="18" charset="0"/>
              </a:rPr>
              <a:t>控制理论的发展过程</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2"/>
          <p:cNvSpPr txBox="1">
            <a:spLocks noChangeArrowheads="1"/>
          </p:cNvSpPr>
          <p:nvPr/>
        </p:nvSpPr>
        <p:spPr bwMode="auto">
          <a:xfrm>
            <a:off x="214312" y="1268760"/>
            <a:ext cx="5791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kumimoji="1" lang="en-US" altLang="zh-CN" sz="2800" b="1" dirty="0" smtClean="0">
                <a:latin typeface="Times New Roman" pitchFamily="18" charset="0"/>
              </a:rPr>
              <a:t>1.1 </a:t>
            </a:r>
            <a:r>
              <a:rPr kumimoji="1" lang="zh-CN" altLang="en-US" sz="2800" b="1" dirty="0">
                <a:latin typeface="Times New Roman" pitchFamily="18" charset="0"/>
                <a:ea typeface="楷体_GB2312" pitchFamily="49" charset="-122"/>
              </a:rPr>
              <a:t>控制理论和应用发展的概况</a:t>
            </a:r>
          </a:p>
        </p:txBody>
      </p:sp>
      <p:sp>
        <p:nvSpPr>
          <p:cNvPr id="155652" name="Text Box 4"/>
          <p:cNvSpPr txBox="1">
            <a:spLocks noChangeArrowheads="1"/>
          </p:cNvSpPr>
          <p:nvPr/>
        </p:nvSpPr>
        <p:spPr bwMode="auto">
          <a:xfrm>
            <a:off x="214312" y="2060848"/>
            <a:ext cx="868838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marL="457200" indent="-457200"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AutoNum type="arabicPeriod"/>
            </a:pPr>
            <a:r>
              <a:rPr kumimoji="1" lang="en-US" altLang="zh-CN" sz="2400" b="1" dirty="0">
                <a:latin typeface="Times New Roman" pitchFamily="18" charset="0"/>
                <a:ea typeface="楷体_GB2312" pitchFamily="49" charset="-122"/>
              </a:rPr>
              <a:t>20</a:t>
            </a:r>
            <a:r>
              <a:rPr kumimoji="1" lang="zh-CN" altLang="en-US" sz="2400" b="1" dirty="0">
                <a:latin typeface="Times New Roman" pitchFamily="18" charset="0"/>
                <a:ea typeface="楷体_GB2312" pitchFamily="49" charset="-122"/>
              </a:rPr>
              <a:t>年代以反馈控制理论为代表，形成</a:t>
            </a:r>
            <a:r>
              <a:rPr kumimoji="1" lang="zh-CN" altLang="en-US" sz="2400" b="1" dirty="0">
                <a:solidFill>
                  <a:srgbClr val="FF0000"/>
                </a:solidFill>
                <a:latin typeface="Times New Roman" pitchFamily="18" charset="0"/>
                <a:ea typeface="楷体_GB2312" pitchFamily="49" charset="-122"/>
              </a:rPr>
              <a:t>经典控制理论</a:t>
            </a:r>
            <a:r>
              <a:rPr kumimoji="1" lang="zh-CN" altLang="en-US" sz="2400" b="1" dirty="0">
                <a:latin typeface="Times New Roman" pitchFamily="18" charset="0"/>
                <a:ea typeface="楷体_GB2312" pitchFamily="49" charset="-122"/>
              </a:rPr>
              <a:t>，著名的</a:t>
            </a:r>
          </a:p>
          <a:p>
            <a:pPr eaLnBrk="1" hangingPunct="1">
              <a:spcBef>
                <a:spcPct val="0"/>
              </a:spcBef>
              <a:buClrTx/>
              <a:buSzTx/>
              <a:buFontTx/>
              <a:buNone/>
            </a:pPr>
            <a:r>
              <a:rPr kumimoji="1" lang="zh-CN" altLang="en-US" sz="2400" b="1" dirty="0">
                <a:latin typeface="Times New Roman" pitchFamily="18" charset="0"/>
                <a:ea typeface="楷体_GB2312" pitchFamily="49" charset="-122"/>
              </a:rPr>
              <a:t>      控制科学家有：</a:t>
            </a:r>
            <a:r>
              <a:rPr kumimoji="1" lang="en-US" altLang="zh-CN" sz="2400" b="1" dirty="0">
                <a:latin typeface="Times New Roman" pitchFamily="18" charset="0"/>
                <a:ea typeface="楷体_GB2312" pitchFamily="49" charset="-122"/>
              </a:rPr>
              <a:t>Black, Nyquist, Bode.</a:t>
            </a:r>
          </a:p>
        </p:txBody>
      </p:sp>
      <p:sp>
        <p:nvSpPr>
          <p:cNvPr id="155653" name="Text Box 5"/>
          <p:cNvSpPr txBox="1">
            <a:spLocks noChangeArrowheads="1"/>
          </p:cNvSpPr>
          <p:nvPr/>
        </p:nvSpPr>
        <p:spPr bwMode="auto">
          <a:xfrm>
            <a:off x="55562" y="2900741"/>
            <a:ext cx="908843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kumimoji="1" lang="en-US" altLang="zh-CN" sz="2400" dirty="0">
                <a:latin typeface="Times New Roman" pitchFamily="18" charset="0"/>
                <a:ea typeface="楷体_GB2312" pitchFamily="49" charset="-122"/>
              </a:rPr>
              <a:t>  2</a:t>
            </a:r>
            <a:r>
              <a:rPr kumimoji="1" lang="en-US" altLang="zh-CN" sz="2400" b="1" dirty="0">
                <a:latin typeface="Times New Roman" pitchFamily="18" charset="0"/>
                <a:ea typeface="楷体_GB2312" pitchFamily="49" charset="-122"/>
              </a:rPr>
              <a:t>.  </a:t>
            </a:r>
            <a:r>
              <a:rPr kumimoji="1" lang="zh-CN" altLang="en-US" sz="2400" b="1" dirty="0">
                <a:latin typeface="Times New Roman" pitchFamily="18" charset="0"/>
                <a:ea typeface="楷体_GB2312" pitchFamily="49" charset="-122"/>
              </a:rPr>
              <a:t>随着航空航天事业的发展</a:t>
            </a:r>
            <a:r>
              <a:rPr kumimoji="1" lang="en-US" altLang="zh-CN" sz="2400" b="1" dirty="0">
                <a:latin typeface="Times New Roman" pitchFamily="18" charset="0"/>
                <a:ea typeface="楷体_GB2312" pitchFamily="49" charset="-122"/>
              </a:rPr>
              <a:t>,50~60</a:t>
            </a:r>
            <a:r>
              <a:rPr kumimoji="1" lang="zh-CN" altLang="en-US" sz="2400" b="1" dirty="0">
                <a:latin typeface="Times New Roman" pitchFamily="18" charset="0"/>
                <a:ea typeface="楷体_GB2312" pitchFamily="49" charset="-122"/>
              </a:rPr>
              <a:t>年代形成以多变量控制为特</a:t>
            </a:r>
          </a:p>
          <a:p>
            <a:pPr eaLnBrk="1" hangingPunct="1">
              <a:spcBef>
                <a:spcPct val="0"/>
              </a:spcBef>
              <a:buClrTx/>
              <a:buSzTx/>
              <a:buFontTx/>
              <a:buNone/>
            </a:pPr>
            <a:r>
              <a:rPr kumimoji="1" lang="zh-CN" altLang="en-US" sz="2400" b="1" dirty="0">
                <a:latin typeface="Times New Roman" pitchFamily="18" charset="0"/>
                <a:ea typeface="楷体_GB2312" pitchFamily="49" charset="-122"/>
              </a:rPr>
              <a:t>      征的</a:t>
            </a:r>
            <a:r>
              <a:rPr kumimoji="1" lang="zh-CN" altLang="en-US" sz="2400" b="1" dirty="0">
                <a:solidFill>
                  <a:srgbClr val="FF0000"/>
                </a:solidFill>
                <a:latin typeface="Times New Roman" pitchFamily="18" charset="0"/>
                <a:ea typeface="楷体_GB2312" pitchFamily="49" charset="-122"/>
              </a:rPr>
              <a:t>现代控制理论</a:t>
            </a:r>
            <a:r>
              <a:rPr kumimoji="1" lang="en-US" altLang="zh-CN" sz="2400" b="1" dirty="0">
                <a:latin typeface="Times New Roman" pitchFamily="18" charset="0"/>
                <a:ea typeface="楷体_GB2312" pitchFamily="49" charset="-122"/>
              </a:rPr>
              <a:t>,</a:t>
            </a:r>
            <a:r>
              <a:rPr kumimoji="1" lang="zh-CN" altLang="en-US" sz="2400" b="1" dirty="0">
                <a:latin typeface="Times New Roman" pitchFamily="18" charset="0"/>
                <a:ea typeface="楷体_GB2312" pitchFamily="49" charset="-122"/>
              </a:rPr>
              <a:t>主要代表有</a:t>
            </a:r>
            <a:r>
              <a:rPr kumimoji="1" lang="en-US" altLang="zh-CN" sz="2400" b="1" dirty="0" smtClean="0">
                <a:latin typeface="Times New Roman" pitchFamily="18" charset="0"/>
                <a:ea typeface="楷体_GB2312" pitchFamily="49" charset="-122"/>
              </a:rPr>
              <a:t>:</a:t>
            </a:r>
            <a:r>
              <a:rPr lang="zh-CN" altLang="en-US" sz="2400" b="1" dirty="0" smtClean="0"/>
              <a:t>卡尔曼</a:t>
            </a:r>
            <a:r>
              <a:rPr lang="en-US" altLang="zh-CN" sz="2400" b="1" dirty="0" smtClean="0"/>
              <a:t>(</a:t>
            </a:r>
            <a:r>
              <a:rPr kumimoji="1" lang="en-US" altLang="zh-CN" sz="2400" b="1" dirty="0" err="1">
                <a:latin typeface="Times New Roman" pitchFamily="18" charset="0"/>
                <a:ea typeface="楷体_GB2312" pitchFamily="49" charset="-122"/>
              </a:rPr>
              <a:t>Kalman</a:t>
            </a:r>
            <a:r>
              <a:rPr kumimoji="1" lang="en-US" altLang="zh-CN" sz="2400" b="1" dirty="0">
                <a:latin typeface="Times New Roman" pitchFamily="18" charset="0"/>
                <a:ea typeface="楷体_GB2312" pitchFamily="49" charset="-122"/>
              </a:rPr>
              <a:t> </a:t>
            </a:r>
            <a:r>
              <a:rPr lang="en-US" altLang="zh-CN" sz="2400" b="1" dirty="0" smtClean="0"/>
              <a:t>)</a:t>
            </a:r>
            <a:r>
              <a:rPr kumimoji="1" lang="en-US" altLang="zh-CN" sz="2400" b="1" dirty="0" smtClean="0">
                <a:latin typeface="Times New Roman" pitchFamily="18" charset="0"/>
                <a:ea typeface="楷体_GB2312" pitchFamily="49" charset="-122"/>
              </a:rPr>
              <a:t> </a:t>
            </a:r>
            <a:r>
              <a:rPr kumimoji="1" lang="zh-CN" altLang="en-US" sz="2400" b="1" dirty="0" smtClean="0">
                <a:latin typeface="Times New Roman" pitchFamily="18" charset="0"/>
                <a:ea typeface="楷体_GB2312" pitchFamily="49" charset="-122"/>
              </a:rPr>
              <a:t>的滤波器</a:t>
            </a:r>
            <a:r>
              <a:rPr kumimoji="1" lang="en-US" altLang="zh-CN" sz="2400" b="1" dirty="0" smtClean="0">
                <a:latin typeface="Times New Roman" pitchFamily="18" charset="0"/>
                <a:ea typeface="楷体_GB2312" pitchFamily="49" charset="-122"/>
              </a:rPr>
              <a:t>, </a:t>
            </a:r>
            <a:r>
              <a:rPr lang="zh-CN" altLang="en-US" sz="2400" b="1" dirty="0" smtClean="0"/>
              <a:t>庞</a:t>
            </a:r>
            <a:endParaRPr lang="en-US" altLang="zh-CN" sz="2400" b="1" dirty="0" smtClean="0"/>
          </a:p>
          <a:p>
            <a:pPr eaLnBrk="1" hangingPunct="1">
              <a:spcBef>
                <a:spcPct val="0"/>
              </a:spcBef>
              <a:buClrTx/>
              <a:buSzTx/>
              <a:buFontTx/>
              <a:buNone/>
            </a:pPr>
            <a:r>
              <a:rPr lang="en-US" altLang="zh-CN" sz="2400" b="1" dirty="0"/>
              <a:t> </a:t>
            </a:r>
            <a:r>
              <a:rPr lang="en-US" altLang="zh-CN" sz="2400" b="1" dirty="0" smtClean="0"/>
              <a:t>    </a:t>
            </a:r>
            <a:r>
              <a:rPr lang="zh-CN" altLang="en-US" sz="2400" b="1" dirty="0" smtClean="0"/>
              <a:t> 特里亚</a:t>
            </a:r>
            <a:r>
              <a:rPr kumimoji="1" lang="en-US" altLang="zh-CN" sz="2400" b="1" dirty="0" smtClean="0">
                <a:latin typeface="Times New Roman" pitchFamily="18" charset="0"/>
                <a:ea typeface="楷体_GB2312" pitchFamily="49" charset="-122"/>
              </a:rPr>
              <a:t> </a:t>
            </a:r>
            <a:r>
              <a:rPr kumimoji="1" lang="en-US" altLang="zh-CN" sz="2400" b="1" dirty="0">
                <a:latin typeface="Times New Roman" pitchFamily="18" charset="0"/>
                <a:ea typeface="楷体_GB2312" pitchFamily="49" charset="-122"/>
              </a:rPr>
              <a:t>(</a:t>
            </a:r>
            <a:r>
              <a:rPr kumimoji="1" lang="en-US" altLang="zh-CN" sz="2400" b="1" dirty="0" err="1" smtClean="0">
                <a:latin typeface="Times New Roman" pitchFamily="18" charset="0"/>
                <a:ea typeface="楷体_GB2312" pitchFamily="49" charset="-122"/>
              </a:rPr>
              <a:t>Pontryagin</a:t>
            </a:r>
            <a:r>
              <a:rPr kumimoji="1" lang="en-US" altLang="zh-CN" sz="2400" b="1" dirty="0">
                <a:latin typeface="Times New Roman" pitchFamily="18" charset="0"/>
                <a:ea typeface="楷体_GB2312" pitchFamily="49" charset="-122"/>
              </a:rPr>
              <a:t>)</a:t>
            </a:r>
            <a:r>
              <a:rPr kumimoji="1" lang="en-US" altLang="zh-CN" sz="2400" b="1" dirty="0" smtClean="0">
                <a:latin typeface="Times New Roman" pitchFamily="18" charset="0"/>
                <a:ea typeface="楷体_GB2312" pitchFamily="49" charset="-122"/>
              </a:rPr>
              <a:t> </a:t>
            </a:r>
            <a:r>
              <a:rPr kumimoji="1" lang="zh-CN" altLang="en-US" sz="2400" b="1" dirty="0" smtClean="0">
                <a:latin typeface="Times New Roman" pitchFamily="18" charset="0"/>
                <a:ea typeface="楷体_GB2312" pitchFamily="49" charset="-122"/>
              </a:rPr>
              <a:t>的</a:t>
            </a:r>
            <a:r>
              <a:rPr kumimoji="1" lang="zh-CN" altLang="en-US" sz="2400" b="1" dirty="0">
                <a:latin typeface="Times New Roman" pitchFamily="18" charset="0"/>
                <a:ea typeface="楷体_GB2312" pitchFamily="49" charset="-122"/>
              </a:rPr>
              <a:t>极大值原理</a:t>
            </a:r>
            <a:r>
              <a:rPr kumimoji="1" lang="en-US" altLang="zh-CN" sz="2400" b="1" dirty="0" smtClean="0">
                <a:latin typeface="Times New Roman" pitchFamily="18" charset="0"/>
                <a:ea typeface="楷体_GB2312" pitchFamily="49" charset="-122"/>
              </a:rPr>
              <a:t>, </a:t>
            </a:r>
            <a:r>
              <a:rPr kumimoji="1" lang="zh-CN" altLang="en-US" sz="2400" b="1" dirty="0" smtClean="0">
                <a:latin typeface="Times New Roman" pitchFamily="18" charset="0"/>
                <a:ea typeface="楷体_GB2312" pitchFamily="49" charset="-122"/>
              </a:rPr>
              <a:t>贝尔曼（</a:t>
            </a:r>
            <a:r>
              <a:rPr kumimoji="1" lang="en-US" altLang="zh-CN" sz="2400" b="1" dirty="0">
                <a:latin typeface="Times New Roman" pitchFamily="18" charset="0"/>
                <a:ea typeface="楷体_GB2312" pitchFamily="49" charset="-122"/>
              </a:rPr>
              <a:t>Bellman</a:t>
            </a:r>
            <a:r>
              <a:rPr kumimoji="1" lang="zh-CN" altLang="en-US" sz="2400" b="1" dirty="0" smtClean="0">
                <a:latin typeface="Times New Roman" pitchFamily="18" charset="0"/>
                <a:ea typeface="楷体_GB2312" pitchFamily="49" charset="-122"/>
              </a:rPr>
              <a:t>）的 动态</a:t>
            </a:r>
            <a:endParaRPr kumimoji="1" lang="en-US" altLang="zh-CN" sz="2400" b="1" dirty="0" smtClean="0">
              <a:latin typeface="Times New Roman" pitchFamily="18" charset="0"/>
              <a:ea typeface="楷体_GB2312" pitchFamily="49" charset="-122"/>
            </a:endParaRPr>
          </a:p>
          <a:p>
            <a:pPr eaLnBrk="1" hangingPunct="1">
              <a:spcBef>
                <a:spcPct val="0"/>
              </a:spcBef>
              <a:buClrTx/>
              <a:buSzTx/>
              <a:buFontTx/>
              <a:buNone/>
            </a:pPr>
            <a:r>
              <a:rPr kumimoji="1" lang="en-US" altLang="zh-CN" sz="2400" b="1" dirty="0">
                <a:latin typeface="Times New Roman" pitchFamily="18" charset="0"/>
                <a:ea typeface="楷体_GB2312" pitchFamily="49" charset="-122"/>
              </a:rPr>
              <a:t> </a:t>
            </a:r>
            <a:r>
              <a:rPr kumimoji="1" lang="en-US" altLang="zh-CN" sz="2400" b="1" dirty="0" smtClean="0">
                <a:latin typeface="Times New Roman" pitchFamily="18" charset="0"/>
                <a:ea typeface="楷体_GB2312" pitchFamily="49" charset="-122"/>
              </a:rPr>
              <a:t>     </a:t>
            </a:r>
            <a:r>
              <a:rPr kumimoji="1" lang="zh-CN" altLang="en-US" sz="2400" b="1" dirty="0" smtClean="0">
                <a:latin typeface="Times New Roman" pitchFamily="18" charset="0"/>
                <a:ea typeface="楷体_GB2312" pitchFamily="49" charset="-122"/>
              </a:rPr>
              <a:t>规划</a:t>
            </a:r>
            <a:r>
              <a:rPr kumimoji="1" lang="en-US" altLang="zh-CN" sz="2400" b="1" dirty="0" smtClean="0">
                <a:latin typeface="Times New Roman" pitchFamily="18" charset="0"/>
                <a:ea typeface="楷体_GB2312" pitchFamily="49" charset="-122"/>
              </a:rPr>
              <a:t>, </a:t>
            </a:r>
            <a:r>
              <a:rPr kumimoji="1" lang="zh-CN" altLang="en-US" sz="2400" b="1" dirty="0" smtClean="0">
                <a:latin typeface="Times New Roman" pitchFamily="18" charset="0"/>
                <a:ea typeface="楷体_GB2312" pitchFamily="49" charset="-122"/>
              </a:rPr>
              <a:t>李雅普诺夫（</a:t>
            </a:r>
            <a:r>
              <a:rPr kumimoji="1" lang="en-US" altLang="zh-CN" sz="2400" b="1" dirty="0" err="1">
                <a:latin typeface="Times New Roman" pitchFamily="18" charset="0"/>
                <a:ea typeface="楷体_GB2312" pitchFamily="49" charset="-122"/>
              </a:rPr>
              <a:t>Lyapunov</a:t>
            </a:r>
            <a:r>
              <a:rPr kumimoji="1" lang="en-US" altLang="zh-CN" sz="2400" b="1" dirty="0">
                <a:latin typeface="Times New Roman" pitchFamily="18" charset="0"/>
                <a:ea typeface="楷体_GB2312" pitchFamily="49" charset="-122"/>
              </a:rPr>
              <a:t> </a:t>
            </a:r>
            <a:r>
              <a:rPr kumimoji="1" lang="zh-CN" altLang="en-US" sz="2400" b="1" dirty="0" smtClean="0">
                <a:latin typeface="Times New Roman" pitchFamily="18" charset="0"/>
                <a:ea typeface="楷体_GB2312" pitchFamily="49" charset="-122"/>
              </a:rPr>
              <a:t>）的</a:t>
            </a:r>
            <a:r>
              <a:rPr kumimoji="1" lang="zh-CN" altLang="en-US" sz="2400" b="1" dirty="0">
                <a:latin typeface="Times New Roman" pitchFamily="18" charset="0"/>
                <a:ea typeface="楷体_GB2312" pitchFamily="49" charset="-122"/>
              </a:rPr>
              <a:t>稳定性理论</a:t>
            </a:r>
            <a:r>
              <a:rPr kumimoji="1" lang="en-US" altLang="zh-CN" sz="2400" dirty="0">
                <a:latin typeface="Times New Roman" pitchFamily="18" charset="0"/>
                <a:ea typeface="楷体_GB2312" pitchFamily="49" charset="-122"/>
              </a:rPr>
              <a:t>.</a:t>
            </a:r>
          </a:p>
        </p:txBody>
      </p:sp>
      <p:sp>
        <p:nvSpPr>
          <p:cNvPr id="155654" name="Text Box 6"/>
          <p:cNvSpPr txBox="1">
            <a:spLocks noChangeArrowheads="1"/>
          </p:cNvSpPr>
          <p:nvPr/>
        </p:nvSpPr>
        <p:spPr bwMode="auto">
          <a:xfrm>
            <a:off x="214311" y="4591050"/>
            <a:ext cx="87661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kumimoji="1" lang="en-US" altLang="zh-CN" sz="2400" dirty="0">
                <a:latin typeface="Times New Roman" pitchFamily="18" charset="0"/>
                <a:ea typeface="楷体_GB2312" pitchFamily="49" charset="-122"/>
              </a:rPr>
              <a:t>3. </a:t>
            </a:r>
            <a:r>
              <a:rPr kumimoji="1" lang="en-US" altLang="zh-CN" sz="2400" b="1" dirty="0">
                <a:latin typeface="Times New Roman" pitchFamily="18" charset="0"/>
                <a:ea typeface="楷体_GB2312" pitchFamily="49" charset="-122"/>
              </a:rPr>
              <a:t>70</a:t>
            </a:r>
            <a:r>
              <a:rPr kumimoji="1" lang="zh-CN" altLang="en-US" sz="2400" b="1" dirty="0">
                <a:latin typeface="Times New Roman" pitchFamily="18" charset="0"/>
                <a:ea typeface="楷体_GB2312" pitchFamily="49" charset="-122"/>
              </a:rPr>
              <a:t>年代初</a:t>
            </a:r>
            <a:r>
              <a:rPr kumimoji="1" lang="en-US" altLang="zh-CN" sz="2400" b="1" dirty="0">
                <a:latin typeface="Times New Roman" pitchFamily="18" charset="0"/>
                <a:ea typeface="楷体_GB2312" pitchFamily="49" charset="-122"/>
              </a:rPr>
              <a:t>,</a:t>
            </a:r>
            <a:r>
              <a:rPr kumimoji="1" lang="zh-CN" altLang="en-US" sz="2400" b="1" dirty="0">
                <a:latin typeface="Times New Roman" pitchFamily="18" charset="0"/>
                <a:ea typeface="楷体_GB2312" pitchFamily="49" charset="-122"/>
              </a:rPr>
              <a:t>以分解和协调为基础</a:t>
            </a:r>
            <a:r>
              <a:rPr kumimoji="1" lang="en-US" altLang="zh-CN" sz="2400" b="1" dirty="0">
                <a:latin typeface="Times New Roman" pitchFamily="18" charset="0"/>
                <a:ea typeface="楷体_GB2312" pitchFamily="49" charset="-122"/>
              </a:rPr>
              <a:t>,</a:t>
            </a:r>
            <a:r>
              <a:rPr kumimoji="1" lang="zh-CN" altLang="en-US" sz="2400" b="1" dirty="0">
                <a:latin typeface="Times New Roman" pitchFamily="18" charset="0"/>
                <a:ea typeface="楷体_GB2312" pitchFamily="49" charset="-122"/>
              </a:rPr>
              <a:t>形成了</a:t>
            </a:r>
            <a:r>
              <a:rPr kumimoji="1" lang="zh-CN" altLang="en-US" sz="2400" b="1" dirty="0">
                <a:solidFill>
                  <a:srgbClr val="FF0000"/>
                </a:solidFill>
                <a:latin typeface="Times New Roman" pitchFamily="18" charset="0"/>
                <a:ea typeface="楷体_GB2312" pitchFamily="49" charset="-122"/>
              </a:rPr>
              <a:t>大系统控制理论</a:t>
            </a:r>
            <a:r>
              <a:rPr kumimoji="1" lang="en-US" altLang="zh-CN" sz="2400" b="1" dirty="0">
                <a:latin typeface="Times New Roman" pitchFamily="18" charset="0"/>
                <a:ea typeface="楷体_GB2312" pitchFamily="49" charset="-122"/>
              </a:rPr>
              <a:t>,</a:t>
            </a:r>
            <a:r>
              <a:rPr kumimoji="1" lang="zh-CN" altLang="en-US" sz="2400" b="1" dirty="0">
                <a:latin typeface="Times New Roman" pitchFamily="18" charset="0"/>
                <a:ea typeface="楷体_GB2312" pitchFamily="49" charset="-122"/>
              </a:rPr>
              <a:t>用于复</a:t>
            </a:r>
          </a:p>
          <a:p>
            <a:pPr eaLnBrk="1" hangingPunct="1">
              <a:spcBef>
                <a:spcPct val="0"/>
              </a:spcBef>
              <a:buClrTx/>
              <a:buSzTx/>
              <a:buFontTx/>
              <a:buNone/>
            </a:pPr>
            <a:r>
              <a:rPr kumimoji="1" lang="zh-CN" altLang="en-US" sz="2400" b="1" dirty="0">
                <a:latin typeface="Times New Roman" pitchFamily="18" charset="0"/>
                <a:ea typeface="楷体_GB2312" pitchFamily="49" charset="-122"/>
              </a:rPr>
              <a:t>    杂系统的控制</a:t>
            </a:r>
            <a:r>
              <a:rPr kumimoji="1" lang="en-US" altLang="zh-CN" sz="2400" b="1" dirty="0">
                <a:latin typeface="Times New Roman" pitchFamily="18" charset="0"/>
                <a:ea typeface="楷体_GB2312" pitchFamily="49" charset="-122"/>
              </a:rPr>
              <a:t>,</a:t>
            </a:r>
            <a:r>
              <a:rPr kumimoji="1" lang="zh-CN" altLang="en-US" sz="2400" b="1" dirty="0">
                <a:latin typeface="Times New Roman" pitchFamily="18" charset="0"/>
                <a:ea typeface="楷体_GB2312" pitchFamily="49" charset="-122"/>
              </a:rPr>
              <a:t>重要理论有递阶控制理论、分散控制理论、队</a:t>
            </a:r>
          </a:p>
          <a:p>
            <a:pPr eaLnBrk="1" hangingPunct="1">
              <a:spcBef>
                <a:spcPct val="0"/>
              </a:spcBef>
              <a:buClrTx/>
              <a:buSzTx/>
              <a:buFontTx/>
              <a:buNone/>
            </a:pPr>
            <a:r>
              <a:rPr kumimoji="1" lang="zh-CN" altLang="en-US" sz="2400" b="1" dirty="0">
                <a:latin typeface="Times New Roman" pitchFamily="18" charset="0"/>
                <a:ea typeface="楷体_GB2312" pitchFamily="49" charset="-122"/>
              </a:rPr>
              <a:t>     论等。主要用于资源管理、交通控制、环境保护等。</a:t>
            </a:r>
          </a:p>
        </p:txBody>
      </p:sp>
      <p:sp>
        <p:nvSpPr>
          <p:cNvPr id="155655" name="Text Box 7"/>
          <p:cNvSpPr txBox="1">
            <a:spLocks noChangeArrowheads="1"/>
          </p:cNvSpPr>
          <p:nvPr/>
        </p:nvSpPr>
        <p:spPr bwMode="auto">
          <a:xfrm>
            <a:off x="520698" y="5949280"/>
            <a:ext cx="8153400" cy="579438"/>
          </a:xfrm>
          <a:prstGeom prst="rect">
            <a:avLst/>
          </a:prstGeom>
          <a:solidFill>
            <a:schemeClr val="hlink"/>
          </a:solidFill>
          <a:ln>
            <a:noFill/>
          </a:ln>
          <a:extLs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50000"/>
              </a:spcBef>
              <a:buClrTx/>
              <a:buSzTx/>
              <a:buFontTx/>
              <a:buNone/>
            </a:pPr>
            <a:r>
              <a:rPr kumimoji="1" lang="zh-CN" altLang="en-US" dirty="0">
                <a:solidFill>
                  <a:srgbClr val="FF0000"/>
                </a:solidFill>
                <a:latin typeface="Times New Roman" pitchFamily="18" charset="0"/>
                <a:ea typeface="隶书" pitchFamily="49" charset="-122"/>
              </a:rPr>
              <a:t>以上控制理论我们称之为传统控制理论。</a:t>
            </a:r>
          </a:p>
        </p:txBody>
      </p:sp>
      <p:sp>
        <p:nvSpPr>
          <p:cNvPr id="8" name="Rectangle 2"/>
          <p:cNvSpPr txBox="1">
            <a:spLocks noChangeArrowheads="1"/>
          </p:cNvSpPr>
          <p:nvPr/>
        </p:nvSpPr>
        <p:spPr>
          <a:xfrm>
            <a:off x="1763713" y="188913"/>
            <a:ext cx="6172200" cy="914400"/>
          </a:xfrm>
          <a:prstGeom prst="rect">
            <a:avLst/>
          </a:prstGeom>
        </p:spPr>
        <p:txBody>
          <a:bodyPr/>
          <a:lst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9pPr>
          </a:lstStyle>
          <a:p>
            <a:pPr eaLnBrk="1" hangingPunct="1">
              <a:defRPr/>
            </a:pPr>
            <a:r>
              <a:rPr lang="zh-CN" altLang="en-US" sz="3800" kern="0" dirty="0" smtClean="0">
                <a:latin typeface="宋体" pitchFamily="2" charset="-122"/>
              </a:rPr>
              <a:t>第一章</a:t>
            </a:r>
            <a:r>
              <a:rPr lang="zh-CN" altLang="en-US" sz="3800" kern="0" dirty="0" smtClean="0"/>
              <a:t> </a:t>
            </a:r>
            <a:r>
              <a:rPr lang="zh-CN" altLang="en-US" sz="3800" kern="0" dirty="0" smtClean="0">
                <a:latin typeface="宋体" pitchFamily="2" charset="-122"/>
              </a:rPr>
              <a:t>绪</a:t>
            </a:r>
            <a:r>
              <a:rPr lang="zh-CN" altLang="en-US" sz="3800" kern="0" dirty="0" smtClean="0"/>
              <a:t> </a:t>
            </a:r>
            <a:r>
              <a:rPr lang="zh-CN" altLang="en-US" sz="3800" kern="0" dirty="0" smtClean="0">
                <a:latin typeface="宋体" pitchFamily="2" charset="-122"/>
              </a:rPr>
              <a:t>论</a:t>
            </a:r>
            <a:r>
              <a:rPr lang="zh-CN" altLang="en-US" kern="0"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5650"/>
                                        </p:tgtEl>
                                        <p:attrNameLst>
                                          <p:attrName>style.visibility</p:attrName>
                                        </p:attrNameLst>
                                      </p:cBhvr>
                                      <p:to>
                                        <p:strVal val="visible"/>
                                      </p:to>
                                    </p:set>
                                    <p:anim calcmode="lin" valueType="num">
                                      <p:cBhvr additive="base">
                                        <p:cTn id="7" dur="500" fill="hold"/>
                                        <p:tgtEl>
                                          <p:spTgt spid="155650"/>
                                        </p:tgtEl>
                                        <p:attrNameLst>
                                          <p:attrName>ppt_x</p:attrName>
                                        </p:attrNameLst>
                                      </p:cBhvr>
                                      <p:tavLst>
                                        <p:tav tm="0">
                                          <p:val>
                                            <p:strVal val="0-#ppt_w/2"/>
                                          </p:val>
                                        </p:tav>
                                        <p:tav tm="100000">
                                          <p:val>
                                            <p:strVal val="#ppt_x"/>
                                          </p:val>
                                        </p:tav>
                                      </p:tavLst>
                                    </p:anim>
                                    <p:anim calcmode="lin" valueType="num">
                                      <p:cBhvr additive="base">
                                        <p:cTn id="8" dur="500" fill="hold"/>
                                        <p:tgtEl>
                                          <p:spTgt spid="15565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5652"/>
                                        </p:tgtEl>
                                        <p:attrNameLst>
                                          <p:attrName>style.visibility</p:attrName>
                                        </p:attrNameLst>
                                      </p:cBhvr>
                                      <p:to>
                                        <p:strVal val="visible"/>
                                      </p:to>
                                    </p:set>
                                    <p:anim calcmode="lin" valueType="num">
                                      <p:cBhvr additive="base">
                                        <p:cTn id="13" dur="500" fill="hold"/>
                                        <p:tgtEl>
                                          <p:spTgt spid="155652"/>
                                        </p:tgtEl>
                                        <p:attrNameLst>
                                          <p:attrName>ppt_x</p:attrName>
                                        </p:attrNameLst>
                                      </p:cBhvr>
                                      <p:tavLst>
                                        <p:tav tm="0">
                                          <p:val>
                                            <p:strVal val="0-#ppt_w/2"/>
                                          </p:val>
                                        </p:tav>
                                        <p:tav tm="100000">
                                          <p:val>
                                            <p:strVal val="#ppt_x"/>
                                          </p:val>
                                        </p:tav>
                                      </p:tavLst>
                                    </p:anim>
                                    <p:anim calcmode="lin" valueType="num">
                                      <p:cBhvr additive="base">
                                        <p:cTn id="14" dur="500" fill="hold"/>
                                        <p:tgtEl>
                                          <p:spTgt spid="15565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5653"/>
                                        </p:tgtEl>
                                        <p:attrNameLst>
                                          <p:attrName>style.visibility</p:attrName>
                                        </p:attrNameLst>
                                      </p:cBhvr>
                                      <p:to>
                                        <p:strVal val="visible"/>
                                      </p:to>
                                    </p:set>
                                    <p:anim calcmode="lin" valueType="num">
                                      <p:cBhvr additive="base">
                                        <p:cTn id="19" dur="500" fill="hold"/>
                                        <p:tgtEl>
                                          <p:spTgt spid="155653"/>
                                        </p:tgtEl>
                                        <p:attrNameLst>
                                          <p:attrName>ppt_x</p:attrName>
                                        </p:attrNameLst>
                                      </p:cBhvr>
                                      <p:tavLst>
                                        <p:tav tm="0">
                                          <p:val>
                                            <p:strVal val="0-#ppt_w/2"/>
                                          </p:val>
                                        </p:tav>
                                        <p:tav tm="100000">
                                          <p:val>
                                            <p:strVal val="#ppt_x"/>
                                          </p:val>
                                        </p:tav>
                                      </p:tavLst>
                                    </p:anim>
                                    <p:anim calcmode="lin" valueType="num">
                                      <p:cBhvr additive="base">
                                        <p:cTn id="20" dur="500" fill="hold"/>
                                        <p:tgtEl>
                                          <p:spTgt spid="15565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5654"/>
                                        </p:tgtEl>
                                        <p:attrNameLst>
                                          <p:attrName>style.visibility</p:attrName>
                                        </p:attrNameLst>
                                      </p:cBhvr>
                                      <p:to>
                                        <p:strVal val="visible"/>
                                      </p:to>
                                    </p:set>
                                    <p:anim calcmode="lin" valueType="num">
                                      <p:cBhvr additive="base">
                                        <p:cTn id="25" dur="500" fill="hold"/>
                                        <p:tgtEl>
                                          <p:spTgt spid="155654"/>
                                        </p:tgtEl>
                                        <p:attrNameLst>
                                          <p:attrName>ppt_x</p:attrName>
                                        </p:attrNameLst>
                                      </p:cBhvr>
                                      <p:tavLst>
                                        <p:tav tm="0">
                                          <p:val>
                                            <p:strVal val="0-#ppt_w/2"/>
                                          </p:val>
                                        </p:tav>
                                        <p:tav tm="100000">
                                          <p:val>
                                            <p:strVal val="#ppt_x"/>
                                          </p:val>
                                        </p:tav>
                                      </p:tavLst>
                                    </p:anim>
                                    <p:anim calcmode="lin" valueType="num">
                                      <p:cBhvr additive="base">
                                        <p:cTn id="26" dur="500" fill="hold"/>
                                        <p:tgtEl>
                                          <p:spTgt spid="15565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7" presetClass="entr" presetSubtype="2" fill="hold" grpId="0" nodeType="clickEffect">
                                  <p:stCondLst>
                                    <p:cond delay="0"/>
                                  </p:stCondLst>
                                  <p:childTnLst>
                                    <p:set>
                                      <p:cBhvr>
                                        <p:cTn id="30" dur="1" fill="hold">
                                          <p:stCondLst>
                                            <p:cond delay="0"/>
                                          </p:stCondLst>
                                        </p:cTn>
                                        <p:tgtEl>
                                          <p:spTgt spid="155655"/>
                                        </p:tgtEl>
                                        <p:attrNameLst>
                                          <p:attrName>style.visibility</p:attrName>
                                        </p:attrNameLst>
                                      </p:cBhvr>
                                      <p:to>
                                        <p:strVal val="visible"/>
                                      </p:to>
                                    </p:set>
                                    <p:anim calcmode="lin" valueType="num">
                                      <p:cBhvr additive="base">
                                        <p:cTn id="31" dur="5000" fill="hold"/>
                                        <p:tgtEl>
                                          <p:spTgt spid="155655"/>
                                        </p:tgtEl>
                                        <p:attrNameLst>
                                          <p:attrName>ppt_x</p:attrName>
                                        </p:attrNameLst>
                                      </p:cBhvr>
                                      <p:tavLst>
                                        <p:tav tm="0">
                                          <p:val>
                                            <p:strVal val="1+#ppt_w/2"/>
                                          </p:val>
                                        </p:tav>
                                        <p:tav tm="100000">
                                          <p:val>
                                            <p:strVal val="#ppt_x"/>
                                          </p:val>
                                        </p:tav>
                                      </p:tavLst>
                                    </p:anim>
                                    <p:anim calcmode="lin" valueType="num">
                                      <p:cBhvr additive="base">
                                        <p:cTn id="32" dur="5000" fill="hold"/>
                                        <p:tgtEl>
                                          <p:spTgt spid="1556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0" grpId="0" autoUpdateAnimBg="0"/>
      <p:bldP spid="155652" grpId="0" autoUpdateAnimBg="0"/>
      <p:bldP spid="155653" grpId="0" autoUpdateAnimBg="0"/>
      <p:bldP spid="155654" grpId="0" autoUpdateAnimBg="0"/>
      <p:bldP spid="155655"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p:txBody>
          <a:bodyPr/>
          <a:lstStyle/>
          <a:p>
            <a:pPr eaLnBrk="1" hangingPunct="1">
              <a:defRPr/>
            </a:pPr>
            <a:r>
              <a:rPr lang="zh-CN" altLang="en-US" sz="2800" b="1" dirty="0" smtClean="0">
                <a:solidFill>
                  <a:srgbClr val="FF0000"/>
                </a:solidFill>
                <a:ea typeface="黑体" pitchFamily="2" charset="-122"/>
              </a:rPr>
              <a:t>经典控制</a:t>
            </a:r>
            <a:r>
              <a:rPr lang="zh-CN" altLang="en-US" sz="2800" b="1" dirty="0" smtClean="0"/>
              <a:t>：研究单输入</a:t>
            </a:r>
            <a:r>
              <a:rPr lang="en-US" altLang="zh-CN" sz="2800" b="1" dirty="0" smtClean="0"/>
              <a:t>/</a:t>
            </a:r>
            <a:r>
              <a:rPr lang="zh-CN" altLang="en-US" sz="2800" b="1" dirty="0" smtClean="0"/>
              <a:t>出系统，频域法为主，</a:t>
            </a:r>
            <a:r>
              <a:rPr lang="en-US" altLang="zh-CN" sz="2800" b="1" dirty="0" smtClean="0"/>
              <a:t>20</a:t>
            </a:r>
            <a:r>
              <a:rPr lang="zh-CN" altLang="en-US" sz="2800" b="1" dirty="0" smtClean="0"/>
              <a:t>世纪</a:t>
            </a:r>
            <a:r>
              <a:rPr lang="en-US" altLang="zh-CN" sz="2800" b="1" dirty="0" smtClean="0"/>
              <a:t>40</a:t>
            </a:r>
            <a:r>
              <a:rPr lang="zh-CN" altLang="en-US" sz="2800" b="1" dirty="0" smtClean="0"/>
              <a:t>年代建立起来的。</a:t>
            </a:r>
          </a:p>
          <a:p>
            <a:pPr eaLnBrk="1" hangingPunct="1">
              <a:defRPr/>
            </a:pPr>
            <a:endParaRPr lang="zh-CN" altLang="en-US" sz="2800" dirty="0" smtClean="0"/>
          </a:p>
          <a:p>
            <a:pPr eaLnBrk="1" hangingPunct="1">
              <a:defRPr/>
            </a:pPr>
            <a:r>
              <a:rPr lang="zh-CN" altLang="en-US" sz="2800" b="1" dirty="0" smtClean="0">
                <a:solidFill>
                  <a:srgbClr val="FF0000"/>
                </a:solidFill>
                <a:ea typeface="黑体" pitchFamily="2" charset="-122"/>
              </a:rPr>
              <a:t>现代控制</a:t>
            </a:r>
            <a:r>
              <a:rPr lang="zh-CN" altLang="en-US" sz="2800" dirty="0" smtClean="0"/>
              <a:t>：</a:t>
            </a:r>
            <a:r>
              <a:rPr lang="zh-CN" altLang="en-US" sz="2800" b="1" dirty="0" smtClean="0"/>
              <a:t>研究多输入</a:t>
            </a:r>
            <a:r>
              <a:rPr lang="en-US" altLang="zh-CN" sz="2800" b="1" dirty="0" smtClean="0"/>
              <a:t>/</a:t>
            </a:r>
            <a:r>
              <a:rPr lang="zh-CN" altLang="en-US" sz="2800" b="1" dirty="0" smtClean="0"/>
              <a:t>出系统、非线性时变系统，</a:t>
            </a:r>
            <a:r>
              <a:rPr lang="en-US" altLang="zh-CN" sz="2800" b="1" dirty="0" smtClean="0"/>
              <a:t>20</a:t>
            </a:r>
            <a:r>
              <a:rPr lang="zh-CN" altLang="en-US" sz="2800" b="1" dirty="0" smtClean="0"/>
              <a:t>世纪</a:t>
            </a:r>
            <a:r>
              <a:rPr lang="en-US" altLang="zh-CN" sz="2800" b="1" dirty="0" smtClean="0"/>
              <a:t>60</a:t>
            </a:r>
            <a:r>
              <a:rPr lang="zh-CN" altLang="en-US" sz="2800" b="1" dirty="0" smtClean="0"/>
              <a:t>年代发展起来的。卡尔曼的可控性可观性，卡尔曼滤波，庞特里亚极大值原理是现代控制的主要标志，采用状态空间法，李氏稳定法，可达到最优性能指标。</a:t>
            </a:r>
          </a:p>
          <a:p>
            <a:pPr eaLnBrk="1" hangingPunct="1">
              <a:defRPr/>
            </a:pPr>
            <a:endParaRPr lang="zh-CN" altLang="en-US" sz="2800" dirty="0" smtClean="0"/>
          </a:p>
          <a:p>
            <a:pPr eaLnBrk="1" hangingPunct="1">
              <a:defRPr/>
            </a:pPr>
            <a:r>
              <a:rPr lang="zh-CN" altLang="en-US" sz="2800" b="1" dirty="0" smtClean="0">
                <a:solidFill>
                  <a:srgbClr val="FF0000"/>
                </a:solidFill>
                <a:ea typeface="黑体" pitchFamily="2" charset="-122"/>
              </a:rPr>
              <a:t>缺点</a:t>
            </a:r>
            <a:r>
              <a:rPr lang="zh-CN" altLang="en-US" sz="2800" b="1" dirty="0" smtClean="0"/>
              <a:t>：依赖被控对象的精确数学模型</a:t>
            </a:r>
          </a:p>
          <a:p>
            <a:pPr eaLnBrk="1" hangingPunct="1">
              <a:defRPr/>
            </a:pPr>
            <a:endParaRPr lang="zh-CN" altLang="en-US" sz="2800" dirty="0" smtClean="0"/>
          </a:p>
          <a:p>
            <a:pPr eaLnBrk="1" hangingPunct="1">
              <a:defRPr/>
            </a:pPr>
            <a:endParaRPr lang="zh-CN" altLang="en-US" sz="2800" dirty="0" smtClean="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3.5|1.2|1.6|18.4|1.2|23.5"/>
</p:tagLst>
</file>

<file path=ppt/theme/theme1.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宋体"/>
        <a:cs typeface=""/>
      </a:majorFont>
      <a:minorFont>
        <a:latin typeface="Garamond"/>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ea typeface="宋体" pitchFamily="2" charset="-122"/>
          </a:defRPr>
        </a:defPPr>
      </a:lstStyle>
    </a:lnDef>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Template>
  <TotalTime>1543</TotalTime>
  <Words>2454</Words>
  <Application>Microsoft Office PowerPoint</Application>
  <PresentationFormat>全屏显示(4:3)</PresentationFormat>
  <Paragraphs>519</Paragraphs>
  <Slides>56</Slides>
  <Notes>6</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56</vt:i4>
      </vt:variant>
    </vt:vector>
  </HeadingPairs>
  <TitlesOfParts>
    <vt:vector size="58" baseType="lpstr">
      <vt:lpstr>Stream</vt:lpstr>
      <vt:lpstr>Equation</vt:lpstr>
      <vt:lpstr>  智 能 控 制  Intelligent Control</vt:lpstr>
      <vt:lpstr>PowerPoint 演示文稿</vt:lpstr>
      <vt:lpstr>学习要求</vt:lpstr>
      <vt:lpstr>评      分</vt:lpstr>
      <vt:lpstr>PowerPoint 演示文稿</vt:lpstr>
      <vt:lpstr>PowerPoint 演示文稿</vt:lpstr>
      <vt:lpstr>第一章 绪 论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1.2智能控制的研究对象 </vt:lpstr>
      <vt:lpstr>PowerPoint 演示文稿</vt:lpstr>
      <vt:lpstr>PowerPoint 演示文稿</vt:lpstr>
      <vt:lpstr>1.3 智能控制系统</vt:lpstr>
      <vt:lpstr> 2. 智能控制系统的基本结构</vt:lpstr>
      <vt:lpstr>PowerPoint 演示文稿</vt:lpstr>
      <vt:lpstr>PowerPoint 演示文稿</vt:lpstr>
      <vt:lpstr>PowerPoint 演示文稿</vt:lpstr>
      <vt:lpstr>PowerPoint 演示文稿</vt:lpstr>
      <vt:lpstr>1.4 智能控制系统的主要特点</vt:lpstr>
      <vt:lpstr>PowerPoint 演示文稿</vt:lpstr>
      <vt:lpstr>1.5 智能控制研究的数学工具</vt:lpstr>
      <vt:lpstr>1.6  智能控制的发展概况</vt:lpstr>
      <vt:lpstr>PowerPoint 演示文稿</vt:lpstr>
      <vt:lpstr>智能控制的主要形式</vt:lpstr>
      <vt:lpstr>PowerPoint 演示文稿</vt:lpstr>
      <vt:lpstr>PowerPoint 演示文稿</vt:lpstr>
      <vt:lpstr>PowerPoint 演示文稿</vt:lpstr>
      <vt:lpstr>PowerPoint 演示文稿</vt:lpstr>
      <vt:lpstr>例子</vt:lpstr>
      <vt:lpstr>PowerPoint 演示文稿</vt:lpstr>
      <vt:lpstr>PowerPoint 演示文稿</vt:lpstr>
      <vt:lpstr>模糊的概念</vt:lpstr>
      <vt:lpstr>PowerPoint 演示文稿</vt:lpstr>
      <vt:lpstr>PowerPoint 演示文稿</vt:lpstr>
      <vt:lpstr>PowerPoint 演示文稿</vt:lpstr>
      <vt:lpstr>模糊控制系统结构</vt:lpstr>
      <vt:lpstr>PowerPoint 演示文稿</vt:lpstr>
      <vt:lpstr>PowerPoint 演示文稿</vt:lpstr>
      <vt:lpstr>工作原理</vt:lpstr>
      <vt:lpstr>神经网络的特点</vt:lpstr>
      <vt:lpstr>PowerPoint 演示文稿</vt:lpstr>
      <vt:lpstr>PowerPoint 演示文稿</vt:lpstr>
      <vt:lpstr>遗传算法</vt:lpstr>
      <vt:lpstr>遗传算法</vt:lpstr>
      <vt:lpstr>PowerPoint 演示文稿</vt:lpstr>
      <vt:lpstr>专家系统</vt:lpstr>
      <vt:lpstr>PowerPoint 演示文稿</vt:lpstr>
      <vt:lpstr>PowerPoint 演示文稿</vt:lpstr>
      <vt:lpstr>PowerPoint 演示文稿</vt:lpstr>
      <vt:lpstr>智能控制的应用</vt:lpstr>
      <vt:lpstr>PowerPoint 演示文稿</vt:lpstr>
    </vt:vector>
  </TitlesOfParts>
  <Company>305</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智能控制</dc:title>
  <dc:creator>tony</dc:creator>
  <cp:lastModifiedBy>normanz</cp:lastModifiedBy>
  <cp:revision>149</cp:revision>
  <cp:lastPrinted>1601-01-01T00:00:00Z</cp:lastPrinted>
  <dcterms:created xsi:type="dcterms:W3CDTF">2003-03-30T10:34:02Z</dcterms:created>
  <dcterms:modified xsi:type="dcterms:W3CDTF">2018-10-16T10:27:15Z</dcterms:modified>
</cp:coreProperties>
</file>