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67" r:id="rId2"/>
    <p:sldId id="268" r:id="rId3"/>
    <p:sldId id="269" r:id="rId4"/>
    <p:sldId id="341" r:id="rId5"/>
    <p:sldId id="270" r:id="rId6"/>
    <p:sldId id="271" r:id="rId7"/>
    <p:sldId id="274" r:id="rId8"/>
    <p:sldId id="336" r:id="rId9"/>
    <p:sldId id="275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277" r:id="rId18"/>
    <p:sldId id="278" r:id="rId19"/>
    <p:sldId id="330" r:id="rId20"/>
    <p:sldId id="306" r:id="rId21"/>
    <p:sldId id="331" r:id="rId22"/>
    <p:sldId id="280" r:id="rId23"/>
    <p:sldId id="338" r:id="rId24"/>
    <p:sldId id="282" r:id="rId25"/>
    <p:sldId id="283" r:id="rId26"/>
    <p:sldId id="284" r:id="rId27"/>
    <p:sldId id="333" r:id="rId28"/>
    <p:sldId id="286" r:id="rId29"/>
    <p:sldId id="287" r:id="rId30"/>
    <p:sldId id="288" r:id="rId31"/>
    <p:sldId id="334" r:id="rId32"/>
    <p:sldId id="289" r:id="rId33"/>
    <p:sldId id="290" r:id="rId34"/>
    <p:sldId id="335" r:id="rId35"/>
    <p:sldId id="308" r:id="rId36"/>
    <p:sldId id="309" r:id="rId37"/>
    <p:sldId id="312" r:id="rId38"/>
    <p:sldId id="310" r:id="rId39"/>
    <p:sldId id="311" r:id="rId40"/>
    <p:sldId id="301" r:id="rId41"/>
    <p:sldId id="322" r:id="rId42"/>
    <p:sldId id="324" r:id="rId43"/>
    <p:sldId id="294" r:id="rId44"/>
    <p:sldId id="295" r:id="rId45"/>
    <p:sldId id="340" r:id="rId46"/>
    <p:sldId id="302" r:id="rId47"/>
    <p:sldId id="339" r:id="rId48"/>
    <p:sldId id="297" r:id="rId49"/>
    <p:sldId id="303" r:id="rId50"/>
    <p:sldId id="296" r:id="rId51"/>
    <p:sldId id="314" r:id="rId52"/>
    <p:sldId id="315" r:id="rId53"/>
    <p:sldId id="316" r:id="rId54"/>
    <p:sldId id="326" r:id="rId55"/>
    <p:sldId id="345" r:id="rId56"/>
    <p:sldId id="317" r:id="rId57"/>
    <p:sldId id="318" r:id="rId58"/>
    <p:sldId id="319" r:id="rId59"/>
    <p:sldId id="285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FFFFF"/>
    <a:srgbClr val="6666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498" autoAdjust="0"/>
  </p:normalViewPr>
  <p:slideViewPr>
    <p:cSldViewPr>
      <p:cViewPr>
        <p:scale>
          <a:sx n="66" d="100"/>
          <a:sy n="66" d="100"/>
        </p:scale>
        <p:origin x="-2922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56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6" Type="http://schemas.openxmlformats.org/officeDocument/2006/relationships/image" Target="../media/image46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18" Type="http://schemas.openxmlformats.org/officeDocument/2006/relationships/image" Target="../media/image7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17" Type="http://schemas.openxmlformats.org/officeDocument/2006/relationships/image" Target="../media/image77.emf"/><Relationship Id="rId2" Type="http://schemas.openxmlformats.org/officeDocument/2006/relationships/image" Target="../media/image62.emf"/><Relationship Id="rId16" Type="http://schemas.openxmlformats.org/officeDocument/2006/relationships/image" Target="../media/image76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5" Type="http://schemas.openxmlformats.org/officeDocument/2006/relationships/image" Target="../media/image7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NULL"/><Relationship Id="rId4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第三章  模糊控制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72FE778-EE80-47C4-8070-7D5107B93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419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C86D88D-5E3D-41F1-A995-E4D130430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156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156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456DDB-0CCD-46CF-8036-7AE23C6BA794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C7981C-65B1-4DB2-B1EE-95ECD77CC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85618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7B4C6-1427-41C1-A588-00C37A6D7194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889E0-55B0-4E71-961C-AB1642483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294520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92D3-E020-479A-A483-A471527CF9B0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FEB0C-DA6A-4A8D-934E-294EBB08C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918671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EC88C-0804-4812-8CE1-4C8EF674DE6F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90B2-37F1-4799-976A-66A2CD768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68430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D92B0-4FF4-4E8E-9DFC-2C5F9E2E280C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90458-EC89-4062-A1FC-64BFCD87B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77923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5684A-85A6-4B62-AE41-A047D4DBF4C7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7A18A-985E-4380-AE4F-F98BD734A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95990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2557-FBDF-4EA2-B338-0E03D2DE9E5B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9BDB-483E-4614-A26A-8C0C11FE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37647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392CF-9520-41C8-8D59-885628C88BEC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2E9B-6972-47A3-95DE-20DBCB395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147055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39EC-87C6-49DE-ABFF-520163781DD7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73A47-1494-47B1-81DD-B646D311A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800521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C023B-FB40-4B0C-A88A-9F9345B76F34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F9BDD-6872-4134-97C8-F658DC44D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928972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66D4D-1DAE-4513-B09C-63D284C93D6E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C4EA3-6432-4D93-A204-B9B3F3187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340275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214D-67D7-44F9-8296-03FEB6BB7C22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364F5-4634-4A17-8755-801541929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70019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A499-E06A-404F-B019-7483F1A7780F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5BA09-45B7-4C4F-8954-1ADABFF9C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09921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9E200-EE10-48B9-A483-68443F4DD820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1002-AEC3-4039-8A4F-EC9970297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822865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888D-FA94-43A0-8475-365E5178C6CA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D6CD9-29D8-476C-A3AF-B012E9AEBB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567888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8221-2676-4C7C-B90A-11FA9D0C03A5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47E-86F5-4F8A-9842-58EA9C4068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375295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44D1872C-53FE-40EA-870E-7C0B1DD7A75A}" type="datetime1">
              <a:rPr lang="zh-CN" altLang="en-US"/>
              <a:pPr>
                <a:defRPr/>
              </a:pPr>
              <a:t>2018/11/6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fld id="{313181C9-6996-4035-8FEF-EC5661E36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277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053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053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053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053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053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053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4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054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054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ransition spd="med">
    <p:zoom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46.e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e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4.emf"/><Relationship Id="rId8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6.e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8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1.emf"/><Relationship Id="rId32" Type="http://schemas.openxmlformats.org/officeDocument/2006/relationships/image" Target="../media/image75.e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3.emf"/><Relationship Id="rId36" Type="http://schemas.openxmlformats.org/officeDocument/2006/relationships/image" Target="../media/image77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4.e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3.emf"/><Relationship Id="rId3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97.e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99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37" Type="http://schemas.openxmlformats.org/officeDocument/2006/relationships/oleObject" Target="../embeddings/oleObject100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99.bin"/><Relationship Id="rId8" Type="http://schemas.openxmlformats.org/officeDocument/2006/relationships/image" Target="../media/image84.emf"/><Relationship Id="rId3" Type="http://schemas.openxmlformats.org/officeDocument/2006/relationships/oleObject" Target="../embeddings/oleObject8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3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4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5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5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3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2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0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1.e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47625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第三章   模糊控制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345363" cy="381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 smtClean="0">
                <a:cs typeface="Arial" charset="0"/>
              </a:rPr>
              <a:t>3</a:t>
            </a:r>
            <a:r>
              <a:rPr lang="en-US" altLang="zh-CN" sz="4000" b="1" dirty="0" smtClean="0">
                <a:cs typeface="Arial" charset="0"/>
                <a:hlinkClick r:id="rId2" action="ppaction://hlinksldjump"/>
              </a:rPr>
              <a:t>.1  </a:t>
            </a:r>
            <a:r>
              <a:rPr lang="zh-CN" altLang="en-US" sz="4000" b="1" dirty="0" smtClean="0">
                <a:hlinkClick r:id="rId2" action="ppaction://hlinksldjump"/>
              </a:rPr>
              <a:t>模糊控制的基本概念</a:t>
            </a:r>
            <a:endParaRPr lang="zh-CN" altLang="en-US" sz="40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 smtClean="0">
                <a:cs typeface="Arial" charset="0"/>
              </a:rPr>
              <a:t>3</a:t>
            </a:r>
            <a:r>
              <a:rPr lang="en-US" altLang="zh-CN" sz="4000" b="1" dirty="0" smtClean="0">
                <a:cs typeface="Arial" charset="0"/>
                <a:hlinkClick r:id="rId3" action="ppaction://hlinksldjump"/>
              </a:rPr>
              <a:t>.2  </a:t>
            </a:r>
            <a:r>
              <a:rPr lang="zh-CN" altLang="en-US" sz="4000" b="1" dirty="0" smtClean="0">
                <a:hlinkClick r:id="rId3" action="ppaction://hlinksldjump"/>
              </a:rPr>
              <a:t>模糊控制系统的组成</a:t>
            </a:r>
            <a:endParaRPr lang="zh-CN" altLang="en-US" sz="40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 smtClean="0">
                <a:cs typeface="Arial" charset="0"/>
              </a:rPr>
              <a:t>3</a:t>
            </a:r>
            <a:r>
              <a:rPr lang="en-US" altLang="zh-CN" sz="4000" b="1" u="sng" dirty="0" smtClean="0">
                <a:cs typeface="Arial" charset="0"/>
                <a:hlinkClick r:id="rId4" action="ppaction://hlinksldjump"/>
              </a:rPr>
              <a:t>.3 </a:t>
            </a:r>
            <a:r>
              <a:rPr lang="en-US" altLang="zh-CN" sz="4000" b="1" dirty="0" smtClean="0">
                <a:cs typeface="Arial" charset="0"/>
                <a:hlinkClick r:id="rId4" action="ppaction://hlinksldjump"/>
              </a:rPr>
              <a:t> </a:t>
            </a:r>
            <a:r>
              <a:rPr lang="zh-CN" altLang="en-US" sz="4000" b="1" dirty="0" smtClean="0">
                <a:hlinkClick r:id="rId4" action="ppaction://hlinksldjump"/>
              </a:rPr>
              <a:t>模糊控制器设计的基本方法</a:t>
            </a:r>
            <a:endParaRPr lang="zh-CN" altLang="en-US" sz="4000" b="1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58888" y="4508500"/>
            <a:ext cx="6983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40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3.4 </a:t>
            </a:r>
            <a:r>
              <a:rPr lang="zh-CN" altLang="en-US" sz="40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模糊控制规则自调整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250824" y="620713"/>
            <a:ext cx="889317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1. </a:t>
            </a:r>
            <a:r>
              <a:rPr lang="zh-CN" altLang="en-US" b="1" dirty="0" smtClean="0">
                <a:solidFill>
                  <a:schemeClr val="hlink"/>
                </a:solidFill>
              </a:rPr>
              <a:t>模糊控制器：</a:t>
            </a:r>
            <a:r>
              <a:rPr lang="zh-CN" altLang="en-US" b="1" dirty="0" smtClean="0"/>
              <a:t>微机、单片机、模糊芯片。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2. </a:t>
            </a:r>
            <a:r>
              <a:rPr lang="zh-CN" altLang="en-US" b="1" dirty="0" smtClean="0">
                <a:solidFill>
                  <a:schemeClr val="hlink"/>
                </a:solidFill>
              </a:rPr>
              <a:t>输入</a:t>
            </a:r>
            <a:r>
              <a:rPr lang="en-US" altLang="zh-CN" b="1" dirty="0" smtClean="0">
                <a:solidFill>
                  <a:schemeClr val="hlink"/>
                </a:solidFill>
              </a:rPr>
              <a:t>/</a:t>
            </a:r>
            <a:r>
              <a:rPr lang="zh-CN" altLang="en-US" b="1" dirty="0" smtClean="0">
                <a:solidFill>
                  <a:schemeClr val="hlink"/>
                </a:solidFill>
              </a:rPr>
              <a:t>出接口：</a:t>
            </a:r>
            <a:r>
              <a:rPr lang="en-US" altLang="zh-CN" b="1" dirty="0" smtClean="0"/>
              <a:t>D/A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A/D   </a:t>
            </a:r>
            <a:r>
              <a:rPr lang="zh-CN" altLang="en-US" b="1" dirty="0" smtClean="0"/>
              <a:t>电平变换电路。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3. </a:t>
            </a:r>
            <a:r>
              <a:rPr lang="zh-CN" altLang="en-US" b="1" dirty="0" smtClean="0">
                <a:solidFill>
                  <a:schemeClr val="hlink"/>
                </a:solidFill>
              </a:rPr>
              <a:t>对象：</a:t>
            </a:r>
            <a:r>
              <a:rPr lang="zh-CN" altLang="en-US" b="1" dirty="0" smtClean="0"/>
              <a:t>线性、非线性，时变、定常、时滞、干扰等。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4. </a:t>
            </a:r>
            <a:r>
              <a:rPr lang="zh-CN" altLang="en-US" b="1" dirty="0" smtClean="0">
                <a:solidFill>
                  <a:schemeClr val="hlink"/>
                </a:solidFill>
              </a:rPr>
              <a:t>传感器：</a:t>
            </a:r>
            <a:r>
              <a:rPr lang="zh-CN" altLang="en-US" b="1" dirty="0" smtClean="0"/>
              <a:t>将被控量（温度，流量等）    电信号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hlink"/>
                </a:solidFill>
              </a:rPr>
              <a:t>5. </a:t>
            </a:r>
            <a:r>
              <a:rPr lang="zh-CN" altLang="en-US" b="1" dirty="0">
                <a:solidFill>
                  <a:schemeClr val="hlink"/>
                </a:solidFill>
              </a:rPr>
              <a:t>执行器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b="1" dirty="0" smtClean="0"/>
          </a:p>
        </p:txBody>
      </p:sp>
      <p:sp>
        <p:nvSpPr>
          <p:cNvPr id="40963" name="AutoShape 3076"/>
          <p:cNvSpPr>
            <a:spLocks noChangeArrowheads="1"/>
          </p:cNvSpPr>
          <p:nvPr/>
        </p:nvSpPr>
        <p:spPr bwMode="auto">
          <a:xfrm>
            <a:off x="7235825" y="4868863"/>
            <a:ext cx="363538" cy="233362"/>
          </a:xfrm>
          <a:prstGeom prst="rightArrow">
            <a:avLst>
              <a:gd name="adj1" fmla="val 50000"/>
              <a:gd name="adj2" fmla="val 3894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057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模糊逻辑控制器      </a:t>
            </a:r>
            <a:r>
              <a:rPr lang="en-US" altLang="zh-CN" sz="2800" b="1" dirty="0" smtClean="0"/>
              <a:t>Fuzzy logical controller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简称：模糊控制器   </a:t>
            </a:r>
            <a:r>
              <a:rPr lang="en-US" altLang="zh-CN" sz="2800" b="1" dirty="0" smtClean="0"/>
              <a:t>Fuzzy controller       FC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功能：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zh-CN" altLang="en-US" sz="2800" b="1" dirty="0" smtClean="0"/>
              <a:t>精确量的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推理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zh-CN" altLang="en-US" sz="2800" b="1" dirty="0" smtClean="0"/>
              <a:t>去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                                   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6156325" y="2636838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059113" y="17002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888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1619250" y="2492375"/>
            <a:ext cx="4876800" cy="228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3" name="Rectangle 35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1.  </a:t>
            </a:r>
            <a:r>
              <a:rPr lang="zh-CN" altLang="en-US" b="1" smtClean="0">
                <a:solidFill>
                  <a:schemeClr val="hlink"/>
                </a:solidFill>
              </a:rPr>
              <a:t>模糊控制器的基本结构</a:t>
            </a:r>
            <a:r>
              <a:rPr lang="zh-CN" altLang="en-US" smtClean="0"/>
              <a:t>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endParaRPr lang="zh-CN" altLang="en-US" smtClean="0"/>
          </a:p>
          <a:p>
            <a:pPr marL="609600" indent="-609600" eaLnBrk="1" hangingPunct="1">
              <a:defRPr/>
            </a:pPr>
            <a:endParaRPr lang="en-US" altLang="zh-CN" smtClean="0"/>
          </a:p>
        </p:txBody>
      </p:sp>
      <p:sp>
        <p:nvSpPr>
          <p:cNvPr id="55300" name="Rectangle 36"/>
          <p:cNvSpPr>
            <a:spLocks noChangeArrowheads="1"/>
          </p:cNvSpPr>
          <p:nvPr/>
        </p:nvSpPr>
        <p:spPr bwMode="auto">
          <a:xfrm>
            <a:off x="1828800" y="38862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模糊化</a:t>
            </a:r>
          </a:p>
        </p:txBody>
      </p:sp>
      <p:sp>
        <p:nvSpPr>
          <p:cNvPr id="55301" name="Rectangle 37"/>
          <p:cNvSpPr>
            <a:spLocks noChangeArrowheads="1"/>
          </p:cNvSpPr>
          <p:nvPr/>
        </p:nvSpPr>
        <p:spPr bwMode="auto">
          <a:xfrm>
            <a:off x="3276600" y="3886200"/>
            <a:ext cx="1219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合成决策</a:t>
            </a:r>
          </a:p>
        </p:txBody>
      </p:sp>
      <p:sp>
        <p:nvSpPr>
          <p:cNvPr id="55302" name="Rectangle 38"/>
          <p:cNvSpPr>
            <a:spLocks noChangeArrowheads="1"/>
          </p:cNvSpPr>
          <p:nvPr/>
        </p:nvSpPr>
        <p:spPr bwMode="auto">
          <a:xfrm>
            <a:off x="4953000" y="3886200"/>
            <a:ext cx="1295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非模糊化</a:t>
            </a:r>
          </a:p>
        </p:txBody>
      </p:sp>
      <p:sp>
        <p:nvSpPr>
          <p:cNvPr id="55303" name="Rectangle 39"/>
          <p:cNvSpPr>
            <a:spLocks noChangeArrowheads="1"/>
          </p:cNvSpPr>
          <p:nvPr/>
        </p:nvSpPr>
        <p:spPr bwMode="auto">
          <a:xfrm>
            <a:off x="6877050" y="3860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55304" name="Rectangle 40"/>
          <p:cNvSpPr>
            <a:spLocks noChangeArrowheads="1"/>
          </p:cNvSpPr>
          <p:nvPr/>
        </p:nvSpPr>
        <p:spPr bwMode="auto">
          <a:xfrm>
            <a:off x="3581400" y="30480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知识库</a:t>
            </a:r>
          </a:p>
        </p:txBody>
      </p:sp>
      <p:sp>
        <p:nvSpPr>
          <p:cNvPr id="55305" name="Rectangle 41"/>
          <p:cNvSpPr>
            <a:spLocks noChangeArrowheads="1"/>
          </p:cNvSpPr>
          <p:nvPr/>
        </p:nvSpPr>
        <p:spPr bwMode="auto">
          <a:xfrm>
            <a:off x="4114800" y="4876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传感器</a:t>
            </a:r>
          </a:p>
        </p:txBody>
      </p:sp>
      <p:sp>
        <p:nvSpPr>
          <p:cNvPr id="55306" name="Line 42"/>
          <p:cNvSpPr>
            <a:spLocks noChangeShapeType="1"/>
          </p:cNvSpPr>
          <p:nvPr/>
        </p:nvSpPr>
        <p:spPr bwMode="auto">
          <a:xfrm>
            <a:off x="2895600" y="4191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43"/>
          <p:cNvSpPr>
            <a:spLocks noChangeShapeType="1"/>
          </p:cNvSpPr>
          <p:nvPr/>
        </p:nvSpPr>
        <p:spPr bwMode="auto">
          <a:xfrm>
            <a:off x="4495800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44"/>
          <p:cNvSpPr>
            <a:spLocks noChangeShapeType="1"/>
          </p:cNvSpPr>
          <p:nvPr/>
        </p:nvSpPr>
        <p:spPr bwMode="auto">
          <a:xfrm>
            <a:off x="62484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45"/>
          <p:cNvSpPr>
            <a:spLocks noChangeShapeType="1"/>
          </p:cNvSpPr>
          <p:nvPr/>
        </p:nvSpPr>
        <p:spPr bwMode="auto">
          <a:xfrm>
            <a:off x="79248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Line 46"/>
          <p:cNvSpPr>
            <a:spLocks noChangeShapeType="1"/>
          </p:cNvSpPr>
          <p:nvPr/>
        </p:nvSpPr>
        <p:spPr bwMode="auto">
          <a:xfrm flipH="1">
            <a:off x="5181600" y="51054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Line 47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2" name="Line 48"/>
          <p:cNvSpPr>
            <a:spLocks noChangeShapeType="1"/>
          </p:cNvSpPr>
          <p:nvPr/>
        </p:nvSpPr>
        <p:spPr bwMode="auto">
          <a:xfrm>
            <a:off x="57150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49"/>
          <p:cNvSpPr>
            <a:spLocks noChangeShapeType="1"/>
          </p:cNvSpPr>
          <p:nvPr/>
        </p:nvSpPr>
        <p:spPr bwMode="auto">
          <a:xfrm>
            <a:off x="22098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50"/>
          <p:cNvSpPr>
            <a:spLocks noChangeShapeType="1"/>
          </p:cNvSpPr>
          <p:nvPr/>
        </p:nvSpPr>
        <p:spPr bwMode="auto">
          <a:xfrm flipH="1">
            <a:off x="1447800" y="510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51"/>
          <p:cNvSpPr>
            <a:spLocks noChangeShapeType="1"/>
          </p:cNvSpPr>
          <p:nvPr/>
        </p:nvSpPr>
        <p:spPr bwMode="auto">
          <a:xfrm>
            <a:off x="2209800" y="3352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52"/>
          <p:cNvSpPr>
            <a:spLocks noChangeShapeType="1"/>
          </p:cNvSpPr>
          <p:nvPr/>
        </p:nvSpPr>
        <p:spPr bwMode="auto">
          <a:xfrm flipH="1">
            <a:off x="46482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7" name="Rectangle 53"/>
          <p:cNvSpPr>
            <a:spLocks noChangeArrowheads="1"/>
          </p:cNvSpPr>
          <p:nvPr/>
        </p:nvSpPr>
        <p:spPr bwMode="auto">
          <a:xfrm>
            <a:off x="1403350" y="1628775"/>
            <a:ext cx="4397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Fuzzy Controller </a:t>
            </a: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</a:rPr>
              <a:t>结构</a:t>
            </a:r>
          </a:p>
        </p:txBody>
      </p:sp>
      <p:sp>
        <p:nvSpPr>
          <p:cNvPr id="55318" name="Line 54"/>
          <p:cNvSpPr>
            <a:spLocks noChangeShapeType="1"/>
          </p:cNvSpPr>
          <p:nvPr/>
        </p:nvSpPr>
        <p:spPr bwMode="auto">
          <a:xfrm flipV="1">
            <a:off x="1447800" y="4267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Line 56"/>
          <p:cNvSpPr>
            <a:spLocks noChangeShapeType="1"/>
          </p:cNvSpPr>
          <p:nvPr/>
        </p:nvSpPr>
        <p:spPr bwMode="auto">
          <a:xfrm>
            <a:off x="9144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Line 57"/>
          <p:cNvSpPr>
            <a:spLocks noChangeShapeType="1"/>
          </p:cNvSpPr>
          <p:nvPr/>
        </p:nvSpPr>
        <p:spPr bwMode="auto">
          <a:xfrm>
            <a:off x="8305800" y="4191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59"/>
          <p:cNvSpPr>
            <a:spLocks noChangeShapeType="1"/>
          </p:cNvSpPr>
          <p:nvPr/>
        </p:nvSpPr>
        <p:spPr bwMode="auto">
          <a:xfrm>
            <a:off x="1219200" y="4419600"/>
            <a:ext cx="1524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Oval 60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3" name="Line 61"/>
          <p:cNvSpPr>
            <a:spLocks noChangeShapeType="1"/>
          </p:cNvSpPr>
          <p:nvPr/>
        </p:nvSpPr>
        <p:spPr bwMode="auto">
          <a:xfrm>
            <a:off x="1600200" y="4114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0" name="AutoShape 62"/>
          <p:cNvSpPr>
            <a:spLocks noChangeArrowheads="1"/>
          </p:cNvSpPr>
          <p:nvPr/>
        </p:nvSpPr>
        <p:spPr bwMode="auto">
          <a:xfrm>
            <a:off x="6248400" y="1752600"/>
            <a:ext cx="1676400" cy="762000"/>
          </a:xfrm>
          <a:prstGeom prst="wedgeRoundRectCallout">
            <a:avLst>
              <a:gd name="adj1" fmla="val -57954"/>
              <a:gd name="adj2" fmla="val 700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 Controller</a:t>
            </a:r>
          </a:p>
        </p:txBody>
      </p:sp>
      <p:sp>
        <p:nvSpPr>
          <p:cNvPr id="55325" name="Line 63"/>
          <p:cNvSpPr>
            <a:spLocks noChangeShapeType="1"/>
          </p:cNvSpPr>
          <p:nvPr/>
        </p:nvSpPr>
        <p:spPr bwMode="auto">
          <a:xfrm>
            <a:off x="3962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58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6" grpId="0" animBg="1"/>
      <p:bldP spid="6867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                                       </a:t>
            </a:r>
            <a:r>
              <a:rPr lang="zh-CN" altLang="en-US" b="1" dirty="0" smtClean="0">
                <a:solidFill>
                  <a:srgbClr val="66FF66"/>
                </a:solidFill>
              </a:rPr>
              <a:t>数据库</a:t>
            </a:r>
          </a:p>
          <a:p>
            <a:pPr eaLnBrk="1" hangingPunct="1">
              <a:buNone/>
              <a:defRPr/>
            </a:pPr>
            <a:r>
              <a:rPr lang="zh-CN" altLang="en-US" b="1" dirty="0" smtClean="0"/>
              <a:t>    知识库（</a:t>
            </a:r>
            <a:r>
              <a:rPr lang="en-US" altLang="zh-CN" b="1" dirty="0" smtClean="0"/>
              <a:t>Knowledge Base</a:t>
            </a:r>
            <a:r>
              <a:rPr lang="en-US" altLang="zh-CN" b="1" dirty="0"/>
              <a:t>)      </a:t>
            </a:r>
          </a:p>
          <a:p>
            <a:pPr eaLnBrk="1" hangingPunct="1">
              <a:buNone/>
              <a:defRPr/>
            </a:pPr>
            <a:r>
              <a:rPr lang="en-US" altLang="zh-CN" b="1" dirty="0" smtClean="0">
                <a:solidFill>
                  <a:srgbClr val="66FF66"/>
                </a:solidFill>
              </a:rPr>
              <a:t>                                                       </a:t>
            </a:r>
            <a:r>
              <a:rPr lang="zh-CN" altLang="en-US" b="1" dirty="0" smtClean="0">
                <a:solidFill>
                  <a:srgbClr val="66FF66"/>
                </a:solidFill>
              </a:rPr>
              <a:t>规则库</a:t>
            </a:r>
            <a:endParaRPr lang="en-US" altLang="zh-CN" b="1" dirty="0" smtClean="0">
              <a:solidFill>
                <a:srgbClr val="66FF66"/>
              </a:solidFill>
            </a:endParaRPr>
          </a:p>
          <a:p>
            <a:pPr eaLnBrk="1" hangingPunct="1">
              <a:buNone/>
              <a:defRPr/>
            </a:pPr>
            <a:endParaRPr lang="zh-CN" altLang="en-US" b="1" dirty="0" smtClean="0">
              <a:solidFill>
                <a:srgbClr val="66FF66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在知识库中存贮所有</a:t>
            </a:r>
            <a:r>
              <a:rPr lang="en-US" altLang="zh-CN" b="1" dirty="0" smtClean="0"/>
              <a:t>FC</a:t>
            </a:r>
            <a:r>
              <a:rPr lang="zh-CN" altLang="en-US" b="1" dirty="0" smtClean="0"/>
              <a:t>的知识，并决定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FC</a:t>
            </a:r>
            <a:r>
              <a:rPr lang="zh-CN" altLang="en-US" b="1" dirty="0" smtClean="0"/>
              <a:t>的性能</a:t>
            </a:r>
            <a:r>
              <a:rPr lang="en-US" altLang="zh-CN" b="1" dirty="0" smtClean="0"/>
              <a:t>.</a:t>
            </a:r>
          </a:p>
          <a:p>
            <a:pPr eaLnBrk="1" hangingPunct="1">
              <a:defRPr/>
            </a:pPr>
            <a:endParaRPr lang="en-US" altLang="zh-CN" b="1" dirty="0" smtClean="0"/>
          </a:p>
        </p:txBody>
      </p:sp>
      <p:sp>
        <p:nvSpPr>
          <p:cNvPr id="56323" name="AutoShape 5"/>
          <p:cNvSpPr>
            <a:spLocks/>
          </p:cNvSpPr>
          <p:nvPr/>
        </p:nvSpPr>
        <p:spPr bwMode="auto">
          <a:xfrm>
            <a:off x="5651500" y="1916113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1979613" y="2781300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02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762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b="1" dirty="0" smtClean="0">
                <a:solidFill>
                  <a:srgbClr val="66FF66"/>
                </a:solidFill>
              </a:rPr>
              <a:t>数据库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Data Base):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存贮有关模糊化、模糊推理、非模糊的一些知识。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如隶属函数的定义，论域变换方法等。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66FF66"/>
                </a:solidFill>
              </a:rPr>
              <a:t>   规则库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Rule Base):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包含一组模糊控制规则。即：</a:t>
            </a:r>
            <a:r>
              <a:rPr lang="en-US" altLang="zh-CN" b="1" dirty="0" smtClean="0"/>
              <a:t>if</a:t>
            </a:r>
            <a:r>
              <a:rPr lang="en-US" altLang="zh-CN" b="1" dirty="0" smtClean="0">
                <a:latin typeface="Arial"/>
              </a:rPr>
              <a:t>……</a:t>
            </a:r>
            <a:r>
              <a:rPr lang="en-US" altLang="zh-CN" b="1" dirty="0" smtClean="0"/>
              <a:t>then</a:t>
            </a:r>
            <a:r>
              <a:rPr lang="en-US" altLang="zh-CN" b="1" dirty="0" smtClean="0">
                <a:latin typeface="Arial"/>
              </a:rPr>
              <a:t>……</a:t>
            </a:r>
            <a:endParaRPr lang="en-US" altLang="zh-CN" b="1" dirty="0" smtClean="0"/>
          </a:p>
          <a:p>
            <a:pPr eaLnBrk="1" hangingPunct="1">
              <a:defRPr/>
            </a:pPr>
            <a:endParaRPr lang="en-US" altLang="zh-CN" b="1" dirty="0" smtClean="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187450" y="1341438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1187450" y="4221163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802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4752975" cy="1439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Fuzzy</a:t>
            </a:r>
            <a:r>
              <a:rPr lang="zh-CN" altLang="en-US" sz="2800" b="1" smtClean="0">
                <a:solidFill>
                  <a:schemeClr val="hlink"/>
                </a:solidFill>
              </a:rPr>
              <a:t>有</a:t>
            </a:r>
            <a:r>
              <a:rPr lang="en-US" altLang="zh-CN" sz="2800" b="1" smtClean="0">
                <a:solidFill>
                  <a:schemeClr val="hlink"/>
                </a:solidFill>
              </a:rPr>
              <a:t>n</a:t>
            </a:r>
            <a:r>
              <a:rPr lang="zh-CN" altLang="en-US" sz="2800" b="1" smtClean="0">
                <a:solidFill>
                  <a:schemeClr val="hlink"/>
                </a:solidFill>
              </a:rPr>
              <a:t>条规则并列</a:t>
            </a:r>
            <a:r>
              <a:rPr lang="zh-CN" altLang="en-US" sz="280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defRPr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/>
              <a:t>　　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636838"/>
          <a:ext cx="32654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3" imgW="571320" imgH="368280" progId="Equation.3">
                  <p:embed/>
                </p:oleObj>
              </mc:Choice>
              <mc:Fallback>
                <p:oleObj name="公式" r:id="rId3" imgW="571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32654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322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49275"/>
            <a:ext cx="57594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输入 </a:t>
            </a:r>
            <a:r>
              <a:rPr lang="en-US" altLang="zh-CN" b="1" smtClean="0">
                <a:solidFill>
                  <a:schemeClr val="hlink"/>
                </a:solidFill>
              </a:rPr>
              <a:t>e  </a:t>
            </a:r>
            <a:r>
              <a:rPr lang="en-US" altLang="zh-CN" b="1" smtClean="0"/>
              <a:t>, </a:t>
            </a:r>
            <a:r>
              <a:rPr lang="zh-CN" altLang="en-US" b="1" smtClean="0"/>
              <a:t>推理结果：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输入   　　     </a:t>
            </a:r>
            <a:r>
              <a:rPr lang="en-US" altLang="zh-CN" b="1" smtClean="0"/>
              <a:t>,  </a:t>
            </a:r>
            <a:r>
              <a:rPr lang="zh-CN" altLang="en-US" b="1" smtClean="0"/>
              <a:t>推理结果：</a:t>
            </a:r>
          </a:p>
          <a:p>
            <a:pPr eaLnBrk="1" hangingPunct="1">
              <a:defRPr/>
            </a:pPr>
            <a:endParaRPr lang="en-US" altLang="zh-CN" sz="2800" b="1" smtClean="0"/>
          </a:p>
        </p:txBody>
      </p:sp>
      <p:graphicFrame>
        <p:nvGraphicFramePr>
          <p:cNvPr id="27650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708275"/>
          <a:ext cx="13176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13176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4221163"/>
          <a:ext cx="4587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45878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026"/>
          <p:cNvGraphicFramePr>
            <a:graphicFrameLocks noChangeAspect="1"/>
          </p:cNvGraphicFramePr>
          <p:nvPr/>
        </p:nvGraphicFramePr>
        <p:xfrm>
          <a:off x="3203575" y="1341438"/>
          <a:ext cx="2254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7" imgW="622080" imgH="215640" progId="Equation.DSMT4">
                  <p:embed/>
                </p:oleObj>
              </mc:Choice>
              <mc:Fallback>
                <p:oleObj name="Equation" r:id="rId7" imgW="622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2254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5625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457200"/>
            <a:ext cx="60960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chemeClr val="hlink"/>
                </a:solidFill>
              </a:rPr>
              <a:t>模糊控制的基本原理：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315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语言变量：</a:t>
            </a:r>
            <a:r>
              <a:rPr lang="zh-CN" altLang="en-US" b="1" dirty="0" smtClean="0"/>
              <a:t>误差 </a:t>
            </a:r>
            <a:r>
              <a:rPr lang="en-US" altLang="zh-CN" b="1" dirty="0" smtClean="0"/>
              <a:t>e, E.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               </a:t>
            </a:r>
            <a:r>
              <a:rPr lang="zh-CN" altLang="en-US" b="1" dirty="0" smtClean="0"/>
              <a:t>误差的变化   </a:t>
            </a:r>
            <a:r>
              <a:rPr lang="en-US" altLang="zh-CN" b="1" dirty="0" smtClean="0"/>
              <a:t>e  (EC),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                </a:t>
            </a:r>
            <a:r>
              <a:rPr lang="zh-CN" altLang="en-US" b="1" dirty="0" smtClean="0"/>
              <a:t>控制量 </a:t>
            </a:r>
            <a:r>
              <a:rPr lang="en-US" altLang="zh-CN" b="1" dirty="0" err="1" smtClean="0"/>
              <a:t>U,u</a:t>
            </a:r>
            <a:r>
              <a:rPr lang="en-US" altLang="zh-CN" b="1" dirty="0" smtClean="0"/>
              <a:t>  </a:t>
            </a:r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2595563" y="4759325"/>
            <a:ext cx="9906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模糊化</a:t>
            </a:r>
          </a:p>
        </p:txBody>
      </p:sp>
      <p:sp>
        <p:nvSpPr>
          <p:cNvPr id="4107" name="Rectangle 5"/>
          <p:cNvSpPr>
            <a:spLocks noChangeArrowheads="1"/>
          </p:cNvSpPr>
          <p:nvPr/>
        </p:nvSpPr>
        <p:spPr bwMode="auto">
          <a:xfrm>
            <a:off x="3890963" y="4606925"/>
            <a:ext cx="1371600" cy="914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模糊控制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规则</a:t>
            </a: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auto">
          <a:xfrm>
            <a:off x="5491163" y="4759325"/>
            <a:ext cx="762000" cy="685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决策</a:t>
            </a:r>
          </a:p>
        </p:txBody>
      </p:sp>
      <p:sp>
        <p:nvSpPr>
          <p:cNvPr id="4109" name="Rectangle 7"/>
          <p:cNvSpPr>
            <a:spLocks noChangeArrowheads="1"/>
          </p:cNvSpPr>
          <p:nvPr/>
        </p:nvSpPr>
        <p:spPr bwMode="auto">
          <a:xfrm>
            <a:off x="6557963" y="4683125"/>
            <a:ext cx="12192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非模糊化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处理</a:t>
            </a:r>
          </a:p>
        </p:txBody>
      </p:sp>
      <p:sp>
        <p:nvSpPr>
          <p:cNvPr id="4110" name="Rectangle 8"/>
          <p:cNvSpPr>
            <a:spLocks noChangeArrowheads="1"/>
          </p:cNvSpPr>
          <p:nvPr/>
        </p:nvSpPr>
        <p:spPr bwMode="auto">
          <a:xfrm>
            <a:off x="1604963" y="4835525"/>
            <a:ext cx="7620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A/D</a:t>
            </a:r>
          </a:p>
        </p:txBody>
      </p:sp>
      <p:sp>
        <p:nvSpPr>
          <p:cNvPr id="4111" name="Oval 9"/>
          <p:cNvSpPr>
            <a:spLocks noChangeArrowheads="1"/>
          </p:cNvSpPr>
          <p:nvPr/>
        </p:nvSpPr>
        <p:spPr bwMode="auto">
          <a:xfrm>
            <a:off x="1147763" y="4987925"/>
            <a:ext cx="144462" cy="144463"/>
          </a:xfrm>
          <a:prstGeom prst="ellipse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2" name="Line 10"/>
          <p:cNvSpPr>
            <a:spLocks noChangeShapeType="1"/>
          </p:cNvSpPr>
          <p:nvPr/>
        </p:nvSpPr>
        <p:spPr bwMode="auto">
          <a:xfrm>
            <a:off x="1300163" y="50641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1"/>
          <p:cNvSpPr>
            <a:spLocks noChangeShapeType="1"/>
          </p:cNvSpPr>
          <p:nvPr/>
        </p:nvSpPr>
        <p:spPr bwMode="auto">
          <a:xfrm>
            <a:off x="2366963" y="50641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12"/>
          <p:cNvSpPr>
            <a:spLocks noChangeShapeType="1"/>
          </p:cNvSpPr>
          <p:nvPr/>
        </p:nvSpPr>
        <p:spPr bwMode="auto">
          <a:xfrm>
            <a:off x="3586163" y="50641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13"/>
          <p:cNvSpPr>
            <a:spLocks noChangeShapeType="1"/>
          </p:cNvSpPr>
          <p:nvPr/>
        </p:nvSpPr>
        <p:spPr bwMode="auto">
          <a:xfrm>
            <a:off x="5262563" y="50641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14"/>
          <p:cNvSpPr>
            <a:spLocks noChangeShapeType="1"/>
          </p:cNvSpPr>
          <p:nvPr/>
        </p:nvSpPr>
        <p:spPr bwMode="auto">
          <a:xfrm>
            <a:off x="6253163" y="50641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8081963" y="4911725"/>
            <a:ext cx="38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Ku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7777163" y="50641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 flipV="1">
            <a:off x="8462963" y="5102225"/>
            <a:ext cx="457200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V="1">
            <a:off x="1223963" y="51403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292725" y="2420938"/>
            <a:ext cx="158750" cy="241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919163" y="50641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1223963" y="4530725"/>
          <a:ext cx="388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3" imgW="114120" imgH="139680" progId="Equation.DSMT4">
                  <p:embed/>
                </p:oleObj>
              </mc:Choice>
              <mc:Fallback>
                <p:oleObj name="Equation" r:id="rId3" imgW="114120" imgH="139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530725"/>
                        <a:ext cx="388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8"/>
          <p:cNvGraphicFramePr>
            <a:graphicFrameLocks noChangeAspect="1"/>
          </p:cNvGraphicFramePr>
          <p:nvPr/>
        </p:nvGraphicFramePr>
        <p:xfrm>
          <a:off x="3128963" y="4225925"/>
          <a:ext cx="379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225925"/>
                        <a:ext cx="379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9"/>
          <p:cNvGraphicFramePr>
            <a:graphicFrameLocks noChangeAspect="1"/>
          </p:cNvGraphicFramePr>
          <p:nvPr/>
        </p:nvGraphicFramePr>
        <p:xfrm>
          <a:off x="5719763" y="4149725"/>
          <a:ext cx="411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4149725"/>
                        <a:ext cx="411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0"/>
          <p:cNvGraphicFramePr>
            <a:graphicFrameLocks noChangeAspect="1"/>
          </p:cNvGraphicFramePr>
          <p:nvPr/>
        </p:nvGraphicFramePr>
        <p:xfrm>
          <a:off x="4500563" y="4149725"/>
          <a:ext cx="379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149725"/>
                        <a:ext cx="379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1"/>
          <p:cNvGraphicFramePr>
            <a:graphicFrameLocks noChangeAspect="1"/>
          </p:cNvGraphicFramePr>
          <p:nvPr/>
        </p:nvGraphicFramePr>
        <p:xfrm>
          <a:off x="7777163" y="4225925"/>
          <a:ext cx="4111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11" imgW="164880" imgH="177480" progId="Equation.DSMT4">
                  <p:embed/>
                </p:oleObj>
              </mc:Choice>
              <mc:Fallback>
                <p:oleObj name="Equation" r:id="rId11" imgW="16488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4225925"/>
                        <a:ext cx="4111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2"/>
          <p:cNvGraphicFramePr>
            <a:graphicFrameLocks noChangeAspect="1"/>
          </p:cNvGraphicFramePr>
          <p:nvPr/>
        </p:nvGraphicFramePr>
        <p:xfrm>
          <a:off x="8434388" y="4498975"/>
          <a:ext cx="3159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4498975"/>
                        <a:ext cx="31591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Line 33"/>
          <p:cNvSpPr>
            <a:spLocks noChangeShapeType="1"/>
          </p:cNvSpPr>
          <p:nvPr/>
        </p:nvSpPr>
        <p:spPr bwMode="auto">
          <a:xfrm>
            <a:off x="995363" y="5445125"/>
            <a:ext cx="1524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800600"/>
          </a:xfrm>
        </p:spPr>
        <p:txBody>
          <a:bodyPr/>
          <a:lstStyle/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模糊控制算法由计算机实现，采用中断方式</a:t>
            </a:r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 smtClean="0"/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实现步骤：</a:t>
            </a:r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由本次采样得到的系统输出值，计算</a:t>
            </a:r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812800" indent="-8128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    </a:t>
            </a:r>
          </a:p>
          <a:p>
            <a:pPr marL="812800" indent="-8128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1.</a:t>
            </a:r>
            <a:r>
              <a:rPr lang="en-US" altLang="zh-CN" sz="2800" dirty="0" smtClean="0"/>
              <a:t>  </a:t>
            </a:r>
            <a:r>
              <a:rPr lang="zh-CN" altLang="en-US" sz="2800" b="1" dirty="0" smtClean="0"/>
              <a:t>模糊化处理</a:t>
            </a:r>
          </a:p>
          <a:p>
            <a:pPr marL="1524000" lvl="2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I.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论域变换：</a:t>
            </a:r>
            <a:r>
              <a:rPr lang="zh-CN" altLang="en-US" sz="2800" b="1" dirty="0" smtClean="0"/>
              <a:t>真实论域                       </a:t>
            </a:r>
          </a:p>
          <a:p>
            <a:pPr marL="1524000" lvl="2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</a:t>
            </a:r>
          </a:p>
          <a:p>
            <a:pPr marL="1524000" lvl="2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      离散论域</a:t>
            </a:r>
            <a:endParaRPr lang="zh-CN" altLang="en-US" sz="2000" b="1" u="sng" dirty="0" smtClean="0"/>
          </a:p>
        </p:txBody>
      </p: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3143250" y="3625850"/>
          <a:ext cx="23987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625850"/>
                        <a:ext cx="23987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9"/>
          <p:cNvGraphicFramePr>
            <a:graphicFrameLocks noChangeAspect="1"/>
          </p:cNvGraphicFramePr>
          <p:nvPr/>
        </p:nvGraphicFramePr>
        <p:xfrm>
          <a:off x="6096000" y="4876800"/>
          <a:ext cx="1820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820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6218238" y="5821363"/>
          <a:ext cx="1725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5821363"/>
                        <a:ext cx="1725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AutoShape 21"/>
          <p:cNvSpPr>
            <a:spLocks noChangeArrowheads="1"/>
          </p:cNvSpPr>
          <p:nvPr/>
        </p:nvSpPr>
        <p:spPr bwMode="auto">
          <a:xfrm>
            <a:off x="5715000" y="5334000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00213"/>
            <a:ext cx="8078787" cy="4114800"/>
          </a:xfrm>
        </p:spPr>
        <p:txBody>
          <a:bodyPr/>
          <a:lstStyle/>
          <a:p>
            <a:pPr marL="1422400" lvl="2" indent="-5080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II.  </a:t>
            </a:r>
            <a:r>
              <a:rPr lang="zh-CN" altLang="en-US" sz="2800" b="1" smtClean="0">
                <a:solidFill>
                  <a:schemeClr val="hlink"/>
                </a:solidFill>
              </a:rPr>
              <a:t>模糊化：</a:t>
            </a:r>
            <a:r>
              <a:rPr lang="zh-CN" altLang="en-US" sz="2800" b="1" smtClean="0"/>
              <a:t>将</a:t>
            </a:r>
            <a:r>
              <a:rPr lang="en-US" altLang="zh-CN" sz="2800" b="1" smtClean="0"/>
              <a:t>e</a:t>
            </a:r>
            <a:r>
              <a:rPr lang="en-US" altLang="zh-CN" sz="2800" b="1" smtClean="0">
                <a:latin typeface="Arial"/>
              </a:rPr>
              <a:t>’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语言变量（</a:t>
            </a:r>
            <a:r>
              <a:rPr lang="en-US" altLang="zh-CN" sz="2800" b="1" smtClean="0"/>
              <a:t>Fuzzification</a:t>
            </a:r>
            <a:r>
              <a:rPr lang="zh-CN" altLang="en-US" sz="2800" b="1" smtClean="0"/>
              <a:t>）</a:t>
            </a:r>
          </a:p>
          <a:p>
            <a:pPr marL="1422400" lvl="2" indent="-5080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marL="1422400" lvl="2" indent="-5080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smtClean="0"/>
              <a:t>如负大，负中，负小，零，正小，正中，</a:t>
            </a:r>
          </a:p>
          <a:p>
            <a:pPr marL="1422400" lvl="2" indent="-508000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800" b="1" smtClean="0"/>
              <a:t>正大。用 </a:t>
            </a:r>
            <a:r>
              <a:rPr lang="en-US" altLang="zh-CN" sz="2800" b="1" u="sng" smtClean="0">
                <a:solidFill>
                  <a:schemeClr val="hlink"/>
                </a:solidFill>
              </a:rPr>
              <a:t>E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zh-CN" altLang="en-US" sz="2800" b="1" smtClean="0"/>
              <a:t>表示，并在</a:t>
            </a:r>
            <a:r>
              <a:rPr lang="en-US" altLang="zh-CN" sz="2800" b="1" smtClean="0"/>
              <a:t>[0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1]</a:t>
            </a:r>
            <a:r>
              <a:rPr lang="zh-CN" altLang="en-US" sz="2800" b="1" smtClean="0"/>
              <a:t>取值。如：</a:t>
            </a:r>
          </a:p>
          <a:p>
            <a:pPr marL="711200" indent="-711200" eaLnBrk="1" hangingPunct="1">
              <a:defRPr/>
            </a:pPr>
            <a:endParaRPr lang="en-US" altLang="zh-CN" sz="2800" b="1" smtClean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4221163"/>
          <a:ext cx="281622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21163"/>
                        <a:ext cx="2816225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AutoShape 7"/>
          <p:cNvSpPr>
            <a:spLocks noChangeArrowheads="1"/>
          </p:cNvSpPr>
          <p:nvPr/>
        </p:nvSpPr>
        <p:spPr bwMode="auto">
          <a:xfrm>
            <a:off x="4211638" y="191611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716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3.1  </a:t>
            </a:r>
            <a:r>
              <a:rPr lang="zh-CN" altLang="en-US" smtClean="0">
                <a:solidFill>
                  <a:schemeClr val="hlink"/>
                </a:solidFill>
              </a:rPr>
              <a:t>模糊控制的基本概念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391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66FF66"/>
                </a:solidFill>
              </a:rPr>
              <a:t>模糊控制：</a:t>
            </a:r>
            <a:r>
              <a:rPr lang="zh-CN" altLang="en-US" sz="2800" b="1" smtClean="0"/>
              <a:t>不依赖数学模型，而是依据经验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来确定它的条件参数和推理规则，然后在系统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中不断调整。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</a:t>
            </a:r>
            <a:r>
              <a:rPr lang="zh-CN" altLang="en-US" sz="2800" b="1" smtClean="0">
                <a:solidFill>
                  <a:schemeClr val="hlink"/>
                </a:solidFill>
              </a:rPr>
              <a:t>经典控制        数学模型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    模糊控制     经验       控制规则     语言变量</a:t>
            </a:r>
          </a:p>
        </p:txBody>
      </p:sp>
      <p:sp>
        <p:nvSpPr>
          <p:cNvPr id="35844" name="AutoShape 1033"/>
          <p:cNvSpPr>
            <a:spLocks noChangeArrowheads="1"/>
          </p:cNvSpPr>
          <p:nvPr/>
        </p:nvSpPr>
        <p:spPr bwMode="auto">
          <a:xfrm>
            <a:off x="4267200" y="5181600"/>
            <a:ext cx="363538" cy="292100"/>
          </a:xfrm>
          <a:prstGeom prst="rightArrow">
            <a:avLst>
              <a:gd name="adj1" fmla="val 50000"/>
              <a:gd name="adj2" fmla="val 311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AutoShape 1036"/>
          <p:cNvSpPr>
            <a:spLocks noChangeArrowheads="1"/>
          </p:cNvSpPr>
          <p:nvPr/>
        </p:nvSpPr>
        <p:spPr bwMode="auto">
          <a:xfrm>
            <a:off x="3200400" y="4114800"/>
            <a:ext cx="363538" cy="292100"/>
          </a:xfrm>
          <a:prstGeom prst="rightArrow">
            <a:avLst>
              <a:gd name="adj1" fmla="val 50000"/>
              <a:gd name="adj2" fmla="val 311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AutoShape 1037"/>
          <p:cNvSpPr>
            <a:spLocks noChangeArrowheads="1"/>
          </p:cNvSpPr>
          <p:nvPr/>
        </p:nvSpPr>
        <p:spPr bwMode="auto">
          <a:xfrm>
            <a:off x="3048000" y="5181600"/>
            <a:ext cx="363538" cy="292100"/>
          </a:xfrm>
          <a:prstGeom prst="rightArrow">
            <a:avLst>
              <a:gd name="adj1" fmla="val 50000"/>
              <a:gd name="adj2" fmla="val 31114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AutoShape 1038"/>
          <p:cNvSpPr>
            <a:spLocks noChangeArrowheads="1"/>
          </p:cNvSpPr>
          <p:nvPr/>
        </p:nvSpPr>
        <p:spPr bwMode="auto">
          <a:xfrm>
            <a:off x="6248400" y="5181600"/>
            <a:ext cx="395288" cy="292100"/>
          </a:xfrm>
          <a:prstGeom prst="leftArrow">
            <a:avLst>
              <a:gd name="adj1" fmla="val 50000"/>
              <a:gd name="adj2" fmla="val 3383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b="1" dirty="0" smtClean="0">
                <a:solidFill>
                  <a:srgbClr val="00FF00"/>
                </a:solidFill>
              </a:rPr>
              <a:t>2.</a:t>
            </a:r>
            <a:r>
              <a:rPr lang="en-US" altLang="zh-CN" dirty="0" smtClean="0"/>
              <a:t>  </a:t>
            </a:r>
            <a:r>
              <a:rPr lang="zh-CN" altLang="en-US" b="1" dirty="0" smtClean="0"/>
              <a:t>据</a:t>
            </a:r>
            <a:r>
              <a:rPr lang="en-US" altLang="zh-CN" b="1" u="sng" dirty="0" smtClean="0"/>
              <a:t>E</a:t>
            </a:r>
            <a:r>
              <a:rPr lang="zh-CN" altLang="en-US" b="1" dirty="0" smtClean="0"/>
              <a:t>和模糊控制规则                          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b="1" dirty="0" smtClean="0"/>
              <a:t>按模糊合成推理规则计算控制量</a:t>
            </a:r>
            <a:r>
              <a:rPr lang="en-US" altLang="zh-CN" b="1" u="sng" dirty="0" smtClean="0"/>
              <a:t>U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dirty="0" smtClean="0"/>
              <a:t>        (Fuzzy Inference)</a:t>
            </a: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4859338" y="1484313"/>
          <a:ext cx="28590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28590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25"/>
          <p:cNvGraphicFramePr>
            <a:graphicFrameLocks noChangeAspect="1"/>
          </p:cNvGraphicFramePr>
          <p:nvPr/>
        </p:nvGraphicFramePr>
        <p:xfrm>
          <a:off x="3200400" y="3657600"/>
          <a:ext cx="2259013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622080" imgH="583920" progId="Equation.DSMT4">
                  <p:embed/>
                </p:oleObj>
              </mc:Choice>
              <mc:Fallback>
                <p:oleObj name="Equation" r:id="rId5" imgW="622080" imgH="58392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259013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1908175" y="2708275"/>
            <a:ext cx="2209800" cy="0"/>
          </a:xfrm>
          <a:prstGeom prst="line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762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去模糊化： 将</a:t>
            </a:r>
            <a:r>
              <a:rPr lang="en-US" altLang="zh-CN" b="1" u="sng" dirty="0" smtClean="0"/>
              <a:t>U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精确量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Defuzzification</a:t>
            </a:r>
            <a:r>
              <a:rPr lang="en-US" altLang="zh-CN" b="1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返回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，下一次中断采样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1547813" y="908050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838200"/>
            <a:ext cx="6553200" cy="838200"/>
          </a:xfrm>
        </p:spPr>
        <p:txBody>
          <a:bodyPr/>
          <a:lstStyle/>
          <a:p>
            <a:pPr marL="914400" indent="-914400" eaLnBrk="1" hangingPunct="1"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b.</a:t>
            </a:r>
            <a:r>
              <a:rPr lang="zh-CN" altLang="en-US" dirty="0">
                <a:solidFill>
                  <a:schemeClr val="hlink"/>
                </a:solidFill>
              </a:rPr>
              <a:t>水位</a:t>
            </a:r>
            <a:r>
              <a:rPr lang="zh-CN" altLang="en-US" dirty="0" smtClean="0">
                <a:solidFill>
                  <a:schemeClr val="hlink"/>
                </a:solidFill>
              </a:rPr>
              <a:t>模糊控制工作原理</a:t>
            </a:r>
            <a:br>
              <a:rPr lang="zh-CN" altLang="en-US" dirty="0" smtClean="0">
                <a:solidFill>
                  <a:schemeClr val="hlink"/>
                </a:solidFill>
              </a:rPr>
            </a:br>
            <a:endParaRPr lang="zh-CN" altLang="en-US" dirty="0" smtClean="0">
              <a:solidFill>
                <a:schemeClr val="hlink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53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设有一贮水器，具有可变的水位，另有一调节阀门，可向内进水和向外排水。试设计一个模糊控制器，并通过调节阀将水位稳定在固定点</a:t>
            </a:r>
            <a:r>
              <a:rPr lang="en-US" altLang="zh-CN" b="1" dirty="0" smtClean="0"/>
              <a:t>O</a:t>
            </a:r>
            <a:r>
              <a:rPr lang="zh-CN" altLang="en-US" b="1" dirty="0" smtClean="0"/>
              <a:t>的附近。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用浮球检测贮水器中的水位高度，为了保持水位高度在一定位置，采用模糊水位控制系统代替手动控制。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2411413" y="2133600"/>
            <a:ext cx="1219200" cy="685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191000" y="2133600"/>
            <a:ext cx="1143000" cy="685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调节阀</a:t>
            </a: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5943600" y="2209800"/>
            <a:ext cx="1143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贮水器</a:t>
            </a:r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4191000" y="4038600"/>
            <a:ext cx="1219200" cy="685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传感器</a:t>
            </a:r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1600200" y="23622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>
            <a:off x="1828800" y="25146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>
            <a:off x="3657600" y="2514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0" name="Line 11"/>
          <p:cNvSpPr>
            <a:spLocks noChangeShapeType="1"/>
          </p:cNvSpPr>
          <p:nvPr/>
        </p:nvSpPr>
        <p:spPr bwMode="auto">
          <a:xfrm>
            <a:off x="5334000" y="25146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>
            <a:off x="7086600" y="25146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 flipH="1">
            <a:off x="5410200" y="44196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1066800" y="2514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 flipV="1">
            <a:off x="1676400" y="2590800"/>
            <a:ext cx="0" cy="1828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 flipH="1">
            <a:off x="1676400" y="4419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Line 17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7" name="Line 18"/>
          <p:cNvSpPr>
            <a:spLocks noChangeShapeType="1"/>
          </p:cNvSpPr>
          <p:nvPr/>
        </p:nvSpPr>
        <p:spPr bwMode="auto">
          <a:xfrm>
            <a:off x="1295400" y="2895600"/>
            <a:ext cx="304800" cy="0"/>
          </a:xfrm>
          <a:prstGeom prst="line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128713" y="1828800"/>
          <a:ext cx="4143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28800"/>
                        <a:ext cx="4143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1811338" y="3098800"/>
          <a:ext cx="295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098800"/>
                        <a:ext cx="2952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253435"/>
              </p:ext>
            </p:extLst>
          </p:nvPr>
        </p:nvGraphicFramePr>
        <p:xfrm>
          <a:off x="3776662" y="1849437"/>
          <a:ext cx="2952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2" y="1849437"/>
                        <a:ext cx="2952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7"/>
          <p:cNvGraphicFramePr>
            <a:graphicFrameLocks noChangeAspect="1"/>
          </p:cNvGraphicFramePr>
          <p:nvPr/>
        </p:nvGraphicFramePr>
        <p:xfrm>
          <a:off x="7239000" y="1905000"/>
          <a:ext cx="798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05000"/>
                        <a:ext cx="7985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8305800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依据人手动的一般经验，总结出如下的控制原理：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    例如：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</a:t>
            </a:r>
            <a:r>
              <a:rPr lang="zh-CN" altLang="en-US" sz="2800" b="1" dirty="0" smtClean="0">
                <a:latin typeface="Arial"/>
              </a:rPr>
              <a:t>“</a:t>
            </a:r>
            <a:r>
              <a:rPr lang="zh-CN" altLang="en-US" sz="2800" b="1" dirty="0" smtClean="0"/>
              <a:t>若水位高于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点，则排水。差值越大，排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水越快。</a:t>
            </a:r>
            <a:r>
              <a:rPr lang="zh-CN" altLang="en-US" sz="2800" b="1" dirty="0" smtClean="0">
                <a:latin typeface="Arial"/>
              </a:rPr>
              <a:t>”</a:t>
            </a: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</a:t>
            </a:r>
            <a:r>
              <a:rPr lang="zh-CN" altLang="en-US" sz="2800" b="1" dirty="0" smtClean="0">
                <a:latin typeface="Arial"/>
              </a:rPr>
              <a:t>“</a:t>
            </a:r>
            <a:r>
              <a:rPr lang="zh-CN" altLang="en-US" sz="2800" b="1" dirty="0" smtClean="0"/>
              <a:t>若水位低于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点，则向内进水。差值越大，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进入越快。</a:t>
            </a:r>
            <a:r>
              <a:rPr lang="zh-CN" altLang="en-US" sz="2800" b="1" dirty="0" smtClean="0">
                <a:latin typeface="Arial"/>
              </a:rPr>
              <a:t>”</a:t>
            </a:r>
            <a:r>
              <a:rPr lang="zh-CN" altLang="en-US" sz="2800" b="1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  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239000" cy="4495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1.  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观测量：</a:t>
            </a:r>
            <a:r>
              <a:rPr lang="zh-CN" altLang="en-US" sz="2800" b="1" dirty="0" smtClean="0"/>
              <a:t>输入量、输出量（控制量）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水位对于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点的偏差：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 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定义</a:t>
            </a:r>
            <a:r>
              <a:rPr lang="en-US" altLang="zh-CN" sz="2800" b="1" dirty="0" smtClean="0"/>
              <a:t>O</a:t>
            </a:r>
            <a:r>
              <a:rPr lang="zh-CN" altLang="en-US" sz="2800" b="1" dirty="0" smtClean="0"/>
              <a:t>点的水位高度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             </a:t>
            </a:r>
            <a:r>
              <a:rPr lang="en-US" altLang="zh-CN" b="1" i="1" dirty="0" smtClean="0">
                <a:solidFill>
                  <a:schemeClr val="hlink"/>
                </a:solidFill>
                <a:effectLst/>
              </a:rPr>
              <a:t>h</a:t>
            </a:r>
            <a:r>
              <a:rPr lang="en-US" altLang="zh-CN" sz="2800" b="1" i="1" dirty="0" smtClean="0">
                <a:effectLst/>
              </a:rPr>
              <a:t> 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实际测得的水位高度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u         </a:t>
            </a:r>
            <a:r>
              <a:rPr lang="zh-CN" altLang="en-US" sz="2800" b="1" dirty="0" smtClean="0"/>
              <a:t>正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贮水，逆时针旋转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u         </a:t>
            </a:r>
            <a:r>
              <a:rPr lang="zh-CN" altLang="en-US" sz="2800" b="1" dirty="0" smtClean="0"/>
              <a:t>负：排水，顺时针旋转</a:t>
            </a:r>
          </a:p>
        </p:txBody>
      </p:sp>
      <p:sp>
        <p:nvSpPr>
          <p:cNvPr id="10247" name="AutoShape 4"/>
          <p:cNvSpPr>
            <a:spLocks noChangeArrowheads="1"/>
          </p:cNvSpPr>
          <p:nvPr/>
        </p:nvSpPr>
        <p:spPr bwMode="auto">
          <a:xfrm flipV="1">
            <a:off x="2152650" y="5059817"/>
            <a:ext cx="488950" cy="228600"/>
          </a:xfrm>
          <a:prstGeom prst="rightArrow">
            <a:avLst>
              <a:gd name="adj1" fmla="val 50000"/>
              <a:gd name="adj2" fmla="val 534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AutoShape 5"/>
          <p:cNvSpPr>
            <a:spLocks noChangeArrowheads="1"/>
          </p:cNvSpPr>
          <p:nvPr/>
        </p:nvSpPr>
        <p:spPr bwMode="auto">
          <a:xfrm flipV="1">
            <a:off x="2152650" y="5551488"/>
            <a:ext cx="488950" cy="228600"/>
          </a:xfrm>
          <a:prstGeom prst="rightArrow">
            <a:avLst>
              <a:gd name="adj1" fmla="val 50000"/>
              <a:gd name="adj2" fmla="val 534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Rectangle 6"/>
          <p:cNvGraphicFramePr>
            <a:graphicFrameLocks/>
          </p:cNvGraphicFramePr>
          <p:nvPr/>
        </p:nvGraphicFramePr>
        <p:xfrm flipV="1">
          <a:off x="1524000" y="762000"/>
          <a:ext cx="2209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524000" y="762000"/>
                        <a:ext cx="2209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3429000" y="2743200"/>
          <a:ext cx="1676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4" imgW="545760" imgH="228600" progId="Equation.3">
                  <p:embed/>
                </p:oleObj>
              </mc:Choice>
              <mc:Fallback>
                <p:oleObj name="Equation" r:id="rId4" imgW="5457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16764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2438400" y="3505200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3182"/>
              </p:ext>
            </p:extLst>
          </p:nvPr>
        </p:nvGraphicFramePr>
        <p:xfrm>
          <a:off x="7164288" y="5175250"/>
          <a:ext cx="1150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175250"/>
                        <a:ext cx="1150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AutoShape 11"/>
          <p:cNvSpPr>
            <a:spLocks/>
          </p:cNvSpPr>
          <p:nvPr/>
        </p:nvSpPr>
        <p:spPr bwMode="auto">
          <a:xfrm>
            <a:off x="6629400" y="50942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468312" y="404813"/>
            <a:ext cx="77040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采用</a:t>
            </a:r>
            <a:r>
              <a:rPr lang="zh-CN" altLang="en-US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模糊控制水位，则必须做到如下 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几步工作：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49275"/>
            <a:ext cx="7753350" cy="4114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2.  </a:t>
            </a:r>
            <a:r>
              <a:rPr lang="zh-CN" altLang="en-US" b="1" smtClean="0">
                <a:solidFill>
                  <a:srgbClr val="00FF00"/>
                </a:solidFill>
              </a:rPr>
              <a:t>输入</a:t>
            </a:r>
            <a:r>
              <a:rPr lang="en-US" altLang="zh-CN" b="1" smtClean="0">
                <a:solidFill>
                  <a:srgbClr val="00FF00"/>
                </a:solidFill>
              </a:rPr>
              <a:t>/</a:t>
            </a:r>
            <a:r>
              <a:rPr lang="zh-CN" altLang="en-US" b="1" smtClean="0">
                <a:solidFill>
                  <a:srgbClr val="00FF00"/>
                </a:solidFill>
              </a:rPr>
              <a:t>出变量论域（离散化）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偏差</a:t>
            </a:r>
            <a:r>
              <a:rPr lang="en-US" altLang="zh-CN" b="1" smtClean="0"/>
              <a:t>e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实际论域</a:t>
            </a:r>
            <a:r>
              <a:rPr lang="zh-CN" altLang="en-US" b="1" smtClean="0"/>
              <a:t>：  </a:t>
            </a:r>
            <a:r>
              <a:rPr lang="en-US" altLang="zh-CN" b="1" smtClean="0"/>
              <a:t>e   [-30,30]</a:t>
            </a:r>
          </a:p>
          <a:p>
            <a:pPr marL="533400" indent="-533400" algn="ctr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e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离散论域</a:t>
            </a:r>
            <a:r>
              <a:rPr lang="zh-CN" altLang="en-US" b="1" smtClean="0"/>
              <a:t>： </a:t>
            </a:r>
            <a:r>
              <a:rPr lang="en-US" altLang="zh-CN" b="1" smtClean="0"/>
              <a:t>X   {-3,-2,-1,0,+1,+2,+3}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控制量</a:t>
            </a:r>
            <a:r>
              <a:rPr lang="en-US" altLang="zh-CN" b="1" smtClean="0"/>
              <a:t>u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实际论域</a:t>
            </a:r>
            <a:r>
              <a:rPr lang="zh-CN" altLang="en-US" b="1" smtClean="0"/>
              <a:t>：</a:t>
            </a:r>
            <a:r>
              <a:rPr lang="en-US" altLang="zh-CN" b="1" smtClean="0"/>
              <a:t>u  [-36</a:t>
            </a:r>
            <a:r>
              <a:rPr lang="zh-CN" altLang="en-US" b="1" smtClean="0"/>
              <a:t>，</a:t>
            </a:r>
            <a:r>
              <a:rPr lang="en-US" altLang="zh-CN" b="1" smtClean="0"/>
              <a:t>36]</a:t>
            </a:r>
          </a:p>
          <a:p>
            <a:pPr marL="533400" indent="-533400" algn="ctr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  u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离散论域</a:t>
            </a:r>
            <a:r>
              <a:rPr lang="zh-CN" altLang="en-US" b="1" smtClean="0"/>
              <a:t>：</a:t>
            </a:r>
            <a:r>
              <a:rPr lang="en-US" altLang="zh-CN" b="1" smtClean="0"/>
              <a:t>Y  {-3</a:t>
            </a:r>
            <a:r>
              <a:rPr lang="zh-CN" altLang="en-US" b="1" smtClean="0"/>
              <a:t>，</a:t>
            </a:r>
            <a:r>
              <a:rPr lang="en-US" altLang="zh-CN" b="1" smtClean="0"/>
              <a:t>-2</a:t>
            </a:r>
            <a:r>
              <a:rPr lang="zh-CN" altLang="en-US" b="1" smtClean="0"/>
              <a:t>，</a:t>
            </a:r>
            <a:r>
              <a:rPr lang="en-US" altLang="zh-CN" b="1" smtClean="0"/>
              <a:t>-1</a:t>
            </a:r>
            <a:r>
              <a:rPr lang="zh-CN" altLang="en-US" b="1" smtClean="0"/>
              <a:t>，</a:t>
            </a:r>
            <a:r>
              <a:rPr lang="en-US" altLang="zh-CN" b="1" smtClean="0"/>
              <a:t>0</a:t>
            </a:r>
            <a:r>
              <a:rPr lang="zh-CN" altLang="en-US" b="1" smtClean="0"/>
              <a:t>， </a:t>
            </a:r>
          </a:p>
          <a:p>
            <a:pPr marL="533400" indent="-533400" algn="ctr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                        </a:t>
            </a:r>
            <a:r>
              <a:rPr lang="en-US" altLang="zh-CN" b="1" smtClean="0"/>
              <a:t>+1</a:t>
            </a:r>
            <a:r>
              <a:rPr lang="zh-CN" altLang="en-US" b="1" smtClean="0"/>
              <a:t>，</a:t>
            </a:r>
            <a:r>
              <a:rPr lang="en-US" altLang="zh-CN" b="1" smtClean="0"/>
              <a:t>+2</a:t>
            </a:r>
            <a:r>
              <a:rPr lang="zh-CN" altLang="en-US" b="1" smtClean="0"/>
              <a:t>，</a:t>
            </a:r>
            <a:r>
              <a:rPr lang="en-US" altLang="zh-CN" b="1" smtClean="0"/>
              <a:t>+3}</a:t>
            </a:r>
            <a:r>
              <a:rPr lang="en-US" altLang="zh-CN" smtClean="0"/>
              <a:t>                  </a:t>
            </a:r>
          </a:p>
        </p:txBody>
      </p:sp>
      <p:graphicFrame>
        <p:nvGraphicFramePr>
          <p:cNvPr id="11266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268413"/>
          <a:ext cx="388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3" imgW="126720" imgH="126720" progId="Equation.3">
                  <p:embed/>
                </p:oleObj>
              </mc:Choice>
              <mc:Fallback>
                <p:oleObj name="公式" r:id="rId3" imgW="126720" imgH="126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268413"/>
                        <a:ext cx="3889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2"/>
          <p:cNvGraphicFramePr>
            <a:graphicFrameLocks noChangeAspect="1"/>
          </p:cNvGraphicFramePr>
          <p:nvPr/>
        </p:nvGraphicFramePr>
        <p:xfrm>
          <a:off x="4284663" y="184467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5" imgW="126720" imgH="126720" progId="Equation.3">
                  <p:embed/>
                </p:oleObj>
              </mc:Choice>
              <mc:Fallback>
                <p:oleObj name="公式" r:id="rId5" imgW="1267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44675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3"/>
          <p:cNvGraphicFramePr>
            <a:graphicFrameLocks noChangeAspect="1"/>
          </p:cNvGraphicFramePr>
          <p:nvPr/>
        </p:nvGraphicFramePr>
        <p:xfrm>
          <a:off x="4500563" y="3068638"/>
          <a:ext cx="4333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7" imgW="126720" imgH="126720" progId="Equation.3">
                  <p:embed/>
                </p:oleObj>
              </mc:Choice>
              <mc:Fallback>
                <p:oleObj name="公式" r:id="rId7" imgW="126720" imgH="126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068638"/>
                        <a:ext cx="4333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4"/>
          <p:cNvGraphicFramePr>
            <a:graphicFrameLocks noChangeAspect="1"/>
          </p:cNvGraphicFramePr>
          <p:nvPr/>
        </p:nvGraphicFramePr>
        <p:xfrm>
          <a:off x="4643438" y="3573463"/>
          <a:ext cx="4333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9" imgW="126720" imgH="126720" progId="Equation.3">
                  <p:embed/>
                </p:oleObj>
              </mc:Choice>
              <mc:Fallback>
                <p:oleObj name="公式" r:id="rId9" imgW="126720" imgH="126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3463"/>
                        <a:ext cx="4333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76250"/>
            <a:ext cx="7620000" cy="4114800"/>
          </a:xfrm>
        </p:spPr>
        <p:txBody>
          <a:bodyPr/>
          <a:lstStyle/>
          <a:p>
            <a:pPr marL="609600" indent="-609600" eaLnBrk="1" hangingPunct="1">
              <a:buNone/>
              <a:defRPr/>
            </a:pPr>
            <a:r>
              <a:rPr lang="en-US" altLang="zh-CN" b="1" dirty="0" smtClean="0">
                <a:solidFill>
                  <a:srgbClr val="00FF00"/>
                </a:solidFill>
              </a:rPr>
              <a:t>3.  </a:t>
            </a:r>
            <a:r>
              <a:rPr lang="zh-CN" altLang="en-US" b="1" dirty="0" smtClean="0">
                <a:solidFill>
                  <a:srgbClr val="00FF00"/>
                </a:solidFill>
              </a:rPr>
              <a:t>定义模糊集合（</a:t>
            </a:r>
            <a:r>
              <a:rPr lang="zh-CN" altLang="en-US" b="1" dirty="0">
                <a:solidFill>
                  <a:schemeClr val="hlink"/>
                </a:solidFill>
              </a:rPr>
              <a:t>语言变量</a:t>
            </a:r>
            <a:r>
              <a:rPr lang="zh-CN" altLang="en-US" b="1" dirty="0" smtClean="0">
                <a:solidFill>
                  <a:srgbClr val="00FF00"/>
                </a:solidFill>
              </a:rPr>
              <a:t>）及其隶属函数表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{</a:t>
            </a:r>
            <a:r>
              <a:rPr lang="zh-CN" altLang="en-US" b="1" dirty="0" smtClean="0"/>
              <a:t>负大，负小，零，正小，正大</a:t>
            </a:r>
            <a:r>
              <a:rPr lang="en-US" altLang="zh-CN" b="1" dirty="0" smtClean="0"/>
              <a:t>}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={NB,  NS,  ZO,  PS,  PB}</a:t>
            </a:r>
          </a:p>
          <a:p>
            <a:pPr marL="609600" indent="-609600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hlink"/>
                </a:solidFill>
              </a:rPr>
              <a:t>语言变量</a:t>
            </a:r>
            <a:r>
              <a:rPr lang="en-US" altLang="zh-CN" sz="2800" u="sng" smtClean="0">
                <a:solidFill>
                  <a:schemeClr val="hlink"/>
                </a:solidFill>
              </a:rPr>
              <a:t>E</a:t>
            </a:r>
            <a:r>
              <a:rPr lang="en-US" altLang="zh-CN" sz="2800" smtClean="0">
                <a:solidFill>
                  <a:schemeClr val="hlink"/>
                </a:solidFill>
              </a:rPr>
              <a:t>,</a:t>
            </a:r>
            <a:r>
              <a:rPr lang="en-US" altLang="zh-CN" sz="2800" u="sng" smtClean="0">
                <a:solidFill>
                  <a:schemeClr val="hlink"/>
                </a:solidFill>
              </a:rPr>
              <a:t>U</a:t>
            </a:r>
            <a:r>
              <a:rPr lang="zh-CN" altLang="en-US" sz="2800" smtClean="0">
                <a:solidFill>
                  <a:schemeClr val="hlink"/>
                </a:solidFill>
              </a:rPr>
              <a:t>的隶属函数曲线和赋值表</a:t>
            </a:r>
            <a:br>
              <a:rPr lang="zh-CN" altLang="en-US" sz="2800" smtClean="0">
                <a:solidFill>
                  <a:schemeClr val="hlink"/>
                </a:solidFill>
              </a:rPr>
            </a:br>
            <a:endParaRPr lang="zh-CN" altLang="en-US" sz="2800" smtClean="0">
              <a:solidFill>
                <a:schemeClr val="hlink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6096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</a:t>
            </a:r>
          </a:p>
        </p:txBody>
      </p:sp>
      <p:sp>
        <p:nvSpPr>
          <p:cNvPr id="12308" name="Line 4"/>
          <p:cNvSpPr>
            <a:spLocks noChangeShapeType="1"/>
          </p:cNvSpPr>
          <p:nvPr/>
        </p:nvSpPr>
        <p:spPr bwMode="auto">
          <a:xfrm flipV="1">
            <a:off x="1828800" y="52578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Line 5"/>
          <p:cNvSpPr>
            <a:spLocks noChangeShapeType="1"/>
          </p:cNvSpPr>
          <p:nvPr/>
        </p:nvSpPr>
        <p:spPr bwMode="auto">
          <a:xfrm flipV="1">
            <a:off x="4495800" y="17526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Line 6"/>
          <p:cNvSpPr>
            <a:spLocks noChangeShapeType="1"/>
          </p:cNvSpPr>
          <p:nvPr/>
        </p:nvSpPr>
        <p:spPr bwMode="auto">
          <a:xfrm>
            <a:off x="52578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1" name="Line 7"/>
          <p:cNvSpPr>
            <a:spLocks noChangeShapeType="1"/>
          </p:cNvSpPr>
          <p:nvPr/>
        </p:nvSpPr>
        <p:spPr bwMode="auto">
          <a:xfrm>
            <a:off x="60960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2" name="Line 8"/>
          <p:cNvSpPr>
            <a:spLocks noChangeShapeType="1"/>
          </p:cNvSpPr>
          <p:nvPr/>
        </p:nvSpPr>
        <p:spPr bwMode="auto">
          <a:xfrm>
            <a:off x="6934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3" name="Line 9"/>
          <p:cNvSpPr>
            <a:spLocks noChangeShapeType="1"/>
          </p:cNvSpPr>
          <p:nvPr/>
        </p:nvSpPr>
        <p:spPr bwMode="auto">
          <a:xfrm>
            <a:off x="37338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4" name="Line 10"/>
          <p:cNvSpPr>
            <a:spLocks noChangeShapeType="1"/>
          </p:cNvSpPr>
          <p:nvPr/>
        </p:nvSpPr>
        <p:spPr bwMode="auto">
          <a:xfrm>
            <a:off x="28194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5" name="Line 11"/>
          <p:cNvSpPr>
            <a:spLocks noChangeShapeType="1"/>
          </p:cNvSpPr>
          <p:nvPr/>
        </p:nvSpPr>
        <p:spPr bwMode="auto">
          <a:xfrm>
            <a:off x="1981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6" name="Line 14"/>
          <p:cNvSpPr>
            <a:spLocks noChangeShapeType="1"/>
          </p:cNvSpPr>
          <p:nvPr/>
        </p:nvSpPr>
        <p:spPr bwMode="auto">
          <a:xfrm>
            <a:off x="4427538" y="5229225"/>
            <a:ext cx="762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7" name="Line 15"/>
          <p:cNvSpPr>
            <a:spLocks noChangeShapeType="1"/>
          </p:cNvSpPr>
          <p:nvPr/>
        </p:nvSpPr>
        <p:spPr bwMode="auto">
          <a:xfrm flipV="1">
            <a:off x="5257800" y="28956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8" name="Line 16"/>
          <p:cNvSpPr>
            <a:spLocks noChangeShapeType="1"/>
          </p:cNvSpPr>
          <p:nvPr/>
        </p:nvSpPr>
        <p:spPr bwMode="auto">
          <a:xfrm flipV="1">
            <a:off x="3733800" y="28194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9" name="Line 18"/>
          <p:cNvSpPr>
            <a:spLocks noChangeShapeType="1"/>
          </p:cNvSpPr>
          <p:nvPr/>
        </p:nvSpPr>
        <p:spPr bwMode="auto">
          <a:xfrm flipH="1">
            <a:off x="3708400" y="5229225"/>
            <a:ext cx="762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0" name="Line 20"/>
          <p:cNvSpPr>
            <a:spLocks noChangeShapeType="1"/>
          </p:cNvSpPr>
          <p:nvPr/>
        </p:nvSpPr>
        <p:spPr bwMode="auto">
          <a:xfrm flipV="1">
            <a:off x="6934200" y="27432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1" name="Line 21"/>
          <p:cNvSpPr>
            <a:spLocks noChangeShapeType="1"/>
          </p:cNvSpPr>
          <p:nvPr/>
        </p:nvSpPr>
        <p:spPr bwMode="auto">
          <a:xfrm flipV="1">
            <a:off x="1981200" y="28194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2" name="Line 22"/>
          <p:cNvSpPr>
            <a:spLocks noChangeShapeType="1"/>
          </p:cNvSpPr>
          <p:nvPr/>
        </p:nvSpPr>
        <p:spPr bwMode="auto">
          <a:xfrm flipH="1">
            <a:off x="5257800" y="2971800"/>
            <a:ext cx="1600200" cy="2286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3" name="Line 24"/>
          <p:cNvSpPr>
            <a:spLocks noChangeShapeType="1"/>
          </p:cNvSpPr>
          <p:nvPr/>
        </p:nvSpPr>
        <p:spPr bwMode="auto">
          <a:xfrm>
            <a:off x="1981200" y="2895600"/>
            <a:ext cx="1752600" cy="2362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290" name="Object 26"/>
          <p:cNvGraphicFramePr>
            <a:graphicFrameLocks noChangeAspect="1"/>
          </p:cNvGraphicFramePr>
          <p:nvPr/>
        </p:nvGraphicFramePr>
        <p:xfrm>
          <a:off x="4648200" y="1828800"/>
          <a:ext cx="327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3270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7"/>
          <p:cNvGraphicFramePr>
            <a:graphicFrameLocks noChangeAspect="1"/>
          </p:cNvGraphicFramePr>
          <p:nvPr/>
        </p:nvGraphicFramePr>
        <p:xfrm>
          <a:off x="6629400" y="2286000"/>
          <a:ext cx="5175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Equation" r:id="rId5" imgW="241200" imgH="164880" progId="Equation.DSMT4">
                  <p:embed/>
                </p:oleObj>
              </mc:Choice>
              <mc:Fallback>
                <p:oleObj name="Equation" r:id="rId5" imgW="24120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0"/>
                        <a:ext cx="5175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8"/>
          <p:cNvGraphicFramePr>
            <a:graphicFrameLocks noChangeAspect="1"/>
          </p:cNvGraphicFramePr>
          <p:nvPr/>
        </p:nvGraphicFramePr>
        <p:xfrm>
          <a:off x="5334000" y="2362200"/>
          <a:ext cx="517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517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9"/>
          <p:cNvGraphicFramePr>
            <a:graphicFrameLocks noChangeAspect="1"/>
          </p:cNvGraphicFramePr>
          <p:nvPr/>
        </p:nvGraphicFramePr>
        <p:xfrm>
          <a:off x="4572000" y="2349500"/>
          <a:ext cx="546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0"/>
                        <a:ext cx="546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0"/>
          <p:cNvGraphicFramePr>
            <a:graphicFrameLocks noChangeAspect="1"/>
          </p:cNvGraphicFramePr>
          <p:nvPr/>
        </p:nvGraphicFramePr>
        <p:xfrm>
          <a:off x="3441700" y="2362200"/>
          <a:ext cx="519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Equation" r:id="rId11" imgW="241200" imgH="177480" progId="Equation.DSMT4">
                  <p:embed/>
                </p:oleObj>
              </mc:Choice>
              <mc:Fallback>
                <p:oleObj name="Equation" r:id="rId11" imgW="24120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362200"/>
                        <a:ext cx="5191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1"/>
          <p:cNvGraphicFramePr>
            <a:graphicFrameLocks noChangeAspect="1"/>
          </p:cNvGraphicFramePr>
          <p:nvPr/>
        </p:nvGraphicFramePr>
        <p:xfrm>
          <a:off x="1968500" y="2362200"/>
          <a:ext cx="546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Equation" r:id="rId13" imgW="253800" imgH="177480" progId="Equation.DSMT4">
                  <p:embed/>
                </p:oleObj>
              </mc:Choice>
              <mc:Fallback>
                <p:oleObj name="Equation" r:id="rId13" imgW="25380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362200"/>
                        <a:ext cx="546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32"/>
          <p:cNvGraphicFramePr>
            <a:graphicFrameLocks noChangeAspect="1"/>
          </p:cNvGraphicFramePr>
          <p:nvPr/>
        </p:nvGraphicFramePr>
        <p:xfrm>
          <a:off x="4419600" y="5486400"/>
          <a:ext cx="273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2730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33"/>
          <p:cNvGraphicFramePr>
            <a:graphicFrameLocks noChangeAspect="1"/>
          </p:cNvGraphicFramePr>
          <p:nvPr/>
        </p:nvGraphicFramePr>
        <p:xfrm>
          <a:off x="5145088" y="5502275"/>
          <a:ext cx="1920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17" imgW="88560" imgH="164880" progId="Equation.DSMT4">
                  <p:embed/>
                </p:oleObj>
              </mc:Choice>
              <mc:Fallback>
                <p:oleObj name="Equation" r:id="rId17" imgW="8856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502275"/>
                        <a:ext cx="1920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34"/>
          <p:cNvGraphicFramePr>
            <a:graphicFrameLocks noChangeAspect="1"/>
          </p:cNvGraphicFramePr>
          <p:nvPr/>
        </p:nvGraphicFramePr>
        <p:xfrm>
          <a:off x="5978525" y="5486400"/>
          <a:ext cx="274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5486400"/>
                        <a:ext cx="2746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35"/>
          <p:cNvGraphicFramePr>
            <a:graphicFrameLocks noChangeAspect="1"/>
          </p:cNvGraphicFramePr>
          <p:nvPr/>
        </p:nvGraphicFramePr>
        <p:xfrm>
          <a:off x="6794500" y="5470525"/>
          <a:ext cx="247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470525"/>
                        <a:ext cx="2476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36"/>
          <p:cNvGraphicFramePr>
            <a:graphicFrameLocks noChangeAspect="1"/>
          </p:cNvGraphicFramePr>
          <p:nvPr/>
        </p:nvGraphicFramePr>
        <p:xfrm>
          <a:off x="3548063" y="5486400"/>
          <a:ext cx="4111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23" imgW="190440" imgH="164880" progId="Equation.DSMT4">
                  <p:embed/>
                </p:oleObj>
              </mc:Choice>
              <mc:Fallback>
                <p:oleObj name="Equation" r:id="rId23" imgW="190440" imgH="164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5486400"/>
                        <a:ext cx="4111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37"/>
          <p:cNvGraphicFramePr>
            <a:graphicFrameLocks noChangeAspect="1"/>
          </p:cNvGraphicFramePr>
          <p:nvPr/>
        </p:nvGraphicFramePr>
        <p:xfrm>
          <a:off x="2667000" y="5486400"/>
          <a:ext cx="4381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25" imgW="203040" imgH="164880" progId="Equation.DSMT4">
                  <p:embed/>
                </p:oleObj>
              </mc:Choice>
              <mc:Fallback>
                <p:oleObj name="Equation" r:id="rId25" imgW="20304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4381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38"/>
          <p:cNvGraphicFramePr>
            <a:graphicFrameLocks noChangeAspect="1"/>
          </p:cNvGraphicFramePr>
          <p:nvPr/>
        </p:nvGraphicFramePr>
        <p:xfrm>
          <a:off x="1752600" y="5486400"/>
          <a:ext cx="4381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27" imgW="203040" imgH="177480" progId="Equation.DSMT4">
                  <p:embed/>
                </p:oleObj>
              </mc:Choice>
              <mc:Fallback>
                <p:oleObj name="Equation" r:id="rId27" imgW="20304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4381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43"/>
          <p:cNvGraphicFramePr>
            <a:graphicFrameLocks noChangeAspect="1"/>
          </p:cNvGraphicFramePr>
          <p:nvPr/>
        </p:nvGraphicFramePr>
        <p:xfrm>
          <a:off x="4140200" y="4005263"/>
          <a:ext cx="381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29" imgW="228600" imgH="177480" progId="Equation.DSMT4">
                  <p:embed/>
                </p:oleObj>
              </mc:Choice>
              <mc:Fallback>
                <p:oleObj name="Equation" r:id="rId29" imgW="228600" imgH="177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005263"/>
                        <a:ext cx="381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46"/>
          <p:cNvGraphicFramePr>
            <a:graphicFrameLocks noChangeAspect="1"/>
          </p:cNvGraphicFramePr>
          <p:nvPr/>
        </p:nvGraphicFramePr>
        <p:xfrm>
          <a:off x="7615238" y="5300663"/>
          <a:ext cx="7143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1" imgW="330120" imgH="203040" progId="Equation.DSMT4">
                  <p:embed/>
                </p:oleObj>
              </mc:Choice>
              <mc:Fallback>
                <p:oleObj name="Equation" r:id="rId31" imgW="330120" imgH="203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5300663"/>
                        <a:ext cx="7143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48"/>
          <p:cNvGraphicFramePr>
            <a:graphicFrameLocks noChangeAspect="1"/>
          </p:cNvGraphicFramePr>
          <p:nvPr/>
        </p:nvGraphicFramePr>
        <p:xfrm>
          <a:off x="4267200" y="2514600"/>
          <a:ext cx="1920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33" imgW="88560" imgH="164880" progId="Equation.DSMT4">
                  <p:embed/>
                </p:oleObj>
              </mc:Choice>
              <mc:Fallback>
                <p:oleObj name="Equation" r:id="rId33" imgW="88560" imgH="1648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920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Line 49"/>
          <p:cNvSpPr>
            <a:spLocks noChangeShapeType="1"/>
          </p:cNvSpPr>
          <p:nvPr/>
        </p:nvSpPr>
        <p:spPr bwMode="auto">
          <a:xfrm flipH="1">
            <a:off x="2895600" y="2895600"/>
            <a:ext cx="1600200" cy="23622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5" name="Line 50"/>
          <p:cNvSpPr>
            <a:spLocks noChangeShapeType="1"/>
          </p:cNvSpPr>
          <p:nvPr/>
        </p:nvSpPr>
        <p:spPr bwMode="auto">
          <a:xfrm>
            <a:off x="4495800" y="2895600"/>
            <a:ext cx="1600200" cy="2362200"/>
          </a:xfrm>
          <a:prstGeom prst="line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6" name="Line 51"/>
          <p:cNvSpPr>
            <a:spLocks noChangeShapeType="1"/>
          </p:cNvSpPr>
          <p:nvPr/>
        </p:nvSpPr>
        <p:spPr bwMode="auto">
          <a:xfrm flipH="1">
            <a:off x="1981200" y="2895600"/>
            <a:ext cx="1752600" cy="24384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7" name="Line 52"/>
          <p:cNvSpPr>
            <a:spLocks noChangeShapeType="1"/>
          </p:cNvSpPr>
          <p:nvPr/>
        </p:nvSpPr>
        <p:spPr bwMode="auto">
          <a:xfrm>
            <a:off x="5257800" y="2895600"/>
            <a:ext cx="1752600" cy="24384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8" name="Line 53"/>
          <p:cNvSpPr>
            <a:spLocks noChangeShapeType="1"/>
          </p:cNvSpPr>
          <p:nvPr/>
        </p:nvSpPr>
        <p:spPr bwMode="auto">
          <a:xfrm>
            <a:off x="1676400" y="4038600"/>
            <a:ext cx="594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29" name="Line 54"/>
          <p:cNvSpPr>
            <a:spLocks noChangeShapeType="1"/>
          </p:cNvSpPr>
          <p:nvPr/>
        </p:nvSpPr>
        <p:spPr bwMode="auto">
          <a:xfrm>
            <a:off x="6858000" y="2971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0" name="Line 55"/>
          <p:cNvSpPr>
            <a:spLocks noChangeShapeType="1"/>
          </p:cNvSpPr>
          <p:nvPr/>
        </p:nvSpPr>
        <p:spPr bwMode="auto">
          <a:xfrm flipH="1">
            <a:off x="1676400" y="28956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1" name="Line 56"/>
          <p:cNvSpPr>
            <a:spLocks noChangeShapeType="1"/>
          </p:cNvSpPr>
          <p:nvPr/>
        </p:nvSpPr>
        <p:spPr bwMode="auto">
          <a:xfrm flipV="1">
            <a:off x="6096000" y="4114800"/>
            <a:ext cx="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2" name="Line 57"/>
          <p:cNvSpPr>
            <a:spLocks noChangeShapeType="1"/>
          </p:cNvSpPr>
          <p:nvPr/>
        </p:nvSpPr>
        <p:spPr bwMode="auto">
          <a:xfrm flipV="1">
            <a:off x="2895600" y="4038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3" name="Line 59"/>
          <p:cNvSpPr>
            <a:spLocks noChangeShapeType="1"/>
          </p:cNvSpPr>
          <p:nvPr/>
        </p:nvSpPr>
        <p:spPr bwMode="auto">
          <a:xfrm flipH="1">
            <a:off x="4427538" y="2924175"/>
            <a:ext cx="792162" cy="230505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34" name="Line 60"/>
          <p:cNvSpPr>
            <a:spLocks noChangeShapeType="1"/>
          </p:cNvSpPr>
          <p:nvPr/>
        </p:nvSpPr>
        <p:spPr bwMode="auto">
          <a:xfrm>
            <a:off x="3708400" y="2852738"/>
            <a:ext cx="792163" cy="2447925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60350"/>
            <a:ext cx="609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</a:rPr>
              <a:t>模糊变量</a:t>
            </a:r>
            <a:r>
              <a:rPr lang="en-US" altLang="zh-CN" u="sng" smtClean="0">
                <a:solidFill>
                  <a:schemeClr val="hlink"/>
                </a:solidFill>
              </a:rPr>
              <a:t>E</a:t>
            </a:r>
            <a:r>
              <a:rPr lang="en-US" altLang="zh-CN" smtClean="0">
                <a:solidFill>
                  <a:schemeClr val="hlink"/>
                </a:solidFill>
              </a:rPr>
              <a:t>, </a:t>
            </a:r>
            <a:r>
              <a:rPr lang="en-US" altLang="zh-CN" u="sng" smtClean="0">
                <a:solidFill>
                  <a:schemeClr val="hlink"/>
                </a:solidFill>
              </a:rPr>
              <a:t>U</a:t>
            </a:r>
            <a:r>
              <a:rPr lang="zh-CN" altLang="en-US" smtClean="0">
                <a:solidFill>
                  <a:schemeClr val="hlink"/>
                </a:solidFill>
              </a:rPr>
              <a:t>的赋值表</a:t>
            </a:r>
          </a:p>
        </p:txBody>
      </p:sp>
      <p:graphicFrame>
        <p:nvGraphicFramePr>
          <p:cNvPr id="57514" name="Group 170"/>
          <p:cNvGraphicFramePr>
            <a:graphicFrameLocks noGrp="1"/>
          </p:cNvGraphicFramePr>
          <p:nvPr>
            <p:ph type="tbl" idx="1"/>
          </p:nvPr>
        </p:nvGraphicFramePr>
        <p:xfrm>
          <a:off x="827088" y="1989138"/>
          <a:ext cx="7162800" cy="4114800"/>
        </p:xfrm>
        <a:graphic>
          <a:graphicData uri="http://schemas.openxmlformats.org/drawingml/2006/table">
            <a:tbl>
              <a:tblPr/>
              <a:tblGrid>
                <a:gridCol w="1828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48" name="Line 175"/>
          <p:cNvSpPr>
            <a:spLocks noChangeShapeType="1"/>
          </p:cNvSpPr>
          <p:nvPr/>
        </p:nvSpPr>
        <p:spPr bwMode="auto">
          <a:xfrm>
            <a:off x="1331913" y="1989138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49" name="Line 176"/>
          <p:cNvSpPr>
            <a:spLocks noChangeShapeType="1"/>
          </p:cNvSpPr>
          <p:nvPr/>
        </p:nvSpPr>
        <p:spPr bwMode="auto">
          <a:xfrm>
            <a:off x="827088" y="2276475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521" name="AutoShape 177"/>
          <p:cNvSpPr>
            <a:spLocks noChangeArrowheads="1"/>
          </p:cNvSpPr>
          <p:nvPr/>
        </p:nvSpPr>
        <p:spPr bwMode="auto">
          <a:xfrm>
            <a:off x="5795963" y="1268413"/>
            <a:ext cx="1981200" cy="457200"/>
          </a:xfrm>
          <a:prstGeom prst="wedgeRoundRectCallout">
            <a:avLst>
              <a:gd name="adj1" fmla="val -68269"/>
              <a:gd name="adj2" fmla="val 172222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量化等级</a:t>
            </a:r>
          </a:p>
        </p:txBody>
      </p:sp>
      <p:sp>
        <p:nvSpPr>
          <p:cNvPr id="57522" name="AutoShape 178"/>
          <p:cNvSpPr>
            <a:spLocks noChangeArrowheads="1"/>
          </p:cNvSpPr>
          <p:nvPr/>
        </p:nvSpPr>
        <p:spPr bwMode="auto">
          <a:xfrm>
            <a:off x="2268538" y="6324600"/>
            <a:ext cx="1600200" cy="533400"/>
          </a:xfrm>
          <a:prstGeom prst="wedgeRoundRectCallout">
            <a:avLst>
              <a:gd name="adj1" fmla="val -69542"/>
              <a:gd name="adj2" fmla="val -166069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语言变量</a:t>
            </a:r>
          </a:p>
        </p:txBody>
      </p:sp>
      <p:sp>
        <p:nvSpPr>
          <p:cNvPr id="57523" name="AutoShape 179"/>
          <p:cNvSpPr>
            <a:spLocks noChangeArrowheads="1"/>
          </p:cNvSpPr>
          <p:nvPr/>
        </p:nvSpPr>
        <p:spPr bwMode="auto">
          <a:xfrm>
            <a:off x="7667625" y="3141663"/>
            <a:ext cx="1981200" cy="457200"/>
          </a:xfrm>
          <a:prstGeom prst="wedgeRoundRectCallout">
            <a:avLst>
              <a:gd name="adj1" fmla="val -110176"/>
              <a:gd name="adj2" fmla="val 194444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隶属度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21" grpId="0" animBg="1" autoUpdateAnimBg="0"/>
      <p:bldP spid="57522" grpId="0" animBg="1" autoUpdateAnimBg="0"/>
      <p:bldP spid="5752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"/>
            <a:ext cx="7620000" cy="6477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最早的模糊控制应用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en-US" altLang="zh-CN" b="1" dirty="0" smtClean="0"/>
              <a:t>1974</a:t>
            </a:r>
            <a:r>
              <a:rPr lang="zh-CN" altLang="en-US" b="1" dirty="0" smtClean="0"/>
              <a:t>年，英国马莉皇家学院的</a:t>
            </a:r>
            <a:r>
              <a:rPr lang="en-US" altLang="zh-CN" b="1" dirty="0" err="1" smtClean="0"/>
              <a:t>Mamdani</a:t>
            </a:r>
            <a:r>
              <a:rPr lang="zh-CN" altLang="en-US" b="1" dirty="0" smtClean="0"/>
              <a:t>教授应用于蒸汽发动机的压力和速度控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制，性能比</a:t>
            </a:r>
            <a:r>
              <a:rPr lang="en-US" altLang="zh-CN" b="1" dirty="0" smtClean="0"/>
              <a:t>PID</a:t>
            </a:r>
            <a:r>
              <a:rPr lang="zh-CN" altLang="en-US" b="1" dirty="0" smtClean="0"/>
              <a:t>更好。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defRPr/>
            </a:pPr>
            <a:r>
              <a:rPr lang="en-US" altLang="zh-CN" b="1" dirty="0" smtClean="0"/>
              <a:t>1980</a:t>
            </a:r>
            <a:r>
              <a:rPr lang="zh-CN" altLang="en-US" b="1" dirty="0" smtClean="0"/>
              <a:t>年，丹麦工科大学的</a:t>
            </a:r>
            <a:r>
              <a:rPr lang="en-US" altLang="zh-CN" b="1" dirty="0" smtClean="0"/>
              <a:t>Ostergaara</a:t>
            </a:r>
            <a:r>
              <a:rPr lang="zh-CN" altLang="en-US" b="1" dirty="0" smtClean="0"/>
              <a:t>等人对水泥窖进行模糊控制。</a:t>
            </a:r>
          </a:p>
          <a:p>
            <a:pPr eaLnBrk="1" hangingPunct="1">
              <a:defRPr/>
            </a:pPr>
            <a:endParaRPr lang="zh-CN" altLang="en-US" b="1" dirty="0" smtClean="0"/>
          </a:p>
          <a:p>
            <a:pPr eaLnBrk="1" hangingPunct="1">
              <a:defRPr/>
            </a:pPr>
            <a:r>
              <a:rPr lang="zh-CN" altLang="en-US" b="1" dirty="0" smtClean="0"/>
              <a:t>日本：列车自动运行控制系统、净水处 理、汽车速度控制、电梯群管理控制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765300" y="404813"/>
            <a:ext cx="8229600" cy="1143000"/>
          </a:xfrm>
        </p:spPr>
        <p:txBody>
          <a:bodyPr/>
          <a:lstStyle/>
          <a:p>
            <a:pPr marL="914400" indent="-914400"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4. </a:t>
            </a:r>
            <a:r>
              <a:rPr lang="zh-CN" altLang="en-US" sz="3200" smtClean="0">
                <a:solidFill>
                  <a:srgbClr val="00FF00"/>
                </a:solidFill>
              </a:rPr>
              <a:t>设计模糊控制规则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据手动控制原理，模糊控制规则总结如下：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若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负大，则</a:t>
            </a:r>
            <a:r>
              <a:rPr lang="en-US" altLang="zh-CN" sz="2800" b="1" u="sng" dirty="0" smtClean="0"/>
              <a:t>U</a:t>
            </a:r>
            <a:r>
              <a:rPr lang="zh-CN" altLang="en-US" sz="2800" b="1" dirty="0" smtClean="0"/>
              <a:t>正大；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若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负小，则</a:t>
            </a:r>
            <a:r>
              <a:rPr lang="en-US" altLang="zh-CN" sz="2800" b="1" u="sng" dirty="0" smtClean="0"/>
              <a:t>U</a:t>
            </a:r>
            <a:r>
              <a:rPr lang="zh-CN" altLang="en-US" sz="2800" b="1" dirty="0" smtClean="0"/>
              <a:t>正小；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若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为零，则</a:t>
            </a:r>
            <a:r>
              <a:rPr lang="en-US" altLang="zh-CN" sz="2800" b="1" u="sng" dirty="0" smtClean="0"/>
              <a:t>U</a:t>
            </a:r>
            <a:r>
              <a:rPr lang="zh-CN" altLang="en-US" sz="2800" b="1" dirty="0" smtClean="0"/>
              <a:t>为零；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若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正小，则</a:t>
            </a:r>
            <a:r>
              <a:rPr lang="en-US" altLang="zh-CN" sz="2800" b="1" u="sng" dirty="0" smtClean="0"/>
              <a:t>U</a:t>
            </a:r>
            <a:r>
              <a:rPr lang="zh-CN" altLang="en-US" sz="2800" b="1" dirty="0" smtClean="0"/>
              <a:t>负小；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若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正大，则</a:t>
            </a:r>
            <a:r>
              <a:rPr lang="en-US" altLang="zh-CN" sz="2800" b="1" u="sng" dirty="0" smtClean="0"/>
              <a:t>U</a:t>
            </a:r>
            <a:r>
              <a:rPr lang="zh-CN" altLang="en-US" sz="2800" b="1" dirty="0" smtClean="0"/>
              <a:t>负大。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写成模糊推理句</a:t>
            </a:r>
            <a:r>
              <a:rPr lang="zh-CN" altLang="en-US" b="1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        </a:t>
            </a:r>
            <a:r>
              <a:rPr lang="en-US" altLang="zh-CN" b="1" smtClean="0"/>
              <a:t>if </a:t>
            </a:r>
            <a:r>
              <a:rPr lang="en-US" altLang="zh-CN" b="1" u="sng" smtClean="0"/>
              <a:t>E</a:t>
            </a:r>
            <a:r>
              <a:rPr lang="en-US" altLang="zh-CN" b="1" smtClean="0"/>
              <a:t> =NB then </a:t>
            </a:r>
            <a:r>
              <a:rPr lang="en-US" altLang="zh-CN" b="1" u="sng" smtClean="0"/>
              <a:t>U</a:t>
            </a:r>
            <a:r>
              <a:rPr lang="en-US" altLang="zh-CN" b="1" smtClean="0"/>
              <a:t>=PB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  if </a:t>
            </a:r>
            <a:r>
              <a:rPr lang="en-US" altLang="zh-CN" b="1" u="sng" smtClean="0"/>
              <a:t>E </a:t>
            </a:r>
            <a:r>
              <a:rPr lang="en-US" altLang="zh-CN" b="1" smtClean="0"/>
              <a:t>=NS  then </a:t>
            </a:r>
            <a:r>
              <a:rPr lang="en-US" altLang="zh-CN" b="1" u="sng" smtClean="0"/>
              <a:t>U</a:t>
            </a:r>
            <a:r>
              <a:rPr lang="en-US" altLang="zh-CN" b="1" smtClean="0"/>
              <a:t>=PS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  if </a:t>
            </a:r>
            <a:r>
              <a:rPr lang="en-US" altLang="zh-CN" b="1" u="sng" smtClean="0"/>
              <a:t>E</a:t>
            </a:r>
            <a:r>
              <a:rPr lang="en-US" altLang="zh-CN" b="1" smtClean="0"/>
              <a:t>=ZO   then </a:t>
            </a:r>
            <a:r>
              <a:rPr lang="en-US" altLang="zh-CN" b="1" u="sng" smtClean="0"/>
              <a:t>U</a:t>
            </a:r>
            <a:r>
              <a:rPr lang="en-US" altLang="zh-CN" b="1" smtClean="0"/>
              <a:t>=ZO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  if </a:t>
            </a:r>
            <a:r>
              <a:rPr lang="en-US" altLang="zh-CN" b="1" u="sng" smtClean="0"/>
              <a:t>E</a:t>
            </a:r>
            <a:r>
              <a:rPr lang="en-US" altLang="zh-CN" b="1" smtClean="0"/>
              <a:t>=PS    then </a:t>
            </a:r>
            <a:r>
              <a:rPr lang="en-US" altLang="zh-CN" b="1" u="sng" smtClean="0"/>
              <a:t>U</a:t>
            </a:r>
            <a:r>
              <a:rPr lang="en-US" altLang="zh-CN" b="1" smtClean="0"/>
              <a:t>=NS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  if </a:t>
            </a:r>
            <a:r>
              <a:rPr lang="en-US" altLang="zh-CN" b="1" u="sng" smtClean="0"/>
              <a:t>E</a:t>
            </a:r>
            <a:r>
              <a:rPr lang="en-US" altLang="zh-CN" b="1" smtClean="0"/>
              <a:t>=PB    then </a:t>
            </a:r>
            <a:r>
              <a:rPr lang="en-US" altLang="zh-CN" b="1" u="sng" smtClean="0"/>
              <a:t>U</a:t>
            </a:r>
            <a:r>
              <a:rPr lang="en-US" altLang="zh-CN" b="1" smtClean="0"/>
              <a:t>=NB</a:t>
            </a:r>
          </a:p>
          <a:p>
            <a:pPr eaLnBrk="1" hangingPunct="1">
              <a:defRPr/>
            </a:pPr>
            <a:endParaRPr lang="en-US" altLang="zh-CN" b="1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827088" y="1052513"/>
          <a:ext cx="358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3587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827088" y="1628775"/>
          <a:ext cx="414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4143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827088" y="2205038"/>
          <a:ext cx="3873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3873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827088" y="2781300"/>
          <a:ext cx="415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4159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827088" y="3357563"/>
          <a:ext cx="3873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3873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549275"/>
            <a:ext cx="609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chemeClr val="hlink"/>
                </a:solidFill>
              </a:rPr>
              <a:t>控制状态表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59440" name="Group 48"/>
          <p:cNvGraphicFramePr>
            <a:graphicFrameLocks noGrp="1"/>
          </p:cNvGraphicFramePr>
          <p:nvPr>
            <p:ph type="tbl" idx="1"/>
          </p:nvPr>
        </p:nvGraphicFramePr>
        <p:xfrm>
          <a:off x="1547813" y="1700213"/>
          <a:ext cx="6583362" cy="1257300"/>
        </p:xfrm>
        <a:graphic>
          <a:graphicData uri="http://schemas.openxmlformats.org/drawingml/2006/table">
            <a:tbl>
              <a:tblPr/>
              <a:tblGrid>
                <a:gridCol w="941387"/>
                <a:gridCol w="939800"/>
                <a:gridCol w="941388"/>
                <a:gridCol w="938212"/>
                <a:gridCol w="941388"/>
                <a:gridCol w="939800"/>
                <a:gridCol w="941387"/>
              </a:tblGrid>
              <a:tr h="669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then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260475" y="404813"/>
            <a:ext cx="8229600" cy="1143000"/>
          </a:xfrm>
        </p:spPr>
        <p:txBody>
          <a:bodyPr/>
          <a:lstStyle/>
          <a:p>
            <a:pPr marL="914400" indent="-914400"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5.  </a:t>
            </a:r>
            <a:r>
              <a:rPr lang="zh-CN" altLang="en-US" sz="3200" smtClean="0">
                <a:solidFill>
                  <a:srgbClr val="00FF00"/>
                </a:solidFill>
              </a:rPr>
              <a:t>模糊控制关系矩阵</a:t>
            </a:r>
            <a:r>
              <a:rPr lang="zh-CN" altLang="en-US" smtClean="0">
                <a:solidFill>
                  <a:srgbClr val="00FF00"/>
                </a:solidFill>
              </a:rPr>
              <a:t/>
            </a:r>
            <a:br>
              <a:rPr lang="zh-CN" altLang="en-US" smtClean="0">
                <a:solidFill>
                  <a:srgbClr val="00FF00"/>
                </a:solidFill>
              </a:rPr>
            </a:br>
            <a:endParaRPr lang="zh-CN" altLang="en-US" smtClean="0">
              <a:solidFill>
                <a:srgbClr val="00FF00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9750" y="1341438"/>
            <a:ext cx="8208963" cy="223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b="1" dirty="0" smtClean="0">
                <a:solidFill>
                  <a:schemeClr val="hlink"/>
                </a:solidFill>
              </a:rPr>
              <a:t>模糊控制规则是一组多重条件语句，它可以表示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为从</a:t>
            </a:r>
            <a:r>
              <a:rPr lang="zh-CN" altLang="en-US" b="1" dirty="0" smtClean="0">
                <a:solidFill>
                  <a:srgbClr val="66FF66"/>
                </a:solidFill>
              </a:rPr>
              <a:t>误差论域</a:t>
            </a:r>
            <a:r>
              <a:rPr lang="en-US" altLang="zh-CN" b="1" dirty="0" smtClean="0"/>
              <a:t>X</a:t>
            </a:r>
            <a:r>
              <a:rPr lang="zh-CN" altLang="en-US" b="1" dirty="0" smtClean="0">
                <a:solidFill>
                  <a:srgbClr val="66FF66"/>
                </a:solidFill>
              </a:rPr>
              <a:t>到控制论域</a:t>
            </a:r>
            <a:r>
              <a:rPr lang="en-US" altLang="zh-CN" b="1" dirty="0" smtClean="0"/>
              <a:t>Y</a:t>
            </a:r>
            <a:r>
              <a:rPr lang="zh-CN" altLang="en-US" b="1" dirty="0" smtClean="0">
                <a:solidFill>
                  <a:schemeClr val="hlink"/>
                </a:solidFill>
              </a:rPr>
              <a:t>的模糊控制关系</a:t>
            </a:r>
            <a:r>
              <a:rPr lang="en-US" altLang="zh-CN" b="1" u="sng" dirty="0" smtClean="0">
                <a:solidFill>
                  <a:schemeClr val="hlink"/>
                </a:solidFill>
              </a:rPr>
              <a:t>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u="sng" dirty="0" smtClean="0"/>
              <a:t>          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836613"/>
          <a:ext cx="5715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" imgW="1625400" imgH="203040" progId="Equation.DSMT4">
                  <p:embed/>
                </p:oleObj>
              </mc:Choice>
              <mc:Fallback>
                <p:oleObj name="Equation" r:id="rId3" imgW="1625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6613"/>
                        <a:ext cx="5715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971550" y="2060575"/>
          <a:ext cx="7772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5" imgW="3568680" imgH="203040" progId="Equation.DSMT4">
                  <p:embed/>
                </p:oleObj>
              </mc:Choice>
              <mc:Fallback>
                <p:oleObj name="Equation" r:id="rId5" imgW="3568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772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900113" y="2997200"/>
          <a:ext cx="1847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18478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Rectangle 4"/>
          <p:cNvGraphicFramePr>
            <a:graphicFrameLocks/>
          </p:cNvGraphicFramePr>
          <p:nvPr/>
        </p:nvGraphicFramePr>
        <p:xfrm>
          <a:off x="2209800" y="1524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4213" y="1268413"/>
          <a:ext cx="6365875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6" imgW="3136680" imgH="1904760" progId="Equation.DSMT4">
                  <p:embed/>
                </p:oleObj>
              </mc:Choice>
              <mc:Fallback>
                <p:oleObj name="Equation" r:id="rId6" imgW="3136680" imgH="1904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6365875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05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39750" y="620713"/>
          <a:ext cx="6597650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2946240" imgH="1904760" progId="Equation.3">
                  <p:embed/>
                </p:oleObj>
              </mc:Choice>
              <mc:Fallback>
                <p:oleObj name="Equation" r:id="rId3" imgW="2946240" imgH="190476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0713"/>
                        <a:ext cx="6597650" cy="426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5288" y="549275"/>
          <a:ext cx="7208837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3390840" imgH="1904760" progId="Equation.DSMT4">
                  <p:embed/>
                </p:oleObj>
              </mc:Choice>
              <mc:Fallback>
                <p:oleObj name="Equation" r:id="rId3" imgW="3390840" imgH="1904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7208837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8313" y="333375"/>
          <a:ext cx="644525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2946240" imgH="1904760" progId="Equation.3">
                  <p:embed/>
                </p:oleObj>
              </mc:Choice>
              <mc:Fallback>
                <p:oleObj name="Equation" r:id="rId3" imgW="2946240" imgH="1904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6445250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8313" y="404813"/>
          <a:ext cx="6845300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2958840" imgH="1904760" progId="Equation.3">
                  <p:embed/>
                </p:oleObj>
              </mc:Choice>
              <mc:Fallback>
                <p:oleObj name="Equation" r:id="rId3" imgW="2958840" imgH="1904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6845300" cy="448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67A39695-6EB1-4E2A-BD7D-2BF4063B1D1D}" type="datetime1">
              <a:rPr lang="zh-CN" altLang="en-US" b="0">
                <a:latin typeface="Arial" charset="0"/>
              </a:rPr>
              <a:pPr eaLnBrk="1" hangingPunct="1"/>
              <a:t>2018/11/6</a:t>
            </a:fld>
            <a:endParaRPr lang="en-US" altLang="zh-CN" b="0">
              <a:latin typeface="Arial" charset="0"/>
            </a:endParaRP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FF702AE-0EB1-46AB-B7E4-33E8E901F540}" type="slidenum">
              <a:rPr lang="en-US" altLang="zh-CN" b="0">
                <a:latin typeface="Arial" charset="0"/>
              </a:rPr>
              <a:pPr eaLnBrk="1" hangingPunct="1"/>
              <a:t>4</a:t>
            </a:fld>
            <a:endParaRPr lang="en-US" altLang="zh-CN" b="0">
              <a:latin typeface="Arial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1985</a:t>
            </a:r>
            <a:r>
              <a:rPr lang="zh-CN" altLang="en-US" b="1" smtClean="0"/>
              <a:t>年，</a:t>
            </a:r>
            <a:r>
              <a:rPr lang="en-US" altLang="zh-CN" b="1" smtClean="0"/>
              <a:t>AT</a:t>
            </a:r>
            <a:r>
              <a:rPr lang="zh-CN" altLang="en-US" b="1" smtClean="0"/>
              <a:t>＆</a:t>
            </a:r>
            <a:r>
              <a:rPr lang="en-US" altLang="zh-CN" b="1" smtClean="0"/>
              <a:t>T</a:t>
            </a:r>
            <a:r>
              <a:rPr lang="zh-CN" altLang="en-US" b="1" smtClean="0"/>
              <a:t>贝尔实验室设计出第一块模糊芯片</a:t>
            </a:r>
          </a:p>
          <a:p>
            <a:pPr eaLnBrk="1" hangingPunct="1">
              <a:defRPr/>
            </a:pPr>
            <a:r>
              <a:rPr lang="en-US" altLang="zh-CN" b="1" smtClean="0"/>
              <a:t>1987</a:t>
            </a:r>
            <a:r>
              <a:rPr lang="zh-CN" altLang="en-US" b="1" smtClean="0"/>
              <a:t>年，欧姆龙公司研制出第一代模糊处理机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04813"/>
            <a:ext cx="403225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66FF66"/>
                </a:solidFill>
              </a:rPr>
              <a:t>求　　　的最大值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smtClean="0">
              <a:solidFill>
                <a:srgbClr val="66FF66"/>
              </a:solidFill>
            </a:endParaRP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188913"/>
          <a:ext cx="776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3" imgW="304560" imgH="368280" progId="Equation.DSMT4">
                  <p:embed/>
                </p:oleObj>
              </mc:Choice>
              <mc:Fallback>
                <p:oleObj name="Equation" r:id="rId3" imgW="30456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7762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1341438"/>
          <a:ext cx="7056438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5" imgW="2743200" imgH="1612800" progId="Equation.DSMT4">
                  <p:embed/>
                </p:oleObj>
              </mc:Choice>
              <mc:Fallback>
                <p:oleObj name="Equation" r:id="rId5" imgW="2743200" imgH="16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7056438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0"/>
          <p:cNvGraphicFramePr>
            <a:graphicFrameLocks noChangeAspect="1"/>
          </p:cNvGraphicFramePr>
          <p:nvPr/>
        </p:nvGraphicFramePr>
        <p:xfrm>
          <a:off x="900113" y="4941888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7" imgW="203040" imgH="177480" progId="Equation.DSMT4">
                  <p:embed/>
                </p:oleObj>
              </mc:Choice>
              <mc:Fallback>
                <p:oleObj name="Equation" r:id="rId7" imgW="20304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1"/>
          <p:cNvGraphicFramePr>
            <a:graphicFrameLocks noChangeAspect="1"/>
          </p:cNvGraphicFramePr>
          <p:nvPr/>
        </p:nvGraphicFramePr>
        <p:xfrm>
          <a:off x="1763713" y="49418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22"/>
          <p:cNvGraphicFramePr>
            <a:graphicFrameLocks noChangeAspect="1"/>
          </p:cNvGraphicFramePr>
          <p:nvPr/>
        </p:nvGraphicFramePr>
        <p:xfrm>
          <a:off x="2627313" y="4941888"/>
          <a:ext cx="3381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11" imgW="190440" imgH="164880" progId="Equation.DSMT4">
                  <p:embed/>
                </p:oleObj>
              </mc:Choice>
              <mc:Fallback>
                <p:oleObj name="Equation" r:id="rId11" imgW="190440" imgH="164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41888"/>
                        <a:ext cx="3381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3"/>
          <p:cNvGraphicFramePr>
            <a:graphicFrameLocks noChangeAspect="1"/>
          </p:cNvGraphicFramePr>
          <p:nvPr/>
        </p:nvGraphicFramePr>
        <p:xfrm>
          <a:off x="3563938" y="5013325"/>
          <a:ext cx="2206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13325"/>
                        <a:ext cx="2206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24"/>
          <p:cNvGraphicFramePr>
            <a:graphicFrameLocks noChangeAspect="1"/>
          </p:cNvGraphicFramePr>
          <p:nvPr/>
        </p:nvGraphicFramePr>
        <p:xfrm>
          <a:off x="4427538" y="5013325"/>
          <a:ext cx="160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13325"/>
                        <a:ext cx="160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25"/>
          <p:cNvGraphicFramePr>
            <a:graphicFrameLocks noChangeAspect="1"/>
          </p:cNvGraphicFramePr>
          <p:nvPr/>
        </p:nvGraphicFramePr>
        <p:xfrm>
          <a:off x="5219700" y="5013325"/>
          <a:ext cx="304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13325"/>
                        <a:ext cx="304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26"/>
          <p:cNvGraphicFramePr>
            <a:graphicFrameLocks noChangeAspect="1"/>
          </p:cNvGraphicFramePr>
          <p:nvPr/>
        </p:nvGraphicFramePr>
        <p:xfrm>
          <a:off x="6084888" y="5013325"/>
          <a:ext cx="2000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13325"/>
                        <a:ext cx="2000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27"/>
          <p:cNvGraphicFramePr>
            <a:graphicFrameLocks noChangeAspect="1"/>
          </p:cNvGraphicFramePr>
          <p:nvPr/>
        </p:nvGraphicFramePr>
        <p:xfrm>
          <a:off x="7092950" y="5013325"/>
          <a:ext cx="250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13325"/>
                        <a:ext cx="250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28"/>
          <p:cNvGraphicFramePr>
            <a:graphicFrameLocks noChangeAspect="1"/>
          </p:cNvGraphicFramePr>
          <p:nvPr/>
        </p:nvGraphicFramePr>
        <p:xfrm>
          <a:off x="7164388" y="2997200"/>
          <a:ext cx="2301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97200"/>
                        <a:ext cx="2301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29"/>
          <p:cNvGraphicFramePr>
            <a:graphicFrameLocks noChangeAspect="1"/>
          </p:cNvGraphicFramePr>
          <p:nvPr/>
        </p:nvGraphicFramePr>
        <p:xfrm>
          <a:off x="7164388" y="3500438"/>
          <a:ext cx="160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25" imgW="88560" imgH="164880" progId="Equation.DSMT4">
                  <p:embed/>
                </p:oleObj>
              </mc:Choice>
              <mc:Fallback>
                <p:oleObj name="Equation" r:id="rId25" imgW="88560" imgH="1648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500438"/>
                        <a:ext cx="160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30"/>
          <p:cNvGraphicFramePr>
            <a:graphicFrameLocks noChangeAspect="1"/>
          </p:cNvGraphicFramePr>
          <p:nvPr/>
        </p:nvGraphicFramePr>
        <p:xfrm>
          <a:off x="7164388" y="40052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005263"/>
                        <a:ext cx="228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31"/>
          <p:cNvGraphicFramePr>
            <a:graphicFrameLocks noChangeAspect="1"/>
          </p:cNvGraphicFramePr>
          <p:nvPr/>
        </p:nvGraphicFramePr>
        <p:xfrm>
          <a:off x="7164388" y="4437063"/>
          <a:ext cx="209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29" imgW="114120" imgH="177480" progId="Equation.DSMT4">
                  <p:embed/>
                </p:oleObj>
              </mc:Choice>
              <mc:Fallback>
                <p:oleObj name="Equation" r:id="rId29" imgW="11412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437063"/>
                        <a:ext cx="2095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32"/>
          <p:cNvGraphicFramePr>
            <a:graphicFrameLocks noChangeAspect="1"/>
          </p:cNvGraphicFramePr>
          <p:nvPr/>
        </p:nvGraphicFramePr>
        <p:xfrm>
          <a:off x="7019925" y="2420938"/>
          <a:ext cx="3381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31" imgW="190440" imgH="164880" progId="Equation.DSMT4">
                  <p:embed/>
                </p:oleObj>
              </mc:Choice>
              <mc:Fallback>
                <p:oleObj name="Equation" r:id="rId31" imgW="190440" imgH="1648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420938"/>
                        <a:ext cx="3381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33"/>
          <p:cNvGraphicFramePr>
            <a:graphicFrameLocks noChangeAspect="1"/>
          </p:cNvGraphicFramePr>
          <p:nvPr/>
        </p:nvGraphicFramePr>
        <p:xfrm>
          <a:off x="7019925" y="19161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4" name="Equation" r:id="rId33" imgW="203040" imgH="164880" progId="Equation.DSMT4">
                  <p:embed/>
                </p:oleObj>
              </mc:Choice>
              <mc:Fallback>
                <p:oleObj name="Equation" r:id="rId33" imgW="20304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9161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34"/>
          <p:cNvGraphicFramePr>
            <a:graphicFrameLocks noChangeAspect="1"/>
          </p:cNvGraphicFramePr>
          <p:nvPr/>
        </p:nvGraphicFramePr>
        <p:xfrm>
          <a:off x="7019925" y="1412875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5" name="Equation" r:id="rId35" imgW="203040" imgH="177480" progId="Equation.DSMT4">
                  <p:embed/>
                </p:oleObj>
              </mc:Choice>
              <mc:Fallback>
                <p:oleObj name="Equation" r:id="rId35" imgW="203040" imgH="177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412875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35"/>
          <p:cNvGraphicFramePr>
            <a:graphicFrameLocks noChangeAspect="1"/>
          </p:cNvGraphicFramePr>
          <p:nvPr/>
        </p:nvGraphicFramePr>
        <p:xfrm>
          <a:off x="7019925" y="620713"/>
          <a:ext cx="3190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6" name="Equation" r:id="rId37" imgW="177480" imgH="164880" progId="Equation.DSMT4">
                  <p:embed/>
                </p:oleObj>
              </mc:Choice>
              <mc:Fallback>
                <p:oleObj name="Equation" r:id="rId37" imgW="177480" imgH="1648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620713"/>
                        <a:ext cx="3190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Line 36"/>
          <p:cNvSpPr>
            <a:spLocks noChangeShapeType="1"/>
          </p:cNvSpPr>
          <p:nvPr/>
        </p:nvSpPr>
        <p:spPr bwMode="auto">
          <a:xfrm flipH="1">
            <a:off x="6516688" y="5229225"/>
            <a:ext cx="381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2" name="Line 37"/>
          <p:cNvSpPr>
            <a:spLocks noChangeShapeType="1"/>
          </p:cNvSpPr>
          <p:nvPr/>
        </p:nvSpPr>
        <p:spPr bwMode="auto">
          <a:xfrm>
            <a:off x="7235825" y="1052513"/>
            <a:ext cx="0" cy="3048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04813"/>
            <a:ext cx="3382962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6.  </a:t>
            </a:r>
            <a:r>
              <a:rPr lang="zh-CN" altLang="en-US" sz="3200" smtClean="0">
                <a:solidFill>
                  <a:srgbClr val="00FF00"/>
                </a:solidFill>
              </a:rPr>
              <a:t>模糊决策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484313"/>
          <a:ext cx="6913563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2374560" imgH="888840" progId="Equation.DSMT4">
                  <p:embed/>
                </p:oleObj>
              </mc:Choice>
              <mc:Fallback>
                <p:oleObj name="Equation" r:id="rId3" imgW="23745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6913563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4437063"/>
          <a:ext cx="419893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公式" r:id="rId5" imgW="1434960" imgH="203040" progId="Equation.3">
                  <p:embed/>
                </p:oleObj>
              </mc:Choice>
              <mc:Fallback>
                <p:oleObj name="公式" r:id="rId5" imgW="14349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419893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6588124" y="2349500"/>
            <a:ext cx="1656283" cy="381000"/>
          </a:xfrm>
          <a:prstGeom prst="wedgeRoundRectCallout">
            <a:avLst>
              <a:gd name="adj1" fmla="val -90417"/>
              <a:gd name="adj2" fmla="val 103333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 dirty="0" smtClean="0">
                <a:solidFill>
                  <a:schemeClr val="bg2"/>
                </a:solidFill>
                <a:latin typeface="Times New Roman" pitchFamily="18" charset="0"/>
              </a:rPr>
              <a:t>e=1</a:t>
            </a:r>
            <a:r>
              <a:rPr kumimoji="1" lang="zh-CN" altLang="en-US" sz="2400" b="0" dirty="0" smtClean="0">
                <a:solidFill>
                  <a:schemeClr val="bg2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0" dirty="0" smtClean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kumimoji="1" lang="zh-CN" altLang="en-US" sz="2400" b="0" dirty="0" smtClean="0">
                <a:solidFill>
                  <a:schemeClr val="bg2"/>
                </a:solidFill>
                <a:latin typeface="Times New Roman" pitchFamily="18" charset="0"/>
              </a:rPr>
              <a:t>）</a:t>
            </a:r>
            <a:endParaRPr kumimoji="1" lang="en-US" altLang="zh-CN" sz="2400" b="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404813"/>
            <a:ext cx="403225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7.  </a:t>
            </a:r>
            <a:r>
              <a:rPr lang="zh-CN" altLang="en-US" sz="3200" smtClean="0">
                <a:solidFill>
                  <a:srgbClr val="00FF00"/>
                </a:solidFill>
              </a:rPr>
              <a:t>模糊量化成精确量</a:t>
            </a:r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1557338"/>
          <a:ext cx="75295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3" imgW="2361960" imgH="393480" progId="Equation.3">
                  <p:embed/>
                </p:oleObj>
              </mc:Choice>
              <mc:Fallback>
                <p:oleObj name="公式" r:id="rId3" imgW="2361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7529512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500563" y="981075"/>
            <a:ext cx="2286000" cy="533400"/>
          </a:xfrm>
          <a:prstGeom prst="wedgeRoundRectCallout">
            <a:avLst>
              <a:gd name="adj1" fmla="val -54028"/>
              <a:gd name="adj2" fmla="val 94347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最大隶属度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3924300" y="3141663"/>
            <a:ext cx="8382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 autoUpdateAnimBg="0"/>
      <p:bldP spid="1095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0"/>
            <a:ext cx="7620000" cy="4114800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按隶属应取最大原则：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选取控制量为</a:t>
            </a:r>
            <a:r>
              <a:rPr lang="zh-CN" altLang="en-US" b="1" dirty="0" smtClean="0">
                <a:latin typeface="Arial"/>
              </a:rPr>
              <a:t>“</a:t>
            </a:r>
            <a:r>
              <a:rPr lang="en-US" altLang="zh-CN" b="1" dirty="0" smtClean="0"/>
              <a:t>-1</a:t>
            </a:r>
            <a:r>
              <a:rPr lang="en-US" altLang="zh-CN" b="1" dirty="0" smtClean="0">
                <a:latin typeface="Arial"/>
              </a:rPr>
              <a:t>”</a:t>
            </a:r>
            <a:r>
              <a:rPr lang="zh-CN" altLang="en-US" b="1" dirty="0" smtClean="0"/>
              <a:t>级 ， 即</a:t>
            </a:r>
            <a:r>
              <a:rPr lang="en-US" altLang="zh-CN" b="1" dirty="0" smtClean="0"/>
              <a:t>U= </a:t>
            </a:r>
            <a:r>
              <a:rPr lang="en-US" altLang="zh-CN" b="1" dirty="0" smtClean="0">
                <a:solidFill>
                  <a:srgbClr val="66FF66"/>
                </a:solidFill>
              </a:rPr>
              <a:t>-1</a:t>
            </a:r>
            <a:r>
              <a:rPr lang="zh-CN" altLang="en-US" b="1" dirty="0" smtClean="0">
                <a:solidFill>
                  <a:srgbClr val="66FF66"/>
                </a:solidFill>
              </a:rPr>
              <a:t>（</a:t>
            </a:r>
            <a:r>
              <a:rPr lang="en-US" altLang="zh-CN" b="1" dirty="0" smtClean="0">
                <a:solidFill>
                  <a:srgbClr val="66FF66"/>
                </a:solidFill>
              </a:rPr>
              <a:t>-12</a:t>
            </a:r>
            <a:r>
              <a:rPr lang="zh-CN" altLang="en-US" b="1" dirty="0" smtClean="0">
                <a:solidFill>
                  <a:srgbClr val="66FF66"/>
                </a:solidFill>
              </a:rPr>
              <a:t>）</a:t>
            </a:r>
            <a:endParaRPr lang="en-US" altLang="zh-CN" b="1" dirty="0" smtClean="0">
              <a:solidFill>
                <a:srgbClr val="66FF66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rgbClr val="66FF66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具体说：水位偏高时，应排出一些水；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 </a:t>
            </a:r>
            <a:r>
              <a:rPr lang="en-US" altLang="zh-CN" b="1" dirty="0" smtClean="0">
                <a:solidFill>
                  <a:srgbClr val="66FF66"/>
                </a:solidFill>
              </a:rPr>
              <a:t>U</a:t>
            </a:r>
            <a:r>
              <a:rPr lang="zh-CN" altLang="en-US" b="1" dirty="0" smtClean="0">
                <a:solidFill>
                  <a:srgbClr val="66FF66"/>
                </a:solidFill>
              </a:rPr>
              <a:t>负</a:t>
            </a:r>
            <a:r>
              <a:rPr lang="en-US" altLang="zh-CN" b="1" dirty="0" smtClean="0">
                <a:solidFill>
                  <a:srgbClr val="66FF66"/>
                </a:solidFill>
                <a:latin typeface="Arial"/>
              </a:rPr>
              <a:t>—</a:t>
            </a:r>
            <a:r>
              <a:rPr lang="zh-CN" altLang="en-US" b="1" dirty="0" smtClean="0">
                <a:solidFill>
                  <a:srgbClr val="66FF66"/>
                </a:solidFill>
              </a:rPr>
              <a:t>排水，</a:t>
            </a:r>
            <a:r>
              <a:rPr lang="en-US" altLang="zh-CN" b="1" dirty="0" smtClean="0">
                <a:solidFill>
                  <a:srgbClr val="66FF66"/>
                </a:solidFill>
              </a:rPr>
              <a:t>U</a:t>
            </a:r>
            <a:r>
              <a:rPr lang="zh-CN" altLang="en-US" b="1" dirty="0" smtClean="0">
                <a:solidFill>
                  <a:srgbClr val="66FF66"/>
                </a:solidFill>
              </a:rPr>
              <a:t>正</a:t>
            </a:r>
            <a:r>
              <a:rPr lang="en-US" altLang="zh-CN" b="1" dirty="0" smtClean="0">
                <a:solidFill>
                  <a:srgbClr val="66FF66"/>
                </a:solidFill>
                <a:latin typeface="Arial"/>
              </a:rPr>
              <a:t>—</a:t>
            </a:r>
            <a:r>
              <a:rPr lang="zh-CN" altLang="en-US" b="1" dirty="0" smtClean="0">
                <a:solidFill>
                  <a:srgbClr val="66FF66"/>
                </a:solidFill>
              </a:rPr>
              <a:t>进水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404813"/>
            <a:ext cx="5256212" cy="647700"/>
          </a:xfrm>
        </p:spPr>
        <p:txBody>
          <a:bodyPr/>
          <a:lstStyle/>
          <a:p>
            <a:pPr marL="914400" indent="-914400" eaLnBrk="1" hangingPunct="1">
              <a:defRPr/>
            </a:pPr>
            <a:r>
              <a:rPr lang="en-US" altLang="zh-CN" sz="2800" smtClean="0">
                <a:solidFill>
                  <a:srgbClr val="00FF00"/>
                </a:solidFill>
              </a:rPr>
              <a:t>8.  </a:t>
            </a:r>
            <a:r>
              <a:rPr lang="zh-CN" altLang="en-US" sz="2800" smtClean="0">
                <a:solidFill>
                  <a:srgbClr val="00FF00"/>
                </a:solidFill>
              </a:rPr>
              <a:t>模糊控制响应表（控制表）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315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模糊控制规则由模糊矩阵</a:t>
            </a:r>
            <a:r>
              <a:rPr lang="en-US" altLang="zh-CN" sz="2800" b="1" u="sng" smtClean="0">
                <a:solidFill>
                  <a:schemeClr val="hlink"/>
                </a:solidFill>
              </a:rPr>
              <a:t>R</a:t>
            </a:r>
            <a:r>
              <a:rPr lang="zh-CN" altLang="en-US" sz="2800" b="1" smtClean="0"/>
              <a:t>来描述。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北师大汪培庄教授提出：</a:t>
            </a:r>
            <a:r>
              <a:rPr lang="en-US" altLang="zh-CN" sz="2800" b="1" u="sng" smtClean="0">
                <a:solidFill>
                  <a:schemeClr val="hlink"/>
                </a:solidFill>
              </a:rPr>
              <a:t>R</a:t>
            </a:r>
            <a:r>
              <a:rPr lang="zh-CN" altLang="en-US" sz="2800" b="1" smtClean="0"/>
              <a:t>中每一行对应每个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非模糊的观测结果所引起的</a:t>
            </a:r>
            <a:r>
              <a:rPr lang="zh-CN" altLang="en-US" sz="2800" b="1" smtClean="0">
                <a:solidFill>
                  <a:srgbClr val="66FF66"/>
                </a:solidFill>
              </a:rPr>
              <a:t>模糊响应</a:t>
            </a:r>
            <a:r>
              <a:rPr lang="zh-CN" altLang="en-US" sz="2800" b="1" smtClean="0"/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   方法：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采取在</a:t>
            </a:r>
            <a:r>
              <a:rPr lang="en-US" altLang="zh-CN" sz="2800" b="1" u="sng" smtClean="0">
                <a:solidFill>
                  <a:schemeClr val="hlink"/>
                </a:solidFill>
              </a:rPr>
              <a:t>R</a:t>
            </a:r>
            <a:r>
              <a:rPr lang="zh-CN" altLang="en-US" sz="2800" b="1" smtClean="0"/>
              <a:t>中每一行寻找</a:t>
            </a:r>
            <a:r>
              <a:rPr lang="zh-CN" altLang="en-US" sz="2800" b="1" smtClean="0">
                <a:solidFill>
                  <a:srgbClr val="66FF66"/>
                </a:solidFill>
              </a:rPr>
              <a:t>峰域中心值</a:t>
            </a:r>
            <a:r>
              <a:rPr lang="zh-CN" altLang="en-US" sz="2800" b="1" smtClean="0"/>
              <a:t>，即</a:t>
            </a:r>
            <a:r>
              <a:rPr lang="en-US" altLang="zh-CN" sz="2800" b="1" u="sng" smtClean="0">
                <a:solidFill>
                  <a:schemeClr val="hlink"/>
                </a:solidFill>
              </a:rPr>
              <a:t>R</a:t>
            </a:r>
            <a:r>
              <a:rPr lang="zh-CN" altLang="en-US" sz="2800" b="1" smtClean="0"/>
              <a:t>中在框中（中心值）的元素所在列对应论域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中的等级为确切响应控制表（</a:t>
            </a:r>
            <a:r>
              <a:rPr lang="zh-CN" altLang="en-US" sz="2800" b="1" smtClean="0">
                <a:solidFill>
                  <a:srgbClr val="66FF66"/>
                </a:solidFill>
              </a:rPr>
              <a:t>响应表</a:t>
            </a:r>
            <a:r>
              <a:rPr lang="zh-CN" altLang="en-US" sz="2800" b="1" smtClean="0"/>
              <a:t>）。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87450" y="4365625"/>
            <a:ext cx="3048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979613" y="3860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843213" y="3357563"/>
            <a:ext cx="381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779838" y="2852738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4500563" y="2349500"/>
            <a:ext cx="3810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5364163" y="177323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6300788" y="1341438"/>
            <a:ext cx="2286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04813"/>
            <a:ext cx="3467100" cy="749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66FF66"/>
                </a:solidFill>
              </a:rPr>
              <a:t>求　　　的最大值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smtClean="0">
              <a:solidFill>
                <a:srgbClr val="66FF66"/>
              </a:solidFill>
            </a:endParaRPr>
          </a:p>
        </p:txBody>
      </p:sp>
      <p:graphicFrame>
        <p:nvGraphicFramePr>
          <p:cNvPr id="2355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188913"/>
          <a:ext cx="7762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8" name="Equation" r:id="rId3" imgW="304560" imgH="368280" progId="Equation.DSMT4">
                  <p:embed/>
                </p:oleObj>
              </mc:Choice>
              <mc:Fallback>
                <p:oleObj name="Equation" r:id="rId3" imgW="30456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913"/>
                        <a:ext cx="7762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0825" y="1268413"/>
          <a:ext cx="7056438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Equation" r:id="rId5" imgW="2743200" imgH="1612800" progId="Equation.DSMT4">
                  <p:embed/>
                </p:oleObj>
              </mc:Choice>
              <mc:Fallback>
                <p:oleObj name="Equation" r:id="rId5" imgW="2743200" imgH="16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7056438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2"/>
          <p:cNvGraphicFramePr>
            <a:graphicFrameLocks noChangeAspect="1"/>
          </p:cNvGraphicFramePr>
          <p:nvPr/>
        </p:nvGraphicFramePr>
        <p:xfrm>
          <a:off x="1187450" y="4941888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7" imgW="203040" imgH="177480" progId="Equation.DSMT4">
                  <p:embed/>
                </p:oleObj>
              </mc:Choice>
              <mc:Fallback>
                <p:oleObj name="Equation" r:id="rId7" imgW="20304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2051050" y="494188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1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916238" y="4941888"/>
          <a:ext cx="3381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11" imgW="190440" imgH="164880" progId="Equation.DSMT4">
                  <p:embed/>
                </p:oleObj>
              </mc:Choice>
              <mc:Fallback>
                <p:oleObj name="Equation" r:id="rId11" imgW="19044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1888"/>
                        <a:ext cx="3381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5"/>
          <p:cNvGraphicFramePr>
            <a:graphicFrameLocks noChangeAspect="1"/>
          </p:cNvGraphicFramePr>
          <p:nvPr/>
        </p:nvGraphicFramePr>
        <p:xfrm>
          <a:off x="3851275" y="5013325"/>
          <a:ext cx="2206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013325"/>
                        <a:ext cx="2206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6"/>
          <p:cNvGraphicFramePr>
            <a:graphicFrameLocks noChangeAspect="1"/>
          </p:cNvGraphicFramePr>
          <p:nvPr/>
        </p:nvGraphicFramePr>
        <p:xfrm>
          <a:off x="4643438" y="5013325"/>
          <a:ext cx="160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13325"/>
                        <a:ext cx="160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7"/>
          <p:cNvGraphicFramePr>
            <a:graphicFrameLocks noChangeAspect="1"/>
          </p:cNvGraphicFramePr>
          <p:nvPr/>
        </p:nvGraphicFramePr>
        <p:xfrm>
          <a:off x="5435600" y="5013325"/>
          <a:ext cx="304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304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8"/>
          <p:cNvGraphicFramePr>
            <a:graphicFrameLocks noChangeAspect="1"/>
          </p:cNvGraphicFramePr>
          <p:nvPr/>
        </p:nvGraphicFramePr>
        <p:xfrm>
          <a:off x="6300788" y="5013325"/>
          <a:ext cx="2000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13325"/>
                        <a:ext cx="2000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9"/>
          <p:cNvGraphicFramePr>
            <a:graphicFrameLocks noChangeAspect="1"/>
          </p:cNvGraphicFramePr>
          <p:nvPr/>
        </p:nvGraphicFramePr>
        <p:xfrm>
          <a:off x="7380288" y="5013325"/>
          <a:ext cx="250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013325"/>
                        <a:ext cx="250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20"/>
          <p:cNvGraphicFramePr>
            <a:graphicFrameLocks noChangeAspect="1"/>
          </p:cNvGraphicFramePr>
          <p:nvPr/>
        </p:nvGraphicFramePr>
        <p:xfrm>
          <a:off x="7092950" y="2781300"/>
          <a:ext cx="2301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81300"/>
                        <a:ext cx="2301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1"/>
          <p:cNvGraphicFramePr>
            <a:graphicFrameLocks noChangeAspect="1"/>
          </p:cNvGraphicFramePr>
          <p:nvPr/>
        </p:nvGraphicFramePr>
        <p:xfrm>
          <a:off x="7092950" y="3284538"/>
          <a:ext cx="1603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Equation" r:id="rId25" imgW="88560" imgH="164880" progId="Equation.DSMT4">
                  <p:embed/>
                </p:oleObj>
              </mc:Choice>
              <mc:Fallback>
                <p:oleObj name="Equation" r:id="rId25" imgW="8856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284538"/>
                        <a:ext cx="1603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2"/>
          <p:cNvGraphicFramePr>
            <a:graphicFrameLocks noChangeAspect="1"/>
          </p:cNvGraphicFramePr>
          <p:nvPr/>
        </p:nvGraphicFramePr>
        <p:xfrm>
          <a:off x="7092950" y="37893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789363"/>
                        <a:ext cx="228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23"/>
          <p:cNvGraphicFramePr>
            <a:graphicFrameLocks noChangeAspect="1"/>
          </p:cNvGraphicFramePr>
          <p:nvPr/>
        </p:nvGraphicFramePr>
        <p:xfrm>
          <a:off x="7092950" y="4221163"/>
          <a:ext cx="209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Equation" r:id="rId29" imgW="114120" imgH="177480" progId="Equation.DSMT4">
                  <p:embed/>
                </p:oleObj>
              </mc:Choice>
              <mc:Fallback>
                <p:oleObj name="Equation" r:id="rId29" imgW="11412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221163"/>
                        <a:ext cx="2095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24"/>
          <p:cNvGraphicFramePr>
            <a:graphicFrameLocks noChangeAspect="1"/>
          </p:cNvGraphicFramePr>
          <p:nvPr/>
        </p:nvGraphicFramePr>
        <p:xfrm>
          <a:off x="6948488" y="2276475"/>
          <a:ext cx="3381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Equation" r:id="rId31" imgW="190440" imgH="164880" progId="Equation.DSMT4">
                  <p:embed/>
                </p:oleObj>
              </mc:Choice>
              <mc:Fallback>
                <p:oleObj name="Equation" r:id="rId31" imgW="190440" imgH="164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276475"/>
                        <a:ext cx="3381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25"/>
          <p:cNvGraphicFramePr>
            <a:graphicFrameLocks noChangeAspect="1"/>
          </p:cNvGraphicFramePr>
          <p:nvPr/>
        </p:nvGraphicFramePr>
        <p:xfrm>
          <a:off x="6948488" y="17732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Equation" r:id="rId33" imgW="203040" imgH="164880" progId="Equation.DSMT4">
                  <p:embed/>
                </p:oleObj>
              </mc:Choice>
              <mc:Fallback>
                <p:oleObj name="Equation" r:id="rId33" imgW="20304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732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26"/>
          <p:cNvGraphicFramePr>
            <a:graphicFrameLocks noChangeAspect="1"/>
          </p:cNvGraphicFramePr>
          <p:nvPr/>
        </p:nvGraphicFramePr>
        <p:xfrm>
          <a:off x="6948488" y="1341438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35" imgW="203040" imgH="177480" progId="Equation.DSMT4">
                  <p:embed/>
                </p:oleObj>
              </mc:Choice>
              <mc:Fallback>
                <p:oleObj name="Equation" r:id="rId35" imgW="20304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341438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27"/>
          <p:cNvGraphicFramePr>
            <a:graphicFrameLocks noChangeAspect="1"/>
          </p:cNvGraphicFramePr>
          <p:nvPr/>
        </p:nvGraphicFramePr>
        <p:xfrm>
          <a:off x="6948488" y="620713"/>
          <a:ext cx="319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Equation" r:id="rId37" imgW="177480" imgH="164880" progId="Equation.DSMT4">
                  <p:embed/>
                </p:oleObj>
              </mc:Choice>
              <mc:Fallback>
                <p:oleObj name="Equation" r:id="rId37" imgW="17748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20713"/>
                        <a:ext cx="3190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6948488" y="5229225"/>
            <a:ext cx="381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7164388" y="1052513"/>
            <a:ext cx="0" cy="3048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483" grpId="0" animBg="1"/>
      <p:bldP spid="148484" grpId="0" animBg="1"/>
      <p:bldP spid="148485" grpId="0" animBg="1"/>
      <p:bldP spid="148486" grpId="0" animBg="1"/>
      <p:bldP spid="148487" grpId="0" animBg="1"/>
      <p:bldP spid="1484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5" name="Group 7"/>
          <p:cNvGraphicFramePr>
            <a:graphicFrameLocks noGrp="1"/>
          </p:cNvGraphicFramePr>
          <p:nvPr>
            <p:ph type="body" idx="1"/>
          </p:nvPr>
        </p:nvGraphicFramePr>
        <p:xfrm>
          <a:off x="1042988" y="1628775"/>
          <a:ext cx="6500812" cy="1173163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2800"/>
                <a:gridCol w="811212"/>
                <a:gridCol w="812800"/>
                <a:gridCol w="812800"/>
                <a:gridCol w="812800"/>
              </a:tblGrid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78" name="Object 36"/>
          <p:cNvGraphicFramePr>
            <a:graphicFrameLocks noChangeAspect="1"/>
          </p:cNvGraphicFramePr>
          <p:nvPr/>
        </p:nvGraphicFramePr>
        <p:xfrm>
          <a:off x="2987675" y="549275"/>
          <a:ext cx="2533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180800" imgH="203040" progId="Equation.DSMT4">
                  <p:embed/>
                </p:oleObj>
              </mc:Choice>
              <mc:Fallback>
                <p:oleObj name="Equation" r:id="rId3" imgW="1180800" imgH="203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9275"/>
                        <a:ext cx="2533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7200"/>
            <a:ext cx="76200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sp>
        <p:nvSpPr>
          <p:cNvPr id="25617" name="Line 4"/>
          <p:cNvSpPr>
            <a:spLocks noChangeShapeType="1"/>
          </p:cNvSpPr>
          <p:nvPr/>
        </p:nvSpPr>
        <p:spPr bwMode="auto">
          <a:xfrm>
            <a:off x="2286000" y="35814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Line 5"/>
          <p:cNvSpPr>
            <a:spLocks noChangeShapeType="1"/>
          </p:cNvSpPr>
          <p:nvPr/>
        </p:nvSpPr>
        <p:spPr bwMode="auto">
          <a:xfrm flipV="1">
            <a:off x="4648200" y="914400"/>
            <a:ext cx="0" cy="510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9" name="Line 6"/>
          <p:cNvSpPr>
            <a:spLocks noChangeShapeType="1"/>
          </p:cNvSpPr>
          <p:nvPr/>
        </p:nvSpPr>
        <p:spPr bwMode="auto">
          <a:xfrm>
            <a:off x="5181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7"/>
          <p:cNvSpPr>
            <a:spLocks noChangeShapeType="1"/>
          </p:cNvSpPr>
          <p:nvPr/>
        </p:nvSpPr>
        <p:spPr bwMode="auto">
          <a:xfrm>
            <a:off x="5943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8"/>
          <p:cNvSpPr>
            <a:spLocks noChangeShapeType="1"/>
          </p:cNvSpPr>
          <p:nvPr/>
        </p:nvSpPr>
        <p:spPr bwMode="auto">
          <a:xfrm>
            <a:off x="6629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9"/>
          <p:cNvSpPr>
            <a:spLocks noChangeShapeType="1"/>
          </p:cNvSpPr>
          <p:nvPr/>
        </p:nvSpPr>
        <p:spPr bwMode="auto">
          <a:xfrm>
            <a:off x="4114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10"/>
          <p:cNvSpPr>
            <a:spLocks noChangeShapeType="1"/>
          </p:cNvSpPr>
          <p:nvPr/>
        </p:nvSpPr>
        <p:spPr bwMode="auto">
          <a:xfrm>
            <a:off x="3352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4" name="Line 11"/>
          <p:cNvSpPr>
            <a:spLocks noChangeShapeType="1"/>
          </p:cNvSpPr>
          <p:nvPr/>
        </p:nvSpPr>
        <p:spPr bwMode="auto">
          <a:xfrm>
            <a:off x="2590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5" name="Line 12"/>
          <p:cNvSpPr>
            <a:spLocks noChangeShapeType="1"/>
          </p:cNvSpPr>
          <p:nvPr/>
        </p:nvSpPr>
        <p:spPr bwMode="auto">
          <a:xfrm>
            <a:off x="44958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6" name="Line 13"/>
          <p:cNvSpPr>
            <a:spLocks noChangeShapeType="1"/>
          </p:cNvSpPr>
          <p:nvPr/>
        </p:nvSpPr>
        <p:spPr bwMode="auto">
          <a:xfrm>
            <a:off x="44958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7" name="Line 14"/>
          <p:cNvSpPr>
            <a:spLocks noChangeShapeType="1"/>
          </p:cNvSpPr>
          <p:nvPr/>
        </p:nvSpPr>
        <p:spPr bwMode="auto">
          <a:xfrm>
            <a:off x="44958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8" name="Line 15"/>
          <p:cNvSpPr>
            <a:spLocks noChangeShapeType="1"/>
          </p:cNvSpPr>
          <p:nvPr/>
        </p:nvSpPr>
        <p:spPr bwMode="auto">
          <a:xfrm>
            <a:off x="4495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9" name="Line 16"/>
          <p:cNvSpPr>
            <a:spLocks noChangeShapeType="1"/>
          </p:cNvSpPr>
          <p:nvPr/>
        </p:nvSpPr>
        <p:spPr bwMode="auto">
          <a:xfrm>
            <a:off x="44958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0" name="Line 17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1" name="Rectangle 18"/>
          <p:cNvSpPr>
            <a:spLocks noChangeArrowheads="1"/>
          </p:cNvSpPr>
          <p:nvPr/>
        </p:nvSpPr>
        <p:spPr bwMode="auto">
          <a:xfrm>
            <a:off x="4648200" y="35814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2" name="Rectangle 19"/>
          <p:cNvSpPr>
            <a:spLocks noChangeArrowheads="1"/>
          </p:cNvSpPr>
          <p:nvPr/>
        </p:nvSpPr>
        <p:spPr bwMode="auto">
          <a:xfrm>
            <a:off x="4953000" y="3886200"/>
            <a:ext cx="533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3" name="Rectangle 20"/>
          <p:cNvSpPr>
            <a:spLocks noChangeArrowheads="1"/>
          </p:cNvSpPr>
          <p:nvPr/>
        </p:nvSpPr>
        <p:spPr bwMode="auto">
          <a:xfrm>
            <a:off x="5486400" y="4419600"/>
            <a:ext cx="6858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4" name="Rectangle 21"/>
          <p:cNvSpPr>
            <a:spLocks noChangeArrowheads="1"/>
          </p:cNvSpPr>
          <p:nvPr/>
        </p:nvSpPr>
        <p:spPr bwMode="auto">
          <a:xfrm>
            <a:off x="6172200" y="4876800"/>
            <a:ext cx="685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5" name="Rectangle 22"/>
          <p:cNvSpPr>
            <a:spLocks noChangeArrowheads="1"/>
          </p:cNvSpPr>
          <p:nvPr/>
        </p:nvSpPr>
        <p:spPr bwMode="auto">
          <a:xfrm>
            <a:off x="4343400" y="32766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6" name="Rectangle 23"/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7" name="Rectangle 24"/>
          <p:cNvSpPr>
            <a:spLocks noChangeArrowheads="1"/>
          </p:cNvSpPr>
          <p:nvPr/>
        </p:nvSpPr>
        <p:spPr bwMode="auto">
          <a:xfrm>
            <a:off x="3124200" y="2286000"/>
            <a:ext cx="6858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8" name="Rectangle 25"/>
          <p:cNvSpPr>
            <a:spLocks noChangeArrowheads="1"/>
          </p:cNvSpPr>
          <p:nvPr/>
        </p:nvSpPr>
        <p:spPr bwMode="auto">
          <a:xfrm>
            <a:off x="2438400" y="1752600"/>
            <a:ext cx="685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39" name="Line 26"/>
          <p:cNvSpPr>
            <a:spLocks noChangeShapeType="1"/>
          </p:cNvSpPr>
          <p:nvPr/>
        </p:nvSpPr>
        <p:spPr bwMode="auto">
          <a:xfrm flipH="1" flipV="1">
            <a:off x="6172200" y="4876800"/>
            <a:ext cx="68580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0" name="Line 27"/>
          <p:cNvSpPr>
            <a:spLocks noChangeShapeType="1"/>
          </p:cNvSpPr>
          <p:nvPr/>
        </p:nvSpPr>
        <p:spPr bwMode="auto">
          <a:xfrm flipH="1" flipV="1">
            <a:off x="5486400" y="44196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1" name="Line 28"/>
          <p:cNvSpPr>
            <a:spLocks noChangeShapeType="1"/>
          </p:cNvSpPr>
          <p:nvPr/>
        </p:nvSpPr>
        <p:spPr bwMode="auto">
          <a:xfrm flipH="1" flipV="1">
            <a:off x="4953000" y="3886200"/>
            <a:ext cx="53340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2" name="Line 29"/>
          <p:cNvSpPr>
            <a:spLocks noChangeShapeType="1"/>
          </p:cNvSpPr>
          <p:nvPr/>
        </p:nvSpPr>
        <p:spPr bwMode="auto">
          <a:xfrm flipH="1" flipV="1">
            <a:off x="4648200" y="35814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3" name="Line 30"/>
          <p:cNvSpPr>
            <a:spLocks noChangeShapeType="1"/>
          </p:cNvSpPr>
          <p:nvPr/>
        </p:nvSpPr>
        <p:spPr bwMode="auto">
          <a:xfrm>
            <a:off x="4343400" y="32766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4" name="Line 31"/>
          <p:cNvSpPr>
            <a:spLocks noChangeShapeType="1"/>
          </p:cNvSpPr>
          <p:nvPr/>
        </p:nvSpPr>
        <p:spPr bwMode="auto">
          <a:xfrm>
            <a:off x="3810000" y="2743200"/>
            <a:ext cx="53340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5" name="Line 32"/>
          <p:cNvSpPr>
            <a:spLocks noChangeShapeType="1"/>
          </p:cNvSpPr>
          <p:nvPr/>
        </p:nvSpPr>
        <p:spPr bwMode="auto">
          <a:xfrm>
            <a:off x="3124200" y="22860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6" name="Line 33"/>
          <p:cNvSpPr>
            <a:spLocks noChangeShapeType="1"/>
          </p:cNvSpPr>
          <p:nvPr/>
        </p:nvSpPr>
        <p:spPr bwMode="auto">
          <a:xfrm>
            <a:off x="2438400" y="1752600"/>
            <a:ext cx="685800" cy="5334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602" name="Object 34"/>
          <p:cNvGraphicFramePr>
            <a:graphicFrameLocks noChangeAspect="1"/>
          </p:cNvGraphicFramePr>
          <p:nvPr/>
        </p:nvGraphicFramePr>
        <p:xfrm>
          <a:off x="7086600" y="3733800"/>
          <a:ext cx="1428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33800"/>
                        <a:ext cx="1428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5"/>
          <p:cNvGraphicFramePr>
            <a:graphicFrameLocks noChangeAspect="1"/>
          </p:cNvGraphicFramePr>
          <p:nvPr/>
        </p:nvGraphicFramePr>
        <p:xfrm>
          <a:off x="4816475" y="838200"/>
          <a:ext cx="1703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5" imgW="787320" imgH="215640" progId="Equation.DSMT4">
                  <p:embed/>
                </p:oleObj>
              </mc:Choice>
              <mc:Fallback>
                <p:oleObj name="Equation" r:id="rId5" imgW="787320" imgH="215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838200"/>
                        <a:ext cx="17033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6"/>
          <p:cNvGraphicFramePr>
            <a:graphicFrameLocks noChangeAspect="1"/>
          </p:cNvGraphicFramePr>
          <p:nvPr/>
        </p:nvGraphicFramePr>
        <p:xfrm>
          <a:off x="5795963" y="3789363"/>
          <a:ext cx="2270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9363"/>
                        <a:ext cx="2270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7"/>
          <p:cNvGraphicFramePr>
            <a:graphicFrameLocks noChangeAspect="1"/>
          </p:cNvGraphicFramePr>
          <p:nvPr/>
        </p:nvGraphicFramePr>
        <p:xfrm>
          <a:off x="5148263" y="3789363"/>
          <a:ext cx="166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89363"/>
                        <a:ext cx="166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8"/>
          <p:cNvGraphicFramePr>
            <a:graphicFrameLocks noChangeAspect="1"/>
          </p:cNvGraphicFramePr>
          <p:nvPr/>
        </p:nvGraphicFramePr>
        <p:xfrm>
          <a:off x="6516688" y="3789363"/>
          <a:ext cx="198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89363"/>
                        <a:ext cx="1984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0"/>
          <p:cNvGraphicFramePr>
            <a:graphicFrameLocks noChangeAspect="1"/>
          </p:cNvGraphicFramePr>
          <p:nvPr/>
        </p:nvGraphicFramePr>
        <p:xfrm>
          <a:off x="4787900" y="2852738"/>
          <a:ext cx="1444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2738"/>
                        <a:ext cx="14446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41"/>
          <p:cNvGraphicFramePr>
            <a:graphicFrameLocks noChangeAspect="1"/>
          </p:cNvGraphicFramePr>
          <p:nvPr/>
        </p:nvGraphicFramePr>
        <p:xfrm>
          <a:off x="4800600" y="2438400"/>
          <a:ext cx="2270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2270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42"/>
          <p:cNvGraphicFramePr>
            <a:graphicFrameLocks noChangeAspect="1"/>
          </p:cNvGraphicFramePr>
          <p:nvPr/>
        </p:nvGraphicFramePr>
        <p:xfrm>
          <a:off x="4800600" y="1905000"/>
          <a:ext cx="2079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2079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43"/>
          <p:cNvGraphicFramePr>
            <a:graphicFrameLocks noChangeAspect="1"/>
          </p:cNvGraphicFramePr>
          <p:nvPr/>
        </p:nvGraphicFramePr>
        <p:xfrm>
          <a:off x="4198938" y="4419600"/>
          <a:ext cx="3635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419600"/>
                        <a:ext cx="3635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44"/>
          <p:cNvGraphicFramePr>
            <a:graphicFrameLocks noChangeAspect="1"/>
          </p:cNvGraphicFramePr>
          <p:nvPr/>
        </p:nvGraphicFramePr>
        <p:xfrm>
          <a:off x="3132138" y="3789363"/>
          <a:ext cx="3635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Equation" r:id="rId21" imgW="203040" imgH="164880" progId="Equation.DSMT4">
                  <p:embed/>
                </p:oleObj>
              </mc:Choice>
              <mc:Fallback>
                <p:oleObj name="Equation" r:id="rId21" imgW="203040" imgH="1648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3635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45"/>
          <p:cNvGraphicFramePr>
            <a:graphicFrameLocks noChangeAspect="1"/>
          </p:cNvGraphicFramePr>
          <p:nvPr/>
        </p:nvGraphicFramePr>
        <p:xfrm>
          <a:off x="4267200" y="4876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46"/>
          <p:cNvGraphicFramePr>
            <a:graphicFrameLocks noChangeAspect="1"/>
          </p:cNvGraphicFramePr>
          <p:nvPr/>
        </p:nvGraphicFramePr>
        <p:xfrm>
          <a:off x="2411413" y="3789363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Equation" r:id="rId25" imgW="203040" imgH="177480" progId="Equation.DSMT4">
                  <p:embed/>
                </p:oleObj>
              </mc:Choice>
              <mc:Fallback>
                <p:oleObj name="Equation" r:id="rId25" imgW="203040" imgH="17748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47"/>
          <p:cNvGraphicFramePr>
            <a:graphicFrameLocks noChangeAspect="1"/>
          </p:cNvGraphicFramePr>
          <p:nvPr/>
        </p:nvGraphicFramePr>
        <p:xfrm>
          <a:off x="3995738" y="38608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Equation" r:id="rId27" imgW="190440" imgH="164880" progId="Equation.DSMT4">
                  <p:embed/>
                </p:oleObj>
              </mc:Choice>
              <mc:Fallback>
                <p:oleObj name="Equation" r:id="rId27" imgW="190440" imgH="1648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8608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48"/>
          <p:cNvGraphicFramePr>
            <a:graphicFrameLocks noChangeAspect="1"/>
          </p:cNvGraphicFramePr>
          <p:nvPr/>
        </p:nvGraphicFramePr>
        <p:xfrm>
          <a:off x="4267200" y="3962400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29" imgW="190440" imgH="164880" progId="Equation.DSMT4">
                  <p:embed/>
                </p:oleObj>
              </mc:Choice>
              <mc:Fallback>
                <p:oleObj name="Equation" r:id="rId29" imgW="190440" imgH="1648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7924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箭头方向：误差      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等级</a:t>
            </a:r>
          </a:p>
          <a:p>
            <a:pPr eaLnBrk="1" hangingPunct="1">
              <a:defRPr/>
            </a:pPr>
            <a:r>
              <a:rPr lang="zh-CN" altLang="en-US" sz="2800" b="1" smtClean="0"/>
              <a:t>提高</a:t>
            </a:r>
            <a:r>
              <a:rPr lang="en-US" altLang="zh-CN" sz="2800" b="1" smtClean="0"/>
              <a:t>FC</a:t>
            </a:r>
            <a:r>
              <a:rPr lang="zh-CN" altLang="en-US" sz="2800" b="1" smtClean="0"/>
              <a:t>精度的方法：增加分档级数</a:t>
            </a:r>
          </a:p>
          <a:p>
            <a:pPr eaLnBrk="1" hangingPunct="1">
              <a:defRPr/>
            </a:pPr>
            <a:r>
              <a:rPr lang="zh-CN" altLang="en-US" sz="2800" b="1" smtClean="0"/>
              <a:t>                                     只在误差较小的区         </a:t>
            </a:r>
          </a:p>
          <a:p>
            <a:pPr eaLnBrk="1" hangingPunct="1">
              <a:defRPr/>
            </a:pPr>
            <a:r>
              <a:rPr lang="zh-CN" altLang="en-US" sz="2800" b="1" smtClean="0"/>
              <a:t>                                      域增加分档级数</a:t>
            </a:r>
          </a:p>
          <a:p>
            <a:pPr eaLnBrk="1" hangingPunct="1">
              <a:defRPr/>
            </a:pPr>
            <a:r>
              <a:rPr lang="zh-CN" altLang="en-US" sz="2800" b="1" smtClean="0"/>
              <a:t>如：</a:t>
            </a:r>
            <a:r>
              <a:rPr lang="en-US" altLang="zh-CN" sz="2800" b="1" smtClean="0"/>
              <a:t>{</a:t>
            </a:r>
            <a:r>
              <a:rPr lang="zh-CN" altLang="en-US" sz="2800" b="1" smtClean="0"/>
              <a:t>负大，负中，负小，</a:t>
            </a:r>
            <a:r>
              <a:rPr lang="zh-CN" altLang="en-US" sz="2800" b="1" smtClean="0">
                <a:solidFill>
                  <a:srgbClr val="66FF66"/>
                </a:solidFill>
              </a:rPr>
              <a:t>负零</a:t>
            </a:r>
            <a:r>
              <a:rPr lang="zh-CN" altLang="en-US" sz="2800" b="1" smtClean="0"/>
              <a:t>，零，</a:t>
            </a:r>
            <a:r>
              <a:rPr lang="zh-CN" altLang="en-US" sz="2800" b="1" smtClean="0">
                <a:solidFill>
                  <a:srgbClr val="66FF66"/>
                </a:solidFill>
              </a:rPr>
              <a:t>正零</a:t>
            </a:r>
            <a:r>
              <a:rPr lang="zh-CN" altLang="en-US" sz="2800" b="1" smtClean="0"/>
              <a:t>，正小，正中，正大</a:t>
            </a:r>
            <a:r>
              <a:rPr lang="en-US" altLang="zh-CN" sz="2800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   {-3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-2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-1</a:t>
            </a:r>
            <a:r>
              <a:rPr lang="zh-CN" altLang="en-US" sz="2800" b="1" smtClean="0"/>
              <a:t>， </a:t>
            </a:r>
            <a:r>
              <a:rPr lang="en-US" altLang="zh-CN" sz="2800" b="1" smtClean="0">
                <a:solidFill>
                  <a:schemeClr val="hlink"/>
                </a:solidFill>
              </a:rPr>
              <a:t>- 0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，</a:t>
            </a:r>
            <a:r>
              <a:rPr lang="en-US" altLang="zh-CN" sz="2800" b="1" smtClean="0">
                <a:solidFill>
                  <a:schemeClr val="hlink"/>
                </a:solidFill>
              </a:rPr>
              <a:t>+ 0</a:t>
            </a:r>
            <a:r>
              <a:rPr lang="zh-CN" altLang="en-US" sz="2800" b="1" smtClean="0"/>
              <a:t>，＋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，＋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，＋</a:t>
            </a:r>
            <a:r>
              <a:rPr lang="en-US" altLang="zh-CN" sz="2800" b="1" smtClean="0"/>
              <a:t>3}      </a:t>
            </a:r>
          </a:p>
        </p:txBody>
      </p:sp>
      <p:sp>
        <p:nvSpPr>
          <p:cNvPr id="52227" name="AutoShape 40"/>
          <p:cNvSpPr>
            <a:spLocks/>
          </p:cNvSpPr>
          <p:nvPr/>
        </p:nvSpPr>
        <p:spPr bwMode="auto">
          <a:xfrm>
            <a:off x="3995738" y="1125538"/>
            <a:ext cx="215900" cy="784225"/>
          </a:xfrm>
          <a:prstGeom prst="leftBrace">
            <a:avLst>
              <a:gd name="adj1" fmla="val 30270"/>
              <a:gd name="adj2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8" name="Line 41"/>
          <p:cNvSpPr>
            <a:spLocks noChangeShapeType="1"/>
          </p:cNvSpPr>
          <p:nvPr/>
        </p:nvSpPr>
        <p:spPr bwMode="auto">
          <a:xfrm>
            <a:off x="3492500" y="692150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5076825" y="2924175"/>
            <a:ext cx="6096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6804025" y="2924175"/>
            <a:ext cx="762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4" grpId="0" animBg="1"/>
      <p:bldP spid="6967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404813"/>
            <a:ext cx="7924800" cy="11430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altLang="zh-CN" sz="4000" smtClean="0">
                <a:solidFill>
                  <a:schemeClr val="hlink"/>
                </a:solidFill>
              </a:rPr>
              <a:t>3.3 </a:t>
            </a:r>
            <a:r>
              <a:rPr lang="zh-CN" altLang="en-US" sz="4000" smtClean="0">
                <a:solidFill>
                  <a:schemeClr val="hlink"/>
                </a:solidFill>
              </a:rPr>
              <a:t>模糊控制器设计的基本方法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模糊逻辑控制器      </a:t>
            </a:r>
            <a:r>
              <a:rPr lang="en-US" altLang="zh-CN" sz="2800" b="1" dirty="0" smtClean="0"/>
              <a:t>Fuzzy logical controller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简称：模糊控制器   </a:t>
            </a:r>
            <a:r>
              <a:rPr lang="en-US" altLang="zh-CN" sz="2800" b="1" dirty="0" smtClean="0"/>
              <a:t>Fuzzy controller       FC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功能：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zh-CN" altLang="en-US" sz="2800" b="1" dirty="0" smtClean="0"/>
              <a:t>精确量的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推理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zh-CN" altLang="en-US" sz="2800" b="1" dirty="0" smtClean="0"/>
              <a:t>去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                                   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6156325" y="2636838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059113" y="17002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95400" y="838200"/>
            <a:ext cx="6399213" cy="6556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smtClean="0">
                <a:solidFill>
                  <a:schemeClr val="hlink"/>
                </a:solidFill>
              </a:rPr>
              <a:t>人</a:t>
            </a:r>
            <a:r>
              <a:rPr lang="en-US" altLang="zh-CN" sz="4400" smtClean="0">
                <a:solidFill>
                  <a:schemeClr val="hlink"/>
                </a:solidFill>
              </a:rPr>
              <a:t>-</a:t>
            </a:r>
            <a:r>
              <a:rPr lang="zh-CN" altLang="en-US" sz="4400" smtClean="0">
                <a:solidFill>
                  <a:schemeClr val="hlink"/>
                </a:solidFill>
              </a:rPr>
              <a:t>机控制系统中的模糊概念</a:t>
            </a: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4495800" y="36576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控制器</a:t>
            </a:r>
          </a:p>
        </p:txBody>
      </p:sp>
      <p:sp>
        <p:nvSpPr>
          <p:cNvPr id="1029" name="Rectangle 1030"/>
          <p:cNvSpPr>
            <a:spLocks noChangeArrowheads="1"/>
          </p:cNvSpPr>
          <p:nvPr/>
        </p:nvSpPr>
        <p:spPr bwMode="auto">
          <a:xfrm>
            <a:off x="3352800" y="3810000"/>
            <a:ext cx="609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人</a:t>
            </a:r>
          </a:p>
        </p:txBody>
      </p:sp>
      <p:sp>
        <p:nvSpPr>
          <p:cNvPr id="1031" name="Rectangle 1036"/>
          <p:cNvSpPr>
            <a:spLocks noChangeArrowheads="1"/>
          </p:cNvSpPr>
          <p:nvPr/>
        </p:nvSpPr>
        <p:spPr bwMode="auto">
          <a:xfrm>
            <a:off x="6096000" y="3733800"/>
            <a:ext cx="1066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1032" name="Line 1038"/>
          <p:cNvSpPr>
            <a:spLocks noChangeShapeType="1"/>
          </p:cNvSpPr>
          <p:nvPr/>
        </p:nvSpPr>
        <p:spPr bwMode="auto">
          <a:xfrm>
            <a:off x="1403648" y="3962400"/>
            <a:ext cx="194915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039"/>
          <p:cNvSpPr>
            <a:spLocks noChangeShapeType="1"/>
          </p:cNvSpPr>
          <p:nvPr/>
        </p:nvSpPr>
        <p:spPr bwMode="auto">
          <a:xfrm>
            <a:off x="3962400" y="39624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Line 1040"/>
          <p:cNvSpPr>
            <a:spLocks noChangeShapeType="1"/>
          </p:cNvSpPr>
          <p:nvPr/>
        </p:nvSpPr>
        <p:spPr bwMode="auto">
          <a:xfrm>
            <a:off x="5715000" y="39624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1042"/>
          <p:cNvSpPr>
            <a:spLocks noChangeArrowheads="1"/>
          </p:cNvSpPr>
          <p:nvPr/>
        </p:nvSpPr>
        <p:spPr bwMode="auto">
          <a:xfrm>
            <a:off x="7524750" y="3644900"/>
            <a:ext cx="182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hlink"/>
                </a:solidFill>
                <a:latin typeface="Arial" charset="0"/>
              </a:rPr>
              <a:t>被控量</a:t>
            </a:r>
          </a:p>
        </p:txBody>
      </p:sp>
      <p:sp>
        <p:nvSpPr>
          <p:cNvPr id="1036" name="Line 1047"/>
          <p:cNvSpPr>
            <a:spLocks noChangeShapeType="1"/>
          </p:cNvSpPr>
          <p:nvPr/>
        </p:nvSpPr>
        <p:spPr bwMode="auto">
          <a:xfrm>
            <a:off x="7162800" y="38862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Line 1056"/>
          <p:cNvSpPr>
            <a:spLocks noChangeShapeType="1"/>
          </p:cNvSpPr>
          <p:nvPr/>
        </p:nvSpPr>
        <p:spPr bwMode="auto">
          <a:xfrm flipH="1">
            <a:off x="2057400" y="27432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Line 1057"/>
          <p:cNvSpPr>
            <a:spLocks noChangeShapeType="1"/>
          </p:cNvSpPr>
          <p:nvPr/>
        </p:nvSpPr>
        <p:spPr bwMode="auto">
          <a:xfrm>
            <a:off x="2057400" y="2743200"/>
            <a:ext cx="0" cy="1181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9" name="Rectangle 1058"/>
          <p:cNvSpPr>
            <a:spLocks noChangeArrowheads="1"/>
          </p:cNvSpPr>
          <p:nvPr/>
        </p:nvSpPr>
        <p:spPr bwMode="auto">
          <a:xfrm>
            <a:off x="3429000" y="4876800"/>
            <a:ext cx="280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hlink"/>
                </a:solidFill>
                <a:latin typeface="Arial" charset="0"/>
              </a:rPr>
              <a:t>人</a:t>
            </a:r>
            <a:r>
              <a:rPr kumimoji="1" lang="en-US" altLang="zh-CN" sz="2800">
                <a:solidFill>
                  <a:schemeClr val="hlink"/>
                </a:solidFill>
                <a:latin typeface="Arial" charset="0"/>
              </a:rPr>
              <a:t>-</a:t>
            </a:r>
            <a:r>
              <a:rPr kumimoji="1" lang="zh-CN" altLang="en-US" sz="2800">
                <a:solidFill>
                  <a:schemeClr val="hlink"/>
                </a:solidFill>
                <a:latin typeface="Arial" charset="0"/>
              </a:rPr>
              <a:t>机控制系统</a:t>
            </a:r>
          </a:p>
        </p:txBody>
      </p:sp>
      <p:sp>
        <p:nvSpPr>
          <p:cNvPr id="1040" name="Line 1059"/>
          <p:cNvSpPr>
            <a:spLocks noChangeShapeType="1"/>
          </p:cNvSpPr>
          <p:nvPr/>
        </p:nvSpPr>
        <p:spPr bwMode="auto">
          <a:xfrm>
            <a:off x="7543800" y="2743200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060"/>
          <p:cNvSpPr>
            <a:spLocks noChangeArrowheads="1"/>
          </p:cNvSpPr>
          <p:nvPr/>
        </p:nvSpPr>
        <p:spPr bwMode="auto">
          <a:xfrm>
            <a:off x="1219200" y="5638800"/>
            <a:ext cx="599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hlink"/>
                </a:solidFill>
                <a:latin typeface="Arial" charset="0"/>
              </a:rPr>
              <a:t>控制方法：</a:t>
            </a:r>
            <a:r>
              <a:rPr kumimoji="1" lang="zh-CN" altLang="en-US" sz="2800">
                <a:latin typeface="Arial" charset="0"/>
              </a:rPr>
              <a:t>操作者的直觉和经验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1619250" y="2492375"/>
            <a:ext cx="4876800" cy="228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3" name="Rectangle 35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模糊控制器的基本结构</a:t>
            </a:r>
            <a:r>
              <a:rPr lang="zh-CN" altLang="en-US" dirty="0" smtClean="0"/>
              <a:t>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endParaRPr lang="zh-CN" altLang="en-US" dirty="0" smtClean="0"/>
          </a:p>
          <a:p>
            <a:pPr marL="609600" indent="-609600" eaLnBrk="1" hangingPunct="1">
              <a:defRPr/>
            </a:pPr>
            <a:endParaRPr lang="en-US" altLang="zh-CN" dirty="0" smtClean="0"/>
          </a:p>
        </p:txBody>
      </p:sp>
      <p:sp>
        <p:nvSpPr>
          <p:cNvPr id="55300" name="Rectangle 36"/>
          <p:cNvSpPr>
            <a:spLocks noChangeArrowheads="1"/>
          </p:cNvSpPr>
          <p:nvPr/>
        </p:nvSpPr>
        <p:spPr bwMode="auto">
          <a:xfrm>
            <a:off x="1828800" y="38862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模糊化</a:t>
            </a:r>
          </a:p>
        </p:txBody>
      </p:sp>
      <p:sp>
        <p:nvSpPr>
          <p:cNvPr id="55301" name="Rectangle 37"/>
          <p:cNvSpPr>
            <a:spLocks noChangeArrowheads="1"/>
          </p:cNvSpPr>
          <p:nvPr/>
        </p:nvSpPr>
        <p:spPr bwMode="auto">
          <a:xfrm>
            <a:off x="3276600" y="3886200"/>
            <a:ext cx="1219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合成决策</a:t>
            </a:r>
          </a:p>
        </p:txBody>
      </p:sp>
      <p:sp>
        <p:nvSpPr>
          <p:cNvPr id="55302" name="Rectangle 38"/>
          <p:cNvSpPr>
            <a:spLocks noChangeArrowheads="1"/>
          </p:cNvSpPr>
          <p:nvPr/>
        </p:nvSpPr>
        <p:spPr bwMode="auto">
          <a:xfrm>
            <a:off x="4953000" y="3886200"/>
            <a:ext cx="1295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非模糊化</a:t>
            </a:r>
          </a:p>
        </p:txBody>
      </p:sp>
      <p:sp>
        <p:nvSpPr>
          <p:cNvPr id="55303" name="Rectangle 39"/>
          <p:cNvSpPr>
            <a:spLocks noChangeArrowheads="1"/>
          </p:cNvSpPr>
          <p:nvPr/>
        </p:nvSpPr>
        <p:spPr bwMode="auto">
          <a:xfrm>
            <a:off x="6877050" y="3860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55304" name="Rectangle 40"/>
          <p:cNvSpPr>
            <a:spLocks noChangeArrowheads="1"/>
          </p:cNvSpPr>
          <p:nvPr/>
        </p:nvSpPr>
        <p:spPr bwMode="auto">
          <a:xfrm>
            <a:off x="3581400" y="30480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知识库</a:t>
            </a:r>
          </a:p>
        </p:txBody>
      </p:sp>
      <p:sp>
        <p:nvSpPr>
          <p:cNvPr id="55305" name="Rectangle 41"/>
          <p:cNvSpPr>
            <a:spLocks noChangeArrowheads="1"/>
          </p:cNvSpPr>
          <p:nvPr/>
        </p:nvSpPr>
        <p:spPr bwMode="auto">
          <a:xfrm>
            <a:off x="4114800" y="4876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传感器</a:t>
            </a:r>
          </a:p>
        </p:txBody>
      </p:sp>
      <p:sp>
        <p:nvSpPr>
          <p:cNvPr id="55306" name="Line 42"/>
          <p:cNvSpPr>
            <a:spLocks noChangeShapeType="1"/>
          </p:cNvSpPr>
          <p:nvPr/>
        </p:nvSpPr>
        <p:spPr bwMode="auto">
          <a:xfrm>
            <a:off x="2895600" y="4191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43"/>
          <p:cNvSpPr>
            <a:spLocks noChangeShapeType="1"/>
          </p:cNvSpPr>
          <p:nvPr/>
        </p:nvSpPr>
        <p:spPr bwMode="auto">
          <a:xfrm>
            <a:off x="4495800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44"/>
          <p:cNvSpPr>
            <a:spLocks noChangeShapeType="1"/>
          </p:cNvSpPr>
          <p:nvPr/>
        </p:nvSpPr>
        <p:spPr bwMode="auto">
          <a:xfrm>
            <a:off x="62484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45"/>
          <p:cNvSpPr>
            <a:spLocks noChangeShapeType="1"/>
          </p:cNvSpPr>
          <p:nvPr/>
        </p:nvSpPr>
        <p:spPr bwMode="auto">
          <a:xfrm>
            <a:off x="79248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Line 46"/>
          <p:cNvSpPr>
            <a:spLocks noChangeShapeType="1"/>
          </p:cNvSpPr>
          <p:nvPr/>
        </p:nvSpPr>
        <p:spPr bwMode="auto">
          <a:xfrm flipH="1">
            <a:off x="5181600" y="51054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Line 47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2" name="Line 48"/>
          <p:cNvSpPr>
            <a:spLocks noChangeShapeType="1"/>
          </p:cNvSpPr>
          <p:nvPr/>
        </p:nvSpPr>
        <p:spPr bwMode="auto">
          <a:xfrm>
            <a:off x="57150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49"/>
          <p:cNvSpPr>
            <a:spLocks noChangeShapeType="1"/>
          </p:cNvSpPr>
          <p:nvPr/>
        </p:nvSpPr>
        <p:spPr bwMode="auto">
          <a:xfrm>
            <a:off x="22098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50"/>
          <p:cNvSpPr>
            <a:spLocks noChangeShapeType="1"/>
          </p:cNvSpPr>
          <p:nvPr/>
        </p:nvSpPr>
        <p:spPr bwMode="auto">
          <a:xfrm flipH="1">
            <a:off x="1447800" y="510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51"/>
          <p:cNvSpPr>
            <a:spLocks noChangeShapeType="1"/>
          </p:cNvSpPr>
          <p:nvPr/>
        </p:nvSpPr>
        <p:spPr bwMode="auto">
          <a:xfrm>
            <a:off x="2209800" y="3352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52"/>
          <p:cNvSpPr>
            <a:spLocks noChangeShapeType="1"/>
          </p:cNvSpPr>
          <p:nvPr/>
        </p:nvSpPr>
        <p:spPr bwMode="auto">
          <a:xfrm flipH="1">
            <a:off x="46482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Line 54"/>
          <p:cNvSpPr>
            <a:spLocks noChangeShapeType="1"/>
          </p:cNvSpPr>
          <p:nvPr/>
        </p:nvSpPr>
        <p:spPr bwMode="auto">
          <a:xfrm flipV="1">
            <a:off x="1447800" y="4267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Line 56"/>
          <p:cNvSpPr>
            <a:spLocks noChangeShapeType="1"/>
          </p:cNvSpPr>
          <p:nvPr/>
        </p:nvSpPr>
        <p:spPr bwMode="auto">
          <a:xfrm>
            <a:off x="9144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Line 57"/>
          <p:cNvSpPr>
            <a:spLocks noChangeShapeType="1"/>
          </p:cNvSpPr>
          <p:nvPr/>
        </p:nvSpPr>
        <p:spPr bwMode="auto">
          <a:xfrm>
            <a:off x="8305800" y="4191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59"/>
          <p:cNvSpPr>
            <a:spLocks noChangeShapeType="1"/>
          </p:cNvSpPr>
          <p:nvPr/>
        </p:nvSpPr>
        <p:spPr bwMode="auto">
          <a:xfrm>
            <a:off x="1219200" y="4419600"/>
            <a:ext cx="1524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Oval 60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3" name="Line 61"/>
          <p:cNvSpPr>
            <a:spLocks noChangeShapeType="1"/>
          </p:cNvSpPr>
          <p:nvPr/>
        </p:nvSpPr>
        <p:spPr bwMode="auto">
          <a:xfrm>
            <a:off x="1600200" y="4114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0" name="AutoShape 62"/>
          <p:cNvSpPr>
            <a:spLocks noChangeArrowheads="1"/>
          </p:cNvSpPr>
          <p:nvPr/>
        </p:nvSpPr>
        <p:spPr bwMode="auto">
          <a:xfrm>
            <a:off x="6248400" y="1752600"/>
            <a:ext cx="1676400" cy="762000"/>
          </a:xfrm>
          <a:prstGeom prst="wedgeRoundRectCallout">
            <a:avLst>
              <a:gd name="adj1" fmla="val -57954"/>
              <a:gd name="adj2" fmla="val 700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 Controller</a:t>
            </a:r>
          </a:p>
        </p:txBody>
      </p:sp>
      <p:sp>
        <p:nvSpPr>
          <p:cNvPr id="55325" name="Line 63"/>
          <p:cNvSpPr>
            <a:spLocks noChangeShapeType="1"/>
          </p:cNvSpPr>
          <p:nvPr/>
        </p:nvSpPr>
        <p:spPr bwMode="auto">
          <a:xfrm>
            <a:off x="3962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6" grpId="0" animBg="1"/>
      <p:bldP spid="6867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FC</a:t>
            </a:r>
            <a:r>
              <a:rPr lang="zh-CN" altLang="en-US" b="1" dirty="0" smtClean="0">
                <a:solidFill>
                  <a:schemeClr val="hlink"/>
                </a:solidFill>
              </a:rPr>
              <a:t>的组成：</a:t>
            </a:r>
            <a:r>
              <a:rPr lang="zh-CN" altLang="en-US" b="1" dirty="0" smtClean="0"/>
              <a:t>精确量的模糊化、知识库、非模糊化（模糊量的精确化）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                                       </a:t>
            </a:r>
            <a:r>
              <a:rPr lang="zh-CN" altLang="en-US" b="1" dirty="0" smtClean="0">
                <a:solidFill>
                  <a:srgbClr val="66FF66"/>
                </a:solidFill>
              </a:rPr>
              <a:t>数据库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其中，知识库（</a:t>
            </a:r>
            <a:r>
              <a:rPr lang="en-US" altLang="zh-CN" b="1" dirty="0" smtClean="0"/>
              <a:t>Knowledge)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                             Base            </a:t>
            </a:r>
            <a:r>
              <a:rPr lang="zh-CN" altLang="en-US" b="1" dirty="0" smtClean="0">
                <a:solidFill>
                  <a:srgbClr val="66FF66"/>
                </a:solidFill>
              </a:rPr>
              <a:t>规则库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在知识库中存贮所有</a:t>
            </a:r>
            <a:r>
              <a:rPr lang="en-US" altLang="zh-CN" b="1" dirty="0" smtClean="0"/>
              <a:t>FC</a:t>
            </a:r>
            <a:r>
              <a:rPr lang="zh-CN" altLang="en-US" b="1" dirty="0" smtClean="0"/>
              <a:t>的知识，并决定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FC</a:t>
            </a:r>
            <a:r>
              <a:rPr lang="zh-CN" altLang="en-US" b="1" dirty="0" smtClean="0"/>
              <a:t>的性能</a:t>
            </a:r>
            <a:r>
              <a:rPr lang="en-US" altLang="zh-CN" b="1" dirty="0" smtClean="0"/>
              <a:t>.</a:t>
            </a:r>
          </a:p>
          <a:p>
            <a:pPr eaLnBrk="1" hangingPunct="1">
              <a:defRPr/>
            </a:pPr>
            <a:endParaRPr lang="en-US" altLang="zh-CN" b="1" dirty="0" smtClean="0"/>
          </a:p>
        </p:txBody>
      </p:sp>
      <p:sp>
        <p:nvSpPr>
          <p:cNvPr id="56323" name="AutoShape 5"/>
          <p:cNvSpPr>
            <a:spLocks/>
          </p:cNvSpPr>
          <p:nvPr/>
        </p:nvSpPr>
        <p:spPr bwMode="auto">
          <a:xfrm>
            <a:off x="5651500" y="1916113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2555875" y="1125538"/>
            <a:ext cx="27432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5940425" y="1052513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611188" y="1628775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1979613" y="2781300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nimBg="1"/>
      <p:bldP spid="94216" grpId="0" animBg="1"/>
      <p:bldP spid="94217" grpId="0" animBg="1"/>
      <p:bldP spid="942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7620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b="1" dirty="0" smtClean="0">
                <a:solidFill>
                  <a:srgbClr val="66FF66"/>
                </a:solidFill>
              </a:rPr>
              <a:t>数据库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Data Base):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存贮有关模糊化、模糊推理、非模糊的一些知识。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如隶属函数的定义，论域变换方法等。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66FF66"/>
                </a:solidFill>
              </a:rPr>
              <a:t>   规则库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Rule Base):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包含一组模糊控制规则。即</a:t>
            </a:r>
            <a:r>
              <a:rPr lang="en-US" altLang="zh-CN" b="1" dirty="0" smtClean="0"/>
              <a:t>if</a:t>
            </a:r>
            <a:r>
              <a:rPr lang="en-US" altLang="zh-CN" b="1" dirty="0" smtClean="0">
                <a:latin typeface="Arial"/>
              </a:rPr>
              <a:t>……</a:t>
            </a:r>
            <a:r>
              <a:rPr lang="en-US" altLang="zh-CN" b="1" dirty="0" smtClean="0"/>
              <a:t>then</a:t>
            </a:r>
            <a:r>
              <a:rPr lang="en-US" altLang="zh-CN" b="1" dirty="0" smtClean="0">
                <a:latin typeface="Arial"/>
              </a:rPr>
              <a:t>……</a:t>
            </a:r>
            <a:endParaRPr lang="en-US" altLang="zh-CN" b="1" dirty="0" smtClean="0"/>
          </a:p>
          <a:p>
            <a:pPr eaLnBrk="1" hangingPunct="1">
              <a:defRPr/>
            </a:pPr>
            <a:endParaRPr lang="en-US" altLang="zh-CN" b="1" dirty="0" smtClean="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187450" y="1341438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1187450" y="4221163"/>
            <a:ext cx="11430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4752975" cy="1439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Fuzzy</a:t>
            </a:r>
            <a:r>
              <a:rPr lang="zh-CN" altLang="en-US" sz="2800" b="1" smtClean="0">
                <a:solidFill>
                  <a:schemeClr val="hlink"/>
                </a:solidFill>
              </a:rPr>
              <a:t>有</a:t>
            </a:r>
            <a:r>
              <a:rPr lang="en-US" altLang="zh-CN" sz="2800" b="1" smtClean="0">
                <a:solidFill>
                  <a:schemeClr val="hlink"/>
                </a:solidFill>
              </a:rPr>
              <a:t>n</a:t>
            </a:r>
            <a:r>
              <a:rPr lang="zh-CN" altLang="en-US" sz="2800" b="1" smtClean="0">
                <a:solidFill>
                  <a:schemeClr val="hlink"/>
                </a:solidFill>
              </a:rPr>
              <a:t>条规则并列</a:t>
            </a:r>
            <a:r>
              <a:rPr lang="zh-CN" altLang="en-US" sz="280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defRPr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/>
              <a:t>　　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2636838"/>
          <a:ext cx="32654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3" imgW="571320" imgH="368280" progId="Equation.3">
                  <p:embed/>
                </p:oleObj>
              </mc:Choice>
              <mc:Fallback>
                <p:oleObj name="公式" r:id="rId3" imgW="57132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32654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49275"/>
            <a:ext cx="57594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输入 </a:t>
            </a:r>
            <a:r>
              <a:rPr lang="en-US" altLang="zh-CN" b="1" smtClean="0">
                <a:solidFill>
                  <a:schemeClr val="hlink"/>
                </a:solidFill>
              </a:rPr>
              <a:t>e  </a:t>
            </a:r>
            <a:r>
              <a:rPr lang="en-US" altLang="zh-CN" b="1" smtClean="0"/>
              <a:t>, </a:t>
            </a:r>
            <a:r>
              <a:rPr lang="zh-CN" altLang="en-US" b="1" smtClean="0"/>
              <a:t>推理结果：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输入   　　     </a:t>
            </a:r>
            <a:r>
              <a:rPr lang="en-US" altLang="zh-CN" b="1" smtClean="0"/>
              <a:t>,  </a:t>
            </a:r>
            <a:r>
              <a:rPr lang="zh-CN" altLang="en-US" b="1" smtClean="0"/>
              <a:t>推理结果：</a:t>
            </a:r>
          </a:p>
          <a:p>
            <a:pPr eaLnBrk="1" hangingPunct="1">
              <a:defRPr/>
            </a:pPr>
            <a:endParaRPr lang="en-US" altLang="zh-CN" sz="2800" b="1" smtClean="0"/>
          </a:p>
        </p:txBody>
      </p:sp>
      <p:graphicFrame>
        <p:nvGraphicFramePr>
          <p:cNvPr id="27650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708275"/>
          <a:ext cx="13176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13176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4221163"/>
          <a:ext cx="4587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45878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026"/>
          <p:cNvGraphicFramePr>
            <a:graphicFrameLocks noChangeAspect="1"/>
          </p:cNvGraphicFramePr>
          <p:nvPr/>
        </p:nvGraphicFramePr>
        <p:xfrm>
          <a:off x="3203575" y="1341438"/>
          <a:ext cx="2254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7" imgW="622080" imgH="215640" progId="Equation.DSMT4">
                  <p:embed/>
                </p:oleObj>
              </mc:Choice>
              <mc:Fallback>
                <p:oleObj name="Equation" r:id="rId7" imgW="622080" imgH="215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2254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20037" cy="4032250"/>
          </a:xfrm>
        </p:spPr>
        <p:txBody>
          <a:bodyPr/>
          <a:lstStyle/>
          <a:p>
            <a:pPr marL="609600" indent="-609600" eaLnBrk="1" hangingPunct="1">
              <a:defRPr/>
            </a:pPr>
            <a:endParaRPr lang="en-US" altLang="zh-CN" sz="2800" dirty="0" smtClean="0"/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/>
              <a:t>1)  </a:t>
            </a:r>
            <a:r>
              <a:rPr lang="zh-CN" altLang="en-US" sz="2800" b="1" dirty="0"/>
              <a:t>确定输入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输出变量：</a:t>
            </a:r>
            <a:r>
              <a:rPr lang="en-US" altLang="zh-CN" sz="2800" b="1" dirty="0"/>
              <a:t>e, u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）选择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出量的论域、量化因子、比例因子</a:t>
            </a:r>
            <a:endParaRPr lang="en-US" altLang="zh-CN" sz="2800" b="1" dirty="0"/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）确定</a:t>
            </a:r>
            <a:r>
              <a:rPr lang="zh-CN" altLang="en-US" sz="2800" b="1" dirty="0"/>
              <a:t>模糊语言变量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4)  </a:t>
            </a:r>
            <a:r>
              <a:rPr lang="zh-CN" altLang="en-US" sz="2800" b="1" dirty="0"/>
              <a:t>确定模糊化和非模糊化方法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5)  </a:t>
            </a:r>
            <a:r>
              <a:rPr lang="zh-CN" altLang="en-US" sz="2800" b="1" dirty="0"/>
              <a:t>设计模糊控制规则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6)  </a:t>
            </a:r>
            <a:r>
              <a:rPr lang="zh-CN" altLang="en-US" sz="2800" b="1" dirty="0"/>
              <a:t>编写模糊控制算法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7)  </a:t>
            </a:r>
            <a:r>
              <a:rPr lang="zh-CN" altLang="en-US" sz="2800" b="1" dirty="0"/>
              <a:t>选择</a:t>
            </a:r>
            <a:r>
              <a:rPr lang="en-US" altLang="zh-CN" sz="2800" b="1" dirty="0"/>
              <a:t>FC</a:t>
            </a:r>
            <a:r>
              <a:rPr lang="zh-CN" altLang="en-US" sz="2800" b="1" dirty="0"/>
              <a:t>的采样周期</a:t>
            </a: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2819400" y="762000"/>
            <a:ext cx="357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FC</a:t>
            </a: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</a:rPr>
              <a:t>设计的主要内容</a:t>
            </a:r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>
            <a:off x="2971800" y="1295400"/>
            <a:ext cx="3276600" cy="0"/>
          </a:xfrm>
          <a:prstGeom prst="line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44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1. </a:t>
            </a:r>
            <a:r>
              <a:rPr lang="zh-CN" altLang="en-US" sz="2800" b="1" dirty="0" smtClean="0"/>
              <a:t>确定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输出变量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根据</a:t>
            </a:r>
            <a:r>
              <a:rPr lang="en-US" altLang="zh-CN" sz="2800" b="1" dirty="0" smtClean="0"/>
              <a:t>FC</a:t>
            </a:r>
            <a:r>
              <a:rPr lang="zh-CN" altLang="en-US" sz="2800" b="1" dirty="0" smtClean="0"/>
              <a:t>的输入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出变量不同，</a:t>
            </a:r>
            <a:r>
              <a:rPr lang="en-US" altLang="zh-CN" sz="2800" b="1" dirty="0" smtClean="0"/>
              <a:t>FC</a:t>
            </a:r>
            <a:r>
              <a:rPr lang="zh-CN" altLang="en-US" sz="2800" b="1" dirty="0" smtClean="0"/>
              <a:t>可分为以下几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种：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1)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单输入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/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出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FC</a:t>
            </a:r>
            <a:r>
              <a:rPr lang="en-US" altLang="zh-CN" sz="2800" b="1" dirty="0" smtClean="0"/>
              <a:t>  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            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                 </a:t>
            </a:r>
            <a:r>
              <a:rPr lang="en-US" altLang="zh-CN" sz="2800" b="1" u="sng" dirty="0" smtClean="0">
                <a:solidFill>
                  <a:schemeClr val="hlink"/>
                </a:solidFill>
              </a:rPr>
              <a:t>E</a:t>
            </a:r>
            <a:r>
              <a:rPr lang="en-US" altLang="zh-CN" sz="2800" b="1" u="sng" dirty="0" smtClean="0"/>
              <a:t> </a:t>
            </a:r>
            <a:r>
              <a:rPr lang="en-US" altLang="zh-CN" sz="2800" b="1" dirty="0" smtClean="0"/>
              <a:t>                             </a:t>
            </a:r>
            <a:r>
              <a:rPr lang="en-US" altLang="zh-CN" sz="2800" b="1" u="sng" dirty="0" smtClean="0">
                <a:solidFill>
                  <a:schemeClr val="hlink"/>
                </a:solidFill>
              </a:rPr>
              <a:t>U</a:t>
            </a:r>
            <a:r>
              <a:rPr lang="zh-CN" altLang="en-US" sz="2800" b="1" dirty="0" smtClean="0"/>
              <a:t>　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b="1" dirty="0" smtClean="0"/>
              <a:t>　　　　　　　　　　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b="1" dirty="0" smtClean="0"/>
              <a:t>　　　　　　　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一维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FC</a:t>
            </a:r>
            <a:endParaRPr lang="en-US" altLang="zh-CN" sz="2800" b="1" u="sng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dirty="0" smtClean="0"/>
              <a:t>　　</a:t>
            </a:r>
          </a:p>
          <a:p>
            <a:pPr eaLnBrk="1" hangingPunct="1">
              <a:defRPr/>
            </a:pPr>
            <a:endParaRPr lang="en-US" altLang="zh-CN" sz="2800" dirty="0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3348038" y="3573463"/>
            <a:ext cx="9906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2411413" y="3933825"/>
            <a:ext cx="935037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4356100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9985" name="Object 1025"/>
          <p:cNvGraphicFramePr>
            <a:graphicFrameLocks noChangeAspect="1"/>
          </p:cNvGraphicFramePr>
          <p:nvPr/>
        </p:nvGraphicFramePr>
        <p:xfrm>
          <a:off x="2819400" y="5410200"/>
          <a:ext cx="228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1041120" imgH="215640" progId="Equation.DSMT4">
                  <p:embed/>
                </p:oleObj>
              </mc:Choice>
              <mc:Fallback>
                <p:oleObj name="Equation" r:id="rId3" imgW="1041120" imgH="215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286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6" name="Object 1026"/>
          <p:cNvGraphicFramePr>
            <a:graphicFrameLocks noChangeAspect="1"/>
          </p:cNvGraphicFramePr>
          <p:nvPr/>
        </p:nvGraphicFramePr>
        <p:xfrm>
          <a:off x="5795963" y="3573463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73463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1027"/>
          <p:cNvGraphicFramePr>
            <a:graphicFrameLocks noChangeAspect="1"/>
          </p:cNvGraphicFramePr>
          <p:nvPr/>
        </p:nvGraphicFramePr>
        <p:xfrm>
          <a:off x="5795963" y="4149725"/>
          <a:ext cx="2841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7" imgW="1104840" imgH="203040" progId="Equation.DSMT4">
                  <p:embed/>
                </p:oleObj>
              </mc:Choice>
              <mc:Fallback>
                <p:oleObj name="Equation" r:id="rId7" imgW="1104840" imgH="20304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2841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8495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2)  </a:t>
            </a:r>
            <a:r>
              <a:rPr lang="zh-CN" altLang="en-US" sz="2800" b="1" smtClean="0">
                <a:solidFill>
                  <a:schemeClr val="hlink"/>
                </a:solidFill>
              </a:rPr>
              <a:t>二维输入、单输出</a:t>
            </a:r>
            <a:r>
              <a:rPr lang="en-US" altLang="zh-CN" sz="2800" b="1" smtClean="0">
                <a:solidFill>
                  <a:schemeClr val="hlink"/>
                </a:solidFill>
              </a:rPr>
              <a:t>FC</a:t>
            </a:r>
          </a:p>
          <a:p>
            <a:pPr marL="609600" indent="-609600" eaLnBrk="1" hangingPunct="1">
              <a:defRPr/>
            </a:pPr>
            <a:endParaRPr lang="en-US" altLang="zh-CN" sz="2800" b="1" smtClean="0">
              <a:solidFill>
                <a:schemeClr val="hlink"/>
              </a:solidFill>
            </a:endParaRPr>
          </a:p>
        </p:txBody>
      </p:sp>
      <p:sp>
        <p:nvSpPr>
          <p:cNvPr id="29706" name="Rectangle 4"/>
          <p:cNvSpPr>
            <a:spLocks noChangeArrowheads="1"/>
          </p:cNvSpPr>
          <p:nvPr/>
        </p:nvSpPr>
        <p:spPr bwMode="auto">
          <a:xfrm>
            <a:off x="539750" y="981075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 startAt="2"/>
            </a:pPr>
            <a:endParaRPr kumimoji="1" lang="en-US" altLang="zh-CN" sz="3200" b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0">
                <a:latin typeface="Times New Roman" pitchFamily="18" charset="0"/>
              </a:rPr>
              <a:t>ｅ　　　　　　　　　　　 ｕ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latin typeface="Times New Roman" pitchFamily="18" charset="0"/>
            </a:endParaRPr>
          </a:p>
        </p:txBody>
      </p:sp>
      <p:sp>
        <p:nvSpPr>
          <p:cNvPr id="29707" name="Rectangle 5"/>
          <p:cNvSpPr>
            <a:spLocks noChangeArrowheads="1"/>
          </p:cNvSpPr>
          <p:nvPr/>
        </p:nvSpPr>
        <p:spPr bwMode="auto">
          <a:xfrm>
            <a:off x="1619250" y="3284538"/>
            <a:ext cx="609600" cy="842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29708" name="Rectangle 6"/>
          <p:cNvSpPr>
            <a:spLocks noChangeArrowheads="1"/>
          </p:cNvSpPr>
          <p:nvPr/>
        </p:nvSpPr>
        <p:spPr bwMode="auto">
          <a:xfrm>
            <a:off x="3132138" y="2997200"/>
            <a:ext cx="1066800" cy="1206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29709" name="Line 7"/>
          <p:cNvSpPr>
            <a:spLocks noChangeShapeType="1"/>
          </p:cNvSpPr>
          <p:nvPr/>
        </p:nvSpPr>
        <p:spPr bwMode="auto">
          <a:xfrm>
            <a:off x="2268538" y="357346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>
            <a:off x="1116013" y="314166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0"/>
          <p:cNvSpPr>
            <a:spLocks noChangeShapeType="1"/>
          </p:cNvSpPr>
          <p:nvPr/>
        </p:nvSpPr>
        <p:spPr bwMode="auto">
          <a:xfrm>
            <a:off x="1258888" y="35734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1"/>
          <p:cNvSpPr>
            <a:spLocks noChangeShapeType="1"/>
          </p:cNvSpPr>
          <p:nvPr/>
        </p:nvSpPr>
        <p:spPr bwMode="auto">
          <a:xfrm>
            <a:off x="4284663" y="35734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1258888" y="3141663"/>
            <a:ext cx="6350" cy="465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698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3213100"/>
          <a:ext cx="50323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公式" r:id="rId3" imgW="203040" imgH="393480" progId="Equation.3">
                  <p:embed/>
                </p:oleObj>
              </mc:Choice>
              <mc:Fallback>
                <p:oleObj name="公式" r:id="rId3" imgW="2030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0323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1"/>
          <p:cNvGraphicFramePr>
            <a:graphicFrameLocks noChangeAspect="1"/>
          </p:cNvGraphicFramePr>
          <p:nvPr/>
        </p:nvGraphicFramePr>
        <p:xfrm>
          <a:off x="2771775" y="2420938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5" imgW="152280" imgH="215640" progId="Equation.DSMT4">
                  <p:embed/>
                </p:oleObj>
              </mc:Choice>
              <mc:Fallback>
                <p:oleObj name="Equation" r:id="rId5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2"/>
          <p:cNvGraphicFramePr>
            <a:graphicFrameLocks noChangeAspect="1"/>
          </p:cNvGraphicFramePr>
          <p:nvPr/>
        </p:nvGraphicFramePr>
        <p:xfrm>
          <a:off x="2555875" y="3716338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7" imgW="253800" imgH="215640" progId="Equation.DSMT4">
                  <p:embed/>
                </p:oleObj>
              </mc:Choice>
              <mc:Fallback>
                <p:oleObj name="Equation" r:id="rId7" imgW="25380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3"/>
          <p:cNvGraphicFramePr>
            <a:graphicFrameLocks noChangeAspect="1"/>
          </p:cNvGraphicFramePr>
          <p:nvPr/>
        </p:nvGraphicFramePr>
        <p:xfrm>
          <a:off x="5003800" y="2997200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97200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6227763" y="3933825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33825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6372225" y="3141663"/>
          <a:ext cx="1436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13" imgW="558720" imgH="203040" progId="Equation.DSMT4">
                  <p:embed/>
                </p:oleObj>
              </mc:Choice>
              <mc:Fallback>
                <p:oleObj name="Equation" r:id="rId13" imgW="55872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141663"/>
                        <a:ext cx="1436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900113" y="4797425"/>
          <a:ext cx="4294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5" imgW="1955520" imgH="215640" progId="Equation.DSMT4">
                  <p:embed/>
                </p:oleObj>
              </mc:Choice>
              <mc:Fallback>
                <p:oleObj name="Equation" r:id="rId15" imgW="195552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4294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5"/>
          <p:cNvSpPr>
            <a:spLocks noChangeArrowheads="1"/>
          </p:cNvSpPr>
          <p:nvPr/>
        </p:nvSpPr>
        <p:spPr bwMode="auto">
          <a:xfrm>
            <a:off x="4419600" y="2667000"/>
            <a:ext cx="990600" cy="25622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6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1979613" y="3500438"/>
            <a:ext cx="609600" cy="8604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3" name="Rectangle 7"/>
          <p:cNvSpPr>
            <a:spLocks noChangeArrowheads="1"/>
          </p:cNvSpPr>
          <p:nvPr/>
        </p:nvSpPr>
        <p:spPr bwMode="auto">
          <a:xfrm>
            <a:off x="3124200" y="4267200"/>
            <a:ext cx="609600" cy="962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4" name="Line 11"/>
          <p:cNvSpPr>
            <a:spLocks noChangeShapeType="1"/>
          </p:cNvSpPr>
          <p:nvPr/>
        </p:nvSpPr>
        <p:spPr bwMode="auto">
          <a:xfrm>
            <a:off x="5410200" y="3810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22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51050" y="3429000"/>
          <a:ext cx="5159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公式" r:id="rId3" imgW="203040" imgH="393480" progId="Equation.3">
                  <p:embed/>
                </p:oleObj>
              </mc:Choice>
              <mc:Fallback>
                <p:oleObj name="公式" r:id="rId3" imgW="2030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51593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23"/>
          <p:cNvGraphicFramePr>
            <a:graphicFrameLocks noChangeAspect="1"/>
          </p:cNvGraphicFramePr>
          <p:nvPr/>
        </p:nvGraphicFramePr>
        <p:xfrm>
          <a:off x="3203575" y="4292600"/>
          <a:ext cx="5191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公式" r:id="rId5" imgW="203040" imgH="393480" progId="Equation.3">
                  <p:embed/>
                </p:oleObj>
              </mc:Choice>
              <mc:Fallback>
                <p:oleObj name="公式" r:id="rId5" imgW="20304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5191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33"/>
          <p:cNvSpPr>
            <a:spLocks noChangeArrowheads="1"/>
          </p:cNvSpPr>
          <p:nvPr/>
        </p:nvSpPr>
        <p:spPr bwMode="auto">
          <a:xfrm>
            <a:off x="539750" y="908050"/>
            <a:ext cx="50974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3)  </a:t>
            </a: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</a:rPr>
              <a:t>三维输入、单输出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FC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kumimoji="1" lang="en-US" altLang="zh-CN" sz="2800" b="0">
                <a:solidFill>
                  <a:schemeClr val="hlink"/>
                </a:solidFill>
                <a:latin typeface="Times New Roman" pitchFamily="18" charset="0"/>
              </a:rPr>
            </a:br>
            <a:endParaRPr kumimoji="1" lang="en-US" altLang="zh-CN" sz="2800" b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0736" name="Line 35"/>
          <p:cNvSpPr>
            <a:spLocks noChangeShapeType="1"/>
          </p:cNvSpPr>
          <p:nvPr/>
        </p:nvSpPr>
        <p:spPr bwMode="auto">
          <a:xfrm>
            <a:off x="1066800" y="3048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36"/>
          <p:cNvSpPr>
            <a:spLocks noChangeShapeType="1"/>
          </p:cNvSpPr>
          <p:nvPr/>
        </p:nvSpPr>
        <p:spPr bwMode="auto">
          <a:xfrm flipV="1">
            <a:off x="129540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38"/>
          <p:cNvSpPr>
            <a:spLocks noChangeShapeType="1"/>
          </p:cNvSpPr>
          <p:nvPr/>
        </p:nvSpPr>
        <p:spPr bwMode="auto">
          <a:xfrm>
            <a:off x="1295400" y="3962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Line 39"/>
          <p:cNvSpPr>
            <a:spLocks noChangeShapeType="1"/>
          </p:cNvSpPr>
          <p:nvPr/>
        </p:nvSpPr>
        <p:spPr bwMode="auto">
          <a:xfrm>
            <a:off x="2590800" y="3886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0" name="Line 40"/>
          <p:cNvSpPr>
            <a:spLocks noChangeShapeType="1"/>
          </p:cNvSpPr>
          <p:nvPr/>
        </p:nvSpPr>
        <p:spPr bwMode="auto">
          <a:xfrm>
            <a:off x="28194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1" name="Line 41"/>
          <p:cNvSpPr>
            <a:spLocks noChangeShapeType="1"/>
          </p:cNvSpPr>
          <p:nvPr/>
        </p:nvSpPr>
        <p:spPr bwMode="auto">
          <a:xfrm>
            <a:off x="28194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2" name="Line 42"/>
          <p:cNvSpPr>
            <a:spLocks noChangeShapeType="1"/>
          </p:cNvSpPr>
          <p:nvPr/>
        </p:nvSpPr>
        <p:spPr bwMode="auto">
          <a:xfrm>
            <a:off x="3733800" y="4800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24" name="Object 43"/>
          <p:cNvGraphicFramePr>
            <a:graphicFrameLocks noChangeAspect="1"/>
          </p:cNvGraphicFramePr>
          <p:nvPr/>
        </p:nvGraphicFramePr>
        <p:xfrm>
          <a:off x="3505200" y="2438400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4"/>
          <p:cNvGraphicFramePr>
            <a:graphicFrameLocks noChangeAspect="1"/>
          </p:cNvGraphicFramePr>
          <p:nvPr/>
        </p:nvGraphicFramePr>
        <p:xfrm>
          <a:off x="3505200" y="3352800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Equation" r:id="rId9" imgW="253800" imgH="215640" progId="Equation.DSMT4">
                  <p:embed/>
                </p:oleObj>
              </mc:Choice>
              <mc:Fallback>
                <p:oleObj name="Equation" r:id="rId9" imgW="253800" imgH="2156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5"/>
          <p:cNvGraphicFramePr>
            <a:graphicFrameLocks noChangeAspect="1"/>
          </p:cNvGraphicFramePr>
          <p:nvPr/>
        </p:nvGraphicFramePr>
        <p:xfrm>
          <a:off x="3733800" y="5181600"/>
          <a:ext cx="784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Equation" r:id="rId11" imgW="355320" imgH="215640" progId="Equation.DSMT4">
                  <p:embed/>
                </p:oleObj>
              </mc:Choice>
              <mc:Fallback>
                <p:oleObj name="Equation" r:id="rId11" imgW="355320" imgH="215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784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46"/>
          <p:cNvGraphicFramePr>
            <a:graphicFrameLocks noChangeAspect="1"/>
          </p:cNvGraphicFramePr>
          <p:nvPr/>
        </p:nvGraphicFramePr>
        <p:xfrm>
          <a:off x="5867400" y="3200400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Equation" r:id="rId13" imgW="164880" imgH="215640" progId="Equation.DSMT4">
                  <p:embed/>
                </p:oleObj>
              </mc:Choice>
              <mc:Fallback>
                <p:oleObj name="Equation" r:id="rId13" imgW="164880" imgH="2156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00400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47"/>
          <p:cNvGraphicFramePr>
            <a:graphicFrameLocks noChangeAspect="1"/>
          </p:cNvGraphicFramePr>
          <p:nvPr/>
        </p:nvGraphicFramePr>
        <p:xfrm>
          <a:off x="1031875" y="2598738"/>
          <a:ext cx="2524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Equation" r:id="rId15" imgW="114120" imgH="139680" progId="Equation.DSMT4">
                  <p:embed/>
                </p:oleObj>
              </mc:Choice>
              <mc:Fallback>
                <p:oleObj name="Equation" r:id="rId15" imgW="114120" imgH="1396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98738"/>
                        <a:ext cx="2524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48"/>
          <p:cNvGraphicFramePr>
            <a:graphicFrameLocks noChangeAspect="1"/>
          </p:cNvGraphicFramePr>
          <p:nvPr/>
        </p:nvGraphicFramePr>
        <p:xfrm>
          <a:off x="7226300" y="3429000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3429000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7" name="Object 49"/>
          <p:cNvGraphicFramePr>
            <a:graphicFrameLocks noChangeAspect="1"/>
          </p:cNvGraphicFramePr>
          <p:nvPr/>
        </p:nvGraphicFramePr>
        <p:xfrm>
          <a:off x="4787900" y="5445125"/>
          <a:ext cx="3984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Equation" r:id="rId19" imgW="1549080" imgH="431640" progId="Equation.DSMT4">
                  <p:embed/>
                </p:oleObj>
              </mc:Choice>
              <mc:Fallback>
                <p:oleObj name="Equation" r:id="rId19" imgW="1549080" imgH="4316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45125"/>
                        <a:ext cx="39846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143000"/>
            <a:ext cx="7543800" cy="4514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 </a:t>
            </a:r>
          </a:p>
        </p:txBody>
      </p:sp>
      <p:sp>
        <p:nvSpPr>
          <p:cNvPr id="31757" name="Oval 4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Rectangle 5"/>
          <p:cNvSpPr>
            <a:spLocks noChangeArrowheads="1"/>
          </p:cNvSpPr>
          <p:nvPr/>
        </p:nvSpPr>
        <p:spPr bwMode="auto">
          <a:xfrm>
            <a:off x="3352800" y="2286000"/>
            <a:ext cx="6858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化</a:t>
            </a:r>
          </a:p>
        </p:txBody>
      </p:sp>
      <p:sp>
        <p:nvSpPr>
          <p:cNvPr id="31759" name="Rectangle 6"/>
          <p:cNvSpPr>
            <a:spLocks noChangeArrowheads="1"/>
          </p:cNvSpPr>
          <p:nvPr/>
        </p:nvSpPr>
        <p:spPr bwMode="auto">
          <a:xfrm>
            <a:off x="4572000" y="2286000"/>
            <a:ext cx="6858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控制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算法</a:t>
            </a:r>
          </a:p>
        </p:txBody>
      </p:sp>
      <p:sp>
        <p:nvSpPr>
          <p:cNvPr id="31760" name="Rectangle 7"/>
          <p:cNvSpPr>
            <a:spLocks noChangeArrowheads="1"/>
          </p:cNvSpPr>
          <p:nvPr/>
        </p:nvSpPr>
        <p:spPr bwMode="auto">
          <a:xfrm>
            <a:off x="5795963" y="2276475"/>
            <a:ext cx="7620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非</a:t>
            </a:r>
          </a:p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化</a:t>
            </a:r>
          </a:p>
        </p:txBody>
      </p:sp>
      <p:sp>
        <p:nvSpPr>
          <p:cNvPr id="31761" name="Rectangle 8"/>
          <p:cNvSpPr>
            <a:spLocks noChangeArrowheads="1"/>
          </p:cNvSpPr>
          <p:nvPr/>
        </p:nvSpPr>
        <p:spPr bwMode="auto">
          <a:xfrm>
            <a:off x="7019925" y="2852738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31762" name="Line 9"/>
          <p:cNvSpPr>
            <a:spLocks noChangeShapeType="1"/>
          </p:cNvSpPr>
          <p:nvPr/>
        </p:nvSpPr>
        <p:spPr bwMode="auto">
          <a:xfrm>
            <a:off x="2133600" y="3048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3" name="Line 10"/>
          <p:cNvSpPr>
            <a:spLocks noChangeShapeType="1"/>
          </p:cNvSpPr>
          <p:nvPr/>
        </p:nvSpPr>
        <p:spPr bwMode="auto">
          <a:xfrm>
            <a:off x="2286000" y="2667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4" name="Line 11"/>
          <p:cNvSpPr>
            <a:spLocks noChangeShapeType="1"/>
          </p:cNvSpPr>
          <p:nvPr/>
        </p:nvSpPr>
        <p:spPr bwMode="auto">
          <a:xfrm>
            <a:off x="2286000" y="2667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5" name="Rectangle 12"/>
          <p:cNvSpPr>
            <a:spLocks noChangeArrowheads="1"/>
          </p:cNvSpPr>
          <p:nvPr/>
        </p:nvSpPr>
        <p:spPr bwMode="auto">
          <a:xfrm>
            <a:off x="2514600" y="3276600"/>
            <a:ext cx="381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6" name="Line 13"/>
          <p:cNvSpPr>
            <a:spLocks noChangeShapeType="1"/>
          </p:cNvSpPr>
          <p:nvPr/>
        </p:nvSpPr>
        <p:spPr bwMode="auto">
          <a:xfrm>
            <a:off x="2286000" y="3505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7" name="Line 14"/>
          <p:cNvSpPr>
            <a:spLocks noChangeShapeType="1"/>
          </p:cNvSpPr>
          <p:nvPr/>
        </p:nvSpPr>
        <p:spPr bwMode="auto">
          <a:xfrm>
            <a:off x="2895600" y="3505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8" name="Line 15"/>
          <p:cNvSpPr>
            <a:spLocks noChangeShapeType="1"/>
          </p:cNvSpPr>
          <p:nvPr/>
        </p:nvSpPr>
        <p:spPr bwMode="auto">
          <a:xfrm>
            <a:off x="4038600" y="2743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9" name="Line 16"/>
          <p:cNvSpPr>
            <a:spLocks noChangeShapeType="1"/>
          </p:cNvSpPr>
          <p:nvPr/>
        </p:nvSpPr>
        <p:spPr bwMode="auto">
          <a:xfrm>
            <a:off x="4038600" y="3505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0" name="Line 17"/>
          <p:cNvSpPr>
            <a:spLocks noChangeShapeType="1"/>
          </p:cNvSpPr>
          <p:nvPr/>
        </p:nvSpPr>
        <p:spPr bwMode="auto">
          <a:xfrm>
            <a:off x="5257800" y="3048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1" name="Line 18"/>
          <p:cNvSpPr>
            <a:spLocks noChangeShapeType="1"/>
          </p:cNvSpPr>
          <p:nvPr/>
        </p:nvSpPr>
        <p:spPr bwMode="auto">
          <a:xfrm>
            <a:off x="65532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2" name="Line 19"/>
          <p:cNvSpPr>
            <a:spLocks noChangeShapeType="1"/>
          </p:cNvSpPr>
          <p:nvPr/>
        </p:nvSpPr>
        <p:spPr bwMode="auto">
          <a:xfrm>
            <a:off x="7848600" y="3048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20"/>
          <p:cNvSpPr>
            <a:spLocks noChangeShapeType="1"/>
          </p:cNvSpPr>
          <p:nvPr/>
        </p:nvSpPr>
        <p:spPr bwMode="auto">
          <a:xfrm>
            <a:off x="1066800" y="3048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21"/>
          <p:cNvSpPr>
            <a:spLocks noChangeShapeType="1"/>
          </p:cNvSpPr>
          <p:nvPr/>
        </p:nvSpPr>
        <p:spPr bwMode="auto">
          <a:xfrm flipV="1">
            <a:off x="1905000" y="3276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22"/>
          <p:cNvSpPr>
            <a:spLocks noChangeShapeType="1"/>
          </p:cNvSpPr>
          <p:nvPr/>
        </p:nvSpPr>
        <p:spPr bwMode="auto">
          <a:xfrm>
            <a:off x="1905000" y="47244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6" name="Line 23"/>
          <p:cNvSpPr>
            <a:spLocks noChangeShapeType="1"/>
          </p:cNvSpPr>
          <p:nvPr/>
        </p:nvSpPr>
        <p:spPr bwMode="auto">
          <a:xfrm>
            <a:off x="8229600" y="3048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46" name="Object 24"/>
          <p:cNvGraphicFramePr>
            <a:graphicFrameLocks noChangeAspect="1"/>
          </p:cNvGraphicFramePr>
          <p:nvPr/>
        </p:nvGraphicFramePr>
        <p:xfrm>
          <a:off x="4114800" y="2133600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Equation" r:id="rId3" imgW="152280" imgH="215640" progId="Equation.DSMT4">
                  <p:embed/>
                </p:oleObj>
              </mc:Choice>
              <mc:Fallback>
                <p:oleObj name="Equation" r:id="rId3" imgW="15228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5"/>
          <p:cNvGraphicFramePr>
            <a:graphicFrameLocks noChangeAspect="1"/>
          </p:cNvGraphicFramePr>
          <p:nvPr/>
        </p:nvGraphicFramePr>
        <p:xfrm>
          <a:off x="4038600" y="3733800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5" imgW="253800" imgH="215640" progId="Equation.DSMT4">
                  <p:embed/>
                </p:oleObj>
              </mc:Choice>
              <mc:Fallback>
                <p:oleObj name="Equation" r:id="rId5" imgW="25380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6"/>
          <p:cNvGraphicFramePr>
            <a:graphicFrameLocks noChangeAspect="1"/>
          </p:cNvGraphicFramePr>
          <p:nvPr/>
        </p:nvGraphicFramePr>
        <p:xfrm>
          <a:off x="5334000" y="2514600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14600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7"/>
          <p:cNvGraphicFramePr>
            <a:graphicFrameLocks noChangeAspect="1"/>
          </p:cNvGraphicFramePr>
          <p:nvPr/>
        </p:nvGraphicFramePr>
        <p:xfrm>
          <a:off x="6629400" y="2590800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90800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8"/>
          <p:cNvGraphicFramePr>
            <a:graphicFrameLocks noChangeAspect="1"/>
          </p:cNvGraphicFramePr>
          <p:nvPr/>
        </p:nvGraphicFramePr>
        <p:xfrm>
          <a:off x="2590800" y="2286000"/>
          <a:ext cx="2524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524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9"/>
          <p:cNvGraphicFramePr>
            <a:graphicFrameLocks noChangeAspect="1"/>
          </p:cNvGraphicFramePr>
          <p:nvPr/>
        </p:nvGraphicFramePr>
        <p:xfrm>
          <a:off x="3048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31"/>
          <p:cNvSpPr>
            <a:spLocks noChangeShapeType="1"/>
          </p:cNvSpPr>
          <p:nvPr/>
        </p:nvSpPr>
        <p:spPr bwMode="auto">
          <a:xfrm>
            <a:off x="1447800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52" name="Object 32"/>
          <p:cNvGraphicFramePr>
            <a:graphicFrameLocks noChangeAspect="1"/>
          </p:cNvGraphicFramePr>
          <p:nvPr/>
        </p:nvGraphicFramePr>
        <p:xfrm>
          <a:off x="1143000" y="2528888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28888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33"/>
          <p:cNvGraphicFramePr>
            <a:graphicFrameLocks noChangeAspect="1"/>
          </p:cNvGraphicFramePr>
          <p:nvPr/>
        </p:nvGraphicFramePr>
        <p:xfrm>
          <a:off x="8202613" y="2397125"/>
          <a:ext cx="307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13" y="2397125"/>
                        <a:ext cx="3079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3048000" y="16764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3048000" y="1676400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629400" y="16764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048000" y="4267200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54" name="Object 38"/>
          <p:cNvGraphicFramePr>
            <a:graphicFrameLocks noChangeAspect="1"/>
          </p:cNvGraphicFramePr>
          <p:nvPr/>
        </p:nvGraphicFramePr>
        <p:xfrm>
          <a:off x="3429000" y="1676400"/>
          <a:ext cx="2860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Equation" r:id="rId19" imgW="1295280" imgH="215640" progId="Equation.DSMT4">
                  <p:embed/>
                </p:oleObj>
              </mc:Choice>
              <mc:Fallback>
                <p:oleObj name="Equation" r:id="rId19" imgW="129528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860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39"/>
          <p:cNvGraphicFramePr>
            <a:graphicFrameLocks noChangeAspect="1"/>
          </p:cNvGraphicFramePr>
          <p:nvPr/>
        </p:nvGraphicFramePr>
        <p:xfrm>
          <a:off x="2555875" y="3357563"/>
          <a:ext cx="3460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Equation" r:id="rId21" imgW="291960" imgH="304560" progId="Equation.DSMT4">
                  <p:embed/>
                </p:oleObj>
              </mc:Choice>
              <mc:Fallback>
                <p:oleObj name="Equation" r:id="rId21" imgW="291960" imgH="3045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57563"/>
                        <a:ext cx="3460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眼、耳等感觉器官（传感器）：</a:t>
            </a:r>
            <a:r>
              <a:rPr lang="zh-CN" altLang="en-US" sz="2800" b="1" smtClean="0"/>
              <a:t>在显示屏上观察到参数的大小和变化率。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/>
              <a:t>如压力偏大，温度较高等数据。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大脑：</a:t>
            </a:r>
            <a:r>
              <a:rPr lang="zh-CN" altLang="en-US" sz="2800" b="1" smtClean="0"/>
              <a:t>客观数据     精确量     模糊量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操作者：</a:t>
            </a:r>
            <a:r>
              <a:rPr lang="zh-CN" altLang="en-US" sz="2800" b="1" smtClean="0"/>
              <a:t>由信息、经验      控制决策    控制器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对象  </a:t>
            </a:r>
            <a:r>
              <a:rPr lang="zh-CN" altLang="en-US" sz="2800" b="1" smtClean="0"/>
              <a:t>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                            眼     大脑      控制决策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                         </a:t>
            </a:r>
            <a:r>
              <a:rPr lang="zh-CN" altLang="en-US" sz="2800" b="1" smtClean="0">
                <a:solidFill>
                  <a:schemeClr val="hlink"/>
                </a:solidFill>
              </a:rPr>
              <a:t>精确量     模糊量      精确量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smtClean="0"/>
          </a:p>
        </p:txBody>
      </p:sp>
      <p:sp>
        <p:nvSpPr>
          <p:cNvPr id="38915" name="AutoShape 5"/>
          <p:cNvSpPr>
            <a:spLocks noChangeArrowheads="1"/>
          </p:cNvSpPr>
          <p:nvPr/>
        </p:nvSpPr>
        <p:spPr bwMode="auto">
          <a:xfrm>
            <a:off x="5076825" y="2420938"/>
            <a:ext cx="363538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3563938" y="2420938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4643438" y="3357563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AutoShape 8"/>
          <p:cNvSpPr>
            <a:spLocks noChangeArrowheads="1"/>
          </p:cNvSpPr>
          <p:nvPr/>
        </p:nvSpPr>
        <p:spPr bwMode="auto">
          <a:xfrm>
            <a:off x="6516688" y="3357563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latin typeface="Times New Roman" pitchFamily="18" charset="0"/>
              </a:rPr>
              <a:t> </a:t>
            </a:r>
          </a:p>
        </p:txBody>
      </p:sp>
      <p:sp>
        <p:nvSpPr>
          <p:cNvPr id="38919" name="AutoShape 9"/>
          <p:cNvSpPr>
            <a:spLocks noChangeArrowheads="1"/>
          </p:cNvSpPr>
          <p:nvPr/>
        </p:nvSpPr>
        <p:spPr bwMode="auto">
          <a:xfrm>
            <a:off x="7956550" y="3357563"/>
            <a:ext cx="363538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Line 12"/>
          <p:cNvSpPr>
            <a:spLocks noChangeShapeType="1"/>
          </p:cNvSpPr>
          <p:nvPr/>
        </p:nvSpPr>
        <p:spPr bwMode="auto">
          <a:xfrm>
            <a:off x="3492500" y="4437063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>
            <a:off x="4716463" y="4437063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AutoShape 14"/>
          <p:cNvSpPr>
            <a:spLocks noChangeArrowheads="1"/>
          </p:cNvSpPr>
          <p:nvPr/>
        </p:nvSpPr>
        <p:spPr bwMode="auto">
          <a:xfrm>
            <a:off x="3995738" y="5229225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AutoShape 18"/>
          <p:cNvSpPr>
            <a:spLocks noChangeArrowheads="1"/>
          </p:cNvSpPr>
          <p:nvPr/>
        </p:nvSpPr>
        <p:spPr bwMode="auto">
          <a:xfrm>
            <a:off x="5580063" y="5229225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4" name="AutoShape 20"/>
          <p:cNvSpPr>
            <a:spLocks noChangeArrowheads="1"/>
          </p:cNvSpPr>
          <p:nvPr/>
        </p:nvSpPr>
        <p:spPr bwMode="auto">
          <a:xfrm>
            <a:off x="4500563" y="465296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/>
          </p:nvPr>
        </p:nvSpPr>
        <p:spPr>
          <a:xfrm>
            <a:off x="684213" y="404813"/>
            <a:ext cx="7772400" cy="6705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手动控制策略：</a:t>
            </a:r>
            <a:r>
              <a:rPr lang="zh-CN" altLang="en-US" b="1" smtClean="0"/>
              <a:t>用模糊条件句表示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例：</a:t>
            </a:r>
            <a:r>
              <a:rPr lang="zh-CN" altLang="en-US" b="1" smtClean="0"/>
              <a:t>若炉温偏高，则减少燃料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若贮水池水位偏低，则加大进水流量</a:t>
            </a:r>
            <a:endParaRPr lang="zh-CN" altLang="en-US" sz="2800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又例：</a:t>
            </a:r>
            <a:r>
              <a:rPr lang="zh-CN" altLang="en-US" b="1" smtClean="0"/>
              <a:t>汽车向右转弯时，将方向盘向右转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FF00"/>
                </a:solidFill>
              </a:rPr>
              <a:t>大</a:t>
            </a:r>
            <a:r>
              <a:rPr lang="zh-CN" altLang="en-US" b="1" smtClean="0"/>
              <a:t>一些，但旋转的</a:t>
            </a:r>
            <a:r>
              <a:rPr lang="zh-CN" altLang="en-US" b="1" smtClean="0">
                <a:solidFill>
                  <a:srgbClr val="00FF00"/>
                </a:solidFill>
              </a:rPr>
              <a:t>角度</a:t>
            </a:r>
            <a:r>
              <a:rPr lang="zh-CN" altLang="en-US" b="1" smtClean="0"/>
              <a:t>是客观存在的精确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量。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实际实现过程：</a:t>
            </a:r>
            <a:r>
              <a:rPr lang="zh-CN" altLang="en-US" b="1" smtClean="0"/>
              <a:t>由手动控制方法总结和经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验     若干条规则      计算机      模糊控制器</a:t>
            </a:r>
          </a:p>
          <a:p>
            <a:pPr eaLnBrk="1" hangingPunct="1">
              <a:defRPr/>
            </a:pPr>
            <a:endParaRPr lang="en-US" altLang="zh-CN" b="1" smtClean="0"/>
          </a:p>
        </p:txBody>
      </p:sp>
      <p:sp>
        <p:nvSpPr>
          <p:cNvPr id="2053" name="AutoShape 3"/>
          <p:cNvSpPr>
            <a:spLocks noChangeArrowheads="1"/>
          </p:cNvSpPr>
          <p:nvPr/>
        </p:nvSpPr>
        <p:spPr bwMode="auto">
          <a:xfrm>
            <a:off x="1042988" y="5084763"/>
            <a:ext cx="363537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AutoShape 4"/>
          <p:cNvSpPr>
            <a:spLocks noChangeArrowheads="1"/>
          </p:cNvSpPr>
          <p:nvPr/>
        </p:nvSpPr>
        <p:spPr bwMode="auto">
          <a:xfrm>
            <a:off x="3635375" y="5157788"/>
            <a:ext cx="363538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" name="AutoShape 5"/>
          <p:cNvSpPr>
            <a:spLocks noChangeArrowheads="1"/>
          </p:cNvSpPr>
          <p:nvPr/>
        </p:nvSpPr>
        <p:spPr bwMode="auto">
          <a:xfrm>
            <a:off x="5435600" y="5157788"/>
            <a:ext cx="363538" cy="244475"/>
          </a:xfrm>
          <a:prstGeom prst="rightArrow">
            <a:avLst>
              <a:gd name="adj1" fmla="val 50000"/>
              <a:gd name="adj2" fmla="val 3717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AutoShape 9"/>
          <p:cNvSpPr>
            <a:spLocks noChangeArrowheads="1"/>
          </p:cNvSpPr>
          <p:nvPr/>
        </p:nvSpPr>
        <p:spPr bwMode="auto">
          <a:xfrm>
            <a:off x="3886200" y="2133600"/>
            <a:ext cx="990600" cy="1066800"/>
          </a:xfrm>
          <a:custGeom>
            <a:avLst/>
            <a:gdLst>
              <a:gd name="T0" fmla="*/ 693695 w 21600"/>
              <a:gd name="T1" fmla="*/ 0 h 21600"/>
              <a:gd name="T2" fmla="*/ 693695 w 21600"/>
              <a:gd name="T3" fmla="*/ 600470 h 21600"/>
              <a:gd name="T4" fmla="*/ 148452 w 21600"/>
              <a:gd name="T5" fmla="*/ 1066800 h 21600"/>
              <a:gd name="T6" fmla="*/ 990600 w 21600"/>
              <a:gd name="T7" fmla="*/ 30023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3132138" y="35004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hlink"/>
                </a:solidFill>
                <a:latin typeface="Arial" charset="0"/>
              </a:rPr>
              <a:t>汽车方向盘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4648200" y="2805113"/>
          <a:ext cx="523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228600" imgH="203040" progId="Equation.DSMT4">
                  <p:embed/>
                </p:oleObj>
              </mc:Choice>
              <mc:Fallback>
                <p:oleObj name="Equation" r:id="rId3" imgW="2286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05113"/>
                        <a:ext cx="5238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3505200" y="1981200"/>
          <a:ext cx="436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436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6934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3.2    </a:t>
            </a:r>
            <a:r>
              <a:rPr lang="zh-CN" altLang="en-US" dirty="0" smtClean="0">
                <a:solidFill>
                  <a:schemeClr val="hlink"/>
                </a:solidFill>
              </a:rPr>
              <a:t>模糊控制系统的组成</a:t>
            </a:r>
          </a:p>
        </p:txBody>
      </p:sp>
      <p:sp>
        <p:nvSpPr>
          <p:cNvPr id="3084" name="Rectangle 1043"/>
          <p:cNvSpPr>
            <a:spLocks noChangeArrowheads="1"/>
          </p:cNvSpPr>
          <p:nvPr/>
        </p:nvSpPr>
        <p:spPr bwMode="auto">
          <a:xfrm>
            <a:off x="109194" y="5500684"/>
            <a:ext cx="903480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kumimoji="1" lang="zh-CN" altLang="en-US" sz="2800" dirty="0" smtClean="0">
                <a:latin typeface="Arial" charset="0"/>
              </a:rPr>
              <a:t>模糊控制系统：以模糊数学、模糊语言变量和模糊推理为理论基础，采用计算机控制技术的负反馈数字闭环控制系统。</a:t>
            </a:r>
            <a:endParaRPr kumimoji="1" lang="zh-CN" altLang="en-US" sz="2800" dirty="0">
              <a:latin typeface="Arial" charset="0"/>
            </a:endParaRPr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19324"/>
            <a:ext cx="9036496" cy="264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2530</TotalTime>
  <Words>1809</Words>
  <Application>Microsoft Office PowerPoint</Application>
  <PresentationFormat>全屏显示(4:3)</PresentationFormat>
  <Paragraphs>396</Paragraphs>
  <Slides>59</Slides>
  <Notes>0</Notes>
  <HiddenSlides>16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Stream</vt:lpstr>
      <vt:lpstr>Equation</vt:lpstr>
      <vt:lpstr>公式</vt:lpstr>
      <vt:lpstr>第三章   模糊控制</vt:lpstr>
      <vt:lpstr>3.1  模糊控制的基本概念</vt:lpstr>
      <vt:lpstr>PowerPoint 演示文稿</vt:lpstr>
      <vt:lpstr>PowerPoint 演示文稿</vt:lpstr>
      <vt:lpstr>人-机控制系统中的模糊概念</vt:lpstr>
      <vt:lpstr>PowerPoint 演示文稿</vt:lpstr>
      <vt:lpstr>PowerPoint 演示文稿</vt:lpstr>
      <vt:lpstr>PowerPoint 演示文稿</vt:lpstr>
      <vt:lpstr>3.2    模糊控制系统的组成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模糊控制的基本原理：</vt:lpstr>
      <vt:lpstr>PowerPoint 演示文稿</vt:lpstr>
      <vt:lpstr>PowerPoint 演示文稿</vt:lpstr>
      <vt:lpstr>PowerPoint 演示文稿</vt:lpstr>
      <vt:lpstr>PowerPoint 演示文稿</vt:lpstr>
      <vt:lpstr>b.水位模糊控制工作原理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语言变量E,U的隶属函数曲线和赋值表 </vt:lpstr>
      <vt:lpstr>模糊变量E, U的赋值表</vt:lpstr>
      <vt:lpstr>4. 设计模糊控制规则 </vt:lpstr>
      <vt:lpstr>PowerPoint 演示文稿</vt:lpstr>
      <vt:lpstr>控制状态表 </vt:lpstr>
      <vt:lpstr>5.  模糊控制关系矩阵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 模糊决策</vt:lpstr>
      <vt:lpstr>7.  模糊量化成精确量</vt:lpstr>
      <vt:lpstr>PowerPoint 演示文稿</vt:lpstr>
      <vt:lpstr>8.  模糊控制响应表（控制表）</vt:lpstr>
      <vt:lpstr>PowerPoint 演示文稿</vt:lpstr>
      <vt:lpstr>PowerPoint 演示文稿</vt:lpstr>
      <vt:lpstr>PowerPoint 演示文稿</vt:lpstr>
      <vt:lpstr>PowerPoint 演示文稿</vt:lpstr>
      <vt:lpstr>3.3 模糊控制器设计的基本方法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normanz</dc:creator>
  <cp:lastModifiedBy>normanz</cp:lastModifiedBy>
  <cp:revision>104</cp:revision>
  <cp:lastPrinted>1601-01-01T00:00:00Z</cp:lastPrinted>
  <dcterms:created xsi:type="dcterms:W3CDTF">1601-01-01T00:00:00Z</dcterms:created>
  <dcterms:modified xsi:type="dcterms:W3CDTF">2018-11-06T10:37:02Z</dcterms:modified>
</cp:coreProperties>
</file>