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2"/>
  </p:notesMasterIdLst>
  <p:handoutMasterIdLst>
    <p:handoutMasterId r:id="rId143"/>
  </p:handoutMasterIdLst>
  <p:sldIdLst>
    <p:sldId id="439" r:id="rId2"/>
    <p:sldId id="440" r:id="rId3"/>
    <p:sldId id="435" r:id="rId4"/>
    <p:sldId id="436" r:id="rId5"/>
    <p:sldId id="437" r:id="rId6"/>
    <p:sldId id="438" r:id="rId7"/>
    <p:sldId id="266" r:id="rId8"/>
    <p:sldId id="267" r:id="rId9"/>
    <p:sldId id="268" r:id="rId10"/>
    <p:sldId id="269" r:id="rId11"/>
    <p:sldId id="270" r:id="rId12"/>
    <p:sldId id="271" r:id="rId13"/>
    <p:sldId id="368" r:id="rId14"/>
    <p:sldId id="272" r:id="rId15"/>
    <p:sldId id="273" r:id="rId16"/>
    <p:sldId id="274" r:id="rId17"/>
    <p:sldId id="428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1" r:id="rId32"/>
    <p:sldId id="293" r:id="rId33"/>
    <p:sldId id="294" r:id="rId34"/>
    <p:sldId id="296" r:id="rId35"/>
    <p:sldId id="298" r:id="rId36"/>
    <p:sldId id="299" r:id="rId37"/>
    <p:sldId id="300" r:id="rId38"/>
    <p:sldId id="370" r:id="rId39"/>
    <p:sldId id="301" r:id="rId40"/>
    <p:sldId id="302" r:id="rId41"/>
    <p:sldId id="303" r:id="rId42"/>
    <p:sldId id="371" r:id="rId43"/>
    <p:sldId id="304" r:id="rId44"/>
    <p:sldId id="305" r:id="rId45"/>
    <p:sldId id="367" r:id="rId46"/>
    <p:sldId id="306" r:id="rId47"/>
    <p:sldId id="307" r:id="rId48"/>
    <p:sldId id="308" r:id="rId49"/>
    <p:sldId id="309" r:id="rId50"/>
    <p:sldId id="432" r:id="rId51"/>
    <p:sldId id="310" r:id="rId52"/>
    <p:sldId id="430" r:id="rId53"/>
    <p:sldId id="431" r:id="rId54"/>
    <p:sldId id="311" r:id="rId55"/>
    <p:sldId id="372" r:id="rId56"/>
    <p:sldId id="312" r:id="rId57"/>
    <p:sldId id="375" r:id="rId58"/>
    <p:sldId id="376" r:id="rId59"/>
    <p:sldId id="377" r:id="rId60"/>
    <p:sldId id="380" r:id="rId61"/>
    <p:sldId id="316" r:id="rId62"/>
    <p:sldId id="317" r:id="rId63"/>
    <p:sldId id="319" r:id="rId64"/>
    <p:sldId id="320" r:id="rId65"/>
    <p:sldId id="322" r:id="rId66"/>
    <p:sldId id="379" r:id="rId67"/>
    <p:sldId id="323" r:id="rId68"/>
    <p:sldId id="324" r:id="rId69"/>
    <p:sldId id="325" r:id="rId70"/>
    <p:sldId id="326" r:id="rId71"/>
    <p:sldId id="327" r:id="rId72"/>
    <p:sldId id="328" r:id="rId73"/>
    <p:sldId id="385" r:id="rId74"/>
    <p:sldId id="433" r:id="rId75"/>
    <p:sldId id="329" r:id="rId76"/>
    <p:sldId id="330" r:id="rId77"/>
    <p:sldId id="331" r:id="rId78"/>
    <p:sldId id="333" r:id="rId79"/>
    <p:sldId id="335" r:id="rId80"/>
    <p:sldId id="425" r:id="rId81"/>
    <p:sldId id="386" r:id="rId82"/>
    <p:sldId id="387" r:id="rId83"/>
    <p:sldId id="388" r:id="rId84"/>
    <p:sldId id="389" r:id="rId85"/>
    <p:sldId id="390" r:id="rId86"/>
    <p:sldId id="391" r:id="rId87"/>
    <p:sldId id="392" r:id="rId88"/>
    <p:sldId id="394" r:id="rId89"/>
    <p:sldId id="395" r:id="rId90"/>
    <p:sldId id="396" r:id="rId91"/>
    <p:sldId id="393" r:id="rId92"/>
    <p:sldId id="398" r:id="rId93"/>
    <p:sldId id="404" r:id="rId94"/>
    <p:sldId id="405" r:id="rId95"/>
    <p:sldId id="399" r:id="rId96"/>
    <p:sldId id="400" r:id="rId97"/>
    <p:sldId id="401" r:id="rId98"/>
    <p:sldId id="402" r:id="rId99"/>
    <p:sldId id="403" r:id="rId100"/>
    <p:sldId id="412" r:id="rId101"/>
    <p:sldId id="413" r:id="rId102"/>
    <p:sldId id="414" r:id="rId103"/>
    <p:sldId id="338" r:id="rId104"/>
    <p:sldId id="381" r:id="rId105"/>
    <p:sldId id="339" r:id="rId106"/>
    <p:sldId id="340" r:id="rId107"/>
    <p:sldId id="341" r:id="rId108"/>
    <p:sldId id="406" r:id="rId109"/>
    <p:sldId id="382" r:id="rId110"/>
    <p:sldId id="409" r:id="rId111"/>
    <p:sldId id="410" r:id="rId112"/>
    <p:sldId id="411" r:id="rId113"/>
    <p:sldId id="347" r:id="rId114"/>
    <p:sldId id="348" r:id="rId115"/>
    <p:sldId id="349" r:id="rId116"/>
    <p:sldId id="415" r:id="rId117"/>
    <p:sldId id="350" r:id="rId118"/>
    <p:sldId id="353" r:id="rId119"/>
    <p:sldId id="352" r:id="rId120"/>
    <p:sldId id="416" r:id="rId121"/>
    <p:sldId id="426" r:id="rId122"/>
    <p:sldId id="418" r:id="rId123"/>
    <p:sldId id="420" r:id="rId124"/>
    <p:sldId id="419" r:id="rId125"/>
    <p:sldId id="422" r:id="rId126"/>
    <p:sldId id="421" r:id="rId127"/>
    <p:sldId id="427" r:id="rId128"/>
    <p:sldId id="354" r:id="rId129"/>
    <p:sldId id="355" r:id="rId130"/>
    <p:sldId id="356" r:id="rId131"/>
    <p:sldId id="357" r:id="rId132"/>
    <p:sldId id="358" r:id="rId133"/>
    <p:sldId id="424" r:id="rId134"/>
    <p:sldId id="359" r:id="rId135"/>
    <p:sldId id="360" r:id="rId136"/>
    <p:sldId id="362" r:id="rId137"/>
    <p:sldId id="363" r:id="rId138"/>
    <p:sldId id="364" r:id="rId139"/>
    <p:sldId id="441" r:id="rId140"/>
    <p:sldId id="442" r:id="rId1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761" autoAdjust="0"/>
  </p:normalViewPr>
  <p:slideViewPr>
    <p:cSldViewPr>
      <p:cViewPr>
        <p:scale>
          <a:sx n="75" d="100"/>
          <a:sy n="75" d="100"/>
        </p:scale>
        <p:origin x="-2628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9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0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emf"/><Relationship Id="rId1" Type="http://schemas.openxmlformats.org/officeDocument/2006/relationships/image" Target="../media/image360.emf"/></Relationships>
</file>

<file path=ppt/drawings/_rels/vmlDrawing10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emf"/><Relationship Id="rId2" Type="http://schemas.openxmlformats.org/officeDocument/2006/relationships/image" Target="../media/image363.emf"/><Relationship Id="rId1" Type="http://schemas.openxmlformats.org/officeDocument/2006/relationships/image" Target="../media/image362.emf"/><Relationship Id="rId6" Type="http://schemas.openxmlformats.org/officeDocument/2006/relationships/image" Target="../media/image367.emf"/><Relationship Id="rId5" Type="http://schemas.openxmlformats.org/officeDocument/2006/relationships/image" Target="../media/image366.emf"/><Relationship Id="rId4" Type="http://schemas.openxmlformats.org/officeDocument/2006/relationships/image" Target="../media/image365.emf"/></Relationships>
</file>

<file path=ppt/drawings/_rels/vmlDrawing10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emf"/><Relationship Id="rId2" Type="http://schemas.openxmlformats.org/officeDocument/2006/relationships/image" Target="../media/image369.emf"/><Relationship Id="rId1" Type="http://schemas.openxmlformats.org/officeDocument/2006/relationships/image" Target="../media/image368.emf"/></Relationships>
</file>

<file path=ppt/drawings/_rels/vmlDrawing10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2.emf"/><Relationship Id="rId1" Type="http://schemas.openxmlformats.org/officeDocument/2006/relationships/image" Target="../media/image371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3.e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emf"/><Relationship Id="rId2" Type="http://schemas.openxmlformats.org/officeDocument/2006/relationships/image" Target="NULL"/><Relationship Id="rId1" Type="http://schemas.openxmlformats.org/officeDocument/2006/relationships/image" Target="../media/image374.emf"/><Relationship Id="rId5" Type="http://schemas.openxmlformats.org/officeDocument/2006/relationships/image" Target="../media/image377.emf"/><Relationship Id="rId4" Type="http://schemas.openxmlformats.org/officeDocument/2006/relationships/image" Target="../media/image376.emf"/></Relationships>
</file>

<file path=ppt/drawings/_rels/vmlDrawing10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emf"/><Relationship Id="rId3" Type="http://schemas.openxmlformats.org/officeDocument/2006/relationships/image" Target="NULL"/><Relationship Id="rId7" Type="http://schemas.openxmlformats.org/officeDocument/2006/relationships/image" Target="../media/image383.emf"/><Relationship Id="rId2" Type="http://schemas.openxmlformats.org/officeDocument/2006/relationships/image" Target="../media/image379.wmf"/><Relationship Id="rId1" Type="http://schemas.openxmlformats.org/officeDocument/2006/relationships/image" Target="../media/image378.wmf"/><Relationship Id="rId6" Type="http://schemas.openxmlformats.org/officeDocument/2006/relationships/image" Target="../media/image382.emf"/><Relationship Id="rId5" Type="http://schemas.openxmlformats.org/officeDocument/2006/relationships/image" Target="../media/image381.emf"/><Relationship Id="rId4" Type="http://schemas.openxmlformats.org/officeDocument/2006/relationships/image" Target="../media/image380.wmf"/><Relationship Id="rId9" Type="http://schemas.openxmlformats.org/officeDocument/2006/relationships/image" Target="../media/image385.emf"/></Relationships>
</file>

<file path=ppt/drawings/_rels/vmlDrawing10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emf"/><Relationship Id="rId2" Type="http://schemas.openxmlformats.org/officeDocument/2006/relationships/image" Target="../media/image387.emf"/><Relationship Id="rId1" Type="http://schemas.openxmlformats.org/officeDocument/2006/relationships/image" Target="../media/image386.emf"/><Relationship Id="rId4" Type="http://schemas.openxmlformats.org/officeDocument/2006/relationships/image" Target="../media/image389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0.emf"/></Relationships>
</file>

<file path=ppt/drawings/_rels/vmlDrawing10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emf"/><Relationship Id="rId2" Type="http://schemas.openxmlformats.org/officeDocument/2006/relationships/image" Target="../media/image392.emf"/><Relationship Id="rId1" Type="http://schemas.openxmlformats.org/officeDocument/2006/relationships/image" Target="../media/image391.emf"/><Relationship Id="rId5" Type="http://schemas.openxmlformats.org/officeDocument/2006/relationships/image" Target="../media/image395.emf"/><Relationship Id="rId4" Type="http://schemas.openxmlformats.org/officeDocument/2006/relationships/image" Target="../media/image39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4" Type="http://schemas.openxmlformats.org/officeDocument/2006/relationships/image" Target="../media/image8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18" Type="http://schemas.openxmlformats.org/officeDocument/2006/relationships/image" Target="../media/image103.emf"/><Relationship Id="rId26" Type="http://schemas.openxmlformats.org/officeDocument/2006/relationships/image" Target="../media/image111.emf"/><Relationship Id="rId3" Type="http://schemas.openxmlformats.org/officeDocument/2006/relationships/image" Target="../media/image88.emf"/><Relationship Id="rId21" Type="http://schemas.openxmlformats.org/officeDocument/2006/relationships/image" Target="../media/image106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17" Type="http://schemas.openxmlformats.org/officeDocument/2006/relationships/image" Target="../media/image102.emf"/><Relationship Id="rId25" Type="http://schemas.openxmlformats.org/officeDocument/2006/relationships/image" Target="../media/image110.emf"/><Relationship Id="rId2" Type="http://schemas.openxmlformats.org/officeDocument/2006/relationships/image" Target="../media/image87.emf"/><Relationship Id="rId16" Type="http://schemas.openxmlformats.org/officeDocument/2006/relationships/image" Target="../media/image101.emf"/><Relationship Id="rId20" Type="http://schemas.openxmlformats.org/officeDocument/2006/relationships/image" Target="../media/image105.emf"/><Relationship Id="rId29" Type="http://schemas.openxmlformats.org/officeDocument/2006/relationships/image" Target="../media/image114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24" Type="http://schemas.openxmlformats.org/officeDocument/2006/relationships/image" Target="../media/image109.emf"/><Relationship Id="rId5" Type="http://schemas.openxmlformats.org/officeDocument/2006/relationships/image" Target="../media/image90.emf"/><Relationship Id="rId15" Type="http://schemas.openxmlformats.org/officeDocument/2006/relationships/image" Target="../media/image100.emf"/><Relationship Id="rId23" Type="http://schemas.openxmlformats.org/officeDocument/2006/relationships/image" Target="../media/image108.emf"/><Relationship Id="rId28" Type="http://schemas.openxmlformats.org/officeDocument/2006/relationships/image" Target="../media/image113.emf"/><Relationship Id="rId10" Type="http://schemas.openxmlformats.org/officeDocument/2006/relationships/image" Target="../media/image95.emf"/><Relationship Id="rId19" Type="http://schemas.openxmlformats.org/officeDocument/2006/relationships/image" Target="../media/image104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Relationship Id="rId14" Type="http://schemas.openxmlformats.org/officeDocument/2006/relationships/image" Target="../media/image99.emf"/><Relationship Id="rId22" Type="http://schemas.openxmlformats.org/officeDocument/2006/relationships/image" Target="../media/image107.emf"/><Relationship Id="rId27" Type="http://schemas.openxmlformats.org/officeDocument/2006/relationships/image" Target="../media/image11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4" Type="http://schemas.openxmlformats.org/officeDocument/2006/relationships/image" Target="../media/image12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5" Type="http://schemas.openxmlformats.org/officeDocument/2006/relationships/image" Target="../media/image138.emf"/><Relationship Id="rId10" Type="http://schemas.openxmlformats.org/officeDocument/2006/relationships/image" Target="../media/image143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Relationship Id="rId9" Type="http://schemas.openxmlformats.org/officeDocument/2006/relationships/image" Target="../media/image15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4" Type="http://schemas.openxmlformats.org/officeDocument/2006/relationships/image" Target="../media/image15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emf"/><Relationship Id="rId1" Type="http://schemas.openxmlformats.org/officeDocument/2006/relationships/image" Target="../media/image164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4" Type="http://schemas.openxmlformats.org/officeDocument/2006/relationships/image" Target="../media/image16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23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emf"/><Relationship Id="rId1" Type="http://schemas.openxmlformats.org/officeDocument/2006/relationships/image" Target="../media/image170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emf"/><Relationship Id="rId1" Type="http://schemas.openxmlformats.org/officeDocument/2006/relationships/image" Target="../media/image17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8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Relationship Id="rId5" Type="http://schemas.openxmlformats.org/officeDocument/2006/relationships/image" Target="../media/image186.emf"/><Relationship Id="rId4" Type="http://schemas.openxmlformats.org/officeDocument/2006/relationships/image" Target="../media/image185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emf"/><Relationship Id="rId1" Type="http://schemas.openxmlformats.org/officeDocument/2006/relationships/image" Target="../media/image187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4" Type="http://schemas.openxmlformats.org/officeDocument/2006/relationships/image" Target="../media/image19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Relationship Id="rId9" Type="http://schemas.openxmlformats.org/officeDocument/2006/relationships/image" Target="../media/image206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emf"/><Relationship Id="rId1" Type="http://schemas.openxmlformats.org/officeDocument/2006/relationships/image" Target="../media/image21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emf"/><Relationship Id="rId1" Type="http://schemas.openxmlformats.org/officeDocument/2006/relationships/image" Target="../media/image214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emf"/><Relationship Id="rId1" Type="http://schemas.openxmlformats.org/officeDocument/2006/relationships/image" Target="../media/image216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9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1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5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emf"/><Relationship Id="rId1" Type="http://schemas.openxmlformats.org/officeDocument/2006/relationships/image" Target="../media/image227.e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emf"/><Relationship Id="rId1" Type="http://schemas.openxmlformats.org/officeDocument/2006/relationships/image" Target="../media/image232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emf"/><Relationship Id="rId1" Type="http://schemas.openxmlformats.org/officeDocument/2006/relationships/image" Target="../media/image23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emf"/><Relationship Id="rId2" Type="http://schemas.openxmlformats.org/officeDocument/2006/relationships/image" Target="../media/image237.emf"/><Relationship Id="rId1" Type="http://schemas.openxmlformats.org/officeDocument/2006/relationships/image" Target="../media/image236.emf"/><Relationship Id="rId4" Type="http://schemas.openxmlformats.org/officeDocument/2006/relationships/image" Target="../media/image239.e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emf"/><Relationship Id="rId2" Type="http://schemas.openxmlformats.org/officeDocument/2006/relationships/image" Target="../media/image241.emf"/><Relationship Id="rId1" Type="http://schemas.openxmlformats.org/officeDocument/2006/relationships/image" Target="../media/image240.emf"/><Relationship Id="rId4" Type="http://schemas.openxmlformats.org/officeDocument/2006/relationships/image" Target="../media/image243.e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e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5" Type="http://schemas.openxmlformats.org/officeDocument/2006/relationships/image" Target="../media/image248.emf"/><Relationship Id="rId4" Type="http://schemas.openxmlformats.org/officeDocument/2006/relationships/image" Target="../media/image247.e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image" Target="../media/image253.emf"/><Relationship Id="rId1" Type="http://schemas.openxmlformats.org/officeDocument/2006/relationships/image" Target="../media/image252.emf"/><Relationship Id="rId4" Type="http://schemas.openxmlformats.org/officeDocument/2006/relationships/image" Target="../media/image255.e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emf"/><Relationship Id="rId2" Type="http://schemas.openxmlformats.org/officeDocument/2006/relationships/image" Target="../media/image256.emf"/><Relationship Id="rId1" Type="http://schemas.openxmlformats.org/officeDocument/2006/relationships/image" Target="NULL"/><Relationship Id="rId4" Type="http://schemas.openxmlformats.org/officeDocument/2006/relationships/image" Target="../media/image258.e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4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5.e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18.wmf"/><Relationship Id="rId5" Type="http://schemas.openxmlformats.org/officeDocument/2006/relationships/image" Target="../media/image269.wmf"/><Relationship Id="rId4" Type="http://schemas.openxmlformats.org/officeDocument/2006/relationships/image" Target="../media/image26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Relationship Id="rId4" Type="http://schemas.openxmlformats.org/officeDocument/2006/relationships/image" Target="../media/image273.e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emf"/><Relationship Id="rId2" Type="http://schemas.openxmlformats.org/officeDocument/2006/relationships/image" Target="../media/image275.emf"/><Relationship Id="rId1" Type="http://schemas.openxmlformats.org/officeDocument/2006/relationships/image" Target="../media/image274.emf"/><Relationship Id="rId5" Type="http://schemas.openxmlformats.org/officeDocument/2006/relationships/image" Target="../media/image278.emf"/><Relationship Id="rId4" Type="http://schemas.openxmlformats.org/officeDocument/2006/relationships/image" Target="../media/image277.e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emf"/><Relationship Id="rId2" Type="http://schemas.openxmlformats.org/officeDocument/2006/relationships/image" Target="../media/image280.emf"/><Relationship Id="rId1" Type="http://schemas.openxmlformats.org/officeDocument/2006/relationships/image" Target="../media/image279.emf"/><Relationship Id="rId4" Type="http://schemas.openxmlformats.org/officeDocument/2006/relationships/image" Target="../media/image282.e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5" Type="http://schemas.openxmlformats.org/officeDocument/2006/relationships/image" Target="../media/image287.emf"/><Relationship Id="rId4" Type="http://schemas.openxmlformats.org/officeDocument/2006/relationships/image" Target="../media/image286.emf"/></Relationships>
</file>

<file path=ppt/drawings/_rels/vmlDrawing8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emf"/><Relationship Id="rId2" Type="http://schemas.openxmlformats.org/officeDocument/2006/relationships/image" Target="../media/image289.emf"/><Relationship Id="rId1" Type="http://schemas.openxmlformats.org/officeDocument/2006/relationships/image" Target="../media/image288.wmf"/></Relationships>
</file>

<file path=ppt/drawings/_rels/vmlDrawing8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emf"/><Relationship Id="rId13" Type="http://schemas.openxmlformats.org/officeDocument/2006/relationships/image" Target="../media/image303.wmf"/><Relationship Id="rId3" Type="http://schemas.openxmlformats.org/officeDocument/2006/relationships/image" Target="../media/image293.emf"/><Relationship Id="rId7" Type="http://schemas.openxmlformats.org/officeDocument/2006/relationships/image" Target="../media/image297.emf"/><Relationship Id="rId12" Type="http://schemas.openxmlformats.org/officeDocument/2006/relationships/image" Target="../media/image302.wmf"/><Relationship Id="rId2" Type="http://schemas.openxmlformats.org/officeDocument/2006/relationships/image" Target="../media/image292.emf"/><Relationship Id="rId1" Type="http://schemas.openxmlformats.org/officeDocument/2006/relationships/image" Target="../media/image291.emf"/><Relationship Id="rId6" Type="http://schemas.openxmlformats.org/officeDocument/2006/relationships/image" Target="../media/image296.emf"/><Relationship Id="rId11" Type="http://schemas.openxmlformats.org/officeDocument/2006/relationships/image" Target="../media/image301.wmf"/><Relationship Id="rId5" Type="http://schemas.openxmlformats.org/officeDocument/2006/relationships/image" Target="../media/image295.emf"/><Relationship Id="rId15" Type="http://schemas.openxmlformats.org/officeDocument/2006/relationships/image" Target="../media/image305.wmf"/><Relationship Id="rId10" Type="http://schemas.openxmlformats.org/officeDocument/2006/relationships/image" Target="../media/image300.wmf"/><Relationship Id="rId4" Type="http://schemas.openxmlformats.org/officeDocument/2006/relationships/image" Target="../media/image294.emf"/><Relationship Id="rId9" Type="http://schemas.openxmlformats.org/officeDocument/2006/relationships/image" Target="../media/image299.emf"/><Relationship Id="rId14" Type="http://schemas.openxmlformats.org/officeDocument/2006/relationships/image" Target="../media/image304.wmf"/></Relationships>
</file>

<file path=ppt/drawings/_rels/vmlDrawing8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7.emf"/><Relationship Id="rId1" Type="http://schemas.openxmlformats.org/officeDocument/2006/relationships/image" Target="../media/image306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8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9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9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emf"/><Relationship Id="rId1" Type="http://schemas.openxmlformats.org/officeDocument/2006/relationships/image" Target="../media/image311.e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emf"/><Relationship Id="rId2" Type="http://schemas.openxmlformats.org/officeDocument/2006/relationships/image" Target="../media/image314.emf"/><Relationship Id="rId1" Type="http://schemas.openxmlformats.org/officeDocument/2006/relationships/image" Target="../media/image313.e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6" Type="http://schemas.openxmlformats.org/officeDocument/2006/relationships/image" Target="../media/image321.e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2.emf"/></Relationships>
</file>

<file path=ppt/drawings/_rels/vmlDrawing9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emf"/><Relationship Id="rId3" Type="http://schemas.openxmlformats.org/officeDocument/2006/relationships/image" Target="../media/image325.emf"/><Relationship Id="rId7" Type="http://schemas.openxmlformats.org/officeDocument/2006/relationships/image" Target="../media/image329.emf"/><Relationship Id="rId2" Type="http://schemas.openxmlformats.org/officeDocument/2006/relationships/image" Target="../media/image324.emf"/><Relationship Id="rId1" Type="http://schemas.openxmlformats.org/officeDocument/2006/relationships/image" Target="../media/image323.emf"/><Relationship Id="rId6" Type="http://schemas.openxmlformats.org/officeDocument/2006/relationships/image" Target="../media/image328.emf"/><Relationship Id="rId5" Type="http://schemas.openxmlformats.org/officeDocument/2006/relationships/image" Target="../media/image327.emf"/><Relationship Id="rId4" Type="http://schemas.openxmlformats.org/officeDocument/2006/relationships/image" Target="../media/image326.emf"/><Relationship Id="rId9" Type="http://schemas.openxmlformats.org/officeDocument/2006/relationships/image" Target="../media/image331.emf"/></Relationships>
</file>

<file path=ppt/drawings/_rels/vmlDrawing9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emf"/><Relationship Id="rId3" Type="http://schemas.openxmlformats.org/officeDocument/2006/relationships/image" Target="../media/image334.emf"/><Relationship Id="rId7" Type="http://schemas.openxmlformats.org/officeDocument/2006/relationships/image" Target="../media/image338.emf"/><Relationship Id="rId2" Type="http://schemas.openxmlformats.org/officeDocument/2006/relationships/image" Target="../media/image333.emf"/><Relationship Id="rId1" Type="http://schemas.openxmlformats.org/officeDocument/2006/relationships/image" Target="../media/image332.emf"/><Relationship Id="rId6" Type="http://schemas.openxmlformats.org/officeDocument/2006/relationships/image" Target="../media/image337.emf"/><Relationship Id="rId5" Type="http://schemas.openxmlformats.org/officeDocument/2006/relationships/image" Target="../media/image336.emf"/><Relationship Id="rId10" Type="http://schemas.openxmlformats.org/officeDocument/2006/relationships/image" Target="../media/image341.emf"/><Relationship Id="rId4" Type="http://schemas.openxmlformats.org/officeDocument/2006/relationships/image" Target="../media/image335.emf"/><Relationship Id="rId9" Type="http://schemas.openxmlformats.org/officeDocument/2006/relationships/image" Target="../media/image340.e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emf"/><Relationship Id="rId2" Type="http://schemas.openxmlformats.org/officeDocument/2006/relationships/image" Target="../media/image343.emf"/><Relationship Id="rId1" Type="http://schemas.openxmlformats.org/officeDocument/2006/relationships/image" Target="../media/image342.emf"/><Relationship Id="rId4" Type="http://schemas.openxmlformats.org/officeDocument/2006/relationships/image" Target="../media/image345.emf"/></Relationships>
</file>

<file path=ppt/drawings/_rels/vmlDrawing9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7.emf"/><Relationship Id="rId1" Type="http://schemas.openxmlformats.org/officeDocument/2006/relationships/image" Target="../media/image346.e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emf"/><Relationship Id="rId2" Type="http://schemas.openxmlformats.org/officeDocument/2006/relationships/image" Target="../media/image349.emf"/><Relationship Id="rId1" Type="http://schemas.openxmlformats.org/officeDocument/2006/relationships/image" Target="../media/image348.emf"/><Relationship Id="rId5" Type="http://schemas.openxmlformats.org/officeDocument/2006/relationships/image" Target="../media/image352.emf"/><Relationship Id="rId4" Type="http://schemas.openxmlformats.org/officeDocument/2006/relationships/image" Target="../media/image351.e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emf"/><Relationship Id="rId7" Type="http://schemas.openxmlformats.org/officeDocument/2006/relationships/image" Target="../media/image359.emf"/><Relationship Id="rId2" Type="http://schemas.openxmlformats.org/officeDocument/2006/relationships/image" Target="../media/image354.emf"/><Relationship Id="rId1" Type="http://schemas.openxmlformats.org/officeDocument/2006/relationships/image" Target="../media/image353.emf"/><Relationship Id="rId6" Type="http://schemas.openxmlformats.org/officeDocument/2006/relationships/image" Target="../media/image358.emf"/><Relationship Id="rId5" Type="http://schemas.openxmlformats.org/officeDocument/2006/relationships/image" Target="../media/image357.emf"/><Relationship Id="rId4" Type="http://schemas.openxmlformats.org/officeDocument/2006/relationships/image" Target="../media/image35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876F734-807C-485A-8741-A5842DD34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64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E15E253-6671-473B-B943-B856BC78A4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975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CCFA9B43-5843-4878-A940-8F79E4E050C3}" type="slidenum">
              <a:rPr lang="en-US" altLang="zh-CN">
                <a:latin typeface="Times New Roman" pitchFamily="18" charset="0"/>
              </a:rPr>
              <a:pPr eaLnBrk="1" hangingPunct="1"/>
              <a:t>41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94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95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871B30-1B9F-43D6-B635-AF70A8B9257A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0B9DB4-751B-4094-BB64-EC9989FAE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59856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1046C-FDE1-4D47-A623-125568C4AB4C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E2435-0000-4F1C-8381-E03EAD7D1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127725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AD9C5-5B40-411C-9BDE-324090D801B4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8EEEB-33B8-43BD-B66A-6C7B982FA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845890"/>
      </p:ext>
    </p:extLst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FD9FC-B4E2-4D69-8311-432A83481405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270C6-F414-4528-9A22-1A5BDF5EF9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540225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8B9C9-23F7-4129-A703-3C47422DCE28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F923-5F58-4FF4-AA05-78529EE6DC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271682"/>
      </p:ext>
    </p:extLst>
  </p:cSld>
  <p:clrMapOvr>
    <a:masterClrMapping/>
  </p:clrMapOvr>
  <p:transition spd="med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B29AC-968C-43D9-A523-2A90CEFE42AF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A3A3-A5F0-4974-B89A-125176DDB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56557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7F79D-A5D5-40ED-9CF0-6BB8672EE22E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F606F-2654-40D1-928F-9E89B4E3D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607488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0A37D-A57E-4790-AC25-2E63F40DD7A7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F9E8-9F7F-4435-B00B-7DD8849D0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855809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CF96F-1D6B-41B9-90A3-8FD29D7B5074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75887-FDC8-471E-85AE-DB0D52BB4D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754879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4CEE-CE74-499C-A46B-E6C680FD22A6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21EC8-75FF-4CF8-8337-BFD30161F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689306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C1B99-591F-44F5-80EC-F2C68C0A1F6E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56E0B-F769-49F3-BC90-AD4CB7709D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628695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E675C9-053D-43B9-A42D-8688D5131832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AA8A-491B-47C8-BA71-58F0DCB017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825380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90F7E-75E0-4A2A-BCA8-45FA033BD0AF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391EE-BFFA-4C59-997F-635045EE5B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001499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427A4-2F3F-45FB-85A4-D4C9D6DA65BD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94E29-8575-4EC1-9BCF-6640884935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61076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8B3268D5-9A3A-4694-8281-023F9342DE2B}" type="datetime1">
              <a:rPr lang="en-US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7AA38FD-CE23-4CEB-9214-833496695F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11620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11624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18470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471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472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473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8474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318475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8476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847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84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84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ransition spd="med">
    <p:zoom/>
  </p:transition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e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280.emf"/><Relationship Id="rId5" Type="http://schemas.openxmlformats.org/officeDocument/2006/relationships/oleObject" Target="../embeddings/oleObject282.bin"/><Relationship Id="rId10" Type="http://schemas.openxmlformats.org/officeDocument/2006/relationships/image" Target="../media/image282.emf"/><Relationship Id="rId4" Type="http://schemas.openxmlformats.org/officeDocument/2006/relationships/image" Target="../media/image279.emf"/><Relationship Id="rId9" Type="http://schemas.openxmlformats.org/officeDocument/2006/relationships/oleObject" Target="../embeddings/oleObject284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284.e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86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288.bin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289.e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88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98.emf"/><Relationship Id="rId26" Type="http://schemas.openxmlformats.org/officeDocument/2006/relationships/image" Target="../media/image302.wmf"/><Relationship Id="rId3" Type="http://schemas.openxmlformats.org/officeDocument/2006/relationships/oleObject" Target="../embeddings/oleObject293.bin"/><Relationship Id="rId21" Type="http://schemas.openxmlformats.org/officeDocument/2006/relationships/oleObject" Target="../embeddings/oleObject302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95.emf"/><Relationship Id="rId17" Type="http://schemas.openxmlformats.org/officeDocument/2006/relationships/oleObject" Target="../embeddings/oleObject300.bin"/><Relationship Id="rId25" Type="http://schemas.openxmlformats.org/officeDocument/2006/relationships/oleObject" Target="../embeddings/oleObject304.bin"/><Relationship Id="rId33" Type="http://schemas.openxmlformats.org/officeDocument/2006/relationships/image" Target="../media/image30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97.emf"/><Relationship Id="rId20" Type="http://schemas.openxmlformats.org/officeDocument/2006/relationships/image" Target="../media/image299.emf"/><Relationship Id="rId29" Type="http://schemas.openxmlformats.org/officeDocument/2006/relationships/image" Target="../media/image303.wmf"/><Relationship Id="rId1" Type="http://schemas.openxmlformats.org/officeDocument/2006/relationships/vmlDrawing" Target="../drawings/vmlDrawing85.vml"/><Relationship Id="rId6" Type="http://schemas.openxmlformats.org/officeDocument/2006/relationships/image" Target="../media/image292.emf"/><Relationship Id="rId11" Type="http://schemas.openxmlformats.org/officeDocument/2006/relationships/oleObject" Target="../embeddings/oleObject297.bin"/><Relationship Id="rId24" Type="http://schemas.openxmlformats.org/officeDocument/2006/relationships/image" Target="../media/image301.wmf"/><Relationship Id="rId32" Type="http://schemas.openxmlformats.org/officeDocument/2006/relationships/oleObject" Target="../embeddings/oleObject308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oleObject" Target="../embeddings/oleObject303.bin"/><Relationship Id="rId28" Type="http://schemas.openxmlformats.org/officeDocument/2006/relationships/oleObject" Target="../embeddings/oleObject306.bin"/><Relationship Id="rId10" Type="http://schemas.openxmlformats.org/officeDocument/2006/relationships/image" Target="../media/image294.emf"/><Relationship Id="rId19" Type="http://schemas.openxmlformats.org/officeDocument/2006/relationships/oleObject" Target="../embeddings/oleObject301.bin"/><Relationship Id="rId31" Type="http://schemas.openxmlformats.org/officeDocument/2006/relationships/image" Target="../media/image304.wmf"/><Relationship Id="rId4" Type="http://schemas.openxmlformats.org/officeDocument/2006/relationships/image" Target="../media/image291.e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96.emf"/><Relationship Id="rId22" Type="http://schemas.openxmlformats.org/officeDocument/2006/relationships/image" Target="../media/image300.wmf"/><Relationship Id="rId27" Type="http://schemas.openxmlformats.org/officeDocument/2006/relationships/oleObject" Target="../embeddings/oleObject305.bin"/><Relationship Id="rId30" Type="http://schemas.openxmlformats.org/officeDocument/2006/relationships/oleObject" Target="../embeddings/oleObject307.bin"/><Relationship Id="rId8" Type="http://schemas.openxmlformats.org/officeDocument/2006/relationships/image" Target="../media/image293.e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07.emf"/><Relationship Id="rId5" Type="http://schemas.openxmlformats.org/officeDocument/2006/relationships/oleObject" Target="../embeddings/oleObject310.bin"/><Relationship Id="rId4" Type="http://schemas.openxmlformats.org/officeDocument/2006/relationships/image" Target="../media/image306.e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7.vml"/><Relationship Id="rId4" Type="http://schemas.openxmlformats.org/officeDocument/2006/relationships/image" Target="../media/image30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4" Type="http://schemas.openxmlformats.org/officeDocument/2006/relationships/image" Target="../media/image309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9.vml"/><Relationship Id="rId4" Type="http://schemas.openxmlformats.org/officeDocument/2006/relationships/image" Target="../media/image310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312.e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311.e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14.e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3.e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oleObject" Target="../embeddings/oleObject324.bin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21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3.vml"/><Relationship Id="rId4" Type="http://schemas.openxmlformats.org/officeDocument/2006/relationships/image" Target="../media/image322.e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emf"/><Relationship Id="rId13" Type="http://schemas.openxmlformats.org/officeDocument/2006/relationships/oleObject" Target="../embeddings/oleObject331.bin"/><Relationship Id="rId18" Type="http://schemas.openxmlformats.org/officeDocument/2006/relationships/image" Target="../media/image330.emf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327.emf"/><Relationship Id="rId17" Type="http://schemas.openxmlformats.org/officeDocument/2006/relationships/oleObject" Target="../embeddings/oleObject3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9.emf"/><Relationship Id="rId20" Type="http://schemas.openxmlformats.org/officeDocument/2006/relationships/image" Target="../media/image331.emf"/><Relationship Id="rId1" Type="http://schemas.openxmlformats.org/officeDocument/2006/relationships/vmlDrawing" Target="../drawings/vmlDrawing94.vml"/><Relationship Id="rId6" Type="http://schemas.openxmlformats.org/officeDocument/2006/relationships/image" Target="../media/image324.e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2.bin"/><Relationship Id="rId10" Type="http://schemas.openxmlformats.org/officeDocument/2006/relationships/image" Target="../media/image326.emf"/><Relationship Id="rId19" Type="http://schemas.openxmlformats.org/officeDocument/2006/relationships/oleObject" Target="../embeddings/oleObject334.bin"/><Relationship Id="rId4" Type="http://schemas.openxmlformats.org/officeDocument/2006/relationships/image" Target="../media/image323.e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32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13" Type="http://schemas.openxmlformats.org/officeDocument/2006/relationships/oleObject" Target="../embeddings/oleObject340.bin"/><Relationship Id="rId18" Type="http://schemas.openxmlformats.org/officeDocument/2006/relationships/image" Target="../media/image339.emf"/><Relationship Id="rId3" Type="http://schemas.openxmlformats.org/officeDocument/2006/relationships/oleObject" Target="../embeddings/oleObject335.bin"/><Relationship Id="rId21" Type="http://schemas.openxmlformats.org/officeDocument/2006/relationships/oleObject" Target="../embeddings/oleObject344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336.emf"/><Relationship Id="rId17" Type="http://schemas.openxmlformats.org/officeDocument/2006/relationships/oleObject" Target="../embeddings/oleObject3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8.emf"/><Relationship Id="rId20" Type="http://schemas.openxmlformats.org/officeDocument/2006/relationships/image" Target="../media/image340.emf"/><Relationship Id="rId1" Type="http://schemas.openxmlformats.org/officeDocument/2006/relationships/vmlDrawing" Target="../drawings/vmlDrawing95.vml"/><Relationship Id="rId6" Type="http://schemas.openxmlformats.org/officeDocument/2006/relationships/image" Target="../media/image333.emf"/><Relationship Id="rId11" Type="http://schemas.openxmlformats.org/officeDocument/2006/relationships/oleObject" Target="../embeddings/oleObject339.bin"/><Relationship Id="rId5" Type="http://schemas.openxmlformats.org/officeDocument/2006/relationships/oleObject" Target="../embeddings/oleObject336.bin"/><Relationship Id="rId15" Type="http://schemas.openxmlformats.org/officeDocument/2006/relationships/oleObject" Target="../embeddings/oleObject341.bin"/><Relationship Id="rId10" Type="http://schemas.openxmlformats.org/officeDocument/2006/relationships/image" Target="../media/image335.emf"/><Relationship Id="rId19" Type="http://schemas.openxmlformats.org/officeDocument/2006/relationships/oleObject" Target="../embeddings/oleObject343.bin"/><Relationship Id="rId4" Type="http://schemas.openxmlformats.org/officeDocument/2006/relationships/image" Target="../media/image332.e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337.emf"/><Relationship Id="rId22" Type="http://schemas.openxmlformats.org/officeDocument/2006/relationships/image" Target="../media/image341.e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e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343.emf"/><Relationship Id="rId5" Type="http://schemas.openxmlformats.org/officeDocument/2006/relationships/oleObject" Target="../embeddings/oleObject346.bin"/><Relationship Id="rId10" Type="http://schemas.openxmlformats.org/officeDocument/2006/relationships/image" Target="../media/image345.emf"/><Relationship Id="rId4" Type="http://schemas.openxmlformats.org/officeDocument/2006/relationships/image" Target="../media/image342.emf"/><Relationship Id="rId9" Type="http://schemas.openxmlformats.org/officeDocument/2006/relationships/oleObject" Target="../embeddings/oleObject348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347.e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346.emf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12" Type="http://schemas.openxmlformats.org/officeDocument/2006/relationships/image" Target="../media/image35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349.emf"/><Relationship Id="rId11" Type="http://schemas.openxmlformats.org/officeDocument/2006/relationships/oleObject" Target="../embeddings/oleObject355.bin"/><Relationship Id="rId5" Type="http://schemas.openxmlformats.org/officeDocument/2006/relationships/oleObject" Target="../embeddings/oleObject352.bin"/><Relationship Id="rId10" Type="http://schemas.openxmlformats.org/officeDocument/2006/relationships/image" Target="../media/image351.emf"/><Relationship Id="rId4" Type="http://schemas.openxmlformats.org/officeDocument/2006/relationships/image" Target="../media/image348.emf"/><Relationship Id="rId9" Type="http://schemas.openxmlformats.org/officeDocument/2006/relationships/oleObject" Target="../embeddings/oleObject354.bin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emf"/><Relationship Id="rId13" Type="http://schemas.openxmlformats.org/officeDocument/2006/relationships/oleObject" Target="../embeddings/oleObject361.bin"/><Relationship Id="rId3" Type="http://schemas.openxmlformats.org/officeDocument/2006/relationships/oleObject" Target="../embeddings/oleObject356.bin"/><Relationship Id="rId7" Type="http://schemas.openxmlformats.org/officeDocument/2006/relationships/oleObject" Target="../embeddings/oleObject358.bin"/><Relationship Id="rId12" Type="http://schemas.openxmlformats.org/officeDocument/2006/relationships/image" Target="../media/image35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9.emf"/><Relationship Id="rId1" Type="http://schemas.openxmlformats.org/officeDocument/2006/relationships/vmlDrawing" Target="../drawings/vmlDrawing99.vml"/><Relationship Id="rId6" Type="http://schemas.openxmlformats.org/officeDocument/2006/relationships/image" Target="../media/image354.emf"/><Relationship Id="rId11" Type="http://schemas.openxmlformats.org/officeDocument/2006/relationships/oleObject" Target="../embeddings/oleObject360.bin"/><Relationship Id="rId5" Type="http://schemas.openxmlformats.org/officeDocument/2006/relationships/oleObject" Target="../embeddings/oleObject357.bin"/><Relationship Id="rId15" Type="http://schemas.openxmlformats.org/officeDocument/2006/relationships/oleObject" Target="../embeddings/oleObject362.bin"/><Relationship Id="rId10" Type="http://schemas.openxmlformats.org/officeDocument/2006/relationships/image" Target="../media/image356.emf"/><Relationship Id="rId4" Type="http://schemas.openxmlformats.org/officeDocument/2006/relationships/image" Target="../media/image353.emf"/><Relationship Id="rId9" Type="http://schemas.openxmlformats.org/officeDocument/2006/relationships/oleObject" Target="../embeddings/oleObject359.bin"/><Relationship Id="rId14" Type="http://schemas.openxmlformats.org/officeDocument/2006/relationships/image" Target="../media/image358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361.emf"/><Relationship Id="rId5" Type="http://schemas.openxmlformats.org/officeDocument/2006/relationships/oleObject" Target="../embeddings/oleObject364.bin"/><Relationship Id="rId4" Type="http://schemas.openxmlformats.org/officeDocument/2006/relationships/image" Target="../media/image360.e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emf"/><Relationship Id="rId13" Type="http://schemas.openxmlformats.org/officeDocument/2006/relationships/oleObject" Target="../embeddings/oleObject370.bin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6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1.vml"/><Relationship Id="rId6" Type="http://schemas.openxmlformats.org/officeDocument/2006/relationships/image" Target="../media/image363.e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0" Type="http://schemas.openxmlformats.org/officeDocument/2006/relationships/image" Target="../media/image365.emf"/><Relationship Id="rId4" Type="http://schemas.openxmlformats.org/officeDocument/2006/relationships/image" Target="../media/image362.e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67.emf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emf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369.emf"/><Relationship Id="rId5" Type="http://schemas.openxmlformats.org/officeDocument/2006/relationships/oleObject" Target="../embeddings/oleObject372.bin"/><Relationship Id="rId4" Type="http://schemas.openxmlformats.org/officeDocument/2006/relationships/image" Target="../media/image368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3.vml"/><Relationship Id="rId6" Type="http://schemas.openxmlformats.org/officeDocument/2006/relationships/image" Target="../media/image372.emf"/><Relationship Id="rId5" Type="http://schemas.openxmlformats.org/officeDocument/2006/relationships/oleObject" Target="../embeddings/oleObject375.bin"/><Relationship Id="rId4" Type="http://schemas.openxmlformats.org/officeDocument/2006/relationships/image" Target="../media/image37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e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4.vml"/><Relationship Id="rId4" Type="http://schemas.openxmlformats.org/officeDocument/2006/relationships/image" Target="../media/image373.emf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0.bin"/><Relationship Id="rId3" Type="http://schemas.openxmlformats.org/officeDocument/2006/relationships/oleObject" Target="../embeddings/oleObject377.bin"/><Relationship Id="rId7" Type="http://schemas.openxmlformats.org/officeDocument/2006/relationships/image" Target="../media/image3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5.vml"/><Relationship Id="rId6" Type="http://schemas.openxmlformats.org/officeDocument/2006/relationships/oleObject" Target="../embeddings/oleObject379.bin"/><Relationship Id="rId11" Type="http://schemas.openxmlformats.org/officeDocument/2006/relationships/image" Target="../media/image377.emf"/><Relationship Id="rId5" Type="http://schemas.openxmlformats.org/officeDocument/2006/relationships/oleObject" Target="../embeddings/oleObject378.bin"/><Relationship Id="rId10" Type="http://schemas.openxmlformats.org/officeDocument/2006/relationships/oleObject" Target="../embeddings/oleObject381.bin"/><Relationship Id="rId4" Type="http://schemas.openxmlformats.org/officeDocument/2006/relationships/image" Target="../media/image374.emf"/><Relationship Id="rId9" Type="http://schemas.openxmlformats.org/officeDocument/2006/relationships/image" Target="../media/image376.emf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5.bin"/><Relationship Id="rId13" Type="http://schemas.openxmlformats.org/officeDocument/2006/relationships/image" Target="../media/image382.emf"/><Relationship Id="rId18" Type="http://schemas.openxmlformats.org/officeDocument/2006/relationships/oleObject" Target="../embeddings/oleObject390.bin"/><Relationship Id="rId3" Type="http://schemas.openxmlformats.org/officeDocument/2006/relationships/oleObject" Target="../embeddings/oleObject382.bin"/><Relationship Id="rId7" Type="http://schemas.openxmlformats.org/officeDocument/2006/relationships/oleObject" Target="../embeddings/oleObject384.bin"/><Relationship Id="rId12" Type="http://schemas.openxmlformats.org/officeDocument/2006/relationships/oleObject" Target="../embeddings/oleObject387.bin"/><Relationship Id="rId17" Type="http://schemas.openxmlformats.org/officeDocument/2006/relationships/image" Target="../media/image38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9.bin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379.wmf"/><Relationship Id="rId11" Type="http://schemas.openxmlformats.org/officeDocument/2006/relationships/image" Target="../media/image381.emf"/><Relationship Id="rId5" Type="http://schemas.openxmlformats.org/officeDocument/2006/relationships/oleObject" Target="../embeddings/oleObject383.bin"/><Relationship Id="rId15" Type="http://schemas.openxmlformats.org/officeDocument/2006/relationships/image" Target="../media/image383.emf"/><Relationship Id="rId10" Type="http://schemas.openxmlformats.org/officeDocument/2006/relationships/oleObject" Target="../embeddings/oleObject386.bin"/><Relationship Id="rId19" Type="http://schemas.openxmlformats.org/officeDocument/2006/relationships/image" Target="../media/image385.emf"/><Relationship Id="rId4" Type="http://schemas.openxmlformats.org/officeDocument/2006/relationships/image" Target="../media/image378.wmf"/><Relationship Id="rId9" Type="http://schemas.openxmlformats.org/officeDocument/2006/relationships/image" Target="../media/image380.wmf"/><Relationship Id="rId14" Type="http://schemas.openxmlformats.org/officeDocument/2006/relationships/oleObject" Target="../embeddings/oleObject388.bin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emf"/><Relationship Id="rId3" Type="http://schemas.openxmlformats.org/officeDocument/2006/relationships/oleObject" Target="../embeddings/oleObject391.bin"/><Relationship Id="rId7" Type="http://schemas.openxmlformats.org/officeDocument/2006/relationships/oleObject" Target="../embeddings/oleObject3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387.emf"/><Relationship Id="rId5" Type="http://schemas.openxmlformats.org/officeDocument/2006/relationships/oleObject" Target="../embeddings/oleObject392.bin"/><Relationship Id="rId10" Type="http://schemas.openxmlformats.org/officeDocument/2006/relationships/image" Target="../media/image389.emf"/><Relationship Id="rId4" Type="http://schemas.openxmlformats.org/officeDocument/2006/relationships/image" Target="../media/image386.emf"/><Relationship Id="rId9" Type="http://schemas.openxmlformats.org/officeDocument/2006/relationships/oleObject" Target="../embeddings/oleObject394.bin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8.vml"/><Relationship Id="rId4" Type="http://schemas.openxmlformats.org/officeDocument/2006/relationships/image" Target="../media/image390.emf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3" Type="http://schemas.openxmlformats.org/officeDocument/2006/relationships/oleObject" Target="../embeddings/oleObject396.bin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3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392.emf"/><Relationship Id="rId11" Type="http://schemas.openxmlformats.org/officeDocument/2006/relationships/oleObject" Target="../embeddings/oleObject400.bin"/><Relationship Id="rId5" Type="http://schemas.openxmlformats.org/officeDocument/2006/relationships/oleObject" Target="../embeddings/oleObject397.bin"/><Relationship Id="rId10" Type="http://schemas.openxmlformats.org/officeDocument/2006/relationships/image" Target="../media/image394.emf"/><Relationship Id="rId4" Type="http://schemas.openxmlformats.org/officeDocument/2006/relationships/image" Target="../media/image391.emf"/><Relationship Id="rId9" Type="http://schemas.openxmlformats.org/officeDocument/2006/relationships/oleObject" Target="../embeddings/oleObject399.bin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9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1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8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5.emf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9" Type="http://schemas.openxmlformats.org/officeDocument/2006/relationships/oleObject" Target="../embeddings/oleObject104.bin"/><Relationship Id="rId21" Type="http://schemas.openxmlformats.org/officeDocument/2006/relationships/oleObject" Target="../embeddings/oleObject95.bin"/><Relationship Id="rId34" Type="http://schemas.openxmlformats.org/officeDocument/2006/relationships/image" Target="../media/image101.emf"/><Relationship Id="rId42" Type="http://schemas.openxmlformats.org/officeDocument/2006/relationships/image" Target="../media/image105.emf"/><Relationship Id="rId47" Type="http://schemas.openxmlformats.org/officeDocument/2006/relationships/oleObject" Target="../embeddings/oleObject108.bin"/><Relationship Id="rId50" Type="http://schemas.openxmlformats.org/officeDocument/2006/relationships/image" Target="../media/image109.emf"/><Relationship Id="rId55" Type="http://schemas.openxmlformats.org/officeDocument/2006/relationships/oleObject" Target="../embeddings/oleObject112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emf"/><Relationship Id="rId29" Type="http://schemas.openxmlformats.org/officeDocument/2006/relationships/oleObject" Target="../embeddings/oleObject99.bin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6.emf"/><Relationship Id="rId32" Type="http://schemas.openxmlformats.org/officeDocument/2006/relationships/image" Target="../media/image100.emf"/><Relationship Id="rId37" Type="http://schemas.openxmlformats.org/officeDocument/2006/relationships/oleObject" Target="../embeddings/oleObject103.bin"/><Relationship Id="rId40" Type="http://schemas.openxmlformats.org/officeDocument/2006/relationships/image" Target="../media/image104.emf"/><Relationship Id="rId45" Type="http://schemas.openxmlformats.org/officeDocument/2006/relationships/oleObject" Target="../embeddings/oleObject107.bin"/><Relationship Id="rId53" Type="http://schemas.openxmlformats.org/officeDocument/2006/relationships/oleObject" Target="../embeddings/oleObject111.bin"/><Relationship Id="rId58" Type="http://schemas.openxmlformats.org/officeDocument/2006/relationships/image" Target="../media/image113.emf"/><Relationship Id="rId5" Type="http://schemas.openxmlformats.org/officeDocument/2006/relationships/oleObject" Target="../embeddings/oleObject87.bin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oleObject" Target="../embeddings/oleObject98.bin"/><Relationship Id="rId30" Type="http://schemas.openxmlformats.org/officeDocument/2006/relationships/image" Target="../media/image99.emf"/><Relationship Id="rId35" Type="http://schemas.openxmlformats.org/officeDocument/2006/relationships/oleObject" Target="../embeddings/oleObject102.bin"/><Relationship Id="rId43" Type="http://schemas.openxmlformats.org/officeDocument/2006/relationships/oleObject" Target="../embeddings/oleObject106.bin"/><Relationship Id="rId48" Type="http://schemas.openxmlformats.org/officeDocument/2006/relationships/image" Target="../media/image108.emf"/><Relationship Id="rId56" Type="http://schemas.openxmlformats.org/officeDocument/2006/relationships/image" Target="../media/image112.emf"/><Relationship Id="rId8" Type="http://schemas.openxmlformats.org/officeDocument/2006/relationships/image" Target="../media/image88.emf"/><Relationship Id="rId51" Type="http://schemas.openxmlformats.org/officeDocument/2006/relationships/oleObject" Target="../embeddings/oleObject110.bin"/><Relationship Id="rId3" Type="http://schemas.openxmlformats.org/officeDocument/2006/relationships/oleObject" Target="../embeddings/oleObject86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33" Type="http://schemas.openxmlformats.org/officeDocument/2006/relationships/oleObject" Target="../embeddings/oleObject101.bin"/><Relationship Id="rId38" Type="http://schemas.openxmlformats.org/officeDocument/2006/relationships/image" Target="../media/image103.emf"/><Relationship Id="rId46" Type="http://schemas.openxmlformats.org/officeDocument/2006/relationships/image" Target="../media/image107.emf"/><Relationship Id="rId59" Type="http://schemas.openxmlformats.org/officeDocument/2006/relationships/oleObject" Target="../embeddings/oleObject114.bin"/><Relationship Id="rId20" Type="http://schemas.openxmlformats.org/officeDocument/2006/relationships/image" Target="../media/image94.emf"/><Relationship Id="rId41" Type="http://schemas.openxmlformats.org/officeDocument/2006/relationships/oleObject" Target="../embeddings/oleObject105.bin"/><Relationship Id="rId54" Type="http://schemas.openxmlformats.org/officeDocument/2006/relationships/image" Target="../media/image111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7.emf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98.emf"/><Relationship Id="rId36" Type="http://schemas.openxmlformats.org/officeDocument/2006/relationships/image" Target="../media/image102.emf"/><Relationship Id="rId49" Type="http://schemas.openxmlformats.org/officeDocument/2006/relationships/oleObject" Target="../embeddings/oleObject109.bin"/><Relationship Id="rId57" Type="http://schemas.openxmlformats.org/officeDocument/2006/relationships/oleObject" Target="../embeddings/oleObject113.bin"/><Relationship Id="rId10" Type="http://schemas.openxmlformats.org/officeDocument/2006/relationships/image" Target="../media/image89.emf"/><Relationship Id="rId31" Type="http://schemas.openxmlformats.org/officeDocument/2006/relationships/oleObject" Target="../embeddings/oleObject100.bin"/><Relationship Id="rId44" Type="http://schemas.openxmlformats.org/officeDocument/2006/relationships/image" Target="../media/image106.emf"/><Relationship Id="rId52" Type="http://schemas.openxmlformats.org/officeDocument/2006/relationships/image" Target="../media/image110.emf"/><Relationship Id="rId60" Type="http://schemas.openxmlformats.org/officeDocument/2006/relationships/image" Target="../media/image11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1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1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20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4.emf"/><Relationship Id="rId5" Type="http://schemas.openxmlformats.org/officeDocument/2006/relationships/image" Target="../media/image121.e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8.emf"/><Relationship Id="rId4" Type="http://schemas.openxmlformats.org/officeDocument/2006/relationships/image" Target="../media/image125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1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41.e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44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2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1.emf"/><Relationship Id="rId20" Type="http://schemas.openxmlformats.org/officeDocument/2006/relationships/image" Target="../media/image153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0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7.e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58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5.e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64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69.w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6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1.e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3.e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74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6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78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9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5.emf"/><Relationship Id="rId4" Type="http://schemas.openxmlformats.org/officeDocument/2006/relationships/image" Target="../media/image182.emf"/><Relationship Id="rId9" Type="http://schemas.openxmlformats.org/officeDocument/2006/relationships/oleObject" Target="../embeddings/oleObject18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88.e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87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0.e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89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95.e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9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96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97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05.e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4.emf"/><Relationship Id="rId20" Type="http://schemas.openxmlformats.org/officeDocument/2006/relationships/image" Target="../media/image206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202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10" Type="http://schemas.openxmlformats.org/officeDocument/2006/relationships/image" Target="../media/image201.e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3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07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09.e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08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12.e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11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213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15.e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14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17.e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16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218.w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219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220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2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23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2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225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226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28.e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27.e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30.e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29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33.e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32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235.e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34.e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oleObject" Target="../embeddings/oleObject236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37.emf"/><Relationship Id="rId5" Type="http://schemas.openxmlformats.org/officeDocument/2006/relationships/oleObject" Target="../embeddings/oleObject237.bin"/><Relationship Id="rId10" Type="http://schemas.openxmlformats.org/officeDocument/2006/relationships/image" Target="../media/image239.emf"/><Relationship Id="rId4" Type="http://schemas.openxmlformats.org/officeDocument/2006/relationships/image" Target="../media/image236.emf"/><Relationship Id="rId9" Type="http://schemas.openxmlformats.org/officeDocument/2006/relationships/oleObject" Target="../embeddings/oleObject239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41.emf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43.emf"/><Relationship Id="rId4" Type="http://schemas.openxmlformats.org/officeDocument/2006/relationships/image" Target="../media/image240.emf"/><Relationship Id="rId9" Type="http://schemas.openxmlformats.org/officeDocument/2006/relationships/oleObject" Target="../embeddings/oleObject2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e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4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45.e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247.emf"/><Relationship Id="rId4" Type="http://schemas.openxmlformats.org/officeDocument/2006/relationships/image" Target="../media/image244.emf"/><Relationship Id="rId9" Type="http://schemas.openxmlformats.org/officeDocument/2006/relationships/oleObject" Target="../embeddings/oleObject247.bin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250.e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49.emf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253.emf"/><Relationship Id="rId5" Type="http://schemas.openxmlformats.org/officeDocument/2006/relationships/oleObject" Target="../embeddings/oleObject253.bin"/><Relationship Id="rId10" Type="http://schemas.openxmlformats.org/officeDocument/2006/relationships/image" Target="../media/image255.emf"/><Relationship Id="rId4" Type="http://schemas.openxmlformats.org/officeDocument/2006/relationships/image" Target="../media/image252.emf"/><Relationship Id="rId9" Type="http://schemas.openxmlformats.org/officeDocument/2006/relationships/oleObject" Target="../embeddings/oleObject255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3" Type="http://schemas.openxmlformats.org/officeDocument/2006/relationships/oleObject" Target="../embeddings/oleObject256.bin"/><Relationship Id="rId7" Type="http://schemas.openxmlformats.org/officeDocument/2006/relationships/image" Target="../media/image25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oleObject" Target="../embeddings/oleObject258.bin"/><Relationship Id="rId5" Type="http://schemas.openxmlformats.org/officeDocument/2006/relationships/image" Target="../media/image256.emf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258.emf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2.bin"/><Relationship Id="rId12" Type="http://schemas.openxmlformats.org/officeDocument/2006/relationships/image" Target="../media/image2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260.emf"/><Relationship Id="rId11" Type="http://schemas.openxmlformats.org/officeDocument/2006/relationships/oleObject" Target="../embeddings/oleObject264.bin"/><Relationship Id="rId5" Type="http://schemas.openxmlformats.org/officeDocument/2006/relationships/oleObject" Target="../embeddings/oleObject261.bin"/><Relationship Id="rId10" Type="http://schemas.openxmlformats.org/officeDocument/2006/relationships/image" Target="../media/image262.emf"/><Relationship Id="rId4" Type="http://schemas.openxmlformats.org/officeDocument/2006/relationships/image" Target="../media/image259.emf"/><Relationship Id="rId9" Type="http://schemas.openxmlformats.org/officeDocument/2006/relationships/oleObject" Target="../embeddings/oleObject263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4" Type="http://schemas.openxmlformats.org/officeDocument/2006/relationships/image" Target="../media/image264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8.vml"/><Relationship Id="rId4" Type="http://schemas.openxmlformats.org/officeDocument/2006/relationships/image" Target="../media/image265.e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266.e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68.e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70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71.emf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73.emf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75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275.e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277.emf"/><Relationship Id="rId4" Type="http://schemas.openxmlformats.org/officeDocument/2006/relationships/image" Target="../media/image274.emf"/><Relationship Id="rId9" Type="http://schemas.openxmlformats.org/officeDocument/2006/relationships/oleObject" Target="../embeddings/oleObject2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088" y="404813"/>
            <a:ext cx="7924800" cy="1143000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n-US" altLang="zh-CN" sz="4000" smtClean="0">
                <a:solidFill>
                  <a:schemeClr val="hlink"/>
                </a:solidFill>
              </a:rPr>
              <a:t>3.3 </a:t>
            </a:r>
            <a:r>
              <a:rPr lang="zh-CN" altLang="en-US" sz="4000" smtClean="0">
                <a:solidFill>
                  <a:schemeClr val="hlink"/>
                </a:solidFill>
              </a:rPr>
              <a:t>模糊控制器设计的基本方法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模糊逻辑控制器      </a:t>
            </a:r>
            <a:r>
              <a:rPr lang="en-US" altLang="zh-CN" sz="2800" b="1" dirty="0" smtClean="0"/>
              <a:t>Fuzzy logical controller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简称：模糊控制器   </a:t>
            </a:r>
            <a:r>
              <a:rPr lang="en-US" altLang="zh-CN" sz="2800" b="1" dirty="0" smtClean="0"/>
              <a:t>Fuzzy controller       FC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功能：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arenR"/>
              <a:defRPr/>
            </a:pPr>
            <a:r>
              <a:rPr lang="zh-CN" altLang="en-US" sz="2800" b="1" dirty="0" smtClean="0"/>
              <a:t>精确量的</a:t>
            </a: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化</a:t>
            </a: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arenR"/>
              <a:defRPr/>
            </a:pP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推理</a:t>
            </a: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arenR" startAt="2"/>
              <a:defRPr/>
            </a:pPr>
            <a:r>
              <a:rPr lang="zh-CN" altLang="en-US" sz="2800" b="1" dirty="0" smtClean="0"/>
              <a:t>去</a:t>
            </a: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化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                                             </a:t>
            </a:r>
          </a:p>
        </p:txBody>
      </p:sp>
      <p:sp>
        <p:nvSpPr>
          <p:cNvPr id="53252" name="AutoShape 5"/>
          <p:cNvSpPr>
            <a:spLocks noChangeArrowheads="1"/>
          </p:cNvSpPr>
          <p:nvPr/>
        </p:nvSpPr>
        <p:spPr bwMode="auto">
          <a:xfrm>
            <a:off x="6156325" y="2636838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53" name="AutoShape 6"/>
          <p:cNvSpPr>
            <a:spLocks noChangeArrowheads="1"/>
          </p:cNvSpPr>
          <p:nvPr/>
        </p:nvSpPr>
        <p:spPr bwMode="auto">
          <a:xfrm>
            <a:off x="3059113" y="1700213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274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00FF00"/>
                </a:solidFill>
              </a:rPr>
              <a:t>（</a:t>
            </a:r>
            <a:r>
              <a:rPr lang="en-US" altLang="zh-CN" b="1" smtClean="0">
                <a:solidFill>
                  <a:srgbClr val="00FF00"/>
                </a:solidFill>
              </a:rPr>
              <a:t>2</a:t>
            </a:r>
            <a:r>
              <a:rPr lang="zh-CN" altLang="en-US" b="1" smtClean="0">
                <a:solidFill>
                  <a:srgbClr val="00FF00"/>
                </a:solidFill>
              </a:rPr>
              <a:t>）离散论域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</a:t>
            </a:r>
            <a:r>
              <a:rPr lang="en-US" altLang="zh-CN" b="1" smtClean="0"/>
              <a:t>e</a:t>
            </a:r>
            <a:r>
              <a:rPr lang="zh-CN" altLang="en-US" b="1" smtClean="0"/>
              <a:t>的模糊集论域：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Ｘ＝</a:t>
            </a:r>
            <a:r>
              <a:rPr lang="en-US" altLang="zh-CN" b="1" smtClean="0"/>
              <a:t>{-n,-n+1,</a:t>
            </a:r>
            <a:r>
              <a:rPr lang="en-US" altLang="zh-CN" b="1" smtClean="0">
                <a:latin typeface="Tahoma"/>
              </a:rPr>
              <a:t>···</a:t>
            </a:r>
            <a:r>
              <a:rPr lang="zh-CN" altLang="en-US" b="1" smtClean="0"/>
              <a:t>，</a:t>
            </a:r>
            <a:r>
              <a:rPr lang="en-US" altLang="zh-CN" b="1" smtClean="0"/>
              <a:t>0,</a:t>
            </a:r>
            <a:r>
              <a:rPr lang="en-US" altLang="zh-CN" b="1" smtClean="0">
                <a:latin typeface="Tahoma"/>
              </a:rPr>
              <a:t>···</a:t>
            </a:r>
            <a:r>
              <a:rPr lang="en-US" altLang="zh-CN" b="1" smtClean="0"/>
              <a:t>,n-1,n}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 ec</a:t>
            </a:r>
            <a:r>
              <a:rPr lang="zh-CN" altLang="en-US" b="1" smtClean="0"/>
              <a:t>的模糊集论域：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　Ｙ＝</a:t>
            </a:r>
            <a:r>
              <a:rPr lang="en-US" altLang="zh-CN" b="1" smtClean="0"/>
              <a:t>{-m,-m+1,</a:t>
            </a:r>
            <a:r>
              <a:rPr lang="en-US" altLang="zh-CN" b="1" smtClean="0">
                <a:latin typeface="Tahoma"/>
              </a:rPr>
              <a:t>···</a:t>
            </a:r>
            <a:r>
              <a:rPr lang="en-US" altLang="zh-CN" b="1" smtClean="0"/>
              <a:t>,0,</a:t>
            </a:r>
            <a:r>
              <a:rPr lang="en-US" altLang="zh-CN" b="1" smtClean="0">
                <a:latin typeface="Tahoma"/>
              </a:rPr>
              <a:t>···</a:t>
            </a:r>
            <a:r>
              <a:rPr lang="en-US" altLang="zh-CN" b="1" smtClean="0"/>
              <a:t>,m-1,m}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1116013" y="260350"/>
            <a:ext cx="8229601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00FF00"/>
                </a:solidFill>
              </a:rPr>
              <a:t>（</a:t>
            </a:r>
            <a:r>
              <a:rPr lang="en-US" altLang="zh-CN" sz="3200" dirty="0" smtClean="0">
                <a:solidFill>
                  <a:srgbClr val="00FF00"/>
                </a:solidFill>
              </a:rPr>
              <a:t>2</a:t>
            </a:r>
            <a:r>
              <a:rPr lang="zh-CN" altLang="en-US" sz="3200" dirty="0" smtClean="0">
                <a:solidFill>
                  <a:srgbClr val="00FF00"/>
                </a:solidFill>
              </a:rPr>
              <a:t>）</a:t>
            </a:r>
            <a:r>
              <a:rPr lang="en-US" altLang="zh-CN" sz="3200" dirty="0" err="1" smtClean="0">
                <a:solidFill>
                  <a:srgbClr val="00FF00"/>
                </a:solidFill>
              </a:rPr>
              <a:t>Mamdani</a:t>
            </a:r>
            <a:r>
              <a:rPr lang="zh-CN" altLang="en-US" sz="3200" dirty="0" smtClean="0">
                <a:solidFill>
                  <a:srgbClr val="00FF00"/>
                </a:solidFill>
              </a:rPr>
              <a:t>直接推理法</a:t>
            </a:r>
          </a:p>
        </p:txBody>
      </p:sp>
      <p:graphicFrame>
        <p:nvGraphicFramePr>
          <p:cNvPr id="8294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755650" y="1484313"/>
          <a:ext cx="487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Equation" r:id="rId3" imgW="1625400" imgH="228600" progId="Equation.DSMT4">
                  <p:embed/>
                </p:oleObj>
              </mc:Choice>
              <mc:Fallback>
                <p:oleObj name="Equation" r:id="rId3" imgW="16254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84313"/>
                        <a:ext cx="487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5"/>
          <p:cNvGraphicFramePr>
            <a:graphicFrameLocks noChangeAspect="1"/>
          </p:cNvGraphicFramePr>
          <p:nvPr/>
        </p:nvGraphicFramePr>
        <p:xfrm>
          <a:off x="603250" y="2474913"/>
          <a:ext cx="769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0" name="Equation" r:id="rId5" imgW="2705040" imgH="241200" progId="Equation.DSMT4">
                  <p:embed/>
                </p:oleObj>
              </mc:Choice>
              <mc:Fallback>
                <p:oleObj name="Equation" r:id="rId5" imgW="27050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474913"/>
                        <a:ext cx="769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6"/>
          <p:cNvGraphicFramePr>
            <a:graphicFrameLocks noChangeAspect="1"/>
          </p:cNvGraphicFramePr>
          <p:nvPr/>
        </p:nvGraphicFramePr>
        <p:xfrm>
          <a:off x="603250" y="3617913"/>
          <a:ext cx="57800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tion" r:id="rId7" imgW="2031840" imgH="241200" progId="Equation.DSMT4">
                  <p:embed/>
                </p:oleObj>
              </mc:Choice>
              <mc:Fallback>
                <p:oleObj name="Equation" r:id="rId7" imgW="203184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617913"/>
                        <a:ext cx="57800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7"/>
          <p:cNvGraphicFramePr>
            <a:graphicFrameLocks noChangeAspect="1"/>
          </p:cNvGraphicFramePr>
          <p:nvPr/>
        </p:nvGraphicFramePr>
        <p:xfrm>
          <a:off x="603250" y="4608513"/>
          <a:ext cx="4733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Equation" r:id="rId9" imgW="1663560" imgH="241200" progId="Equation.DSMT4">
                  <p:embed/>
                </p:oleObj>
              </mc:Choice>
              <mc:Fallback>
                <p:oleObj name="Equation" r:id="rId9" imgW="16635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608513"/>
                        <a:ext cx="47339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11188" y="692150"/>
          <a:ext cx="7086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5" name="Equation" r:id="rId3" imgW="2539800" imgH="228600" progId="Equation.DSMT4">
                  <p:embed/>
                </p:oleObj>
              </mc:Choice>
              <mc:Fallback>
                <p:oleObj name="Equation" r:id="rId3" imgW="2539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92150"/>
                        <a:ext cx="7086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404813" y="1911350"/>
          <a:ext cx="51323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5" imgW="1803240" imgH="241200" progId="Equation.DSMT4">
                  <p:embed/>
                </p:oleObj>
              </mc:Choice>
              <mc:Fallback>
                <p:oleObj name="Equation" r:id="rId5" imgW="18032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1911350"/>
                        <a:ext cx="51323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6"/>
          <p:cNvGraphicFramePr>
            <a:graphicFrameLocks noChangeAspect="1"/>
          </p:cNvGraphicFramePr>
          <p:nvPr/>
        </p:nvGraphicFramePr>
        <p:xfrm>
          <a:off x="2579688" y="2808288"/>
          <a:ext cx="31051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Equation" r:id="rId7" imgW="1091880" imgH="253800" progId="Equation.DSMT4">
                  <p:embed/>
                </p:oleObj>
              </mc:Choice>
              <mc:Fallback>
                <p:oleObj name="Equation" r:id="rId7" imgW="10918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2808288"/>
                        <a:ext cx="3105150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7"/>
          <p:cNvGraphicFramePr>
            <a:graphicFrameLocks noChangeAspect="1"/>
          </p:cNvGraphicFramePr>
          <p:nvPr/>
        </p:nvGraphicFramePr>
        <p:xfrm>
          <a:off x="2654300" y="4121150"/>
          <a:ext cx="3143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Equation" r:id="rId9" imgW="1104840" imgH="241200" progId="Equation.DSMT4">
                  <p:embed/>
                </p:oleObj>
              </mc:Choice>
              <mc:Fallback>
                <p:oleObj name="Equation" r:id="rId9" imgW="11048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121150"/>
                        <a:ext cx="3143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8"/>
          <p:cNvGraphicFramePr>
            <a:graphicFrameLocks noChangeAspect="1"/>
          </p:cNvGraphicFramePr>
          <p:nvPr/>
        </p:nvGraphicFramePr>
        <p:xfrm>
          <a:off x="4192588" y="3676650"/>
          <a:ext cx="2174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name="Equation" r:id="rId11" imgW="75960" imgH="177480" progId="Equation.DSMT4">
                  <p:embed/>
                </p:oleObj>
              </mc:Choice>
              <mc:Fallback>
                <p:oleObj name="Equation" r:id="rId11" imgW="7596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3676650"/>
                        <a:ext cx="2174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graphicFrame>
        <p:nvGraphicFramePr>
          <p:cNvPr id="849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112616"/>
              </p:ext>
            </p:extLst>
          </p:nvPr>
        </p:nvGraphicFramePr>
        <p:xfrm>
          <a:off x="2085975" y="800100"/>
          <a:ext cx="3181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Equation" r:id="rId3" imgW="1117440" imgH="368280" progId="Equation.DSMT4">
                  <p:embed/>
                </p:oleObj>
              </mc:Choice>
              <mc:Fallback>
                <p:oleObj name="Equation" r:id="rId3" imgW="111744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800100"/>
                        <a:ext cx="31813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5"/>
          <p:cNvGraphicFramePr>
            <a:graphicFrameLocks noChangeAspect="1"/>
          </p:cNvGraphicFramePr>
          <p:nvPr/>
        </p:nvGraphicFramePr>
        <p:xfrm>
          <a:off x="334963" y="2095500"/>
          <a:ext cx="45894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name="Equation" r:id="rId5" imgW="1612800" imgH="203040" progId="Equation.DSMT4">
                  <p:embed/>
                </p:oleObj>
              </mc:Choice>
              <mc:Fallback>
                <p:oleObj name="Equation" r:id="rId5" imgW="16128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095500"/>
                        <a:ext cx="458946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6"/>
          <p:cNvGraphicFramePr>
            <a:graphicFrameLocks noChangeAspect="1"/>
          </p:cNvGraphicFramePr>
          <p:nvPr/>
        </p:nvGraphicFramePr>
        <p:xfrm>
          <a:off x="2163763" y="2781300"/>
          <a:ext cx="3216275" cy="238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name="Equation" r:id="rId7" imgW="1130040" imgH="838080" progId="Equation.DSMT4">
                  <p:embed/>
                </p:oleObj>
              </mc:Choice>
              <mc:Fallback>
                <p:oleObj name="Equation" r:id="rId7" imgW="1130040" imgH="838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781300"/>
                        <a:ext cx="3216275" cy="238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88913"/>
            <a:ext cx="8105775" cy="1462087"/>
          </a:xfrm>
        </p:spPr>
        <p:txBody>
          <a:bodyPr/>
          <a:lstStyle/>
          <a:p>
            <a:pPr marL="838200" indent="-838200" eaLnBrk="1" hangingPunct="1">
              <a:defRPr/>
            </a:pPr>
            <a:r>
              <a:rPr lang="en-US" altLang="zh-CN" smtClean="0">
                <a:solidFill>
                  <a:schemeClr val="hlink"/>
                </a:solidFill>
              </a:rPr>
              <a:t>7. </a:t>
            </a:r>
            <a:r>
              <a:rPr lang="zh-CN" altLang="en-US" smtClean="0">
                <a:solidFill>
                  <a:schemeClr val="hlink"/>
                </a:solidFill>
              </a:rPr>
              <a:t>基本模糊控制算法的实现</a:t>
            </a:r>
            <a:r>
              <a:rPr lang="zh-CN" altLang="en-US" smtClean="0"/>
              <a:t>                                         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84467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</a:t>
            </a:r>
            <a:r>
              <a:rPr lang="zh-CN" altLang="en-US" b="1" smtClean="0"/>
              <a:t>设一个二维</a:t>
            </a:r>
            <a:r>
              <a:rPr lang="en-US" altLang="zh-CN" b="1" smtClean="0"/>
              <a:t>FC</a:t>
            </a:r>
            <a:r>
              <a:rPr lang="zh-CN" altLang="en-US" b="1" smtClean="0"/>
              <a:t>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</a:t>
            </a:r>
            <a:r>
              <a:rPr lang="en-US" altLang="zh-CN" b="1" u="sng" smtClean="0"/>
              <a:t>E</a:t>
            </a:r>
            <a:r>
              <a:rPr lang="en-US" altLang="zh-CN" b="1" smtClean="0"/>
              <a:t>   ---</a:t>
            </a:r>
            <a:r>
              <a:rPr lang="zh-CN" altLang="en-US" b="1" smtClean="0"/>
              <a:t>误差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</a:t>
            </a:r>
            <a:r>
              <a:rPr lang="en-US" altLang="zh-CN" b="1" u="sng" smtClean="0"/>
              <a:t>EC</a:t>
            </a:r>
            <a:r>
              <a:rPr lang="en-US" altLang="zh-CN" b="1" smtClean="0"/>
              <a:t> ---</a:t>
            </a:r>
            <a:r>
              <a:rPr lang="zh-CN" altLang="en-US" b="1" smtClean="0"/>
              <a:t>误差变化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</a:t>
            </a:r>
            <a:r>
              <a:rPr lang="en-US" altLang="zh-CN" b="1" u="sng" smtClean="0"/>
              <a:t>U</a:t>
            </a:r>
            <a:r>
              <a:rPr lang="en-US" altLang="zh-CN" b="1" smtClean="0"/>
              <a:t>  ---</a:t>
            </a:r>
            <a:r>
              <a:rPr lang="zh-CN" altLang="en-US" b="1" smtClean="0"/>
              <a:t>控制量语言变量</a:t>
            </a:r>
          </a:p>
        </p:txBody>
      </p:sp>
    </p:spTree>
  </p:cSld>
  <p:clrMapOvr>
    <a:masterClrMapping/>
  </p:clrMapOvr>
  <p:transition spd="med"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4175" y="644525"/>
            <a:ext cx="403383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</a:t>
            </a:r>
          </a:p>
        </p:txBody>
      </p:sp>
      <p:sp>
        <p:nvSpPr>
          <p:cNvPr id="86035" name="Oval 4"/>
          <p:cNvSpPr>
            <a:spLocks noChangeArrowheads="1"/>
          </p:cNvSpPr>
          <p:nvPr/>
        </p:nvSpPr>
        <p:spPr bwMode="auto">
          <a:xfrm>
            <a:off x="1603375" y="2778125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36" name="Rectangle 5"/>
          <p:cNvSpPr>
            <a:spLocks noChangeArrowheads="1"/>
          </p:cNvSpPr>
          <p:nvPr/>
        </p:nvSpPr>
        <p:spPr bwMode="auto">
          <a:xfrm>
            <a:off x="3203575" y="2168525"/>
            <a:ext cx="685800" cy="1447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2"/>
                </a:solidFill>
                <a:latin typeface="Times New Roman" pitchFamily="18" charset="0"/>
              </a:rPr>
              <a:t>Fuzzy</a:t>
            </a:r>
          </a:p>
          <a:p>
            <a:pPr algn="ctr" eaLnBrk="1" hangingPunct="1"/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</a:rPr>
              <a:t>化</a:t>
            </a:r>
          </a:p>
        </p:txBody>
      </p:sp>
      <p:sp>
        <p:nvSpPr>
          <p:cNvPr id="86037" name="Rectangle 6"/>
          <p:cNvSpPr>
            <a:spLocks noChangeArrowheads="1"/>
          </p:cNvSpPr>
          <p:nvPr/>
        </p:nvSpPr>
        <p:spPr bwMode="auto">
          <a:xfrm>
            <a:off x="4422775" y="2168525"/>
            <a:ext cx="685800" cy="1447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2"/>
                </a:solidFill>
                <a:latin typeface="Times New Roman" pitchFamily="18" charset="0"/>
              </a:rPr>
              <a:t>Fuzzy</a:t>
            </a:r>
          </a:p>
          <a:p>
            <a:pPr algn="ctr" eaLnBrk="1" hangingPunct="1"/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</a:rPr>
              <a:t>控制</a:t>
            </a:r>
          </a:p>
          <a:p>
            <a:pPr algn="ctr" eaLnBrk="1" hangingPunct="1"/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</a:rPr>
              <a:t>算法</a:t>
            </a:r>
          </a:p>
        </p:txBody>
      </p:sp>
      <p:sp>
        <p:nvSpPr>
          <p:cNvPr id="86038" name="Rectangle 7"/>
          <p:cNvSpPr>
            <a:spLocks noChangeArrowheads="1"/>
          </p:cNvSpPr>
          <p:nvPr/>
        </p:nvSpPr>
        <p:spPr bwMode="auto">
          <a:xfrm>
            <a:off x="5651500" y="2168525"/>
            <a:ext cx="762000" cy="1447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</a:rPr>
              <a:t>非</a:t>
            </a:r>
          </a:p>
          <a:p>
            <a:pPr algn="ctr" eaLnBrk="1" hangingPunct="1"/>
            <a:r>
              <a:rPr kumimoji="1" lang="en-US" altLang="zh-CN" sz="2400" b="1">
                <a:solidFill>
                  <a:schemeClr val="bg2"/>
                </a:solidFill>
                <a:latin typeface="Times New Roman" pitchFamily="18" charset="0"/>
              </a:rPr>
              <a:t>Fuzzy</a:t>
            </a:r>
          </a:p>
          <a:p>
            <a:pPr algn="ctr" eaLnBrk="1" hangingPunct="1"/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</a:rPr>
              <a:t>化</a:t>
            </a:r>
          </a:p>
        </p:txBody>
      </p:sp>
      <p:sp>
        <p:nvSpPr>
          <p:cNvPr id="86039" name="Rectangle 8"/>
          <p:cNvSpPr>
            <a:spLocks noChangeArrowheads="1"/>
          </p:cNvSpPr>
          <p:nvPr/>
        </p:nvSpPr>
        <p:spPr bwMode="auto">
          <a:xfrm>
            <a:off x="6861175" y="2701925"/>
            <a:ext cx="8382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</a:rPr>
              <a:t>对象</a:t>
            </a:r>
          </a:p>
        </p:txBody>
      </p:sp>
      <p:sp>
        <p:nvSpPr>
          <p:cNvPr id="86040" name="Line 9"/>
          <p:cNvSpPr>
            <a:spLocks noChangeShapeType="1"/>
          </p:cNvSpPr>
          <p:nvPr/>
        </p:nvSpPr>
        <p:spPr bwMode="auto">
          <a:xfrm>
            <a:off x="1984375" y="2930525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1" name="Line 10"/>
          <p:cNvSpPr>
            <a:spLocks noChangeShapeType="1"/>
          </p:cNvSpPr>
          <p:nvPr/>
        </p:nvSpPr>
        <p:spPr bwMode="auto">
          <a:xfrm>
            <a:off x="2136775" y="2549525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2" name="Line 11"/>
          <p:cNvSpPr>
            <a:spLocks noChangeShapeType="1"/>
          </p:cNvSpPr>
          <p:nvPr/>
        </p:nvSpPr>
        <p:spPr bwMode="auto">
          <a:xfrm>
            <a:off x="2136775" y="2549525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3" name="Rectangle 12"/>
          <p:cNvSpPr>
            <a:spLocks noChangeArrowheads="1"/>
          </p:cNvSpPr>
          <p:nvPr/>
        </p:nvSpPr>
        <p:spPr bwMode="auto">
          <a:xfrm>
            <a:off x="2365375" y="3159125"/>
            <a:ext cx="3810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44" name="Line 13"/>
          <p:cNvSpPr>
            <a:spLocks noChangeShapeType="1"/>
          </p:cNvSpPr>
          <p:nvPr/>
        </p:nvSpPr>
        <p:spPr bwMode="auto">
          <a:xfrm>
            <a:off x="2136775" y="33877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5" name="Line 14"/>
          <p:cNvSpPr>
            <a:spLocks noChangeShapeType="1"/>
          </p:cNvSpPr>
          <p:nvPr/>
        </p:nvSpPr>
        <p:spPr bwMode="auto">
          <a:xfrm>
            <a:off x="2746375" y="33877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6" name="Line 15"/>
          <p:cNvSpPr>
            <a:spLocks noChangeShapeType="1"/>
          </p:cNvSpPr>
          <p:nvPr/>
        </p:nvSpPr>
        <p:spPr bwMode="auto">
          <a:xfrm>
            <a:off x="3889375" y="26257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7" name="Line 16"/>
          <p:cNvSpPr>
            <a:spLocks noChangeShapeType="1"/>
          </p:cNvSpPr>
          <p:nvPr/>
        </p:nvSpPr>
        <p:spPr bwMode="auto">
          <a:xfrm>
            <a:off x="3889375" y="33877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8" name="Line 17"/>
          <p:cNvSpPr>
            <a:spLocks noChangeShapeType="1"/>
          </p:cNvSpPr>
          <p:nvPr/>
        </p:nvSpPr>
        <p:spPr bwMode="auto">
          <a:xfrm>
            <a:off x="5108575" y="29305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49" name="Line 18"/>
          <p:cNvSpPr>
            <a:spLocks noChangeShapeType="1"/>
          </p:cNvSpPr>
          <p:nvPr/>
        </p:nvSpPr>
        <p:spPr bwMode="auto">
          <a:xfrm>
            <a:off x="6403975" y="293052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0" name="Line 19"/>
          <p:cNvSpPr>
            <a:spLocks noChangeShapeType="1"/>
          </p:cNvSpPr>
          <p:nvPr/>
        </p:nvSpPr>
        <p:spPr bwMode="auto">
          <a:xfrm>
            <a:off x="7699375" y="293052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1" name="Line 20"/>
          <p:cNvSpPr>
            <a:spLocks noChangeShapeType="1"/>
          </p:cNvSpPr>
          <p:nvPr/>
        </p:nvSpPr>
        <p:spPr bwMode="auto">
          <a:xfrm>
            <a:off x="917575" y="293052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2" name="Line 21"/>
          <p:cNvSpPr>
            <a:spLocks noChangeShapeType="1"/>
          </p:cNvSpPr>
          <p:nvPr/>
        </p:nvSpPr>
        <p:spPr bwMode="auto">
          <a:xfrm flipV="1">
            <a:off x="1755775" y="3159125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3" name="Line 22"/>
          <p:cNvSpPr>
            <a:spLocks noChangeShapeType="1"/>
          </p:cNvSpPr>
          <p:nvPr/>
        </p:nvSpPr>
        <p:spPr bwMode="auto">
          <a:xfrm>
            <a:off x="1755775" y="4606925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4" name="Line 23"/>
          <p:cNvSpPr>
            <a:spLocks noChangeShapeType="1"/>
          </p:cNvSpPr>
          <p:nvPr/>
        </p:nvSpPr>
        <p:spPr bwMode="auto">
          <a:xfrm>
            <a:off x="8080375" y="2930525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6018" name="Object 24"/>
          <p:cNvGraphicFramePr>
            <a:graphicFrameLocks noChangeAspect="1"/>
          </p:cNvGraphicFramePr>
          <p:nvPr/>
        </p:nvGraphicFramePr>
        <p:xfrm>
          <a:off x="3965575" y="2016125"/>
          <a:ext cx="336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8" name="Equation" r:id="rId3" imgW="152280" imgH="215640" progId="Equation.DSMT4">
                  <p:embed/>
                </p:oleObj>
              </mc:Choice>
              <mc:Fallback>
                <p:oleObj name="Equation" r:id="rId3" imgW="152280" imgH="215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2016125"/>
                        <a:ext cx="336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25"/>
          <p:cNvGraphicFramePr>
            <a:graphicFrameLocks noChangeAspect="1"/>
          </p:cNvGraphicFramePr>
          <p:nvPr/>
        </p:nvGraphicFramePr>
        <p:xfrm>
          <a:off x="3889375" y="2930525"/>
          <a:ext cx="560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9" name="Equation" r:id="rId5" imgW="253800" imgH="215640" progId="Equation.DSMT4">
                  <p:embed/>
                </p:oleObj>
              </mc:Choice>
              <mc:Fallback>
                <p:oleObj name="Equation" r:id="rId5" imgW="253800" imgH="215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2930525"/>
                        <a:ext cx="5603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26"/>
          <p:cNvGraphicFramePr>
            <a:graphicFrameLocks noChangeAspect="1"/>
          </p:cNvGraphicFramePr>
          <p:nvPr/>
        </p:nvGraphicFramePr>
        <p:xfrm>
          <a:off x="5184775" y="2397125"/>
          <a:ext cx="3635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0" name="Equation" r:id="rId7" imgW="164880" imgH="215640" progId="Equation.DSMT4">
                  <p:embed/>
                </p:oleObj>
              </mc:Choice>
              <mc:Fallback>
                <p:oleObj name="Equation" r:id="rId7" imgW="164880" imgH="215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2397125"/>
                        <a:ext cx="3635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27"/>
          <p:cNvGraphicFramePr>
            <a:graphicFrameLocks noChangeAspect="1"/>
          </p:cNvGraphicFramePr>
          <p:nvPr/>
        </p:nvGraphicFramePr>
        <p:xfrm>
          <a:off x="6480175" y="2473325"/>
          <a:ext cx="279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1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2473325"/>
                        <a:ext cx="2794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28"/>
          <p:cNvGraphicFramePr>
            <a:graphicFrameLocks noChangeAspect="1"/>
          </p:cNvGraphicFramePr>
          <p:nvPr/>
        </p:nvGraphicFramePr>
        <p:xfrm>
          <a:off x="2289175" y="2625725"/>
          <a:ext cx="2524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2" name="Equation" r:id="rId11" imgW="114120" imgH="139680" progId="Equation.DSMT4">
                  <p:embed/>
                </p:oleObj>
              </mc:Choice>
              <mc:Fallback>
                <p:oleObj name="Equation" r:id="rId11" imgW="114120" imgH="1396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625725"/>
                        <a:ext cx="2524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29"/>
          <p:cNvGraphicFramePr>
            <a:graphicFrameLocks noChangeAspect="1"/>
          </p:cNvGraphicFramePr>
          <p:nvPr/>
        </p:nvGraphicFramePr>
        <p:xfrm>
          <a:off x="2898775" y="35401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3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3540125"/>
                        <a:ext cx="252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5" name="Line 31"/>
          <p:cNvSpPr>
            <a:spLocks noChangeShapeType="1"/>
          </p:cNvSpPr>
          <p:nvPr/>
        </p:nvSpPr>
        <p:spPr bwMode="auto">
          <a:xfrm>
            <a:off x="1298575" y="32353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6024" name="Object 32"/>
          <p:cNvGraphicFramePr>
            <a:graphicFrameLocks noChangeAspect="1"/>
          </p:cNvGraphicFramePr>
          <p:nvPr/>
        </p:nvGraphicFramePr>
        <p:xfrm>
          <a:off x="1006475" y="2581275"/>
          <a:ext cx="2524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4" name="Equation" r:id="rId15" imgW="114120" imgH="126720" progId="Equation.DSMT4">
                  <p:embed/>
                </p:oleObj>
              </mc:Choice>
              <mc:Fallback>
                <p:oleObj name="Equation" r:id="rId15" imgW="114120" imgH="12672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581275"/>
                        <a:ext cx="2524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33"/>
          <p:cNvGraphicFramePr>
            <a:graphicFrameLocks noChangeAspect="1"/>
          </p:cNvGraphicFramePr>
          <p:nvPr/>
        </p:nvGraphicFramePr>
        <p:xfrm>
          <a:off x="8099425" y="2473325"/>
          <a:ext cx="307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5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2473325"/>
                        <a:ext cx="3079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6" name="Line 34"/>
          <p:cNvSpPr>
            <a:spLocks noChangeShapeType="1"/>
          </p:cNvSpPr>
          <p:nvPr/>
        </p:nvSpPr>
        <p:spPr bwMode="auto">
          <a:xfrm>
            <a:off x="2898775" y="1558925"/>
            <a:ext cx="0" cy="2667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7" name="Line 35"/>
          <p:cNvSpPr>
            <a:spLocks noChangeShapeType="1"/>
          </p:cNvSpPr>
          <p:nvPr/>
        </p:nvSpPr>
        <p:spPr bwMode="auto">
          <a:xfrm>
            <a:off x="2898775" y="1558925"/>
            <a:ext cx="3657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8" name="Line 36"/>
          <p:cNvSpPr>
            <a:spLocks noChangeShapeType="1"/>
          </p:cNvSpPr>
          <p:nvPr/>
        </p:nvSpPr>
        <p:spPr bwMode="auto">
          <a:xfrm>
            <a:off x="6480175" y="1558925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59" name="Line 37"/>
          <p:cNvSpPr>
            <a:spLocks noChangeShapeType="1"/>
          </p:cNvSpPr>
          <p:nvPr/>
        </p:nvSpPr>
        <p:spPr bwMode="auto">
          <a:xfrm>
            <a:off x="2898775" y="4149725"/>
            <a:ext cx="3581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6026" name="Object 38"/>
          <p:cNvGraphicFramePr>
            <a:graphicFrameLocks noChangeAspect="1"/>
          </p:cNvGraphicFramePr>
          <p:nvPr/>
        </p:nvGraphicFramePr>
        <p:xfrm>
          <a:off x="3279775" y="1635125"/>
          <a:ext cx="2860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6" name="Equation" r:id="rId19" imgW="1295280" imgH="215640" progId="Equation.DSMT4">
                  <p:embed/>
                </p:oleObj>
              </mc:Choice>
              <mc:Fallback>
                <p:oleObj name="Equation" r:id="rId19" imgW="1295280" imgH="2156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1635125"/>
                        <a:ext cx="2860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0" name="AutoShape 39"/>
          <p:cNvSpPr>
            <a:spLocks noChangeArrowheads="1"/>
          </p:cNvSpPr>
          <p:nvPr/>
        </p:nvSpPr>
        <p:spPr bwMode="auto">
          <a:xfrm flipH="1">
            <a:off x="841375" y="1787525"/>
            <a:ext cx="1752600" cy="457200"/>
          </a:xfrm>
          <a:prstGeom prst="wedgeRoundRectCallout">
            <a:avLst>
              <a:gd name="adj1" fmla="val -57972"/>
              <a:gd name="adj2" fmla="val 110764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itchFamily="34" charset="0"/>
            </a:endParaRPr>
          </a:p>
        </p:txBody>
      </p:sp>
      <p:graphicFrame>
        <p:nvGraphicFramePr>
          <p:cNvPr id="86027" name="Object 40"/>
          <p:cNvGraphicFramePr>
            <a:graphicFrameLocks noChangeAspect="1"/>
          </p:cNvGraphicFramePr>
          <p:nvPr/>
        </p:nvGraphicFramePr>
        <p:xfrm>
          <a:off x="900113" y="1773238"/>
          <a:ext cx="16827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7" name="Equation" r:id="rId21" imgW="761760" imgH="241200" progId="Equation.DSMT4">
                  <p:embed/>
                </p:oleObj>
              </mc:Choice>
              <mc:Fallback>
                <p:oleObj name="Equation" r:id="rId21" imgW="761760" imgH="2412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16827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1" name="AutoShape 42"/>
          <p:cNvSpPr>
            <a:spLocks noChangeArrowheads="1"/>
          </p:cNvSpPr>
          <p:nvPr/>
        </p:nvSpPr>
        <p:spPr bwMode="auto">
          <a:xfrm>
            <a:off x="6861175" y="1863725"/>
            <a:ext cx="1752600" cy="457200"/>
          </a:xfrm>
          <a:prstGeom prst="wedgeRoundRectCallout">
            <a:avLst>
              <a:gd name="adj1" fmla="val -59963"/>
              <a:gd name="adj2" fmla="val 111111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itchFamily="34" charset="0"/>
            </a:endParaRPr>
          </a:p>
        </p:txBody>
      </p:sp>
      <p:graphicFrame>
        <p:nvGraphicFramePr>
          <p:cNvPr id="86028" name="Object 43"/>
          <p:cNvGraphicFramePr>
            <a:graphicFrameLocks noChangeAspect="1"/>
          </p:cNvGraphicFramePr>
          <p:nvPr/>
        </p:nvGraphicFramePr>
        <p:xfrm>
          <a:off x="6819900" y="1863725"/>
          <a:ext cx="17668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8" name="Equation" r:id="rId23" imgW="799920" imgH="241200" progId="Equation.DSMT4">
                  <p:embed/>
                </p:oleObj>
              </mc:Choice>
              <mc:Fallback>
                <p:oleObj name="Equation" r:id="rId23" imgW="799920" imgH="2412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1863725"/>
                        <a:ext cx="17668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2" name="AutoShape 46"/>
          <p:cNvSpPr>
            <a:spLocks noChangeArrowheads="1"/>
          </p:cNvSpPr>
          <p:nvPr/>
        </p:nvSpPr>
        <p:spPr bwMode="auto">
          <a:xfrm flipH="1">
            <a:off x="4194175" y="644525"/>
            <a:ext cx="1752600" cy="457200"/>
          </a:xfrm>
          <a:prstGeom prst="wedgeRoundRectCallout">
            <a:avLst>
              <a:gd name="adj1" fmla="val 50722"/>
              <a:gd name="adj2" fmla="val 260417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itchFamily="34" charset="0"/>
            </a:endParaRPr>
          </a:p>
        </p:txBody>
      </p:sp>
      <p:graphicFrame>
        <p:nvGraphicFramePr>
          <p:cNvPr id="86029" name="Object 47"/>
          <p:cNvGraphicFramePr>
            <a:graphicFrameLocks noChangeAspect="1"/>
          </p:cNvGraphicFramePr>
          <p:nvPr/>
        </p:nvGraphicFramePr>
        <p:xfrm>
          <a:off x="4498975" y="644525"/>
          <a:ext cx="1177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9" name="Equation" r:id="rId25" imgW="533160" imgH="203040" progId="Equation.DSMT4">
                  <p:embed/>
                </p:oleObj>
              </mc:Choice>
              <mc:Fallback>
                <p:oleObj name="Equation" r:id="rId25" imgW="533160" imgH="2030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644525"/>
                        <a:ext cx="11779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3" name="AutoShape 49"/>
          <p:cNvSpPr>
            <a:spLocks noChangeArrowheads="1"/>
          </p:cNvSpPr>
          <p:nvPr/>
        </p:nvSpPr>
        <p:spPr bwMode="auto">
          <a:xfrm flipV="1">
            <a:off x="2898775" y="4606925"/>
            <a:ext cx="1600200" cy="457200"/>
          </a:xfrm>
          <a:prstGeom prst="wedgeRoundRectCallout">
            <a:avLst>
              <a:gd name="adj1" fmla="val 29162"/>
              <a:gd name="adj2" fmla="val 262500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itchFamily="34" charset="0"/>
            </a:endParaRPr>
          </a:p>
        </p:txBody>
      </p:sp>
      <p:graphicFrame>
        <p:nvGraphicFramePr>
          <p:cNvPr id="86030" name="Object 50"/>
          <p:cNvGraphicFramePr>
            <a:graphicFrameLocks noChangeAspect="1"/>
          </p:cNvGraphicFramePr>
          <p:nvPr/>
        </p:nvGraphicFramePr>
        <p:xfrm>
          <a:off x="3203575" y="4606925"/>
          <a:ext cx="1177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0" name="Equation" r:id="rId27" imgW="533160" imgH="203040" progId="Equation.DSMT4">
                  <p:embed/>
                </p:oleObj>
              </mc:Choice>
              <mc:Fallback>
                <p:oleObj name="Equation" r:id="rId27" imgW="533160" imgH="2030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606925"/>
                        <a:ext cx="11779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4" name="AutoShape 51"/>
          <p:cNvSpPr>
            <a:spLocks noChangeArrowheads="1"/>
          </p:cNvSpPr>
          <p:nvPr/>
        </p:nvSpPr>
        <p:spPr bwMode="auto">
          <a:xfrm flipH="1" flipV="1">
            <a:off x="5337175" y="4378325"/>
            <a:ext cx="1752600" cy="457200"/>
          </a:xfrm>
          <a:prstGeom prst="wedgeRoundRectCallout">
            <a:avLst>
              <a:gd name="adj1" fmla="val 50722"/>
              <a:gd name="adj2" fmla="val 257292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itchFamily="34" charset="0"/>
            </a:endParaRPr>
          </a:p>
        </p:txBody>
      </p:sp>
      <p:graphicFrame>
        <p:nvGraphicFramePr>
          <p:cNvPr id="86031" name="Object 52"/>
          <p:cNvGraphicFramePr>
            <a:graphicFrameLocks noChangeAspect="1"/>
          </p:cNvGraphicFramePr>
          <p:nvPr/>
        </p:nvGraphicFramePr>
        <p:xfrm>
          <a:off x="5641975" y="4378325"/>
          <a:ext cx="1177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1" name="Equation" r:id="rId28" imgW="533160" imgH="203040" progId="Equation.DSMT4">
                  <p:embed/>
                </p:oleObj>
              </mc:Choice>
              <mc:Fallback>
                <p:oleObj name="Equation" r:id="rId28" imgW="533160" imgH="2030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4378325"/>
                        <a:ext cx="11779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5" name="AutoShape 54"/>
          <p:cNvSpPr>
            <a:spLocks noChangeArrowheads="1"/>
          </p:cNvSpPr>
          <p:nvPr/>
        </p:nvSpPr>
        <p:spPr bwMode="auto">
          <a:xfrm flipV="1">
            <a:off x="841375" y="4911725"/>
            <a:ext cx="1752600" cy="381000"/>
          </a:xfrm>
          <a:prstGeom prst="wedgeRoundRectCallout">
            <a:avLst>
              <a:gd name="adj1" fmla="val 70106"/>
              <a:gd name="adj2" fmla="val 318750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itchFamily="34" charset="0"/>
            </a:endParaRPr>
          </a:p>
        </p:txBody>
      </p:sp>
      <p:graphicFrame>
        <p:nvGraphicFramePr>
          <p:cNvPr id="86032" name="Object 53"/>
          <p:cNvGraphicFramePr>
            <a:graphicFrameLocks noChangeAspect="1"/>
          </p:cNvGraphicFramePr>
          <p:nvPr/>
        </p:nvGraphicFramePr>
        <p:xfrm>
          <a:off x="687388" y="4835525"/>
          <a:ext cx="19907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2" name="Equation" r:id="rId30" imgW="901440" imgH="241200" progId="Equation.DSMT4">
                  <p:embed/>
                </p:oleObj>
              </mc:Choice>
              <mc:Fallback>
                <p:oleObj name="Equation" r:id="rId30" imgW="901440" imgH="2412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835525"/>
                        <a:ext cx="19907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55"/>
          <p:cNvGraphicFramePr>
            <a:graphicFrameLocks noGrp="1" noChangeAspect="1"/>
          </p:cNvGraphicFramePr>
          <p:nvPr>
            <p:ph sz="half" idx="2"/>
          </p:nvPr>
        </p:nvGraphicFramePr>
        <p:xfrm>
          <a:off x="2376488" y="3284538"/>
          <a:ext cx="32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3" name="Equation" r:id="rId32" imgW="291960" imgH="304560" progId="Equation.DSMT4">
                  <p:embed/>
                </p:oleObj>
              </mc:Choice>
              <mc:Fallback>
                <p:oleObj name="Equation" r:id="rId32" imgW="291960" imgH="30456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284538"/>
                        <a:ext cx="3286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497888" cy="4114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</a:rPr>
              <a:t>1)    </a:t>
            </a:r>
            <a:r>
              <a:rPr lang="en-US" altLang="zh-CN" b="1" u="sng" smtClean="0">
                <a:solidFill>
                  <a:srgbClr val="00FF00"/>
                </a:solidFill>
              </a:rPr>
              <a:t>EC</a:t>
            </a:r>
            <a:r>
              <a:rPr lang="zh-CN" altLang="en-US" b="1" smtClean="0">
                <a:solidFill>
                  <a:srgbClr val="00FF00"/>
                </a:solidFill>
              </a:rPr>
              <a:t>，</a:t>
            </a:r>
            <a:r>
              <a:rPr lang="en-US" altLang="zh-CN" b="1" u="sng" smtClean="0">
                <a:solidFill>
                  <a:srgbClr val="00FF00"/>
                </a:solidFill>
              </a:rPr>
              <a:t>U</a:t>
            </a:r>
            <a:r>
              <a:rPr lang="zh-CN" altLang="en-US" b="1" smtClean="0">
                <a:solidFill>
                  <a:srgbClr val="00FF00"/>
                </a:solidFill>
              </a:rPr>
              <a:t>的</a:t>
            </a:r>
            <a:r>
              <a:rPr lang="en-US" altLang="zh-CN" b="1" smtClean="0">
                <a:solidFill>
                  <a:srgbClr val="00FF00"/>
                </a:solidFill>
              </a:rPr>
              <a:t>Fuzzy</a:t>
            </a:r>
            <a:r>
              <a:rPr lang="zh-CN" altLang="en-US" b="1" smtClean="0">
                <a:solidFill>
                  <a:srgbClr val="00FF00"/>
                </a:solidFill>
              </a:rPr>
              <a:t>词集：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</a:t>
            </a:r>
            <a:r>
              <a:rPr lang="en-US" altLang="zh-CN" b="1" smtClean="0"/>
              <a:t>{NB</a:t>
            </a:r>
            <a:r>
              <a:rPr lang="zh-CN" altLang="en-US" b="1" smtClean="0"/>
              <a:t>，</a:t>
            </a:r>
            <a:r>
              <a:rPr lang="en-US" altLang="zh-CN" b="1" smtClean="0"/>
              <a:t>NM</a:t>
            </a:r>
            <a:r>
              <a:rPr lang="zh-CN" altLang="en-US" b="1" smtClean="0"/>
              <a:t>，</a:t>
            </a:r>
            <a:r>
              <a:rPr lang="en-US" altLang="zh-CN" b="1" smtClean="0"/>
              <a:t>NS</a:t>
            </a:r>
            <a:r>
              <a:rPr lang="zh-CN" altLang="en-US" b="1" smtClean="0"/>
              <a:t>，</a:t>
            </a:r>
            <a:r>
              <a:rPr lang="en-US" altLang="zh-CN" b="1" smtClean="0"/>
              <a:t>ZO</a:t>
            </a:r>
            <a:r>
              <a:rPr lang="zh-CN" altLang="en-US" b="1" smtClean="0"/>
              <a:t>，</a:t>
            </a:r>
            <a:r>
              <a:rPr lang="en-US" altLang="zh-CN" b="1" smtClean="0"/>
              <a:t>PS</a:t>
            </a:r>
            <a:r>
              <a:rPr lang="zh-CN" altLang="en-US" b="1" smtClean="0"/>
              <a:t>，</a:t>
            </a:r>
            <a:r>
              <a:rPr lang="en-US" altLang="zh-CN" b="1" smtClean="0"/>
              <a:t>PM</a:t>
            </a:r>
            <a:r>
              <a:rPr lang="zh-CN" altLang="en-US" b="1" smtClean="0"/>
              <a:t>，</a:t>
            </a:r>
            <a:r>
              <a:rPr lang="en-US" altLang="zh-CN" b="1" smtClean="0"/>
              <a:t>PB}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</a:t>
            </a:r>
            <a:r>
              <a:rPr lang="en-US" altLang="zh-CN" b="1" u="sng" smtClean="0"/>
              <a:t>E</a:t>
            </a:r>
            <a:r>
              <a:rPr lang="zh-CN" altLang="en-US" b="1" smtClean="0"/>
              <a:t>的</a:t>
            </a:r>
            <a:r>
              <a:rPr lang="en-US" altLang="zh-CN" b="1" smtClean="0"/>
              <a:t>Fuzzy</a:t>
            </a:r>
            <a:r>
              <a:rPr lang="zh-CN" altLang="en-US" b="1" smtClean="0"/>
              <a:t>词集：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</a:t>
            </a:r>
            <a:r>
              <a:rPr lang="en-US" altLang="zh-CN" b="1" smtClean="0"/>
              <a:t>{NB</a:t>
            </a:r>
            <a:r>
              <a:rPr lang="zh-CN" altLang="en-US" b="1" smtClean="0"/>
              <a:t>，</a:t>
            </a:r>
            <a:r>
              <a:rPr lang="en-US" altLang="zh-CN" b="1" smtClean="0"/>
              <a:t>NM</a:t>
            </a:r>
            <a:r>
              <a:rPr lang="zh-CN" altLang="en-US" b="1" smtClean="0"/>
              <a:t>，</a:t>
            </a:r>
            <a:r>
              <a:rPr lang="en-US" altLang="zh-CN" b="1" smtClean="0"/>
              <a:t>NS</a:t>
            </a:r>
            <a:r>
              <a:rPr lang="zh-CN" altLang="en-US" b="1" smtClean="0"/>
              <a:t>，</a:t>
            </a:r>
            <a:r>
              <a:rPr lang="en-US" altLang="zh-CN" b="1" smtClean="0">
                <a:solidFill>
                  <a:schemeClr val="hlink"/>
                </a:solidFill>
              </a:rPr>
              <a:t>NO</a:t>
            </a:r>
            <a:r>
              <a:rPr lang="zh-CN" altLang="en-US" b="1" smtClean="0"/>
              <a:t>，</a:t>
            </a:r>
            <a:r>
              <a:rPr lang="en-US" altLang="zh-CN" b="1" smtClean="0">
                <a:solidFill>
                  <a:schemeClr val="hlink"/>
                </a:solidFill>
              </a:rPr>
              <a:t>PO</a:t>
            </a:r>
            <a:r>
              <a:rPr lang="zh-CN" altLang="en-US" b="1" smtClean="0"/>
              <a:t>，</a:t>
            </a:r>
            <a:r>
              <a:rPr lang="en-US" altLang="zh-CN" b="1" smtClean="0"/>
              <a:t>PS</a:t>
            </a:r>
            <a:r>
              <a:rPr lang="zh-CN" altLang="en-US" b="1" smtClean="0"/>
              <a:t>，</a:t>
            </a:r>
            <a:r>
              <a:rPr lang="en-US" altLang="zh-CN" b="1" smtClean="0"/>
              <a:t>PM</a:t>
            </a:r>
            <a:r>
              <a:rPr lang="zh-CN" altLang="en-US" b="1" smtClean="0"/>
              <a:t>，</a:t>
            </a:r>
            <a:r>
              <a:rPr lang="en-US" altLang="zh-CN" b="1" smtClean="0"/>
              <a:t>PB}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4132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  <a:r>
              <a:rPr lang="en-US" altLang="zh-CN" b="1" smtClean="0">
                <a:solidFill>
                  <a:schemeClr val="hlink"/>
                </a:solidFill>
              </a:rPr>
              <a:t>e</a:t>
            </a:r>
            <a:r>
              <a:rPr lang="zh-CN" altLang="en-US" b="1" smtClean="0">
                <a:solidFill>
                  <a:schemeClr val="hlink"/>
                </a:solidFill>
              </a:rPr>
              <a:t>，</a:t>
            </a:r>
            <a:r>
              <a:rPr lang="en-US" altLang="zh-CN" b="1" smtClean="0">
                <a:solidFill>
                  <a:schemeClr val="hlink"/>
                </a:solidFill>
              </a:rPr>
              <a:t>ec</a:t>
            </a:r>
            <a:r>
              <a:rPr lang="zh-CN" altLang="en-US" b="1" smtClean="0"/>
              <a:t>的</a:t>
            </a:r>
            <a:r>
              <a:rPr lang="en-US" altLang="zh-CN" b="1" smtClean="0"/>
              <a:t>Fuzzy Set</a:t>
            </a:r>
            <a:r>
              <a:rPr lang="zh-CN" altLang="en-US" b="1" smtClean="0"/>
              <a:t>论域：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</a:t>
            </a:r>
            <a:r>
              <a:rPr lang="en-US" altLang="zh-CN" b="1" smtClean="0"/>
              <a:t>{-6,-5,-4,-3,-2,-1,0,1,2,3,4,5,6}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en-US" altLang="zh-CN" b="1" smtClean="0">
                <a:solidFill>
                  <a:schemeClr val="hlink"/>
                </a:solidFill>
              </a:rPr>
              <a:t>u</a:t>
            </a:r>
            <a:r>
              <a:rPr lang="zh-CN" altLang="en-US" b="1" smtClean="0"/>
              <a:t>的</a:t>
            </a:r>
            <a:r>
              <a:rPr lang="en-US" altLang="zh-CN" b="1" smtClean="0"/>
              <a:t>Fuzzy Set</a:t>
            </a:r>
            <a:r>
              <a:rPr lang="zh-CN" altLang="en-US" b="1" smtClean="0"/>
              <a:t>论域：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</a:t>
            </a:r>
            <a:r>
              <a:rPr lang="en-US" altLang="zh-CN" b="1" smtClean="0"/>
              <a:t>{-</a:t>
            </a:r>
            <a:r>
              <a:rPr lang="en-US" altLang="zh-CN" b="1" smtClean="0">
                <a:solidFill>
                  <a:schemeClr val="hlink"/>
                </a:solidFill>
              </a:rPr>
              <a:t>7</a:t>
            </a:r>
            <a:r>
              <a:rPr lang="en-US" altLang="zh-CN" b="1" smtClean="0"/>
              <a:t>,-6,-5,-4,-3,-2,-1,0,1,2,3,4,5,6,</a:t>
            </a:r>
            <a:r>
              <a:rPr lang="en-US" altLang="zh-CN" b="1" smtClean="0">
                <a:solidFill>
                  <a:schemeClr val="hlink"/>
                </a:solidFill>
              </a:rPr>
              <a:t>7</a:t>
            </a:r>
            <a:r>
              <a:rPr lang="en-US" altLang="zh-CN" smtClean="0"/>
              <a:t>}</a:t>
            </a:r>
          </a:p>
        </p:txBody>
      </p:sp>
    </p:spTree>
  </p:cSld>
  <p:clrMapOvr>
    <a:masterClrMapping/>
  </p:clrMapOvr>
  <p:transition spd="med"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512763"/>
            <a:ext cx="8229600" cy="4525962"/>
          </a:xfrm>
        </p:spPr>
        <p:txBody>
          <a:bodyPr/>
          <a:lstStyle/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</a:rPr>
              <a:t>2)  </a:t>
            </a:r>
            <a:r>
              <a:rPr lang="zh-CN" altLang="en-US" b="1" smtClean="0">
                <a:solidFill>
                  <a:srgbClr val="00FF00"/>
                </a:solidFill>
              </a:rPr>
              <a:t>建立</a:t>
            </a:r>
            <a:r>
              <a:rPr lang="en-US" altLang="zh-CN" b="1" smtClean="0">
                <a:solidFill>
                  <a:srgbClr val="00FF00"/>
                </a:solidFill>
              </a:rPr>
              <a:t>Fuzzy Control Rules.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/>
              <a:t>     </a:t>
            </a:r>
            <a:r>
              <a:rPr lang="zh-CN" altLang="en-US" b="1" smtClean="0"/>
              <a:t>依据</a:t>
            </a:r>
            <a:r>
              <a:rPr lang="en-US" altLang="zh-CN" b="1" smtClean="0">
                <a:solidFill>
                  <a:schemeClr val="hlink"/>
                </a:solidFill>
              </a:rPr>
              <a:t>e</a:t>
            </a:r>
            <a:r>
              <a:rPr lang="zh-CN" altLang="en-US" b="1" smtClean="0">
                <a:solidFill>
                  <a:schemeClr val="hlink"/>
                </a:solidFill>
              </a:rPr>
              <a:t>，</a:t>
            </a:r>
            <a:r>
              <a:rPr lang="en-US" altLang="zh-CN" b="1" smtClean="0">
                <a:solidFill>
                  <a:schemeClr val="hlink"/>
                </a:solidFill>
              </a:rPr>
              <a:t>ec</a:t>
            </a:r>
            <a:r>
              <a:rPr lang="zh-CN" altLang="en-US" b="1" smtClean="0"/>
              <a:t>的变化趋势来消除误差，总结出控制规则。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endParaRPr lang="zh-CN" altLang="en-US" b="1" smtClean="0"/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</a:rPr>
              <a:t>3)  </a:t>
            </a:r>
            <a:r>
              <a:rPr lang="zh-CN" altLang="en-US" b="1" smtClean="0">
                <a:solidFill>
                  <a:srgbClr val="00FF00"/>
                </a:solidFill>
              </a:rPr>
              <a:t>确定</a:t>
            </a:r>
            <a:r>
              <a:rPr lang="en-US" altLang="zh-CN" b="1" u="sng" smtClean="0">
                <a:solidFill>
                  <a:srgbClr val="00FF00"/>
                </a:solidFill>
              </a:rPr>
              <a:t>E</a:t>
            </a:r>
            <a:r>
              <a:rPr lang="zh-CN" altLang="en-US" b="1" smtClean="0">
                <a:solidFill>
                  <a:srgbClr val="00FF00"/>
                </a:solidFill>
              </a:rPr>
              <a:t>，</a:t>
            </a:r>
            <a:r>
              <a:rPr lang="en-US" altLang="zh-CN" b="1" u="sng" smtClean="0">
                <a:solidFill>
                  <a:srgbClr val="00FF00"/>
                </a:solidFill>
              </a:rPr>
              <a:t>EC</a:t>
            </a:r>
            <a:r>
              <a:rPr lang="zh-CN" altLang="en-US" b="1" smtClean="0">
                <a:solidFill>
                  <a:srgbClr val="00FF00"/>
                </a:solidFill>
              </a:rPr>
              <a:t>和</a:t>
            </a:r>
            <a:r>
              <a:rPr lang="en-US" altLang="zh-CN" b="1" u="sng" smtClean="0">
                <a:solidFill>
                  <a:srgbClr val="00FF00"/>
                </a:solidFill>
              </a:rPr>
              <a:t>U</a:t>
            </a:r>
            <a:r>
              <a:rPr lang="zh-CN" altLang="en-US" b="1" smtClean="0">
                <a:solidFill>
                  <a:srgbClr val="00FF00"/>
                </a:solidFill>
              </a:rPr>
              <a:t>的赋值表。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zh-CN" altLang="en-US" b="1" smtClean="0"/>
              <a:t>     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</a:rPr>
              <a:t>4)  </a:t>
            </a:r>
            <a:r>
              <a:rPr lang="zh-CN" altLang="en-US" b="1" smtClean="0">
                <a:solidFill>
                  <a:srgbClr val="00FF00"/>
                </a:solidFill>
              </a:rPr>
              <a:t>建立模糊控制表      查词表</a:t>
            </a:r>
          </a:p>
          <a:p>
            <a:pPr marL="609600" indent="-609600" eaLnBrk="1" hangingPunct="1">
              <a:buSzPct val="65000"/>
              <a:buFont typeface="Wingdings" pitchFamily="2" charset="2"/>
              <a:buAutoNum type="arabicParenR" startAt="3"/>
              <a:defRPr/>
            </a:pPr>
            <a:endParaRPr lang="zh-CN" altLang="en-US" b="1" smtClean="0"/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endParaRPr lang="en-US" altLang="zh-CN" smtClean="0"/>
          </a:p>
        </p:txBody>
      </p:sp>
      <p:sp>
        <p:nvSpPr>
          <p:cNvPr id="133123" name="AutoShape 4"/>
          <p:cNvSpPr>
            <a:spLocks noChangeArrowheads="1"/>
          </p:cNvSpPr>
          <p:nvPr/>
        </p:nvSpPr>
        <p:spPr bwMode="auto">
          <a:xfrm>
            <a:off x="3887788" y="4076700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ChangeArrowheads="1"/>
          </p:cNvSpPr>
          <p:nvPr/>
        </p:nvSpPr>
        <p:spPr bwMode="auto">
          <a:xfrm>
            <a:off x="2133600" y="1801813"/>
            <a:ext cx="6781800" cy="4038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0679" name="Group 103"/>
          <p:cNvGraphicFramePr>
            <a:graphicFrameLocks noGrp="1"/>
          </p:cNvGraphicFramePr>
          <p:nvPr>
            <p:ph type="body" idx="1"/>
          </p:nvPr>
        </p:nvGraphicFramePr>
        <p:xfrm>
          <a:off x="1143000" y="1268413"/>
          <a:ext cx="7772400" cy="4664079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  <a:gridCol w="971550"/>
                <a:gridCol w="971550"/>
                <a:gridCol w="971550"/>
                <a:gridCol w="971550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137" name="AutoShape 95"/>
          <p:cNvSpPr>
            <a:spLocks noChangeArrowheads="1"/>
          </p:cNvSpPr>
          <p:nvPr/>
        </p:nvSpPr>
        <p:spPr bwMode="auto">
          <a:xfrm>
            <a:off x="5791200" y="582613"/>
            <a:ext cx="1905000" cy="381000"/>
          </a:xfrm>
          <a:prstGeom prst="wedgeRectCallout">
            <a:avLst>
              <a:gd name="adj1" fmla="val -45500"/>
              <a:gd name="adj2" fmla="val 2891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u="sng">
                <a:solidFill>
                  <a:schemeClr val="bg2"/>
                </a:solidFill>
                <a:latin typeface="Tahoma" pitchFamily="34" charset="0"/>
              </a:rPr>
              <a:t>EC</a:t>
            </a:r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的语言变量</a:t>
            </a:r>
          </a:p>
        </p:txBody>
      </p:sp>
      <p:sp>
        <p:nvSpPr>
          <p:cNvPr id="87138" name="AutoShape 96"/>
          <p:cNvSpPr>
            <a:spLocks noChangeArrowheads="1"/>
          </p:cNvSpPr>
          <p:nvPr/>
        </p:nvSpPr>
        <p:spPr bwMode="auto">
          <a:xfrm flipH="1">
            <a:off x="0" y="1801813"/>
            <a:ext cx="914400" cy="762000"/>
          </a:xfrm>
          <a:prstGeom prst="wedgeRectCallout">
            <a:avLst>
              <a:gd name="adj1" fmla="val -93926"/>
              <a:gd name="adj2" fmla="val 8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u="sng">
                <a:solidFill>
                  <a:schemeClr val="bg2"/>
                </a:solidFill>
                <a:latin typeface="Tahoma" pitchFamily="34" charset="0"/>
              </a:rPr>
              <a:t>E</a:t>
            </a:r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的语言变量</a:t>
            </a:r>
          </a:p>
        </p:txBody>
      </p:sp>
      <p:sp>
        <p:nvSpPr>
          <p:cNvPr id="87139" name="AutoShape 97"/>
          <p:cNvSpPr>
            <a:spLocks noChangeArrowheads="1"/>
          </p:cNvSpPr>
          <p:nvPr/>
        </p:nvSpPr>
        <p:spPr bwMode="auto">
          <a:xfrm flipH="1">
            <a:off x="1476375" y="441325"/>
            <a:ext cx="1524000" cy="457200"/>
          </a:xfrm>
          <a:prstGeom prst="wedgeRectCallout">
            <a:avLst>
              <a:gd name="adj1" fmla="val -103648"/>
              <a:gd name="adj2" fmla="val 47673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控制规则</a:t>
            </a:r>
            <a:r>
              <a:rPr lang="en-US" altLang="zh-CN" b="1" u="sng">
                <a:solidFill>
                  <a:schemeClr val="bg2"/>
                </a:solidFill>
                <a:latin typeface="Tahoma" pitchFamily="34" charset="0"/>
              </a:rPr>
              <a:t>U</a:t>
            </a:r>
          </a:p>
        </p:txBody>
      </p:sp>
      <p:sp>
        <p:nvSpPr>
          <p:cNvPr id="87140" name="AutoShape 98"/>
          <p:cNvSpPr>
            <a:spLocks/>
          </p:cNvSpPr>
          <p:nvPr/>
        </p:nvSpPr>
        <p:spPr bwMode="auto">
          <a:xfrm>
            <a:off x="762000" y="2106613"/>
            <a:ext cx="304800" cy="3581400"/>
          </a:xfrm>
          <a:prstGeom prst="leftBrace">
            <a:avLst>
              <a:gd name="adj1" fmla="val 979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7042" name="Object 99"/>
          <p:cNvGraphicFramePr>
            <a:graphicFrameLocks noChangeAspect="1"/>
          </p:cNvGraphicFramePr>
          <p:nvPr/>
        </p:nvGraphicFramePr>
        <p:xfrm>
          <a:off x="381000" y="3706813"/>
          <a:ext cx="2428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06813"/>
                        <a:ext cx="2428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41" name="AutoShape 100"/>
          <p:cNvSpPr>
            <a:spLocks/>
          </p:cNvSpPr>
          <p:nvPr/>
        </p:nvSpPr>
        <p:spPr bwMode="auto">
          <a:xfrm rot="5400000" flipV="1">
            <a:off x="4956175" y="-2174875"/>
            <a:ext cx="304800" cy="6400800"/>
          </a:xfrm>
          <a:prstGeom prst="leftBrace">
            <a:avLst>
              <a:gd name="adj1" fmla="val 17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7043" name="Object 101"/>
          <p:cNvGraphicFramePr>
            <a:graphicFrameLocks noChangeAspect="1"/>
          </p:cNvGraphicFramePr>
          <p:nvPr/>
        </p:nvGraphicFramePr>
        <p:xfrm>
          <a:off x="4940300" y="430213"/>
          <a:ext cx="2698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7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30213"/>
                        <a:ext cx="2698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074" name="Group 146"/>
          <p:cNvGraphicFramePr>
            <a:graphicFrameLocks noGrp="1"/>
          </p:cNvGraphicFramePr>
          <p:nvPr>
            <p:ph sz="half" idx="2"/>
          </p:nvPr>
        </p:nvGraphicFramePr>
        <p:xfrm>
          <a:off x="0" y="1665288"/>
          <a:ext cx="8785225" cy="4194810"/>
        </p:xfrm>
        <a:graphic>
          <a:graphicData uri="http://schemas.openxmlformats.org/drawingml/2006/table">
            <a:tbl>
              <a:tblPr/>
              <a:tblGrid>
                <a:gridCol w="863600"/>
                <a:gridCol w="546100"/>
                <a:gridCol w="612775"/>
                <a:gridCol w="617538"/>
                <a:gridCol w="614362"/>
                <a:gridCol w="614363"/>
                <a:gridCol w="614362"/>
                <a:gridCol w="612775"/>
                <a:gridCol w="615950"/>
                <a:gridCol w="614363"/>
                <a:gridCol w="615950"/>
                <a:gridCol w="614362"/>
                <a:gridCol w="614363"/>
                <a:gridCol w="614362"/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8066" name="Object 140"/>
          <p:cNvGraphicFramePr>
            <a:graphicFrameLocks noChangeAspect="1"/>
          </p:cNvGraphicFramePr>
          <p:nvPr/>
        </p:nvGraphicFramePr>
        <p:xfrm>
          <a:off x="2735263" y="657225"/>
          <a:ext cx="35321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6" name="Equation" r:id="rId3" imgW="1384200" imgH="215640" progId="Equation.DSMT4">
                  <p:embed/>
                </p:oleObj>
              </mc:Choice>
              <mc:Fallback>
                <p:oleObj name="Equation" r:id="rId3" imgW="1384200" imgH="215640" progId="Equation.DSMT4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657225"/>
                        <a:ext cx="35321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476250"/>
            <a:ext cx="694372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u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的模糊集论域：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　           </a:t>
            </a:r>
            <a:r>
              <a:rPr lang="zh-CN" altLang="en-US" b="1" dirty="0" smtClean="0"/>
              <a:t>Ｚ</a:t>
            </a:r>
            <a:r>
              <a:rPr lang="en-US" altLang="zh-CN" b="1" dirty="0" smtClean="0"/>
              <a:t>={-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,-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+1,···,0,···,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l-1,l</a:t>
            </a:r>
            <a:r>
              <a:rPr lang="en-US" altLang="zh-CN" b="1" dirty="0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一般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常取</a:t>
            </a:r>
          </a:p>
        </p:txBody>
      </p:sp>
      <p:graphicFrame>
        <p:nvGraphicFramePr>
          <p:cNvPr id="4098" name="Object 307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71663" y="2133600"/>
          <a:ext cx="28590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133600"/>
                        <a:ext cx="28590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07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71663" y="2997200"/>
          <a:ext cx="245110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5" imgW="622080" imgH="406080" progId="Equation.DSMT4">
                  <p:embed/>
                </p:oleObj>
              </mc:Choice>
              <mc:Fallback>
                <p:oleObj name="Equation" r:id="rId5" imgW="622080" imgH="406080" progId="Equation.DSMT4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997200"/>
                        <a:ext cx="2451100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7950"/>
            <a:ext cx="87264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graphicFrame>
        <p:nvGraphicFramePr>
          <p:cNvPr id="283831" name="Group 183"/>
          <p:cNvGraphicFramePr>
            <a:graphicFrameLocks noGrp="1"/>
          </p:cNvGraphicFramePr>
          <p:nvPr/>
        </p:nvGraphicFramePr>
        <p:xfrm>
          <a:off x="76200" y="1341438"/>
          <a:ext cx="8686800" cy="4131312"/>
        </p:xfrm>
        <a:graphic>
          <a:graphicData uri="http://schemas.openxmlformats.org/drawingml/2006/table">
            <a:tbl>
              <a:tblPr/>
              <a:tblGrid>
                <a:gridCol w="679450"/>
                <a:gridCol w="539750"/>
                <a:gridCol w="519113"/>
                <a:gridCol w="577850"/>
                <a:gridCol w="579437"/>
                <a:gridCol w="579438"/>
                <a:gridCol w="577850"/>
                <a:gridCol w="581025"/>
                <a:gridCol w="577850"/>
                <a:gridCol w="579437"/>
                <a:gridCol w="579438"/>
                <a:gridCol w="577850"/>
                <a:gridCol w="581025"/>
                <a:gridCol w="577850"/>
                <a:gridCol w="579437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9090" name="Object 174"/>
          <p:cNvGraphicFramePr>
            <a:graphicFrameLocks noGrp="1" noChangeAspect="1"/>
          </p:cNvGraphicFramePr>
          <p:nvPr>
            <p:ph type="title"/>
          </p:nvPr>
        </p:nvGraphicFramePr>
        <p:xfrm>
          <a:off x="2592388" y="296863"/>
          <a:ext cx="395446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66" name="Equation" r:id="rId3" imgW="1320480" imgH="215640" progId="Equation.DSMT4">
                  <p:embed/>
                </p:oleObj>
              </mc:Choice>
              <mc:Fallback>
                <p:oleObj name="Equation" r:id="rId3" imgW="1320480" imgH="215640" progId="Equation.DSMT4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96863"/>
                        <a:ext cx="395446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graphicFrame>
        <p:nvGraphicFramePr>
          <p:cNvPr id="284852" name="Group 180"/>
          <p:cNvGraphicFramePr>
            <a:graphicFrameLocks noGrp="1"/>
          </p:cNvGraphicFramePr>
          <p:nvPr/>
        </p:nvGraphicFramePr>
        <p:xfrm>
          <a:off x="0" y="1233488"/>
          <a:ext cx="8763000" cy="4725990"/>
        </p:xfrm>
        <a:graphic>
          <a:graphicData uri="http://schemas.openxmlformats.org/drawingml/2006/table">
            <a:tbl>
              <a:tblPr/>
              <a:tblGrid>
                <a:gridCol w="611188"/>
                <a:gridCol w="484187"/>
                <a:gridCol w="547688"/>
                <a:gridCol w="547687"/>
                <a:gridCol w="547688"/>
                <a:gridCol w="547687"/>
                <a:gridCol w="547688"/>
                <a:gridCol w="547687"/>
                <a:gridCol w="547688"/>
                <a:gridCol w="547687"/>
                <a:gridCol w="547688"/>
                <a:gridCol w="547687"/>
                <a:gridCol w="547688"/>
                <a:gridCol w="547687"/>
                <a:gridCol w="547688"/>
                <a:gridCol w="547687"/>
              </a:tblGrid>
              <a:tr h="620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0114" name="Object 176"/>
          <p:cNvGraphicFramePr>
            <a:graphicFrameLocks noGrp="1" noChangeAspect="1"/>
          </p:cNvGraphicFramePr>
          <p:nvPr>
            <p:ph type="title"/>
          </p:nvPr>
        </p:nvGraphicFramePr>
        <p:xfrm>
          <a:off x="2232025" y="333375"/>
          <a:ext cx="4191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6" name="Equation" r:id="rId3" imgW="1320480" imgH="215640" progId="Equation.DSMT4">
                  <p:embed/>
                </p:oleObj>
              </mc:Choice>
              <mc:Fallback>
                <p:oleObj name="Equation" r:id="rId3" imgW="1320480" imgH="215640" progId="Equation.DSMT4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33375"/>
                        <a:ext cx="4191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901"/>
          <p:cNvSpPr>
            <a:spLocks noChangeArrowheads="1"/>
          </p:cNvSpPr>
          <p:nvPr/>
        </p:nvSpPr>
        <p:spPr bwMode="auto">
          <a:xfrm>
            <a:off x="7086600" y="3335338"/>
            <a:ext cx="381000" cy="457200"/>
          </a:xfrm>
          <a:prstGeom prst="rect">
            <a:avLst/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1" name="Rectangle 900"/>
          <p:cNvSpPr>
            <a:spLocks noChangeArrowheads="1"/>
          </p:cNvSpPr>
          <p:nvPr/>
        </p:nvSpPr>
        <p:spPr bwMode="auto">
          <a:xfrm>
            <a:off x="7086600" y="1201738"/>
            <a:ext cx="4572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2" name="Rectangle 899"/>
          <p:cNvSpPr>
            <a:spLocks noChangeArrowheads="1"/>
          </p:cNvSpPr>
          <p:nvPr/>
        </p:nvSpPr>
        <p:spPr bwMode="auto">
          <a:xfrm>
            <a:off x="685800" y="3411538"/>
            <a:ext cx="6858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288925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hlink"/>
                </a:solidFill>
              </a:rPr>
              <a:t>            </a:t>
            </a:r>
            <a:r>
              <a:rPr lang="zh-CN" altLang="en-US" sz="3600" smtClean="0">
                <a:solidFill>
                  <a:schemeClr val="hlink"/>
                </a:solidFill>
              </a:rPr>
              <a:t>模糊控制表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30338"/>
            <a:ext cx="8955088" cy="4343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graphicFrame>
        <p:nvGraphicFramePr>
          <p:cNvPr id="286599" name="Group 903"/>
          <p:cNvGraphicFramePr>
            <a:graphicFrameLocks noGrp="1"/>
          </p:cNvGraphicFramePr>
          <p:nvPr/>
        </p:nvGraphicFramePr>
        <p:xfrm>
          <a:off x="609600" y="1125538"/>
          <a:ext cx="8153400" cy="4419600"/>
        </p:xfrm>
        <a:graphic>
          <a:graphicData uri="http://schemas.openxmlformats.org/drawingml/2006/table">
            <a:tbl>
              <a:tblPr/>
              <a:tblGrid>
                <a:gridCol w="581025"/>
                <a:gridCol w="584200"/>
                <a:gridCol w="582613"/>
                <a:gridCol w="581025"/>
                <a:gridCol w="582612"/>
                <a:gridCol w="584200"/>
                <a:gridCol w="581025"/>
                <a:gridCol w="581025"/>
                <a:gridCol w="584200"/>
                <a:gridCol w="582613"/>
                <a:gridCol w="581025"/>
                <a:gridCol w="582612"/>
                <a:gridCol w="584200"/>
                <a:gridCol w="581025"/>
              </a:tblGrid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138" name="Object 896"/>
          <p:cNvGraphicFramePr>
            <a:graphicFrameLocks noChangeAspect="1"/>
          </p:cNvGraphicFramePr>
          <p:nvPr/>
        </p:nvGraphicFramePr>
        <p:xfrm>
          <a:off x="4419600" y="5749925"/>
          <a:ext cx="5397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6" name="Equation" r:id="rId3" imgW="253800" imgH="177480" progId="Equation.DSMT4">
                  <p:embed/>
                </p:oleObj>
              </mc:Choice>
              <mc:Fallback>
                <p:oleObj name="Equation" r:id="rId3" imgW="253800" imgH="177480" progId="Equation.DSMT4">
                  <p:embed/>
                  <p:pic>
                    <p:nvPicPr>
                      <p:cNvPr id="0" name="Object 8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49925"/>
                        <a:ext cx="5397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897"/>
          <p:cNvGraphicFramePr>
            <a:graphicFrameLocks noChangeAspect="1"/>
          </p:cNvGraphicFramePr>
          <p:nvPr/>
        </p:nvGraphicFramePr>
        <p:xfrm>
          <a:off x="0" y="3168650"/>
          <a:ext cx="3238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07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Object 8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68650"/>
                        <a:ext cx="3238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84200"/>
            <a:ext cx="8229600" cy="4525963"/>
          </a:xfrm>
        </p:spPr>
        <p:txBody>
          <a:bodyPr/>
          <a:lstStyle/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</a:rPr>
              <a:t>6)   FC</a:t>
            </a:r>
            <a:r>
              <a:rPr lang="zh-CN" altLang="en-US" b="1" smtClean="0">
                <a:solidFill>
                  <a:srgbClr val="00FF00"/>
                </a:solidFill>
              </a:rPr>
              <a:t>算法的实现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a.</a:t>
            </a:r>
            <a:r>
              <a:rPr lang="en-US" altLang="zh-CN" b="1" smtClean="0"/>
              <a:t>  </a:t>
            </a:r>
            <a:r>
              <a:rPr lang="zh-CN" altLang="en-US" b="1" smtClean="0"/>
              <a:t>采样</a:t>
            </a:r>
            <a:r>
              <a:rPr lang="en-US" altLang="zh-CN" b="1" smtClean="0"/>
              <a:t>e(k),   e(k)=e(k)-e(k-1)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b.</a:t>
            </a:r>
            <a:r>
              <a:rPr lang="en-US" altLang="zh-CN" b="1" smtClean="0"/>
              <a:t>  </a:t>
            </a:r>
            <a:r>
              <a:rPr lang="zh-CN" altLang="en-US" b="1" smtClean="0"/>
              <a:t>计算</a:t>
            </a:r>
            <a:r>
              <a:rPr lang="en-US" altLang="zh-CN" b="1" smtClean="0"/>
              <a:t>e(k)</a:t>
            </a:r>
            <a:r>
              <a:rPr lang="en-US" altLang="zh-CN" b="1" smtClean="0">
                <a:latin typeface="Arial"/>
              </a:rPr>
              <a:t>·</a:t>
            </a:r>
            <a:r>
              <a:rPr lang="en-US" altLang="zh-CN" b="1" smtClean="0"/>
              <a:t>K</a:t>
            </a:r>
            <a:r>
              <a:rPr lang="en-US" altLang="zh-CN" sz="2400" b="1" smtClean="0"/>
              <a:t>e</a:t>
            </a:r>
            <a:r>
              <a:rPr lang="en-US" altLang="zh-CN" b="1" smtClean="0"/>
              <a:t>       X={-6,+6}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/>
              <a:t>           e(k)</a:t>
            </a:r>
            <a:r>
              <a:rPr lang="en-US" altLang="zh-CN" b="1" smtClean="0">
                <a:latin typeface="Arial"/>
              </a:rPr>
              <a:t>·</a:t>
            </a:r>
            <a:r>
              <a:rPr lang="en-US" altLang="zh-CN" b="1" smtClean="0"/>
              <a:t>K</a:t>
            </a:r>
            <a:r>
              <a:rPr lang="en-US" altLang="zh-CN" sz="2400" b="1" smtClean="0"/>
              <a:t>ec</a:t>
            </a:r>
            <a:r>
              <a:rPr lang="en-US" altLang="zh-CN" b="1" smtClean="0"/>
              <a:t>      Y={-6,+6}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c.</a:t>
            </a:r>
            <a:r>
              <a:rPr lang="en-US" altLang="zh-CN" b="1" smtClean="0"/>
              <a:t>  </a:t>
            </a:r>
            <a:r>
              <a:rPr lang="zh-CN" altLang="en-US" b="1" smtClean="0"/>
              <a:t>查控制表      </a:t>
            </a:r>
            <a:r>
              <a:rPr lang="en-US" altLang="zh-CN" b="1" smtClean="0"/>
              <a:t>U</a:t>
            </a:r>
            <a:r>
              <a:rPr lang="en-US" altLang="zh-CN" sz="2000" b="1" smtClean="0"/>
              <a:t>ij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d.</a:t>
            </a:r>
            <a:r>
              <a:rPr lang="en-US" altLang="zh-CN" b="1" smtClean="0"/>
              <a:t>  U</a:t>
            </a:r>
            <a:r>
              <a:rPr lang="en-US" altLang="zh-CN" sz="2400" b="1" smtClean="0"/>
              <a:t>ij</a:t>
            </a:r>
            <a:r>
              <a:rPr lang="en-US" altLang="zh-CN" b="1" smtClean="0"/>
              <a:t>    K</a:t>
            </a:r>
            <a:r>
              <a:rPr lang="en-US" altLang="zh-CN" sz="2400" b="1" smtClean="0"/>
              <a:t>u</a:t>
            </a:r>
            <a:r>
              <a:rPr lang="en-US" altLang="zh-CN" b="1" smtClean="0"/>
              <a:t>      </a:t>
            </a:r>
            <a:r>
              <a:rPr lang="zh-CN" altLang="en-US" b="1" smtClean="0"/>
              <a:t>输出</a:t>
            </a:r>
            <a:r>
              <a:rPr lang="en-US" altLang="zh-CN" b="1" smtClean="0"/>
              <a:t>u</a:t>
            </a:r>
          </a:p>
        </p:txBody>
      </p:sp>
      <p:graphicFrame>
        <p:nvGraphicFramePr>
          <p:cNvPr id="92162" name="Object 5"/>
          <p:cNvGraphicFramePr>
            <a:graphicFrameLocks noChangeAspect="1"/>
          </p:cNvGraphicFramePr>
          <p:nvPr/>
        </p:nvGraphicFramePr>
        <p:xfrm>
          <a:off x="2484438" y="1160463"/>
          <a:ext cx="328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160463"/>
                        <a:ext cx="328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6"/>
          <p:cNvGraphicFramePr>
            <a:graphicFrameLocks noChangeAspect="1"/>
          </p:cNvGraphicFramePr>
          <p:nvPr/>
        </p:nvGraphicFramePr>
        <p:xfrm>
          <a:off x="1187450" y="2349500"/>
          <a:ext cx="3286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3286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AutoShape 7"/>
          <p:cNvSpPr>
            <a:spLocks noChangeArrowheads="1"/>
          </p:cNvSpPr>
          <p:nvPr/>
        </p:nvSpPr>
        <p:spPr bwMode="auto">
          <a:xfrm>
            <a:off x="2987675" y="1952625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7" name="AutoShape 8"/>
          <p:cNvSpPr>
            <a:spLocks noChangeArrowheads="1"/>
          </p:cNvSpPr>
          <p:nvPr/>
        </p:nvSpPr>
        <p:spPr bwMode="auto">
          <a:xfrm>
            <a:off x="2519363" y="3105150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64" name="Object 9"/>
          <p:cNvGraphicFramePr>
            <a:graphicFrameLocks noChangeAspect="1"/>
          </p:cNvGraphicFramePr>
          <p:nvPr/>
        </p:nvGraphicFramePr>
        <p:xfrm>
          <a:off x="1419225" y="3552825"/>
          <a:ext cx="387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公式" r:id="rId7" imgW="114120" imgH="126720" progId="Equation.3">
                  <p:embed/>
                </p:oleObj>
              </mc:Choice>
              <mc:Fallback>
                <p:oleObj name="公式" r:id="rId7" imgW="114120" imgH="126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3552825"/>
                        <a:ext cx="387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AutoShape 10"/>
          <p:cNvSpPr>
            <a:spLocks noChangeArrowheads="1"/>
          </p:cNvSpPr>
          <p:nvPr/>
        </p:nvSpPr>
        <p:spPr bwMode="auto">
          <a:xfrm>
            <a:off x="2376488" y="3716338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9" name="AutoShape 11"/>
          <p:cNvSpPr>
            <a:spLocks noChangeArrowheads="1"/>
          </p:cNvSpPr>
          <p:nvPr/>
        </p:nvSpPr>
        <p:spPr bwMode="auto">
          <a:xfrm>
            <a:off x="2879725" y="2565400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549275"/>
            <a:ext cx="8229600" cy="4525963"/>
          </a:xfrm>
        </p:spPr>
        <p:txBody>
          <a:bodyPr/>
          <a:lstStyle/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</a:rPr>
              <a:t>7)   </a:t>
            </a:r>
            <a:r>
              <a:rPr lang="zh-CN" altLang="en-US" b="1" smtClean="0">
                <a:solidFill>
                  <a:srgbClr val="00FF00"/>
                </a:solidFill>
              </a:rPr>
              <a:t>计算机实现</a:t>
            </a:r>
            <a:r>
              <a:rPr lang="en-US" altLang="zh-CN" b="1" smtClean="0">
                <a:solidFill>
                  <a:srgbClr val="00FF00"/>
                </a:solidFill>
              </a:rPr>
              <a:t>FC</a:t>
            </a:r>
            <a:r>
              <a:rPr lang="zh-CN" altLang="en-US" b="1" smtClean="0">
                <a:solidFill>
                  <a:srgbClr val="00FF00"/>
                </a:solidFill>
              </a:rPr>
              <a:t>算法</a:t>
            </a:r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r>
              <a:rPr lang="zh-CN" altLang="en-US" b="1" smtClean="0"/>
              <a:t>     主程序：</a:t>
            </a:r>
          </a:p>
          <a:p>
            <a:pPr marL="609600" indent="-609600" eaLnBrk="1" hangingPunct="1">
              <a:buSzPct val="65000"/>
              <a:defRPr/>
            </a:pPr>
            <a:endParaRPr lang="zh-CN" altLang="en-US" b="1" smtClean="0"/>
          </a:p>
          <a:p>
            <a:pPr marL="609600" indent="-609600" eaLnBrk="1" hangingPunct="1">
              <a:buSzPct val="65000"/>
              <a:buFont typeface="Wingdings" pitchFamily="2" charset="2"/>
              <a:buNone/>
              <a:defRPr/>
            </a:pPr>
            <a:endParaRPr lang="en-US" altLang="zh-CN" b="1" smtClean="0"/>
          </a:p>
        </p:txBody>
      </p:sp>
      <p:sp>
        <p:nvSpPr>
          <p:cNvPr id="134147" name="Rectangle 4"/>
          <p:cNvSpPr>
            <a:spLocks noChangeArrowheads="1"/>
          </p:cNvSpPr>
          <p:nvPr/>
        </p:nvSpPr>
        <p:spPr bwMode="auto">
          <a:xfrm>
            <a:off x="2782888" y="2695575"/>
            <a:ext cx="16764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初始化处理</a:t>
            </a:r>
          </a:p>
        </p:txBody>
      </p:sp>
      <p:sp>
        <p:nvSpPr>
          <p:cNvPr id="134148" name="AutoShape 5"/>
          <p:cNvSpPr>
            <a:spLocks noChangeArrowheads="1"/>
          </p:cNvSpPr>
          <p:nvPr/>
        </p:nvSpPr>
        <p:spPr bwMode="auto">
          <a:xfrm>
            <a:off x="3240088" y="1628775"/>
            <a:ext cx="838200" cy="4572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开始</a:t>
            </a:r>
          </a:p>
        </p:txBody>
      </p:sp>
      <p:sp>
        <p:nvSpPr>
          <p:cNvPr id="134149" name="Rectangle 6"/>
          <p:cNvSpPr>
            <a:spLocks noChangeArrowheads="1"/>
          </p:cNvSpPr>
          <p:nvPr/>
        </p:nvSpPr>
        <p:spPr bwMode="auto">
          <a:xfrm>
            <a:off x="3163888" y="3762375"/>
            <a:ext cx="990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开中断</a:t>
            </a:r>
          </a:p>
        </p:txBody>
      </p:sp>
      <p:sp>
        <p:nvSpPr>
          <p:cNvPr id="134150" name="Line 7"/>
          <p:cNvSpPr>
            <a:spLocks noChangeShapeType="1"/>
          </p:cNvSpPr>
          <p:nvPr/>
        </p:nvSpPr>
        <p:spPr bwMode="auto">
          <a:xfrm>
            <a:off x="3621088" y="20859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1" name="Line 8"/>
          <p:cNvSpPr>
            <a:spLocks noChangeShapeType="1"/>
          </p:cNvSpPr>
          <p:nvPr/>
        </p:nvSpPr>
        <p:spPr bwMode="auto">
          <a:xfrm>
            <a:off x="3621088" y="31527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2" name="Line 9"/>
          <p:cNvSpPr>
            <a:spLocks noChangeShapeType="1"/>
          </p:cNvSpPr>
          <p:nvPr/>
        </p:nvSpPr>
        <p:spPr bwMode="auto">
          <a:xfrm>
            <a:off x="3621088" y="41433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3" name="Line 10"/>
          <p:cNvSpPr>
            <a:spLocks noChangeShapeType="1"/>
          </p:cNvSpPr>
          <p:nvPr/>
        </p:nvSpPr>
        <p:spPr bwMode="auto">
          <a:xfrm>
            <a:off x="3621088" y="444817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4" name="Line 11"/>
          <p:cNvSpPr>
            <a:spLocks noChangeShapeType="1"/>
          </p:cNvSpPr>
          <p:nvPr/>
        </p:nvSpPr>
        <p:spPr bwMode="auto">
          <a:xfrm flipH="1">
            <a:off x="2630488" y="452437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5" name="Line 12"/>
          <p:cNvSpPr>
            <a:spLocks noChangeShapeType="1"/>
          </p:cNvSpPr>
          <p:nvPr/>
        </p:nvSpPr>
        <p:spPr bwMode="auto">
          <a:xfrm flipV="1">
            <a:off x="2630488" y="3533775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6" name="Line 13"/>
          <p:cNvSpPr>
            <a:spLocks noChangeShapeType="1"/>
          </p:cNvSpPr>
          <p:nvPr/>
        </p:nvSpPr>
        <p:spPr bwMode="auto">
          <a:xfrm>
            <a:off x="2630488" y="3533775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8063" y="765175"/>
            <a:ext cx="77724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（</a:t>
            </a:r>
            <a:r>
              <a:rPr lang="zh-CN" altLang="en-US" b="1" smtClean="0"/>
              <a:t>软件定时</a:t>
            </a:r>
            <a:r>
              <a:rPr lang="zh-CN" altLang="en-US" smtClean="0"/>
              <a:t>）</a:t>
            </a:r>
          </a:p>
        </p:txBody>
      </p:sp>
      <p:sp>
        <p:nvSpPr>
          <p:cNvPr id="135171" name="AutoShape 4"/>
          <p:cNvSpPr>
            <a:spLocks noChangeArrowheads="1"/>
          </p:cNvSpPr>
          <p:nvPr/>
        </p:nvSpPr>
        <p:spPr bwMode="auto">
          <a:xfrm>
            <a:off x="3490913" y="1444625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中断入口</a:t>
            </a:r>
          </a:p>
        </p:txBody>
      </p:sp>
      <p:sp>
        <p:nvSpPr>
          <p:cNvPr id="135172" name="Rectangle 5"/>
          <p:cNvSpPr>
            <a:spLocks noChangeArrowheads="1"/>
          </p:cNvSpPr>
          <p:nvPr/>
        </p:nvSpPr>
        <p:spPr bwMode="auto">
          <a:xfrm>
            <a:off x="3490913" y="4492625"/>
            <a:ext cx="9144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开中断</a:t>
            </a:r>
          </a:p>
        </p:txBody>
      </p:sp>
      <p:sp>
        <p:nvSpPr>
          <p:cNvPr id="135173" name="Rectangle 6"/>
          <p:cNvSpPr>
            <a:spLocks noChangeArrowheads="1"/>
          </p:cNvSpPr>
          <p:nvPr/>
        </p:nvSpPr>
        <p:spPr bwMode="auto">
          <a:xfrm>
            <a:off x="3262313" y="2054225"/>
            <a:ext cx="12954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保护现场</a:t>
            </a:r>
          </a:p>
        </p:txBody>
      </p:sp>
      <p:sp>
        <p:nvSpPr>
          <p:cNvPr id="135174" name="Rectangle 8"/>
          <p:cNvSpPr>
            <a:spLocks noChangeArrowheads="1"/>
          </p:cNvSpPr>
          <p:nvPr/>
        </p:nvSpPr>
        <p:spPr bwMode="auto">
          <a:xfrm>
            <a:off x="3414713" y="3883025"/>
            <a:ext cx="11430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恢复现场</a:t>
            </a:r>
          </a:p>
        </p:txBody>
      </p:sp>
      <p:sp>
        <p:nvSpPr>
          <p:cNvPr id="135175" name="Rectangle 9"/>
          <p:cNvSpPr>
            <a:spLocks noChangeArrowheads="1"/>
          </p:cNvSpPr>
          <p:nvPr/>
        </p:nvSpPr>
        <p:spPr bwMode="auto">
          <a:xfrm>
            <a:off x="3567113" y="2740025"/>
            <a:ext cx="7620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关中断</a:t>
            </a:r>
          </a:p>
        </p:txBody>
      </p:sp>
      <p:sp>
        <p:nvSpPr>
          <p:cNvPr id="135176" name="Rectangle 10"/>
          <p:cNvSpPr>
            <a:spLocks noChangeArrowheads="1"/>
          </p:cNvSpPr>
          <p:nvPr/>
        </p:nvSpPr>
        <p:spPr bwMode="auto">
          <a:xfrm>
            <a:off x="3186113" y="3273425"/>
            <a:ext cx="14478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调</a:t>
            </a:r>
            <a:r>
              <a:rPr lang="en-US" altLang="zh-CN" b="1">
                <a:solidFill>
                  <a:schemeClr val="bg2"/>
                </a:solidFill>
                <a:latin typeface="Tahoma" pitchFamily="34" charset="0"/>
              </a:rPr>
              <a:t>FC</a:t>
            </a:r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子程序</a:t>
            </a:r>
          </a:p>
        </p:txBody>
      </p:sp>
      <p:sp>
        <p:nvSpPr>
          <p:cNvPr id="135177" name="AutoShape 11"/>
          <p:cNvSpPr>
            <a:spLocks noChangeArrowheads="1"/>
          </p:cNvSpPr>
          <p:nvPr/>
        </p:nvSpPr>
        <p:spPr bwMode="auto">
          <a:xfrm>
            <a:off x="3492500" y="5265738"/>
            <a:ext cx="990600" cy="4572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返回</a:t>
            </a:r>
          </a:p>
        </p:txBody>
      </p:sp>
      <p:sp>
        <p:nvSpPr>
          <p:cNvPr id="135178" name="Line 12"/>
          <p:cNvSpPr>
            <a:spLocks noChangeShapeType="1"/>
          </p:cNvSpPr>
          <p:nvPr/>
        </p:nvSpPr>
        <p:spPr bwMode="auto">
          <a:xfrm>
            <a:off x="3871913" y="19018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71913" y="25114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Line 18"/>
          <p:cNvSpPr>
            <a:spLocks noChangeShapeType="1"/>
          </p:cNvSpPr>
          <p:nvPr/>
        </p:nvSpPr>
        <p:spPr bwMode="auto">
          <a:xfrm>
            <a:off x="3871913" y="31210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1" name="Line 19"/>
          <p:cNvSpPr>
            <a:spLocks noChangeShapeType="1"/>
          </p:cNvSpPr>
          <p:nvPr/>
        </p:nvSpPr>
        <p:spPr bwMode="auto">
          <a:xfrm>
            <a:off x="3871913" y="3730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2" name="Line 20"/>
          <p:cNvSpPr>
            <a:spLocks noChangeShapeType="1"/>
          </p:cNvSpPr>
          <p:nvPr/>
        </p:nvSpPr>
        <p:spPr bwMode="auto">
          <a:xfrm>
            <a:off x="3871913" y="43402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3" name="Line 26"/>
          <p:cNvSpPr>
            <a:spLocks noChangeShapeType="1"/>
          </p:cNvSpPr>
          <p:nvPr/>
        </p:nvSpPr>
        <p:spPr bwMode="auto">
          <a:xfrm>
            <a:off x="3948113" y="48736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4" name="Rectangle 27"/>
          <p:cNvSpPr>
            <a:spLocks noChangeArrowheads="1"/>
          </p:cNvSpPr>
          <p:nvPr/>
        </p:nvSpPr>
        <p:spPr bwMode="auto">
          <a:xfrm>
            <a:off x="900113" y="584200"/>
            <a:ext cx="2774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hlink"/>
                </a:solidFill>
                <a:latin typeface="Tahoma" pitchFamily="34" charset="0"/>
              </a:rPr>
              <a:t>中断服务程序：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2" name="Rectangle 2"/>
          <p:cNvSpPr>
            <a:spLocks noChangeArrowheads="1"/>
          </p:cNvSpPr>
          <p:nvPr/>
        </p:nvSpPr>
        <p:spPr bwMode="auto">
          <a:xfrm>
            <a:off x="2971800" y="457200"/>
            <a:ext cx="1676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2"/>
                </a:solidFill>
                <a:latin typeface="Tahoma" pitchFamily="34" charset="0"/>
              </a:rPr>
              <a:t>FC</a:t>
            </a:r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算法入口</a:t>
            </a:r>
          </a:p>
        </p:txBody>
      </p:sp>
      <p:sp>
        <p:nvSpPr>
          <p:cNvPr id="93193" name="Rectangle 3"/>
          <p:cNvSpPr>
            <a:spLocks noChangeArrowheads="1"/>
          </p:cNvSpPr>
          <p:nvPr/>
        </p:nvSpPr>
        <p:spPr bwMode="auto">
          <a:xfrm>
            <a:off x="2667000" y="1447800"/>
            <a:ext cx="25146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86" name="Object 4"/>
          <p:cNvGraphicFramePr>
            <a:graphicFrameLocks noChangeAspect="1"/>
          </p:cNvGraphicFramePr>
          <p:nvPr/>
        </p:nvGraphicFramePr>
        <p:xfrm>
          <a:off x="2895600" y="1524000"/>
          <a:ext cx="2057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6" name="Equation" r:id="rId3" imgW="977760" imgH="215640" progId="Equation.DSMT4">
                  <p:embed/>
                </p:oleObj>
              </mc:Choice>
              <mc:Fallback>
                <p:oleObj name="Equation" r:id="rId3" imgW="9777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24000"/>
                        <a:ext cx="2057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4" name="Rectangle 5"/>
          <p:cNvSpPr>
            <a:spLocks noChangeArrowheads="1"/>
          </p:cNvSpPr>
          <p:nvPr/>
        </p:nvSpPr>
        <p:spPr bwMode="auto">
          <a:xfrm>
            <a:off x="2514600" y="2438400"/>
            <a:ext cx="3048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87" name="Object 6"/>
          <p:cNvGraphicFramePr>
            <a:graphicFrameLocks noChangeAspect="1"/>
          </p:cNvGraphicFramePr>
          <p:nvPr/>
        </p:nvGraphicFramePr>
        <p:xfrm>
          <a:off x="2590800" y="2514600"/>
          <a:ext cx="28844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7" name="Equation" r:id="rId5" imgW="1371600" imgH="253800" progId="Equation.DSMT4">
                  <p:embed/>
                </p:oleObj>
              </mc:Choice>
              <mc:Fallback>
                <p:oleObj name="Equation" r:id="rId5" imgW="13716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14600"/>
                        <a:ext cx="28844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5" name="Rectangle 7"/>
          <p:cNvSpPr>
            <a:spLocks noChangeArrowheads="1"/>
          </p:cNvSpPr>
          <p:nvPr/>
        </p:nvSpPr>
        <p:spPr bwMode="auto">
          <a:xfrm>
            <a:off x="2514600" y="3352800"/>
            <a:ext cx="3048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88" name="Object 8"/>
          <p:cNvGraphicFramePr>
            <a:graphicFrameLocks noChangeAspect="1"/>
          </p:cNvGraphicFramePr>
          <p:nvPr/>
        </p:nvGraphicFramePr>
        <p:xfrm>
          <a:off x="2743200" y="3429000"/>
          <a:ext cx="26971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8" name="Equation" r:id="rId7" imgW="1282680" imgH="215640" progId="Equation.DSMT4">
                  <p:embed/>
                </p:oleObj>
              </mc:Choice>
              <mc:Fallback>
                <p:oleObj name="Equation" r:id="rId7" imgW="1282680" imgH="215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429000"/>
                        <a:ext cx="26971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Rectangle 9"/>
          <p:cNvSpPr>
            <a:spLocks noChangeArrowheads="1"/>
          </p:cNvSpPr>
          <p:nvPr/>
        </p:nvSpPr>
        <p:spPr bwMode="auto">
          <a:xfrm>
            <a:off x="2590800" y="4419600"/>
            <a:ext cx="3048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89" name="Object 10"/>
          <p:cNvGraphicFramePr>
            <a:graphicFrameLocks noChangeAspect="1"/>
          </p:cNvGraphicFramePr>
          <p:nvPr/>
        </p:nvGraphicFramePr>
        <p:xfrm>
          <a:off x="3352800" y="4495800"/>
          <a:ext cx="16287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9" name="Equation" r:id="rId9" imgW="774360" imgH="215640" progId="Equation.DSMT4">
                  <p:embed/>
                </p:oleObj>
              </mc:Choice>
              <mc:Fallback>
                <p:oleObj name="Equation" r:id="rId9" imgW="77436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95800"/>
                        <a:ext cx="16287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Rectangle 11"/>
          <p:cNvSpPr>
            <a:spLocks noChangeArrowheads="1"/>
          </p:cNvSpPr>
          <p:nvPr/>
        </p:nvSpPr>
        <p:spPr bwMode="auto">
          <a:xfrm>
            <a:off x="2438400" y="5410200"/>
            <a:ext cx="3352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0" name="Object 12"/>
          <p:cNvGraphicFramePr>
            <a:graphicFrameLocks noChangeAspect="1"/>
          </p:cNvGraphicFramePr>
          <p:nvPr/>
        </p:nvGraphicFramePr>
        <p:xfrm>
          <a:off x="2592388" y="5481638"/>
          <a:ext cx="3200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0" name="Equation" r:id="rId11" imgW="1701720" imgH="279360" progId="Equation.DSMT4">
                  <p:embed/>
                </p:oleObj>
              </mc:Choice>
              <mc:Fallback>
                <p:oleObj name="Equation" r:id="rId11" imgW="1701720" imgH="279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481638"/>
                        <a:ext cx="3200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Line 13"/>
          <p:cNvSpPr>
            <a:spLocks noChangeShapeType="1"/>
          </p:cNvSpPr>
          <p:nvPr/>
        </p:nvSpPr>
        <p:spPr bwMode="auto">
          <a:xfrm>
            <a:off x="3886200" y="1066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9" name="Line 14"/>
          <p:cNvSpPr>
            <a:spLocks noChangeShapeType="1"/>
          </p:cNvSpPr>
          <p:nvPr/>
        </p:nvSpPr>
        <p:spPr bwMode="auto">
          <a:xfrm>
            <a:off x="3886200" y="2057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0" name="Line 15"/>
          <p:cNvSpPr>
            <a:spLocks noChangeShapeType="1"/>
          </p:cNvSpPr>
          <p:nvPr/>
        </p:nvSpPr>
        <p:spPr bwMode="auto">
          <a:xfrm>
            <a:off x="3886200" y="3048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1" name="Line 16"/>
          <p:cNvSpPr>
            <a:spLocks noChangeShapeType="1"/>
          </p:cNvSpPr>
          <p:nvPr/>
        </p:nvSpPr>
        <p:spPr bwMode="auto">
          <a:xfrm>
            <a:off x="3962400" y="3962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2" name="Line 17"/>
          <p:cNvSpPr>
            <a:spLocks noChangeShapeType="1"/>
          </p:cNvSpPr>
          <p:nvPr/>
        </p:nvSpPr>
        <p:spPr bwMode="auto">
          <a:xfrm>
            <a:off x="3962400" y="502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3" name="Line 18"/>
          <p:cNvSpPr>
            <a:spLocks noChangeShapeType="1"/>
          </p:cNvSpPr>
          <p:nvPr/>
        </p:nvSpPr>
        <p:spPr bwMode="auto">
          <a:xfrm>
            <a:off x="3962400" y="6019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3191" name="Object 19"/>
          <p:cNvGraphicFramePr>
            <a:graphicFrameLocks noChangeAspect="1"/>
          </p:cNvGraphicFramePr>
          <p:nvPr/>
        </p:nvGraphicFramePr>
        <p:xfrm>
          <a:off x="4038600" y="6324600"/>
          <a:ext cx="7207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1" name="Equation" r:id="rId13" imgW="342720" imgH="164880" progId="Equation.DSMT4">
                  <p:embed/>
                </p:oleObj>
              </mc:Choice>
              <mc:Fallback>
                <p:oleObj name="Equation" r:id="rId13" imgW="342720" imgH="164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324600"/>
                        <a:ext cx="7207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en-US" altLang="zh-CN" smtClean="0">
                <a:solidFill>
                  <a:schemeClr val="hlink"/>
                </a:solidFill>
              </a:rPr>
              <a:t>8.</a:t>
            </a:r>
            <a:r>
              <a:rPr lang="zh-CN" altLang="en-US" smtClean="0">
                <a:solidFill>
                  <a:schemeClr val="hlink"/>
                </a:solidFill>
              </a:rPr>
              <a:t>模糊控制器的控制性能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514600"/>
            <a:ext cx="8497888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FC</a:t>
            </a:r>
            <a:r>
              <a:rPr lang="zh-CN" altLang="en-US" b="1" smtClean="0"/>
              <a:t>的实现      查控制表（离线计算）   </a:t>
            </a:r>
          </a:p>
          <a:p>
            <a:pPr eaLnBrk="1" hangingPunct="1"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            固定不变     不能获得较好的性能</a:t>
            </a:r>
          </a:p>
          <a:p>
            <a:pPr eaLnBrk="1" hangingPunct="1">
              <a:defRPr/>
            </a:pPr>
            <a:endParaRPr lang="zh-CN" altLang="en-US" b="1" smtClean="0"/>
          </a:p>
          <a:p>
            <a:pPr eaLnBrk="1" hangingPunct="1">
              <a:defRPr/>
            </a:pPr>
            <a:endParaRPr lang="zh-CN" altLang="en-US" b="1" smtClean="0"/>
          </a:p>
          <a:p>
            <a:pPr eaLnBrk="1" hangingPunct="1">
              <a:defRPr/>
            </a:pPr>
            <a:r>
              <a:rPr lang="zh-CN" altLang="en-US" b="1" smtClean="0"/>
              <a:t>但</a:t>
            </a:r>
            <a:r>
              <a:rPr lang="en-US" altLang="zh-CN" b="1" smtClean="0">
                <a:solidFill>
                  <a:schemeClr val="hlink"/>
                </a:solidFill>
              </a:rPr>
              <a:t>FC</a:t>
            </a:r>
            <a:r>
              <a:rPr lang="zh-CN" altLang="en-US" b="1" smtClean="0"/>
              <a:t>与</a:t>
            </a:r>
            <a:r>
              <a:rPr lang="en-US" altLang="zh-CN" b="1" smtClean="0">
                <a:solidFill>
                  <a:schemeClr val="hlink"/>
                </a:solidFill>
              </a:rPr>
              <a:t>PID</a:t>
            </a:r>
            <a:r>
              <a:rPr lang="zh-CN" altLang="en-US" b="1" smtClean="0"/>
              <a:t>控制相比，具有许多优异性能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2700338" y="2673350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197" name="AutoShape 6"/>
          <p:cNvSpPr>
            <a:spLocks noChangeArrowheads="1"/>
          </p:cNvSpPr>
          <p:nvPr/>
        </p:nvSpPr>
        <p:spPr bwMode="auto">
          <a:xfrm>
            <a:off x="4500563" y="3897313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6198" name="AutoShape 7"/>
          <p:cNvSpPr>
            <a:spLocks noChangeArrowheads="1"/>
          </p:cNvSpPr>
          <p:nvPr/>
        </p:nvSpPr>
        <p:spPr bwMode="auto">
          <a:xfrm>
            <a:off x="3635375" y="3033713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584325" y="1341438"/>
          <a:ext cx="5943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4" name="Equation" r:id="rId3" imgW="1904760" imgH="1574640" progId="Equation.3">
                  <p:embed/>
                </p:oleObj>
              </mc:Choice>
              <mc:Fallback>
                <p:oleObj name="Equation" r:id="rId3" imgW="1904760" imgH="1574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341438"/>
                        <a:ext cx="59436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576263" y="620713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FF00"/>
                </a:solidFill>
                <a:latin typeface="Tahoma" pitchFamily="34" charset="0"/>
              </a:rPr>
              <a:t>控制对象</a:t>
            </a:r>
            <a:r>
              <a:rPr lang="zh-CN" altLang="en-US" sz="3200" b="1">
                <a:latin typeface="Tahoma" pitchFamily="34" charset="0"/>
              </a:rPr>
              <a:t>：</a:t>
            </a:r>
          </a:p>
        </p:txBody>
      </p:sp>
    </p:spTree>
  </p:cSld>
  <p:clrMapOvr>
    <a:masterClrMapping/>
  </p:clrMapOvr>
  <p:transition spd="med"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592263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title"/>
          </p:nvPr>
        </p:nvSpPr>
        <p:spPr>
          <a:xfrm>
            <a:off x="-1189038" y="0"/>
            <a:ext cx="8229601" cy="1143000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00FF00"/>
                </a:solidFill>
              </a:rPr>
              <a:t>（</a:t>
            </a:r>
            <a:r>
              <a:rPr lang="en-US" altLang="zh-CN" sz="3200" smtClean="0">
                <a:solidFill>
                  <a:srgbClr val="00FF00"/>
                </a:solidFill>
              </a:rPr>
              <a:t>1</a:t>
            </a:r>
            <a:r>
              <a:rPr lang="zh-CN" altLang="en-US" sz="3200" smtClean="0">
                <a:solidFill>
                  <a:srgbClr val="00FF00"/>
                </a:solidFill>
              </a:rPr>
              <a:t>）参数变化：</a:t>
            </a:r>
            <a:r>
              <a:rPr lang="en-US" altLang="zh-CN" sz="3200" smtClean="0">
                <a:solidFill>
                  <a:srgbClr val="00FF00"/>
                </a:solidFill>
              </a:rPr>
              <a:t>T1</a:t>
            </a:r>
            <a:r>
              <a:rPr lang="zh-CN" altLang="en-US" sz="3200" smtClean="0">
                <a:solidFill>
                  <a:srgbClr val="00FF00"/>
                </a:solidFill>
              </a:rPr>
              <a:t>，</a:t>
            </a:r>
            <a:r>
              <a:rPr lang="en-US" altLang="zh-CN" sz="3200" smtClean="0">
                <a:solidFill>
                  <a:srgbClr val="00FF00"/>
                </a:solidFill>
              </a:rPr>
              <a:t>T2</a:t>
            </a:r>
          </a:p>
        </p:txBody>
      </p:sp>
      <p:sp>
        <p:nvSpPr>
          <p:cNvPr id="95245" name="Line 7"/>
          <p:cNvSpPr>
            <a:spLocks noChangeShapeType="1"/>
          </p:cNvSpPr>
          <p:nvPr/>
        </p:nvSpPr>
        <p:spPr bwMode="auto">
          <a:xfrm flipV="1">
            <a:off x="719138" y="2125663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6" name="Line 8"/>
          <p:cNvSpPr>
            <a:spLocks noChangeShapeType="1"/>
          </p:cNvSpPr>
          <p:nvPr/>
        </p:nvSpPr>
        <p:spPr bwMode="auto">
          <a:xfrm>
            <a:off x="566738" y="5097463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7" name="Line 9"/>
          <p:cNvSpPr>
            <a:spLocks noChangeShapeType="1"/>
          </p:cNvSpPr>
          <p:nvPr/>
        </p:nvSpPr>
        <p:spPr bwMode="auto">
          <a:xfrm>
            <a:off x="490538" y="2887663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8" name="Freeform 11"/>
          <p:cNvSpPr>
            <a:spLocks/>
          </p:cNvSpPr>
          <p:nvPr/>
        </p:nvSpPr>
        <p:spPr bwMode="auto">
          <a:xfrm>
            <a:off x="719138" y="2671763"/>
            <a:ext cx="2667000" cy="2425700"/>
          </a:xfrm>
          <a:custGeom>
            <a:avLst/>
            <a:gdLst>
              <a:gd name="T0" fmla="*/ 0 w 1680"/>
              <a:gd name="T1" fmla="*/ 1528 h 1528"/>
              <a:gd name="T2" fmla="*/ 192 w 1680"/>
              <a:gd name="T3" fmla="*/ 328 h 1528"/>
              <a:gd name="T4" fmla="*/ 288 w 1680"/>
              <a:gd name="T5" fmla="*/ 40 h 1528"/>
              <a:gd name="T6" fmla="*/ 384 w 1680"/>
              <a:gd name="T7" fmla="*/ 88 h 1528"/>
              <a:gd name="T8" fmla="*/ 432 w 1680"/>
              <a:gd name="T9" fmla="*/ 184 h 1528"/>
              <a:gd name="T10" fmla="*/ 528 w 1680"/>
              <a:gd name="T11" fmla="*/ 232 h 1528"/>
              <a:gd name="T12" fmla="*/ 720 w 1680"/>
              <a:gd name="T13" fmla="*/ 136 h 1528"/>
              <a:gd name="T14" fmla="*/ 912 w 1680"/>
              <a:gd name="T15" fmla="*/ 88 h 1528"/>
              <a:gd name="T16" fmla="*/ 1056 w 1680"/>
              <a:gd name="T17" fmla="*/ 184 h 1528"/>
              <a:gd name="T18" fmla="*/ 1296 w 1680"/>
              <a:gd name="T19" fmla="*/ 136 h 1528"/>
              <a:gd name="T20" fmla="*/ 1680 w 1680"/>
              <a:gd name="T21" fmla="*/ 136 h 15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0"/>
              <a:gd name="T34" fmla="*/ 0 h 1528"/>
              <a:gd name="T35" fmla="*/ 1680 w 1680"/>
              <a:gd name="T36" fmla="*/ 1528 h 15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0" h="1528">
                <a:moveTo>
                  <a:pt x="0" y="1528"/>
                </a:moveTo>
                <a:cubicBezTo>
                  <a:pt x="72" y="1052"/>
                  <a:pt x="144" y="576"/>
                  <a:pt x="192" y="328"/>
                </a:cubicBezTo>
                <a:cubicBezTo>
                  <a:pt x="240" y="80"/>
                  <a:pt x="256" y="80"/>
                  <a:pt x="288" y="40"/>
                </a:cubicBezTo>
                <a:cubicBezTo>
                  <a:pt x="320" y="0"/>
                  <a:pt x="360" y="64"/>
                  <a:pt x="384" y="88"/>
                </a:cubicBezTo>
                <a:cubicBezTo>
                  <a:pt x="408" y="112"/>
                  <a:pt x="408" y="160"/>
                  <a:pt x="432" y="184"/>
                </a:cubicBezTo>
                <a:cubicBezTo>
                  <a:pt x="456" y="208"/>
                  <a:pt x="480" y="240"/>
                  <a:pt x="528" y="232"/>
                </a:cubicBezTo>
                <a:cubicBezTo>
                  <a:pt x="576" y="224"/>
                  <a:pt x="656" y="160"/>
                  <a:pt x="720" y="136"/>
                </a:cubicBezTo>
                <a:cubicBezTo>
                  <a:pt x="784" y="112"/>
                  <a:pt x="856" y="80"/>
                  <a:pt x="912" y="88"/>
                </a:cubicBezTo>
                <a:cubicBezTo>
                  <a:pt x="968" y="96"/>
                  <a:pt x="992" y="176"/>
                  <a:pt x="1056" y="184"/>
                </a:cubicBezTo>
                <a:cubicBezTo>
                  <a:pt x="1120" y="192"/>
                  <a:pt x="1192" y="144"/>
                  <a:pt x="1296" y="136"/>
                </a:cubicBezTo>
                <a:cubicBezTo>
                  <a:pt x="1400" y="128"/>
                  <a:pt x="1540" y="132"/>
                  <a:pt x="1680" y="13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148" name="Freeform 12"/>
          <p:cNvSpPr>
            <a:spLocks/>
          </p:cNvSpPr>
          <p:nvPr/>
        </p:nvSpPr>
        <p:spPr bwMode="auto">
          <a:xfrm>
            <a:off x="719138" y="2570163"/>
            <a:ext cx="3200400" cy="2527300"/>
          </a:xfrm>
          <a:custGeom>
            <a:avLst/>
            <a:gdLst>
              <a:gd name="T0" fmla="*/ 0 w 2016"/>
              <a:gd name="T1" fmla="*/ 1592 h 1592"/>
              <a:gd name="T2" fmla="*/ 576 w 2016"/>
              <a:gd name="T3" fmla="*/ 584 h 1592"/>
              <a:gd name="T4" fmla="*/ 672 w 2016"/>
              <a:gd name="T5" fmla="*/ 440 h 1592"/>
              <a:gd name="T6" fmla="*/ 720 w 2016"/>
              <a:gd name="T7" fmla="*/ 344 h 1592"/>
              <a:gd name="T8" fmla="*/ 816 w 2016"/>
              <a:gd name="T9" fmla="*/ 200 h 1592"/>
              <a:gd name="T10" fmla="*/ 960 w 2016"/>
              <a:gd name="T11" fmla="*/ 8 h 1592"/>
              <a:gd name="T12" fmla="*/ 1104 w 2016"/>
              <a:gd name="T13" fmla="*/ 152 h 1592"/>
              <a:gd name="T14" fmla="*/ 1152 w 2016"/>
              <a:gd name="T15" fmla="*/ 248 h 1592"/>
              <a:gd name="T16" fmla="*/ 1200 w 2016"/>
              <a:gd name="T17" fmla="*/ 344 h 1592"/>
              <a:gd name="T18" fmla="*/ 1296 w 2016"/>
              <a:gd name="T19" fmla="*/ 440 h 1592"/>
              <a:gd name="T20" fmla="*/ 1440 w 2016"/>
              <a:gd name="T21" fmla="*/ 248 h 1592"/>
              <a:gd name="T22" fmla="*/ 1584 w 2016"/>
              <a:gd name="T23" fmla="*/ 152 h 1592"/>
              <a:gd name="T24" fmla="*/ 1824 w 2016"/>
              <a:gd name="T25" fmla="*/ 248 h 1592"/>
              <a:gd name="T26" fmla="*/ 1920 w 2016"/>
              <a:gd name="T27" fmla="*/ 200 h 1592"/>
              <a:gd name="T28" fmla="*/ 2016 w 2016"/>
              <a:gd name="T29" fmla="*/ 200 h 15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016"/>
              <a:gd name="T46" fmla="*/ 0 h 1592"/>
              <a:gd name="T47" fmla="*/ 2016 w 2016"/>
              <a:gd name="T48" fmla="*/ 1592 h 159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016" h="1592">
                <a:moveTo>
                  <a:pt x="0" y="1592"/>
                </a:moveTo>
                <a:cubicBezTo>
                  <a:pt x="232" y="1184"/>
                  <a:pt x="464" y="776"/>
                  <a:pt x="576" y="584"/>
                </a:cubicBezTo>
                <a:cubicBezTo>
                  <a:pt x="688" y="392"/>
                  <a:pt x="648" y="480"/>
                  <a:pt x="672" y="440"/>
                </a:cubicBezTo>
                <a:cubicBezTo>
                  <a:pt x="696" y="400"/>
                  <a:pt x="696" y="384"/>
                  <a:pt x="720" y="344"/>
                </a:cubicBezTo>
                <a:cubicBezTo>
                  <a:pt x="744" y="304"/>
                  <a:pt x="776" y="256"/>
                  <a:pt x="816" y="200"/>
                </a:cubicBezTo>
                <a:cubicBezTo>
                  <a:pt x="856" y="144"/>
                  <a:pt x="912" y="16"/>
                  <a:pt x="960" y="8"/>
                </a:cubicBezTo>
                <a:cubicBezTo>
                  <a:pt x="1008" y="0"/>
                  <a:pt x="1072" y="112"/>
                  <a:pt x="1104" y="152"/>
                </a:cubicBezTo>
                <a:cubicBezTo>
                  <a:pt x="1136" y="192"/>
                  <a:pt x="1136" y="216"/>
                  <a:pt x="1152" y="248"/>
                </a:cubicBezTo>
                <a:cubicBezTo>
                  <a:pt x="1168" y="280"/>
                  <a:pt x="1176" y="312"/>
                  <a:pt x="1200" y="344"/>
                </a:cubicBezTo>
                <a:cubicBezTo>
                  <a:pt x="1224" y="376"/>
                  <a:pt x="1256" y="456"/>
                  <a:pt x="1296" y="440"/>
                </a:cubicBezTo>
                <a:cubicBezTo>
                  <a:pt x="1336" y="424"/>
                  <a:pt x="1392" y="296"/>
                  <a:pt x="1440" y="248"/>
                </a:cubicBezTo>
                <a:cubicBezTo>
                  <a:pt x="1488" y="200"/>
                  <a:pt x="1520" y="152"/>
                  <a:pt x="1584" y="152"/>
                </a:cubicBezTo>
                <a:cubicBezTo>
                  <a:pt x="1648" y="152"/>
                  <a:pt x="1768" y="240"/>
                  <a:pt x="1824" y="248"/>
                </a:cubicBezTo>
                <a:cubicBezTo>
                  <a:pt x="1880" y="256"/>
                  <a:pt x="1888" y="208"/>
                  <a:pt x="1920" y="200"/>
                </a:cubicBezTo>
                <a:cubicBezTo>
                  <a:pt x="1952" y="192"/>
                  <a:pt x="1984" y="196"/>
                  <a:pt x="2016" y="20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50" name="Line 13"/>
          <p:cNvSpPr>
            <a:spLocks noChangeShapeType="1"/>
          </p:cNvSpPr>
          <p:nvPr/>
        </p:nvSpPr>
        <p:spPr bwMode="auto">
          <a:xfrm flipV="1">
            <a:off x="5138738" y="2201863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51" name="Line 14"/>
          <p:cNvSpPr>
            <a:spLocks noChangeShapeType="1"/>
          </p:cNvSpPr>
          <p:nvPr/>
        </p:nvSpPr>
        <p:spPr bwMode="auto">
          <a:xfrm>
            <a:off x="5062538" y="5097463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52" name="Line 15"/>
          <p:cNvSpPr>
            <a:spLocks noChangeShapeType="1"/>
          </p:cNvSpPr>
          <p:nvPr/>
        </p:nvSpPr>
        <p:spPr bwMode="auto">
          <a:xfrm>
            <a:off x="4910138" y="2887663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53" name="Freeform 16"/>
          <p:cNvSpPr>
            <a:spLocks/>
          </p:cNvSpPr>
          <p:nvPr/>
        </p:nvSpPr>
        <p:spPr bwMode="auto">
          <a:xfrm>
            <a:off x="5138738" y="2659063"/>
            <a:ext cx="2667000" cy="2425700"/>
          </a:xfrm>
          <a:custGeom>
            <a:avLst/>
            <a:gdLst>
              <a:gd name="T0" fmla="*/ 0 w 1680"/>
              <a:gd name="T1" fmla="*/ 1528 h 1528"/>
              <a:gd name="T2" fmla="*/ 192 w 1680"/>
              <a:gd name="T3" fmla="*/ 328 h 1528"/>
              <a:gd name="T4" fmla="*/ 288 w 1680"/>
              <a:gd name="T5" fmla="*/ 40 h 1528"/>
              <a:gd name="T6" fmla="*/ 384 w 1680"/>
              <a:gd name="T7" fmla="*/ 88 h 1528"/>
              <a:gd name="T8" fmla="*/ 432 w 1680"/>
              <a:gd name="T9" fmla="*/ 184 h 1528"/>
              <a:gd name="T10" fmla="*/ 528 w 1680"/>
              <a:gd name="T11" fmla="*/ 232 h 1528"/>
              <a:gd name="T12" fmla="*/ 720 w 1680"/>
              <a:gd name="T13" fmla="*/ 136 h 1528"/>
              <a:gd name="T14" fmla="*/ 912 w 1680"/>
              <a:gd name="T15" fmla="*/ 88 h 1528"/>
              <a:gd name="T16" fmla="*/ 1056 w 1680"/>
              <a:gd name="T17" fmla="*/ 184 h 1528"/>
              <a:gd name="T18" fmla="*/ 1296 w 1680"/>
              <a:gd name="T19" fmla="*/ 136 h 1528"/>
              <a:gd name="T20" fmla="*/ 1680 w 1680"/>
              <a:gd name="T21" fmla="*/ 136 h 15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0"/>
              <a:gd name="T34" fmla="*/ 0 h 1528"/>
              <a:gd name="T35" fmla="*/ 1680 w 1680"/>
              <a:gd name="T36" fmla="*/ 1528 h 15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0" h="1528">
                <a:moveTo>
                  <a:pt x="0" y="1528"/>
                </a:moveTo>
                <a:cubicBezTo>
                  <a:pt x="72" y="1052"/>
                  <a:pt x="144" y="576"/>
                  <a:pt x="192" y="328"/>
                </a:cubicBezTo>
                <a:cubicBezTo>
                  <a:pt x="240" y="80"/>
                  <a:pt x="256" y="80"/>
                  <a:pt x="288" y="40"/>
                </a:cubicBezTo>
                <a:cubicBezTo>
                  <a:pt x="320" y="0"/>
                  <a:pt x="360" y="64"/>
                  <a:pt x="384" y="88"/>
                </a:cubicBezTo>
                <a:cubicBezTo>
                  <a:pt x="408" y="112"/>
                  <a:pt x="408" y="160"/>
                  <a:pt x="432" y="184"/>
                </a:cubicBezTo>
                <a:cubicBezTo>
                  <a:pt x="456" y="208"/>
                  <a:pt x="480" y="240"/>
                  <a:pt x="528" y="232"/>
                </a:cubicBezTo>
                <a:cubicBezTo>
                  <a:pt x="576" y="224"/>
                  <a:pt x="656" y="160"/>
                  <a:pt x="720" y="136"/>
                </a:cubicBezTo>
                <a:cubicBezTo>
                  <a:pt x="784" y="112"/>
                  <a:pt x="856" y="80"/>
                  <a:pt x="912" y="88"/>
                </a:cubicBezTo>
                <a:cubicBezTo>
                  <a:pt x="968" y="96"/>
                  <a:pt x="992" y="176"/>
                  <a:pt x="1056" y="184"/>
                </a:cubicBezTo>
                <a:cubicBezTo>
                  <a:pt x="1120" y="192"/>
                  <a:pt x="1192" y="144"/>
                  <a:pt x="1296" y="136"/>
                </a:cubicBezTo>
                <a:cubicBezTo>
                  <a:pt x="1400" y="128"/>
                  <a:pt x="1540" y="132"/>
                  <a:pt x="1680" y="13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9154" name="Freeform 18"/>
          <p:cNvSpPr>
            <a:spLocks/>
          </p:cNvSpPr>
          <p:nvPr/>
        </p:nvSpPr>
        <p:spPr bwMode="auto">
          <a:xfrm>
            <a:off x="5138738" y="2557463"/>
            <a:ext cx="2209800" cy="2540000"/>
          </a:xfrm>
          <a:custGeom>
            <a:avLst/>
            <a:gdLst>
              <a:gd name="T0" fmla="*/ 0 w 1392"/>
              <a:gd name="T1" fmla="*/ 1600 h 1600"/>
              <a:gd name="T2" fmla="*/ 288 w 1392"/>
              <a:gd name="T3" fmla="*/ 208 h 1600"/>
              <a:gd name="T4" fmla="*/ 432 w 1392"/>
              <a:gd name="T5" fmla="*/ 352 h 1600"/>
              <a:gd name="T6" fmla="*/ 672 w 1392"/>
              <a:gd name="T7" fmla="*/ 256 h 1600"/>
              <a:gd name="T8" fmla="*/ 864 w 1392"/>
              <a:gd name="T9" fmla="*/ 208 h 1600"/>
              <a:gd name="T10" fmla="*/ 960 w 1392"/>
              <a:gd name="T11" fmla="*/ 256 h 1600"/>
              <a:gd name="T12" fmla="*/ 1392 w 1392"/>
              <a:gd name="T13" fmla="*/ 208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2"/>
              <a:gd name="T22" fmla="*/ 0 h 1600"/>
              <a:gd name="T23" fmla="*/ 1392 w 1392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2" h="1600">
                <a:moveTo>
                  <a:pt x="0" y="1600"/>
                </a:moveTo>
                <a:cubicBezTo>
                  <a:pt x="108" y="1008"/>
                  <a:pt x="216" y="416"/>
                  <a:pt x="288" y="208"/>
                </a:cubicBezTo>
                <a:cubicBezTo>
                  <a:pt x="360" y="0"/>
                  <a:pt x="368" y="344"/>
                  <a:pt x="432" y="352"/>
                </a:cubicBezTo>
                <a:cubicBezTo>
                  <a:pt x="496" y="360"/>
                  <a:pt x="600" y="280"/>
                  <a:pt x="672" y="256"/>
                </a:cubicBezTo>
                <a:cubicBezTo>
                  <a:pt x="744" y="232"/>
                  <a:pt x="816" y="208"/>
                  <a:pt x="864" y="208"/>
                </a:cubicBezTo>
                <a:cubicBezTo>
                  <a:pt x="912" y="208"/>
                  <a:pt x="872" y="256"/>
                  <a:pt x="960" y="256"/>
                </a:cubicBezTo>
                <a:cubicBezTo>
                  <a:pt x="1048" y="256"/>
                  <a:pt x="1220" y="232"/>
                  <a:pt x="1392" y="20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34" name="Object 19"/>
          <p:cNvGraphicFramePr>
            <a:graphicFrameLocks noChangeAspect="1"/>
          </p:cNvGraphicFramePr>
          <p:nvPr/>
        </p:nvGraphicFramePr>
        <p:xfrm>
          <a:off x="1252538" y="1363663"/>
          <a:ext cx="38862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3" name="Equation" r:id="rId3" imgW="1434960" imgH="457200" progId="Equation.DSMT4">
                  <p:embed/>
                </p:oleObj>
              </mc:Choice>
              <mc:Fallback>
                <p:oleObj name="Equation" r:id="rId3" imgW="1434960" imgH="45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363663"/>
                        <a:ext cx="38862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20"/>
          <p:cNvGraphicFramePr>
            <a:graphicFrameLocks noChangeAspect="1"/>
          </p:cNvGraphicFramePr>
          <p:nvPr/>
        </p:nvGraphicFramePr>
        <p:xfrm>
          <a:off x="4340225" y="5356225"/>
          <a:ext cx="1889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4" name="Equation" r:id="rId5" imgW="88560" imgH="152280" progId="Equation.DSMT4">
                  <p:embed/>
                </p:oleObj>
              </mc:Choice>
              <mc:Fallback>
                <p:oleObj name="Equation" r:id="rId5" imgW="88560" imgH="152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5356225"/>
                        <a:ext cx="1889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21"/>
          <p:cNvGraphicFramePr>
            <a:graphicFrameLocks noChangeAspect="1"/>
          </p:cNvGraphicFramePr>
          <p:nvPr/>
        </p:nvGraphicFramePr>
        <p:xfrm>
          <a:off x="8643938" y="5249863"/>
          <a:ext cx="1889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5" name="Equation" r:id="rId7" imgW="88560" imgH="152280" progId="Equation.DSMT4">
                  <p:embed/>
                </p:oleObj>
              </mc:Choice>
              <mc:Fallback>
                <p:oleObj name="Equation" r:id="rId7" imgW="88560" imgH="1522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3938" y="5249863"/>
                        <a:ext cx="1889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22"/>
          <p:cNvGraphicFramePr>
            <a:graphicFrameLocks noChangeAspect="1"/>
          </p:cNvGraphicFramePr>
          <p:nvPr/>
        </p:nvGraphicFramePr>
        <p:xfrm>
          <a:off x="817563" y="2109788"/>
          <a:ext cx="2968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6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109788"/>
                        <a:ext cx="2968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23"/>
          <p:cNvGraphicFramePr>
            <a:graphicFrameLocks noChangeAspect="1"/>
          </p:cNvGraphicFramePr>
          <p:nvPr/>
        </p:nvGraphicFramePr>
        <p:xfrm>
          <a:off x="5291138" y="2201863"/>
          <a:ext cx="2968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7"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2201863"/>
                        <a:ext cx="2968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24"/>
          <p:cNvGraphicFramePr>
            <a:graphicFrameLocks noChangeAspect="1"/>
          </p:cNvGraphicFramePr>
          <p:nvPr/>
        </p:nvGraphicFramePr>
        <p:xfrm>
          <a:off x="2014538" y="5402263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8" name="Equation" r:id="rId13" imgW="609480" imgH="203040" progId="Equation.DSMT4">
                  <p:embed/>
                </p:oleObj>
              </mc:Choice>
              <mc:Fallback>
                <p:oleObj name="Equation" r:id="rId13" imgW="609480" imgH="203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5402263"/>
                        <a:ext cx="129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25"/>
          <p:cNvGraphicFramePr>
            <a:graphicFrameLocks noChangeAspect="1"/>
          </p:cNvGraphicFramePr>
          <p:nvPr/>
        </p:nvGraphicFramePr>
        <p:xfrm>
          <a:off x="6510338" y="5326063"/>
          <a:ext cx="11604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9" name="Equation" r:id="rId15" imgW="545760" imgH="203040" progId="Equation.DSMT4">
                  <p:embed/>
                </p:oleObj>
              </mc:Choice>
              <mc:Fallback>
                <p:oleObj name="Equation" r:id="rId15" imgW="54576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5326063"/>
                        <a:ext cx="11604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28"/>
          <p:cNvGraphicFramePr>
            <a:graphicFrameLocks noChangeAspect="1"/>
          </p:cNvGraphicFramePr>
          <p:nvPr/>
        </p:nvGraphicFramePr>
        <p:xfrm>
          <a:off x="1633538" y="3878263"/>
          <a:ext cx="22367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0" name="Equation" r:id="rId17" imgW="825480" imgH="241200" progId="Equation.DSMT4">
                  <p:embed/>
                </p:oleObj>
              </mc:Choice>
              <mc:Fallback>
                <p:oleObj name="Equation" r:id="rId17" imgW="825480" imgH="241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878263"/>
                        <a:ext cx="22367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29"/>
          <p:cNvGraphicFramePr>
            <a:graphicFrameLocks noChangeAspect="1"/>
          </p:cNvGraphicFramePr>
          <p:nvPr/>
        </p:nvGraphicFramePr>
        <p:xfrm>
          <a:off x="5672138" y="3725863"/>
          <a:ext cx="75723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1" name="Equation" r:id="rId19" imgW="279360" imgH="241200" progId="Equation.DSMT4">
                  <p:embed/>
                </p:oleObj>
              </mc:Choice>
              <mc:Fallback>
                <p:oleObj name="Equation" r:id="rId19" imgW="279360" imgH="24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138" y="3725863"/>
                        <a:ext cx="75723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8" grpId="0" animBg="1"/>
      <p:bldP spid="2191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12763"/>
            <a:ext cx="8856663" cy="5795962"/>
          </a:xfrm>
        </p:spPr>
        <p:txBody>
          <a:bodyPr/>
          <a:lstStyle/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注意：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b="1" smtClean="0">
              <a:latin typeface="宋体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200" b="1" smtClean="0">
                <a:latin typeface="宋体" pitchFamily="2" charset="-122"/>
              </a:rPr>
              <a:t>①增加论域元素个数．即把量化等级细化，可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3200" b="1" smtClean="0">
              <a:latin typeface="宋体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200" b="1" smtClean="0">
                <a:latin typeface="宋体" pitchFamily="2" charset="-122"/>
              </a:rPr>
              <a:t>提高精度，但受计算机字长限制，计算量较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3200" b="1" smtClean="0">
              <a:latin typeface="宋体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200" b="1" smtClean="0">
                <a:latin typeface="宋体" pitchFamily="2" charset="-122"/>
              </a:rPr>
              <a:t>大．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3200" b="1" smtClean="0">
              <a:latin typeface="宋体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200" b="1" smtClean="0">
                <a:latin typeface="宋体" pitchFamily="2" charset="-122"/>
              </a:rPr>
              <a:t>②一般选取语言变量的词集：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3200" b="1" smtClean="0">
              <a:latin typeface="宋体" pitchFamily="2" charset="-12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200" b="1" smtClean="0">
                <a:latin typeface="宋体" pitchFamily="2" charset="-122"/>
              </a:rPr>
              <a:t>正大，正中，正小，零，负小，负中，负大．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3200" b="1" smtClean="0">
                <a:latin typeface="宋体" pitchFamily="2" charset="-122"/>
              </a:rPr>
              <a:t>　　　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-1404938" y="225425"/>
            <a:ext cx="8229601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00FF00"/>
                </a:solidFill>
              </a:rPr>
              <a:t>（</a:t>
            </a:r>
            <a:r>
              <a:rPr lang="en-US" altLang="zh-CN" sz="2800" smtClean="0">
                <a:solidFill>
                  <a:srgbClr val="00FF00"/>
                </a:solidFill>
              </a:rPr>
              <a:t>2</a:t>
            </a:r>
            <a:r>
              <a:rPr lang="zh-CN" altLang="en-US" sz="2800" smtClean="0">
                <a:solidFill>
                  <a:srgbClr val="00FF00"/>
                </a:solidFill>
              </a:rPr>
              <a:t>）结构变化： </a:t>
            </a:r>
            <a:r>
              <a:rPr lang="en-US" altLang="zh-CN" sz="2800" smtClean="0">
                <a:solidFill>
                  <a:srgbClr val="00FF00"/>
                </a:solidFill>
              </a:rPr>
              <a:t>2</a:t>
            </a:r>
            <a:r>
              <a:rPr lang="zh-CN" altLang="en-US" sz="2800" smtClean="0">
                <a:solidFill>
                  <a:srgbClr val="00FF00"/>
                </a:solidFill>
              </a:rPr>
              <a:t>阶    </a:t>
            </a:r>
            <a:r>
              <a:rPr lang="en-US" altLang="zh-CN" sz="2800" smtClean="0">
                <a:solidFill>
                  <a:srgbClr val="00FF00"/>
                </a:solidFill>
              </a:rPr>
              <a:t>3</a:t>
            </a:r>
            <a:r>
              <a:rPr lang="zh-CN" altLang="en-US" sz="2800" smtClean="0">
                <a:solidFill>
                  <a:srgbClr val="00FF00"/>
                </a:solidFill>
              </a:rPr>
              <a:t>阶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606550"/>
            <a:ext cx="84978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</a:t>
            </a:r>
          </a:p>
        </p:txBody>
      </p:sp>
      <p:sp>
        <p:nvSpPr>
          <p:cNvPr id="96270" name="Line 4"/>
          <p:cNvSpPr>
            <a:spLocks noChangeShapeType="1"/>
          </p:cNvSpPr>
          <p:nvPr/>
        </p:nvSpPr>
        <p:spPr bwMode="auto">
          <a:xfrm flipV="1">
            <a:off x="755650" y="2103438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1" name="Line 5"/>
          <p:cNvSpPr>
            <a:spLocks noChangeShapeType="1"/>
          </p:cNvSpPr>
          <p:nvPr/>
        </p:nvSpPr>
        <p:spPr bwMode="auto">
          <a:xfrm>
            <a:off x="603250" y="5075238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2" name="Line 6"/>
          <p:cNvSpPr>
            <a:spLocks noChangeShapeType="1"/>
          </p:cNvSpPr>
          <p:nvPr/>
        </p:nvSpPr>
        <p:spPr bwMode="auto">
          <a:xfrm flipV="1">
            <a:off x="5175250" y="2179638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3" name="Line 7"/>
          <p:cNvSpPr>
            <a:spLocks noChangeShapeType="1"/>
          </p:cNvSpPr>
          <p:nvPr/>
        </p:nvSpPr>
        <p:spPr bwMode="auto">
          <a:xfrm>
            <a:off x="5099050" y="5075238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4" name="Line 8"/>
          <p:cNvSpPr>
            <a:spLocks noChangeShapeType="1"/>
          </p:cNvSpPr>
          <p:nvPr/>
        </p:nvSpPr>
        <p:spPr bwMode="auto">
          <a:xfrm>
            <a:off x="527050" y="2865438"/>
            <a:ext cx="3657600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5" name="Line 9"/>
          <p:cNvSpPr>
            <a:spLocks noChangeShapeType="1"/>
          </p:cNvSpPr>
          <p:nvPr/>
        </p:nvSpPr>
        <p:spPr bwMode="auto">
          <a:xfrm>
            <a:off x="4946650" y="2865438"/>
            <a:ext cx="3657600" cy="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58" name="Object 10"/>
          <p:cNvGraphicFramePr>
            <a:graphicFrameLocks noChangeAspect="1"/>
          </p:cNvGraphicFramePr>
          <p:nvPr/>
        </p:nvGraphicFramePr>
        <p:xfrm>
          <a:off x="4376738" y="5334000"/>
          <a:ext cx="1889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2" name="Equation" r:id="rId3" imgW="88560" imgH="152280" progId="Equation.DSMT4">
                  <p:embed/>
                </p:oleObj>
              </mc:Choice>
              <mc:Fallback>
                <p:oleObj name="Equation" r:id="rId3" imgW="88560" imgH="152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5334000"/>
                        <a:ext cx="1889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11"/>
          <p:cNvGraphicFramePr>
            <a:graphicFrameLocks noChangeAspect="1"/>
          </p:cNvGraphicFramePr>
          <p:nvPr/>
        </p:nvGraphicFramePr>
        <p:xfrm>
          <a:off x="8680450" y="5227638"/>
          <a:ext cx="1889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3" name="Equation" r:id="rId5" imgW="88560" imgH="152280" progId="Equation.DSMT4">
                  <p:embed/>
                </p:oleObj>
              </mc:Choice>
              <mc:Fallback>
                <p:oleObj name="Equation" r:id="rId5" imgW="88560" imgH="152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0" y="5227638"/>
                        <a:ext cx="1889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12"/>
          <p:cNvGraphicFramePr>
            <a:graphicFrameLocks noChangeAspect="1"/>
          </p:cNvGraphicFramePr>
          <p:nvPr/>
        </p:nvGraphicFramePr>
        <p:xfrm>
          <a:off x="2051050" y="5380038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4" name="Equation" r:id="rId7" imgW="609480" imgH="203040" progId="Equation.DSMT4">
                  <p:embed/>
                </p:oleObj>
              </mc:Choice>
              <mc:Fallback>
                <p:oleObj name="Equation" r:id="rId7" imgW="609480" imgH="2030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80038"/>
                        <a:ext cx="1295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13"/>
          <p:cNvGraphicFramePr>
            <a:graphicFrameLocks noChangeAspect="1"/>
          </p:cNvGraphicFramePr>
          <p:nvPr/>
        </p:nvGraphicFramePr>
        <p:xfrm>
          <a:off x="6546850" y="5303838"/>
          <a:ext cx="11604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5" name="Equation" r:id="rId9" imgW="545760" imgH="203040" progId="Equation.DSMT4">
                  <p:embed/>
                </p:oleObj>
              </mc:Choice>
              <mc:Fallback>
                <p:oleObj name="Equation" r:id="rId9" imgW="545760" imgH="2030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5303838"/>
                        <a:ext cx="11604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14"/>
          <p:cNvGraphicFramePr>
            <a:graphicFrameLocks noChangeAspect="1"/>
          </p:cNvGraphicFramePr>
          <p:nvPr/>
        </p:nvGraphicFramePr>
        <p:xfrm>
          <a:off x="854075" y="2087563"/>
          <a:ext cx="2968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6"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087563"/>
                        <a:ext cx="2968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15"/>
          <p:cNvGraphicFramePr>
            <a:graphicFrameLocks noChangeAspect="1"/>
          </p:cNvGraphicFramePr>
          <p:nvPr/>
        </p:nvGraphicFramePr>
        <p:xfrm>
          <a:off x="5327650" y="2179638"/>
          <a:ext cx="2968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7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179638"/>
                        <a:ext cx="2968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6" name="Freeform 16"/>
          <p:cNvSpPr>
            <a:spLocks/>
          </p:cNvSpPr>
          <p:nvPr/>
        </p:nvSpPr>
        <p:spPr bwMode="auto">
          <a:xfrm>
            <a:off x="755650" y="2649538"/>
            <a:ext cx="2667000" cy="2425700"/>
          </a:xfrm>
          <a:custGeom>
            <a:avLst/>
            <a:gdLst>
              <a:gd name="T0" fmla="*/ 0 w 1680"/>
              <a:gd name="T1" fmla="*/ 1528 h 1528"/>
              <a:gd name="T2" fmla="*/ 192 w 1680"/>
              <a:gd name="T3" fmla="*/ 328 h 1528"/>
              <a:gd name="T4" fmla="*/ 288 w 1680"/>
              <a:gd name="T5" fmla="*/ 40 h 1528"/>
              <a:gd name="T6" fmla="*/ 384 w 1680"/>
              <a:gd name="T7" fmla="*/ 88 h 1528"/>
              <a:gd name="T8" fmla="*/ 432 w 1680"/>
              <a:gd name="T9" fmla="*/ 184 h 1528"/>
              <a:gd name="T10" fmla="*/ 528 w 1680"/>
              <a:gd name="T11" fmla="*/ 232 h 1528"/>
              <a:gd name="T12" fmla="*/ 720 w 1680"/>
              <a:gd name="T13" fmla="*/ 136 h 1528"/>
              <a:gd name="T14" fmla="*/ 912 w 1680"/>
              <a:gd name="T15" fmla="*/ 88 h 1528"/>
              <a:gd name="T16" fmla="*/ 1056 w 1680"/>
              <a:gd name="T17" fmla="*/ 184 h 1528"/>
              <a:gd name="T18" fmla="*/ 1296 w 1680"/>
              <a:gd name="T19" fmla="*/ 136 h 1528"/>
              <a:gd name="T20" fmla="*/ 1680 w 1680"/>
              <a:gd name="T21" fmla="*/ 136 h 15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0"/>
              <a:gd name="T34" fmla="*/ 0 h 1528"/>
              <a:gd name="T35" fmla="*/ 1680 w 1680"/>
              <a:gd name="T36" fmla="*/ 1528 h 15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0" h="1528">
                <a:moveTo>
                  <a:pt x="0" y="1528"/>
                </a:moveTo>
                <a:cubicBezTo>
                  <a:pt x="72" y="1052"/>
                  <a:pt x="144" y="576"/>
                  <a:pt x="192" y="328"/>
                </a:cubicBezTo>
                <a:cubicBezTo>
                  <a:pt x="240" y="80"/>
                  <a:pt x="256" y="80"/>
                  <a:pt x="288" y="40"/>
                </a:cubicBezTo>
                <a:cubicBezTo>
                  <a:pt x="320" y="0"/>
                  <a:pt x="360" y="64"/>
                  <a:pt x="384" y="88"/>
                </a:cubicBezTo>
                <a:cubicBezTo>
                  <a:pt x="408" y="112"/>
                  <a:pt x="408" y="160"/>
                  <a:pt x="432" y="184"/>
                </a:cubicBezTo>
                <a:cubicBezTo>
                  <a:pt x="456" y="208"/>
                  <a:pt x="480" y="240"/>
                  <a:pt x="528" y="232"/>
                </a:cubicBezTo>
                <a:cubicBezTo>
                  <a:pt x="576" y="224"/>
                  <a:pt x="656" y="160"/>
                  <a:pt x="720" y="136"/>
                </a:cubicBezTo>
                <a:cubicBezTo>
                  <a:pt x="784" y="112"/>
                  <a:pt x="856" y="80"/>
                  <a:pt x="912" y="88"/>
                </a:cubicBezTo>
                <a:cubicBezTo>
                  <a:pt x="968" y="96"/>
                  <a:pt x="992" y="176"/>
                  <a:pt x="1056" y="184"/>
                </a:cubicBezTo>
                <a:cubicBezTo>
                  <a:pt x="1120" y="192"/>
                  <a:pt x="1192" y="144"/>
                  <a:pt x="1296" y="136"/>
                </a:cubicBezTo>
                <a:cubicBezTo>
                  <a:pt x="1400" y="128"/>
                  <a:pt x="1540" y="132"/>
                  <a:pt x="1680" y="13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7" name="Freeform 17"/>
          <p:cNvSpPr>
            <a:spLocks/>
          </p:cNvSpPr>
          <p:nvPr/>
        </p:nvSpPr>
        <p:spPr bwMode="auto">
          <a:xfrm>
            <a:off x="755650" y="2217738"/>
            <a:ext cx="2819400" cy="2857500"/>
          </a:xfrm>
          <a:custGeom>
            <a:avLst/>
            <a:gdLst>
              <a:gd name="T0" fmla="*/ 0 w 1776"/>
              <a:gd name="T1" fmla="*/ 1800 h 1800"/>
              <a:gd name="T2" fmla="*/ 432 w 1776"/>
              <a:gd name="T3" fmla="*/ 360 h 1800"/>
              <a:gd name="T4" fmla="*/ 576 w 1776"/>
              <a:gd name="T5" fmla="*/ 24 h 1800"/>
              <a:gd name="T6" fmla="*/ 768 w 1776"/>
              <a:gd name="T7" fmla="*/ 504 h 1800"/>
              <a:gd name="T8" fmla="*/ 864 w 1776"/>
              <a:gd name="T9" fmla="*/ 696 h 1800"/>
              <a:gd name="T10" fmla="*/ 1008 w 1776"/>
              <a:gd name="T11" fmla="*/ 360 h 1800"/>
              <a:gd name="T12" fmla="*/ 1104 w 1776"/>
              <a:gd name="T13" fmla="*/ 72 h 1800"/>
              <a:gd name="T14" fmla="*/ 1296 w 1776"/>
              <a:gd name="T15" fmla="*/ 600 h 1800"/>
              <a:gd name="T16" fmla="*/ 1440 w 1776"/>
              <a:gd name="T17" fmla="*/ 696 h 1800"/>
              <a:gd name="T18" fmla="*/ 1584 w 1776"/>
              <a:gd name="T19" fmla="*/ 120 h 1800"/>
              <a:gd name="T20" fmla="*/ 1776 w 1776"/>
              <a:gd name="T21" fmla="*/ 696 h 18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76"/>
              <a:gd name="T34" fmla="*/ 0 h 1800"/>
              <a:gd name="T35" fmla="*/ 1776 w 1776"/>
              <a:gd name="T36" fmla="*/ 1800 h 18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76" h="1800">
                <a:moveTo>
                  <a:pt x="0" y="1800"/>
                </a:moveTo>
                <a:cubicBezTo>
                  <a:pt x="168" y="1228"/>
                  <a:pt x="336" y="656"/>
                  <a:pt x="432" y="360"/>
                </a:cubicBezTo>
                <a:cubicBezTo>
                  <a:pt x="528" y="64"/>
                  <a:pt x="520" y="0"/>
                  <a:pt x="576" y="24"/>
                </a:cubicBezTo>
                <a:cubicBezTo>
                  <a:pt x="632" y="48"/>
                  <a:pt x="720" y="392"/>
                  <a:pt x="768" y="504"/>
                </a:cubicBezTo>
                <a:cubicBezTo>
                  <a:pt x="816" y="616"/>
                  <a:pt x="824" y="720"/>
                  <a:pt x="864" y="696"/>
                </a:cubicBezTo>
                <a:cubicBezTo>
                  <a:pt x="904" y="672"/>
                  <a:pt x="968" y="464"/>
                  <a:pt x="1008" y="360"/>
                </a:cubicBezTo>
                <a:cubicBezTo>
                  <a:pt x="1048" y="256"/>
                  <a:pt x="1056" y="32"/>
                  <a:pt x="1104" y="72"/>
                </a:cubicBezTo>
                <a:cubicBezTo>
                  <a:pt x="1152" y="112"/>
                  <a:pt x="1240" y="496"/>
                  <a:pt x="1296" y="600"/>
                </a:cubicBezTo>
                <a:cubicBezTo>
                  <a:pt x="1352" y="704"/>
                  <a:pt x="1392" y="776"/>
                  <a:pt x="1440" y="696"/>
                </a:cubicBezTo>
                <a:cubicBezTo>
                  <a:pt x="1488" y="616"/>
                  <a:pt x="1528" y="120"/>
                  <a:pt x="1584" y="120"/>
                </a:cubicBezTo>
                <a:cubicBezTo>
                  <a:pt x="1640" y="120"/>
                  <a:pt x="1744" y="600"/>
                  <a:pt x="1776" y="6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8" name="Freeform 18"/>
          <p:cNvSpPr>
            <a:spLocks/>
          </p:cNvSpPr>
          <p:nvPr/>
        </p:nvSpPr>
        <p:spPr bwMode="auto">
          <a:xfrm>
            <a:off x="5175250" y="2636838"/>
            <a:ext cx="2667000" cy="2425700"/>
          </a:xfrm>
          <a:custGeom>
            <a:avLst/>
            <a:gdLst>
              <a:gd name="T0" fmla="*/ 0 w 1680"/>
              <a:gd name="T1" fmla="*/ 1528 h 1528"/>
              <a:gd name="T2" fmla="*/ 192 w 1680"/>
              <a:gd name="T3" fmla="*/ 328 h 1528"/>
              <a:gd name="T4" fmla="*/ 288 w 1680"/>
              <a:gd name="T5" fmla="*/ 40 h 1528"/>
              <a:gd name="T6" fmla="*/ 384 w 1680"/>
              <a:gd name="T7" fmla="*/ 88 h 1528"/>
              <a:gd name="T8" fmla="*/ 432 w 1680"/>
              <a:gd name="T9" fmla="*/ 184 h 1528"/>
              <a:gd name="T10" fmla="*/ 528 w 1680"/>
              <a:gd name="T11" fmla="*/ 232 h 1528"/>
              <a:gd name="T12" fmla="*/ 720 w 1680"/>
              <a:gd name="T13" fmla="*/ 136 h 1528"/>
              <a:gd name="T14" fmla="*/ 912 w 1680"/>
              <a:gd name="T15" fmla="*/ 88 h 1528"/>
              <a:gd name="T16" fmla="*/ 1056 w 1680"/>
              <a:gd name="T17" fmla="*/ 184 h 1528"/>
              <a:gd name="T18" fmla="*/ 1296 w 1680"/>
              <a:gd name="T19" fmla="*/ 136 h 1528"/>
              <a:gd name="T20" fmla="*/ 1680 w 1680"/>
              <a:gd name="T21" fmla="*/ 136 h 15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80"/>
              <a:gd name="T34" fmla="*/ 0 h 1528"/>
              <a:gd name="T35" fmla="*/ 1680 w 1680"/>
              <a:gd name="T36" fmla="*/ 1528 h 15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80" h="1528">
                <a:moveTo>
                  <a:pt x="0" y="1528"/>
                </a:moveTo>
                <a:cubicBezTo>
                  <a:pt x="72" y="1052"/>
                  <a:pt x="144" y="576"/>
                  <a:pt x="192" y="328"/>
                </a:cubicBezTo>
                <a:cubicBezTo>
                  <a:pt x="240" y="80"/>
                  <a:pt x="256" y="80"/>
                  <a:pt x="288" y="40"/>
                </a:cubicBezTo>
                <a:cubicBezTo>
                  <a:pt x="320" y="0"/>
                  <a:pt x="360" y="64"/>
                  <a:pt x="384" y="88"/>
                </a:cubicBezTo>
                <a:cubicBezTo>
                  <a:pt x="408" y="112"/>
                  <a:pt x="408" y="160"/>
                  <a:pt x="432" y="184"/>
                </a:cubicBezTo>
                <a:cubicBezTo>
                  <a:pt x="456" y="208"/>
                  <a:pt x="480" y="240"/>
                  <a:pt x="528" y="232"/>
                </a:cubicBezTo>
                <a:cubicBezTo>
                  <a:pt x="576" y="224"/>
                  <a:pt x="656" y="160"/>
                  <a:pt x="720" y="136"/>
                </a:cubicBezTo>
                <a:cubicBezTo>
                  <a:pt x="784" y="112"/>
                  <a:pt x="856" y="80"/>
                  <a:pt x="912" y="88"/>
                </a:cubicBezTo>
                <a:cubicBezTo>
                  <a:pt x="968" y="96"/>
                  <a:pt x="992" y="176"/>
                  <a:pt x="1056" y="184"/>
                </a:cubicBezTo>
                <a:cubicBezTo>
                  <a:pt x="1120" y="192"/>
                  <a:pt x="1192" y="144"/>
                  <a:pt x="1296" y="136"/>
                </a:cubicBezTo>
                <a:cubicBezTo>
                  <a:pt x="1400" y="128"/>
                  <a:pt x="1540" y="132"/>
                  <a:pt x="1680" y="13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9" name="Freeform 20"/>
          <p:cNvSpPr>
            <a:spLocks/>
          </p:cNvSpPr>
          <p:nvPr/>
        </p:nvSpPr>
        <p:spPr bwMode="auto">
          <a:xfrm>
            <a:off x="5175250" y="2509838"/>
            <a:ext cx="2133600" cy="2565400"/>
          </a:xfrm>
          <a:custGeom>
            <a:avLst/>
            <a:gdLst>
              <a:gd name="T0" fmla="*/ 0 w 1344"/>
              <a:gd name="T1" fmla="*/ 1616 h 1616"/>
              <a:gd name="T2" fmla="*/ 336 w 1344"/>
              <a:gd name="T3" fmla="*/ 224 h 1616"/>
              <a:gd name="T4" fmla="*/ 576 w 1344"/>
              <a:gd name="T5" fmla="*/ 272 h 1616"/>
              <a:gd name="T6" fmla="*/ 672 w 1344"/>
              <a:gd name="T7" fmla="*/ 272 h 1616"/>
              <a:gd name="T8" fmla="*/ 816 w 1344"/>
              <a:gd name="T9" fmla="*/ 224 h 1616"/>
              <a:gd name="T10" fmla="*/ 1200 w 1344"/>
              <a:gd name="T11" fmla="*/ 224 h 1616"/>
              <a:gd name="T12" fmla="*/ 1344 w 1344"/>
              <a:gd name="T13" fmla="*/ 272 h 16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4"/>
              <a:gd name="T22" fmla="*/ 0 h 1616"/>
              <a:gd name="T23" fmla="*/ 1344 w 1344"/>
              <a:gd name="T24" fmla="*/ 1616 h 16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4" h="1616">
                <a:moveTo>
                  <a:pt x="0" y="1616"/>
                </a:moveTo>
                <a:cubicBezTo>
                  <a:pt x="120" y="1032"/>
                  <a:pt x="240" y="448"/>
                  <a:pt x="336" y="224"/>
                </a:cubicBezTo>
                <a:cubicBezTo>
                  <a:pt x="432" y="0"/>
                  <a:pt x="520" y="264"/>
                  <a:pt x="576" y="272"/>
                </a:cubicBezTo>
                <a:cubicBezTo>
                  <a:pt x="632" y="280"/>
                  <a:pt x="632" y="280"/>
                  <a:pt x="672" y="272"/>
                </a:cubicBezTo>
                <a:cubicBezTo>
                  <a:pt x="712" y="264"/>
                  <a:pt x="728" y="232"/>
                  <a:pt x="816" y="224"/>
                </a:cubicBezTo>
                <a:cubicBezTo>
                  <a:pt x="904" y="216"/>
                  <a:pt x="1112" y="216"/>
                  <a:pt x="1200" y="224"/>
                </a:cubicBezTo>
                <a:cubicBezTo>
                  <a:pt x="1288" y="232"/>
                  <a:pt x="1316" y="252"/>
                  <a:pt x="1344" y="27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0" name="AutoShape 21"/>
          <p:cNvSpPr>
            <a:spLocks noChangeArrowheads="1"/>
          </p:cNvSpPr>
          <p:nvPr/>
        </p:nvSpPr>
        <p:spPr bwMode="auto">
          <a:xfrm>
            <a:off x="3887788" y="728663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64" name="Object 22"/>
          <p:cNvGraphicFramePr>
            <a:graphicFrameLocks noChangeAspect="1"/>
          </p:cNvGraphicFramePr>
          <p:nvPr/>
        </p:nvGraphicFramePr>
        <p:xfrm>
          <a:off x="755650" y="1341438"/>
          <a:ext cx="3124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8" name="Equation" r:id="rId15" imgW="1434960" imgH="457200" progId="Equation.DSMT4">
                  <p:embed/>
                </p:oleObj>
              </mc:Choice>
              <mc:Fallback>
                <p:oleObj name="Equation" r:id="rId15" imgW="1434960" imgH="457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3124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23"/>
          <p:cNvGraphicFramePr>
            <a:graphicFrameLocks noChangeAspect="1"/>
          </p:cNvGraphicFramePr>
          <p:nvPr/>
        </p:nvGraphicFramePr>
        <p:xfrm>
          <a:off x="4718050" y="1417638"/>
          <a:ext cx="40386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9" name="Equation" r:id="rId17" imgW="1904760" imgH="457200" progId="Equation.DSMT4">
                  <p:embed/>
                </p:oleObj>
              </mc:Choice>
              <mc:Fallback>
                <p:oleObj name="Equation" r:id="rId17" imgW="1904760" imgH="45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1417638"/>
                        <a:ext cx="40386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1" name="AutoShape 24"/>
          <p:cNvSpPr>
            <a:spLocks noChangeArrowheads="1"/>
          </p:cNvSpPr>
          <p:nvPr/>
        </p:nvSpPr>
        <p:spPr bwMode="auto">
          <a:xfrm>
            <a:off x="3956050" y="172243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66" name="Object 25"/>
          <p:cNvGraphicFramePr>
            <a:graphicFrameLocks noChangeAspect="1"/>
          </p:cNvGraphicFramePr>
          <p:nvPr/>
        </p:nvGraphicFramePr>
        <p:xfrm>
          <a:off x="1974850" y="3932238"/>
          <a:ext cx="9286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0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932238"/>
                        <a:ext cx="9286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26"/>
          <p:cNvGraphicFramePr>
            <a:graphicFrameLocks noChangeAspect="1"/>
          </p:cNvGraphicFramePr>
          <p:nvPr/>
        </p:nvGraphicFramePr>
        <p:xfrm>
          <a:off x="6013450" y="3703638"/>
          <a:ext cx="17541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1" name="Equation" r:id="rId21" imgW="647640" imgH="203040" progId="Equation.DSMT4">
                  <p:embed/>
                </p:oleObj>
              </mc:Choice>
              <mc:Fallback>
                <p:oleObj name="Equation" r:id="rId21" imgW="64764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3703638"/>
                        <a:ext cx="17541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hlink"/>
                </a:solidFill>
              </a:rPr>
              <a:t>3.4 </a:t>
            </a:r>
            <a:r>
              <a:rPr lang="zh-CN" altLang="en-US" smtClean="0">
                <a:solidFill>
                  <a:schemeClr val="hlink"/>
                </a:solidFill>
              </a:rPr>
              <a:t>模糊控制规则自调整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1.</a:t>
            </a:r>
            <a:r>
              <a:rPr lang="zh-CN" altLang="en-US" b="1" smtClean="0">
                <a:solidFill>
                  <a:schemeClr val="hlink"/>
                </a:solidFill>
              </a:rPr>
              <a:t>控制规则可调整的</a:t>
            </a:r>
            <a:r>
              <a:rPr lang="en-US" altLang="zh-CN" b="1" smtClean="0">
                <a:solidFill>
                  <a:schemeClr val="hlink"/>
                </a:solidFill>
              </a:rPr>
              <a:t>FC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2.</a:t>
            </a:r>
            <a:r>
              <a:rPr lang="zh-CN" altLang="en-US" b="1" smtClean="0">
                <a:solidFill>
                  <a:schemeClr val="hlink"/>
                </a:solidFill>
              </a:rPr>
              <a:t>带调整因子的控制规则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3.</a:t>
            </a:r>
            <a:r>
              <a:rPr lang="zh-CN" altLang="en-US" b="1" smtClean="0">
                <a:solidFill>
                  <a:schemeClr val="hlink"/>
                </a:solidFill>
              </a:rPr>
              <a:t>调整因子自寻优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4. FC+PID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5. PID</a:t>
            </a:r>
            <a:r>
              <a:rPr lang="zh-CN" altLang="en-US" b="1" smtClean="0">
                <a:solidFill>
                  <a:schemeClr val="hlink"/>
                </a:solidFill>
              </a:rPr>
              <a:t>模糊控制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chemeClr val="hlink"/>
                </a:solidFill>
              </a:rPr>
              <a:t>6. </a:t>
            </a:r>
            <a:r>
              <a:rPr lang="zh-CN" altLang="en-US" b="1" smtClean="0">
                <a:solidFill>
                  <a:schemeClr val="hlink"/>
                </a:solidFill>
              </a:rPr>
              <a:t>自适应模糊控制</a:t>
            </a:r>
          </a:p>
        </p:txBody>
      </p:sp>
    </p:spTree>
  </p:cSld>
  <p:clrMapOvr>
    <a:masterClrMapping/>
  </p:clrMapOvr>
  <p:transition spd="med"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41325"/>
            <a:ext cx="8229600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</a:rPr>
              <a:t>1.</a:t>
            </a:r>
            <a:r>
              <a:rPr lang="zh-CN" altLang="en-US" b="1" smtClean="0">
                <a:solidFill>
                  <a:srgbClr val="00FF00"/>
                </a:solidFill>
              </a:rPr>
              <a:t>控制规则可调整的</a:t>
            </a:r>
            <a:r>
              <a:rPr lang="en-US" altLang="zh-CN" b="1" smtClean="0">
                <a:solidFill>
                  <a:srgbClr val="00FF00"/>
                </a:solidFill>
              </a:rPr>
              <a:t>FC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控制规则的</a:t>
            </a:r>
            <a:r>
              <a:rPr lang="zh-CN" altLang="en-US" b="1" smtClean="0">
                <a:solidFill>
                  <a:schemeClr val="hlink"/>
                </a:solidFill>
              </a:rPr>
              <a:t>解析描述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定义：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CN" b="1" smtClean="0"/>
          </a:p>
        </p:txBody>
      </p:sp>
      <p:graphicFrame>
        <p:nvGraphicFramePr>
          <p:cNvPr id="97282" name="Object 4"/>
          <p:cNvGraphicFramePr>
            <a:graphicFrameLocks noChangeAspect="1"/>
          </p:cNvGraphicFramePr>
          <p:nvPr/>
        </p:nvGraphicFramePr>
        <p:xfrm>
          <a:off x="1727200" y="1808163"/>
          <a:ext cx="46958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5" name="Equation" r:id="rId3" imgW="2209680" imgH="203040" progId="Equation.DSMT4">
                  <p:embed/>
                </p:oleObj>
              </mc:Choice>
              <mc:Fallback>
                <p:oleObj name="Equation" r:id="rId3" imgW="2209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808163"/>
                        <a:ext cx="46958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5"/>
          <p:cNvGraphicFramePr>
            <a:graphicFrameLocks noChangeAspect="1"/>
          </p:cNvGraphicFramePr>
          <p:nvPr/>
        </p:nvGraphicFramePr>
        <p:xfrm>
          <a:off x="1835150" y="2457450"/>
          <a:ext cx="24558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6" name="Equation" r:id="rId5" imgW="1155600" imgH="431640" progId="Equation.DSMT4">
                  <p:embed/>
                </p:oleObj>
              </mc:Choice>
              <mc:Fallback>
                <p:oleObj name="Equation" r:id="rId5" imgW="11556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57450"/>
                        <a:ext cx="245586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6"/>
          <p:cNvGraphicFramePr>
            <a:graphicFrameLocks noChangeAspect="1"/>
          </p:cNvGraphicFramePr>
          <p:nvPr/>
        </p:nvGraphicFramePr>
        <p:xfrm>
          <a:off x="1727200" y="3681413"/>
          <a:ext cx="52895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7" name="Equation" r:id="rId7" imgW="2489040" imgH="253800" progId="Equation.DSMT4">
                  <p:embed/>
                </p:oleObj>
              </mc:Choice>
              <mc:Fallback>
                <p:oleObj name="Equation" r:id="rId7" imgW="248904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681413"/>
                        <a:ext cx="52895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7"/>
          <p:cNvGraphicFramePr>
            <a:graphicFrameLocks noChangeAspect="1"/>
          </p:cNvGraphicFramePr>
          <p:nvPr/>
        </p:nvGraphicFramePr>
        <p:xfrm>
          <a:off x="1727200" y="4616450"/>
          <a:ext cx="21859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8" name="Equation" r:id="rId9" imgW="1028520" imgH="253800" progId="Equation.DSMT4">
                  <p:embed/>
                </p:oleObj>
              </mc:Choice>
              <mc:Fallback>
                <p:oleObj name="Equation" r:id="rId9" imgW="10285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616450"/>
                        <a:ext cx="21859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graphicFrame>
        <p:nvGraphicFramePr>
          <p:cNvPr id="294999" name="Group 87"/>
          <p:cNvGraphicFramePr>
            <a:graphicFrameLocks noGrp="1"/>
          </p:cNvGraphicFramePr>
          <p:nvPr/>
        </p:nvGraphicFramePr>
        <p:xfrm>
          <a:off x="1223963" y="1557338"/>
          <a:ext cx="6096000" cy="414528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+3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5000" name="Rectangle 88"/>
          <p:cNvSpPr>
            <a:spLocks noGrp="1" noChangeArrowheads="1"/>
          </p:cNvSpPr>
          <p:nvPr>
            <p:ph type="title"/>
          </p:nvPr>
        </p:nvSpPr>
        <p:spPr>
          <a:xfrm>
            <a:off x="935038" y="0"/>
            <a:ext cx="4968875" cy="935038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altLang="zh-CN" smtClean="0"/>
              <a:t>            </a:t>
            </a:r>
            <a:r>
              <a:rPr lang="zh-CN" altLang="en-US" sz="3200" smtClean="0"/>
              <a:t>控制规则表</a:t>
            </a:r>
          </a:p>
        </p:txBody>
      </p:sp>
      <p:graphicFrame>
        <p:nvGraphicFramePr>
          <p:cNvPr id="98306" name="Object 89"/>
          <p:cNvGraphicFramePr>
            <a:graphicFrameLocks noChangeAspect="1"/>
          </p:cNvGraphicFramePr>
          <p:nvPr/>
        </p:nvGraphicFramePr>
        <p:xfrm>
          <a:off x="587375" y="3476625"/>
          <a:ext cx="3238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8"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476625"/>
                        <a:ext cx="3238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90"/>
          <p:cNvGraphicFramePr>
            <a:graphicFrameLocks noChangeAspect="1"/>
          </p:cNvGraphicFramePr>
          <p:nvPr/>
        </p:nvGraphicFramePr>
        <p:xfrm>
          <a:off x="3967163" y="1100138"/>
          <a:ext cx="5397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9" name="Equation" r:id="rId5" imgW="253800" imgH="177480" progId="Equation.DSMT4">
                  <p:embed/>
                </p:oleObj>
              </mc:Choice>
              <mc:Fallback>
                <p:oleObj name="Equation" r:id="rId5" imgW="253800" imgH="17748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1100138"/>
                        <a:ext cx="5397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93" name="AutoShape 92"/>
          <p:cNvSpPr>
            <a:spLocks noChangeArrowheads="1"/>
          </p:cNvSpPr>
          <p:nvPr/>
        </p:nvSpPr>
        <p:spPr bwMode="auto">
          <a:xfrm>
            <a:off x="7472363" y="1481138"/>
            <a:ext cx="1066800" cy="304800"/>
          </a:xfrm>
          <a:prstGeom prst="wedgeRoundRectCallout">
            <a:avLst>
              <a:gd name="adj1" fmla="val -72319"/>
              <a:gd name="adj2" fmla="val 339065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bg2"/>
                </a:solidFill>
                <a:latin typeface="Tahoma" pitchFamily="34" charset="0"/>
              </a:rPr>
              <a:t>U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graphicFrame>
        <p:nvGraphicFramePr>
          <p:cNvPr id="99330" name="Object 4"/>
          <p:cNvGraphicFramePr>
            <a:graphicFrameLocks noChangeAspect="1"/>
          </p:cNvGraphicFramePr>
          <p:nvPr/>
        </p:nvGraphicFramePr>
        <p:xfrm>
          <a:off x="1511300" y="1628775"/>
          <a:ext cx="47228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8" name="Equation" r:id="rId3" imgW="2222280" imgH="253800" progId="Equation.DSMT4">
                  <p:embed/>
                </p:oleObj>
              </mc:Choice>
              <mc:Fallback>
                <p:oleObj name="Equation" r:id="rId3" imgW="22222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628775"/>
                        <a:ext cx="47228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5"/>
          <p:cNvGraphicFramePr>
            <a:graphicFrameLocks noChangeAspect="1"/>
          </p:cNvGraphicFramePr>
          <p:nvPr/>
        </p:nvGraphicFramePr>
        <p:xfrm>
          <a:off x="1587500" y="2390775"/>
          <a:ext cx="41560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9" name="Equation" r:id="rId5" imgW="1955520" imgH="215640" progId="Equation.DSMT4">
                  <p:embed/>
                </p:oleObj>
              </mc:Choice>
              <mc:Fallback>
                <p:oleObj name="Equation" r:id="rId5" imgW="195552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390775"/>
                        <a:ext cx="41560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6"/>
          <p:cNvGraphicFramePr>
            <a:graphicFrameLocks noChangeAspect="1"/>
          </p:cNvGraphicFramePr>
          <p:nvPr/>
        </p:nvGraphicFramePr>
        <p:xfrm>
          <a:off x="673100" y="3228975"/>
          <a:ext cx="66119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0" name="Equation" r:id="rId7" imgW="3111480" imgH="241200" progId="Equation.DSMT4">
                  <p:embed/>
                </p:oleObj>
              </mc:Choice>
              <mc:Fallback>
                <p:oleObj name="Equation" r:id="rId7" imgW="31114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228975"/>
                        <a:ext cx="66119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7"/>
          <p:cNvGraphicFramePr>
            <a:graphicFrameLocks noChangeAspect="1"/>
          </p:cNvGraphicFramePr>
          <p:nvPr/>
        </p:nvGraphicFramePr>
        <p:xfrm>
          <a:off x="673100" y="4067175"/>
          <a:ext cx="5721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1" name="Equation" r:id="rId9" imgW="2692080" imgH="228600" progId="Equation.DSMT4">
                  <p:embed/>
                </p:oleObj>
              </mc:Choice>
              <mc:Fallback>
                <p:oleObj name="Equation" r:id="rId9" imgW="26920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4067175"/>
                        <a:ext cx="5721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6" name="Rectangle 8"/>
          <p:cNvSpPr>
            <a:spLocks noGrp="1" noChangeArrowheads="1"/>
          </p:cNvSpPr>
          <p:nvPr>
            <p:ph type="title"/>
          </p:nvPr>
        </p:nvSpPr>
        <p:spPr>
          <a:xfrm>
            <a:off x="-1081088" y="0"/>
            <a:ext cx="8229601" cy="11430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2.</a:t>
            </a:r>
            <a:r>
              <a:rPr lang="zh-CN" altLang="en-US" sz="3200" smtClean="0">
                <a:solidFill>
                  <a:srgbClr val="00FF00"/>
                </a:solidFill>
              </a:rPr>
              <a:t>带调整因子的控制规则</a:t>
            </a:r>
          </a:p>
        </p:txBody>
      </p:sp>
      <p:graphicFrame>
        <p:nvGraphicFramePr>
          <p:cNvPr id="99334" name="Object 10"/>
          <p:cNvGraphicFramePr>
            <a:graphicFrameLocks noChangeAspect="1"/>
          </p:cNvGraphicFramePr>
          <p:nvPr/>
        </p:nvGraphicFramePr>
        <p:xfrm>
          <a:off x="611188" y="4941888"/>
          <a:ext cx="59102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2" name="Equation" r:id="rId11" imgW="2781000" imgH="228600" progId="Equation.DSMT4">
                  <p:embed/>
                </p:oleObj>
              </mc:Choice>
              <mc:Fallback>
                <p:oleObj name="Equation" r:id="rId11" imgW="27810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41888"/>
                        <a:ext cx="59102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Line 11"/>
          <p:cNvSpPr>
            <a:spLocks noChangeShapeType="1"/>
          </p:cNvSpPr>
          <p:nvPr/>
        </p:nvSpPr>
        <p:spPr bwMode="auto">
          <a:xfrm>
            <a:off x="1495425" y="2235200"/>
            <a:ext cx="3421063" cy="0"/>
          </a:xfrm>
          <a:prstGeom prst="line">
            <a:avLst/>
          </a:prstGeom>
          <a:noFill/>
          <a:ln w="349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sp>
        <p:nvSpPr>
          <p:cNvPr id="100362" name="Line 4"/>
          <p:cNvSpPr>
            <a:spLocks noChangeShapeType="1"/>
          </p:cNvSpPr>
          <p:nvPr/>
        </p:nvSpPr>
        <p:spPr bwMode="auto">
          <a:xfrm flipV="1">
            <a:off x="2109788" y="167005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3" name="Line 5"/>
          <p:cNvSpPr>
            <a:spLocks noChangeShapeType="1"/>
          </p:cNvSpPr>
          <p:nvPr/>
        </p:nvSpPr>
        <p:spPr bwMode="auto">
          <a:xfrm>
            <a:off x="2033588" y="4718050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0354" name="Object 6"/>
          <p:cNvGraphicFramePr>
            <a:graphicFrameLocks noChangeAspect="1"/>
          </p:cNvGraphicFramePr>
          <p:nvPr/>
        </p:nvGraphicFramePr>
        <p:xfrm>
          <a:off x="5843588" y="4946650"/>
          <a:ext cx="417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5" name="Equation" r:id="rId3" imgW="88560" imgH="152280" progId="Equation.DSMT4">
                  <p:embed/>
                </p:oleObj>
              </mc:Choice>
              <mc:Fallback>
                <p:oleObj name="Equation" r:id="rId3" imgW="8856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4946650"/>
                        <a:ext cx="4175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7"/>
          <p:cNvGraphicFramePr>
            <a:graphicFrameLocks noChangeAspect="1"/>
          </p:cNvGraphicFramePr>
          <p:nvPr/>
        </p:nvGraphicFramePr>
        <p:xfrm>
          <a:off x="2338388" y="1517650"/>
          <a:ext cx="2968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6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517650"/>
                        <a:ext cx="2968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4" name="Line 8"/>
          <p:cNvSpPr>
            <a:spLocks noChangeShapeType="1"/>
          </p:cNvSpPr>
          <p:nvPr/>
        </p:nvSpPr>
        <p:spPr bwMode="auto">
          <a:xfrm>
            <a:off x="2033588" y="2279650"/>
            <a:ext cx="3657600" cy="0"/>
          </a:xfrm>
          <a:prstGeom prst="line">
            <a:avLst/>
          </a:prstGeom>
          <a:noFill/>
          <a:ln w="38100">
            <a:solidFill>
              <a:srgbClr val="9933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5" name="Freeform 14"/>
          <p:cNvSpPr>
            <a:spLocks/>
          </p:cNvSpPr>
          <p:nvPr/>
        </p:nvSpPr>
        <p:spPr bwMode="auto">
          <a:xfrm>
            <a:off x="2109788" y="2228850"/>
            <a:ext cx="3733800" cy="2489200"/>
          </a:xfrm>
          <a:custGeom>
            <a:avLst/>
            <a:gdLst>
              <a:gd name="T0" fmla="*/ 0 w 2352"/>
              <a:gd name="T1" fmla="*/ 1568 h 1568"/>
              <a:gd name="T2" fmla="*/ 768 w 2352"/>
              <a:gd name="T3" fmla="*/ 272 h 1568"/>
              <a:gd name="T4" fmla="*/ 1056 w 2352"/>
              <a:gd name="T5" fmla="*/ 32 h 1568"/>
              <a:gd name="T6" fmla="*/ 1440 w 2352"/>
              <a:gd name="T7" fmla="*/ 80 h 1568"/>
              <a:gd name="T8" fmla="*/ 1920 w 2352"/>
              <a:gd name="T9" fmla="*/ 32 h 1568"/>
              <a:gd name="T10" fmla="*/ 2352 w 2352"/>
              <a:gd name="T11" fmla="*/ 32 h 1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2"/>
              <a:gd name="T19" fmla="*/ 0 h 1568"/>
              <a:gd name="T20" fmla="*/ 2352 w 2352"/>
              <a:gd name="T21" fmla="*/ 1568 h 1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2" h="1568">
                <a:moveTo>
                  <a:pt x="0" y="1568"/>
                </a:moveTo>
                <a:cubicBezTo>
                  <a:pt x="296" y="1048"/>
                  <a:pt x="592" y="528"/>
                  <a:pt x="768" y="272"/>
                </a:cubicBezTo>
                <a:cubicBezTo>
                  <a:pt x="944" y="16"/>
                  <a:pt x="944" y="64"/>
                  <a:pt x="1056" y="32"/>
                </a:cubicBezTo>
                <a:cubicBezTo>
                  <a:pt x="1168" y="0"/>
                  <a:pt x="1296" y="80"/>
                  <a:pt x="1440" y="80"/>
                </a:cubicBezTo>
                <a:cubicBezTo>
                  <a:pt x="1584" y="80"/>
                  <a:pt x="1768" y="40"/>
                  <a:pt x="1920" y="32"/>
                </a:cubicBezTo>
                <a:cubicBezTo>
                  <a:pt x="2072" y="24"/>
                  <a:pt x="2212" y="28"/>
                  <a:pt x="2352" y="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6" name="Freeform 16"/>
          <p:cNvSpPr>
            <a:spLocks/>
          </p:cNvSpPr>
          <p:nvPr/>
        </p:nvSpPr>
        <p:spPr bwMode="auto">
          <a:xfrm>
            <a:off x="2109788" y="2012950"/>
            <a:ext cx="3733800" cy="2705100"/>
          </a:xfrm>
          <a:custGeom>
            <a:avLst/>
            <a:gdLst>
              <a:gd name="T0" fmla="*/ 0 w 2352"/>
              <a:gd name="T1" fmla="*/ 1704 h 1704"/>
              <a:gd name="T2" fmla="*/ 528 w 2352"/>
              <a:gd name="T3" fmla="*/ 360 h 1704"/>
              <a:gd name="T4" fmla="*/ 720 w 2352"/>
              <a:gd name="T5" fmla="*/ 24 h 1704"/>
              <a:gd name="T6" fmla="*/ 912 w 2352"/>
              <a:gd name="T7" fmla="*/ 216 h 1704"/>
              <a:gd name="T8" fmla="*/ 1104 w 2352"/>
              <a:gd name="T9" fmla="*/ 216 h 1704"/>
              <a:gd name="T10" fmla="*/ 1200 w 2352"/>
              <a:gd name="T11" fmla="*/ 168 h 1704"/>
              <a:gd name="T12" fmla="*/ 1392 w 2352"/>
              <a:gd name="T13" fmla="*/ 120 h 1704"/>
              <a:gd name="T14" fmla="*/ 1728 w 2352"/>
              <a:gd name="T15" fmla="*/ 168 h 1704"/>
              <a:gd name="T16" fmla="*/ 2352 w 2352"/>
              <a:gd name="T17" fmla="*/ 168 h 17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52"/>
              <a:gd name="T28" fmla="*/ 0 h 1704"/>
              <a:gd name="T29" fmla="*/ 2352 w 2352"/>
              <a:gd name="T30" fmla="*/ 1704 h 17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52" h="1704">
                <a:moveTo>
                  <a:pt x="0" y="1704"/>
                </a:moveTo>
                <a:cubicBezTo>
                  <a:pt x="204" y="1172"/>
                  <a:pt x="408" y="640"/>
                  <a:pt x="528" y="360"/>
                </a:cubicBezTo>
                <a:cubicBezTo>
                  <a:pt x="648" y="80"/>
                  <a:pt x="656" y="48"/>
                  <a:pt x="720" y="24"/>
                </a:cubicBezTo>
                <a:cubicBezTo>
                  <a:pt x="784" y="0"/>
                  <a:pt x="848" y="184"/>
                  <a:pt x="912" y="216"/>
                </a:cubicBezTo>
                <a:cubicBezTo>
                  <a:pt x="976" y="248"/>
                  <a:pt x="1056" y="224"/>
                  <a:pt x="1104" y="216"/>
                </a:cubicBezTo>
                <a:cubicBezTo>
                  <a:pt x="1152" y="208"/>
                  <a:pt x="1152" y="184"/>
                  <a:pt x="1200" y="168"/>
                </a:cubicBezTo>
                <a:cubicBezTo>
                  <a:pt x="1248" y="152"/>
                  <a:pt x="1304" y="120"/>
                  <a:pt x="1392" y="120"/>
                </a:cubicBezTo>
                <a:cubicBezTo>
                  <a:pt x="1480" y="120"/>
                  <a:pt x="1568" y="160"/>
                  <a:pt x="1728" y="168"/>
                </a:cubicBezTo>
                <a:cubicBezTo>
                  <a:pt x="1888" y="176"/>
                  <a:pt x="2120" y="172"/>
                  <a:pt x="2352" y="16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7" name="Freeform 17"/>
          <p:cNvSpPr>
            <a:spLocks/>
          </p:cNvSpPr>
          <p:nvPr/>
        </p:nvSpPr>
        <p:spPr bwMode="auto">
          <a:xfrm>
            <a:off x="2109788" y="1809750"/>
            <a:ext cx="3657600" cy="2908300"/>
          </a:xfrm>
          <a:custGeom>
            <a:avLst/>
            <a:gdLst>
              <a:gd name="T0" fmla="*/ 0 w 2304"/>
              <a:gd name="T1" fmla="*/ 1832 h 1832"/>
              <a:gd name="T2" fmla="*/ 336 w 2304"/>
              <a:gd name="T3" fmla="*/ 296 h 1832"/>
              <a:gd name="T4" fmla="*/ 480 w 2304"/>
              <a:gd name="T5" fmla="*/ 56 h 1832"/>
              <a:gd name="T6" fmla="*/ 624 w 2304"/>
              <a:gd name="T7" fmla="*/ 344 h 1832"/>
              <a:gd name="T8" fmla="*/ 816 w 2304"/>
              <a:gd name="T9" fmla="*/ 392 h 1832"/>
              <a:gd name="T10" fmla="*/ 1056 w 2304"/>
              <a:gd name="T11" fmla="*/ 296 h 1832"/>
              <a:gd name="T12" fmla="*/ 1440 w 2304"/>
              <a:gd name="T13" fmla="*/ 296 h 1832"/>
              <a:gd name="T14" fmla="*/ 2304 w 2304"/>
              <a:gd name="T15" fmla="*/ 296 h 18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304"/>
              <a:gd name="T25" fmla="*/ 0 h 1832"/>
              <a:gd name="T26" fmla="*/ 2304 w 2304"/>
              <a:gd name="T27" fmla="*/ 1832 h 18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304" h="1832">
                <a:moveTo>
                  <a:pt x="0" y="1832"/>
                </a:moveTo>
                <a:cubicBezTo>
                  <a:pt x="128" y="1212"/>
                  <a:pt x="256" y="592"/>
                  <a:pt x="336" y="296"/>
                </a:cubicBezTo>
                <a:cubicBezTo>
                  <a:pt x="416" y="0"/>
                  <a:pt x="432" y="48"/>
                  <a:pt x="480" y="56"/>
                </a:cubicBezTo>
                <a:cubicBezTo>
                  <a:pt x="528" y="64"/>
                  <a:pt x="568" y="288"/>
                  <a:pt x="624" y="344"/>
                </a:cubicBezTo>
                <a:cubicBezTo>
                  <a:pt x="680" y="400"/>
                  <a:pt x="744" y="400"/>
                  <a:pt x="816" y="392"/>
                </a:cubicBezTo>
                <a:cubicBezTo>
                  <a:pt x="888" y="384"/>
                  <a:pt x="952" y="312"/>
                  <a:pt x="1056" y="296"/>
                </a:cubicBezTo>
                <a:cubicBezTo>
                  <a:pt x="1160" y="280"/>
                  <a:pt x="1232" y="296"/>
                  <a:pt x="1440" y="296"/>
                </a:cubicBezTo>
                <a:cubicBezTo>
                  <a:pt x="1648" y="296"/>
                  <a:pt x="1976" y="296"/>
                  <a:pt x="2304" y="29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56" name="Object 18"/>
          <p:cNvGraphicFramePr>
            <a:graphicFrameLocks noChangeAspect="1"/>
          </p:cNvGraphicFramePr>
          <p:nvPr/>
        </p:nvGraphicFramePr>
        <p:xfrm>
          <a:off x="3862388" y="2736850"/>
          <a:ext cx="13716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7" name="Equation" r:id="rId7" imgW="583920" imgH="177480" progId="Equation.DSMT4">
                  <p:embed/>
                </p:oleObj>
              </mc:Choice>
              <mc:Fallback>
                <p:oleObj name="Equation" r:id="rId7" imgW="58392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2736850"/>
                        <a:ext cx="13716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8" name="Line 19"/>
          <p:cNvSpPr>
            <a:spLocks noChangeShapeType="1"/>
          </p:cNvSpPr>
          <p:nvPr/>
        </p:nvSpPr>
        <p:spPr bwMode="auto">
          <a:xfrm flipH="1">
            <a:off x="3176588" y="2889250"/>
            <a:ext cx="6858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0357" name="Object 20"/>
          <p:cNvGraphicFramePr>
            <a:graphicFrameLocks noChangeAspect="1"/>
          </p:cNvGraphicFramePr>
          <p:nvPr/>
        </p:nvGraphicFramePr>
        <p:xfrm>
          <a:off x="3862388" y="3270250"/>
          <a:ext cx="1758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8" name="Equation" r:id="rId9" imgW="749160" imgH="177480" progId="Equation.DSMT4">
                  <p:embed/>
                </p:oleObj>
              </mc:Choice>
              <mc:Fallback>
                <p:oleObj name="Equation" r:id="rId9" imgW="74916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270250"/>
                        <a:ext cx="17589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21"/>
          <p:cNvGraphicFramePr>
            <a:graphicFrameLocks noChangeAspect="1"/>
          </p:cNvGraphicFramePr>
          <p:nvPr/>
        </p:nvGraphicFramePr>
        <p:xfrm>
          <a:off x="3938588" y="3803650"/>
          <a:ext cx="15509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9" name="Equation" r:id="rId11" imgW="660240" imgH="177480" progId="Equation.DSMT4">
                  <p:embed/>
                </p:oleObj>
              </mc:Choice>
              <mc:Fallback>
                <p:oleObj name="Equation" r:id="rId11" imgW="660240" imgH="177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3803650"/>
                        <a:ext cx="15509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9" name="Line 23"/>
          <p:cNvSpPr>
            <a:spLocks noChangeShapeType="1"/>
          </p:cNvSpPr>
          <p:nvPr/>
        </p:nvSpPr>
        <p:spPr bwMode="auto">
          <a:xfrm flipH="1">
            <a:off x="2566988" y="3422650"/>
            <a:ext cx="13716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0" name="Line 24"/>
          <p:cNvSpPr>
            <a:spLocks noChangeShapeType="1"/>
          </p:cNvSpPr>
          <p:nvPr/>
        </p:nvSpPr>
        <p:spPr bwMode="auto">
          <a:xfrm flipH="1">
            <a:off x="2262188" y="3956050"/>
            <a:ext cx="16764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0359" name="Object 25"/>
          <p:cNvGraphicFramePr>
            <a:graphicFrameLocks noChangeAspect="1"/>
          </p:cNvGraphicFramePr>
          <p:nvPr/>
        </p:nvGraphicFramePr>
        <p:xfrm>
          <a:off x="3024188" y="908050"/>
          <a:ext cx="32210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0" name="Equation" r:id="rId13" imgW="1371600" imgH="419040" progId="Equation.DSMT4">
                  <p:embed/>
                </p:oleObj>
              </mc:Choice>
              <mc:Fallback>
                <p:oleObj name="Equation" r:id="rId13" imgW="1371600" imgH="419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908050"/>
                        <a:ext cx="32210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26"/>
          <p:cNvGraphicFramePr>
            <a:graphicFrameLocks noChangeAspect="1"/>
          </p:cNvGraphicFramePr>
          <p:nvPr/>
        </p:nvGraphicFramePr>
        <p:xfrm>
          <a:off x="2185988" y="5175250"/>
          <a:ext cx="351948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" name="Equation" r:id="rId15" imgW="1498320" imgH="203040" progId="Equation.DSMT4">
                  <p:embed/>
                </p:oleObj>
              </mc:Choice>
              <mc:Fallback>
                <p:oleObj name="Equation" r:id="rId15" imgW="1498320" imgH="2030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175250"/>
                        <a:ext cx="3519487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78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84213" y="1233488"/>
          <a:ext cx="67056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4" name="Equation" r:id="rId3" imgW="2501640" imgH="215640" progId="Equation.DSMT4">
                  <p:embed/>
                </p:oleObj>
              </mc:Choice>
              <mc:Fallback>
                <p:oleObj name="Equation" r:id="rId3" imgW="250164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33488"/>
                        <a:ext cx="67056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5"/>
          <p:cNvGraphicFramePr>
            <a:graphicFrameLocks noChangeAspect="1"/>
          </p:cNvGraphicFramePr>
          <p:nvPr/>
        </p:nvGraphicFramePr>
        <p:xfrm>
          <a:off x="798513" y="2528888"/>
          <a:ext cx="70866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5" name="Equation" r:id="rId5" imgW="3504960" imgH="507960" progId="Equation.DSMT4">
                  <p:embed/>
                </p:oleObj>
              </mc:Choice>
              <mc:Fallback>
                <p:oleObj name="Equation" r:id="rId5" imgW="350496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528888"/>
                        <a:ext cx="70866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4"/>
          <p:cNvGraphicFramePr>
            <a:graphicFrameLocks noGrp="1" noChangeAspect="1"/>
          </p:cNvGraphicFramePr>
          <p:nvPr>
            <p:ph type="title"/>
          </p:nvPr>
        </p:nvGraphicFramePr>
        <p:xfrm>
          <a:off x="2663825" y="512763"/>
          <a:ext cx="36004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0" name="Equation" r:id="rId3" imgW="1320480" imgH="419040" progId="Equation.DSMT4">
                  <p:embed/>
                </p:oleObj>
              </mc:Choice>
              <mc:Fallback>
                <p:oleObj name="Equation" r:id="rId3" imgW="132048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512763"/>
                        <a:ext cx="36004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</a:t>
            </a:r>
          </a:p>
        </p:txBody>
      </p:sp>
      <p:sp>
        <p:nvSpPr>
          <p:cNvPr id="102409" name="Line 5"/>
          <p:cNvSpPr>
            <a:spLocks noChangeShapeType="1"/>
          </p:cNvSpPr>
          <p:nvPr/>
        </p:nvSpPr>
        <p:spPr bwMode="auto">
          <a:xfrm flipV="1">
            <a:off x="1835150" y="2420938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0" name="Line 6"/>
          <p:cNvSpPr>
            <a:spLocks noChangeShapeType="1"/>
          </p:cNvSpPr>
          <p:nvPr/>
        </p:nvSpPr>
        <p:spPr bwMode="auto">
          <a:xfrm>
            <a:off x="1758950" y="5468938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03" name="Object 7"/>
          <p:cNvGraphicFramePr>
            <a:graphicFrameLocks noChangeAspect="1"/>
          </p:cNvGraphicFramePr>
          <p:nvPr/>
        </p:nvGraphicFramePr>
        <p:xfrm>
          <a:off x="2063750" y="2268538"/>
          <a:ext cx="2968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1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268538"/>
                        <a:ext cx="2968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Line 8"/>
          <p:cNvSpPr>
            <a:spLocks noChangeShapeType="1"/>
          </p:cNvSpPr>
          <p:nvPr/>
        </p:nvSpPr>
        <p:spPr bwMode="auto">
          <a:xfrm>
            <a:off x="1758950" y="3030538"/>
            <a:ext cx="365760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2" name="Freeform 9"/>
          <p:cNvSpPr>
            <a:spLocks/>
          </p:cNvSpPr>
          <p:nvPr/>
        </p:nvSpPr>
        <p:spPr bwMode="auto">
          <a:xfrm>
            <a:off x="1836738" y="2971800"/>
            <a:ext cx="2916237" cy="2489200"/>
          </a:xfrm>
          <a:custGeom>
            <a:avLst/>
            <a:gdLst>
              <a:gd name="T0" fmla="*/ 0 w 2352"/>
              <a:gd name="T1" fmla="*/ 1568 h 1568"/>
              <a:gd name="T2" fmla="*/ 768 w 2352"/>
              <a:gd name="T3" fmla="*/ 272 h 1568"/>
              <a:gd name="T4" fmla="*/ 1056 w 2352"/>
              <a:gd name="T5" fmla="*/ 32 h 1568"/>
              <a:gd name="T6" fmla="*/ 1440 w 2352"/>
              <a:gd name="T7" fmla="*/ 80 h 1568"/>
              <a:gd name="T8" fmla="*/ 1920 w 2352"/>
              <a:gd name="T9" fmla="*/ 32 h 1568"/>
              <a:gd name="T10" fmla="*/ 2352 w 2352"/>
              <a:gd name="T11" fmla="*/ 32 h 1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2"/>
              <a:gd name="T19" fmla="*/ 0 h 1568"/>
              <a:gd name="T20" fmla="*/ 2352 w 2352"/>
              <a:gd name="T21" fmla="*/ 1568 h 1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2" h="1568">
                <a:moveTo>
                  <a:pt x="0" y="1568"/>
                </a:moveTo>
                <a:cubicBezTo>
                  <a:pt x="296" y="1048"/>
                  <a:pt x="592" y="528"/>
                  <a:pt x="768" y="272"/>
                </a:cubicBezTo>
                <a:cubicBezTo>
                  <a:pt x="944" y="16"/>
                  <a:pt x="944" y="64"/>
                  <a:pt x="1056" y="32"/>
                </a:cubicBezTo>
                <a:cubicBezTo>
                  <a:pt x="1168" y="0"/>
                  <a:pt x="1296" y="80"/>
                  <a:pt x="1440" y="80"/>
                </a:cubicBezTo>
                <a:cubicBezTo>
                  <a:pt x="1584" y="80"/>
                  <a:pt x="1768" y="40"/>
                  <a:pt x="1920" y="32"/>
                </a:cubicBezTo>
                <a:cubicBezTo>
                  <a:pt x="2072" y="24"/>
                  <a:pt x="2212" y="28"/>
                  <a:pt x="2352" y="32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04" name="Object 12"/>
          <p:cNvGraphicFramePr>
            <a:graphicFrameLocks noChangeAspect="1"/>
          </p:cNvGraphicFramePr>
          <p:nvPr/>
        </p:nvGraphicFramePr>
        <p:xfrm>
          <a:off x="4189413" y="3295650"/>
          <a:ext cx="27717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2" name="Equation" r:id="rId7" imgW="1180800" imgH="228600" progId="Equation.DSMT4">
                  <p:embed/>
                </p:oleObj>
              </mc:Choice>
              <mc:Fallback>
                <p:oleObj name="Equation" r:id="rId7" imgW="11808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3295650"/>
                        <a:ext cx="27717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3" name="Line 13"/>
          <p:cNvSpPr>
            <a:spLocks noChangeShapeType="1"/>
          </p:cNvSpPr>
          <p:nvPr/>
        </p:nvSpPr>
        <p:spPr bwMode="auto">
          <a:xfrm flipH="1">
            <a:off x="2808288" y="3511550"/>
            <a:ext cx="11541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405" name="Object 14"/>
          <p:cNvGraphicFramePr>
            <a:graphicFrameLocks noChangeAspect="1"/>
          </p:cNvGraphicFramePr>
          <p:nvPr/>
        </p:nvGraphicFramePr>
        <p:xfrm>
          <a:off x="4140200" y="3979863"/>
          <a:ext cx="14017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3" name="Equation" r:id="rId9" imgW="596880" imgH="177480" progId="Equation.DSMT4">
                  <p:embed/>
                </p:oleObj>
              </mc:Choice>
              <mc:Fallback>
                <p:oleObj name="Equation" r:id="rId9" imgW="59688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979863"/>
                        <a:ext cx="14017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15"/>
          <p:cNvGraphicFramePr>
            <a:graphicFrameLocks noChangeAspect="1"/>
          </p:cNvGraphicFramePr>
          <p:nvPr/>
        </p:nvGraphicFramePr>
        <p:xfrm>
          <a:off x="4178300" y="4554538"/>
          <a:ext cx="14017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4" name="Equation" r:id="rId11" imgW="596880" imgH="177480" progId="Equation.DSMT4">
                  <p:embed/>
                </p:oleObj>
              </mc:Choice>
              <mc:Fallback>
                <p:oleObj name="Equation" r:id="rId11" imgW="59688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554538"/>
                        <a:ext cx="14017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Line 16"/>
          <p:cNvSpPr>
            <a:spLocks noChangeShapeType="1"/>
          </p:cNvSpPr>
          <p:nvPr/>
        </p:nvSpPr>
        <p:spPr bwMode="auto">
          <a:xfrm flipH="1">
            <a:off x="2879725" y="4122738"/>
            <a:ext cx="1152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7"/>
          <p:cNvSpPr>
            <a:spLocks noChangeShapeType="1"/>
          </p:cNvSpPr>
          <p:nvPr/>
        </p:nvSpPr>
        <p:spPr bwMode="auto">
          <a:xfrm flipH="1">
            <a:off x="2052638" y="4699000"/>
            <a:ext cx="19796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Freeform 18"/>
          <p:cNvSpPr>
            <a:spLocks/>
          </p:cNvSpPr>
          <p:nvPr/>
        </p:nvSpPr>
        <p:spPr bwMode="auto">
          <a:xfrm>
            <a:off x="1836738" y="2870200"/>
            <a:ext cx="4175125" cy="2549525"/>
          </a:xfrm>
          <a:custGeom>
            <a:avLst/>
            <a:gdLst>
              <a:gd name="T0" fmla="*/ 0 w 2630"/>
              <a:gd name="T1" fmla="*/ 1606 h 1606"/>
              <a:gd name="T2" fmla="*/ 884 w 2630"/>
              <a:gd name="T3" fmla="*/ 494 h 1606"/>
              <a:gd name="T4" fmla="*/ 1542 w 2630"/>
              <a:gd name="T5" fmla="*/ 64 h 1606"/>
              <a:gd name="T6" fmla="*/ 2132 w 2630"/>
              <a:gd name="T7" fmla="*/ 109 h 1606"/>
              <a:gd name="T8" fmla="*/ 2517 w 2630"/>
              <a:gd name="T9" fmla="*/ 86 h 1606"/>
              <a:gd name="T10" fmla="*/ 2630 w 2630"/>
              <a:gd name="T11" fmla="*/ 109 h 16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30"/>
              <a:gd name="T19" fmla="*/ 0 h 1606"/>
              <a:gd name="T20" fmla="*/ 2630 w 2630"/>
              <a:gd name="T21" fmla="*/ 1606 h 16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30" h="1606">
                <a:moveTo>
                  <a:pt x="0" y="1606"/>
                </a:moveTo>
                <a:cubicBezTo>
                  <a:pt x="313" y="1178"/>
                  <a:pt x="627" y="751"/>
                  <a:pt x="884" y="494"/>
                </a:cubicBezTo>
                <a:cubicBezTo>
                  <a:pt x="1141" y="237"/>
                  <a:pt x="1334" y="128"/>
                  <a:pt x="1542" y="64"/>
                </a:cubicBezTo>
                <a:cubicBezTo>
                  <a:pt x="1750" y="0"/>
                  <a:pt x="1970" y="105"/>
                  <a:pt x="2132" y="109"/>
                </a:cubicBezTo>
                <a:cubicBezTo>
                  <a:pt x="2294" y="113"/>
                  <a:pt x="2434" y="86"/>
                  <a:pt x="2517" y="86"/>
                </a:cubicBezTo>
                <a:cubicBezTo>
                  <a:pt x="2600" y="86"/>
                  <a:pt x="2611" y="105"/>
                  <a:pt x="2630" y="109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17" name="Freeform 19"/>
          <p:cNvSpPr>
            <a:spLocks/>
          </p:cNvSpPr>
          <p:nvPr/>
        </p:nvSpPr>
        <p:spPr bwMode="auto">
          <a:xfrm>
            <a:off x="1836738" y="2646363"/>
            <a:ext cx="3816350" cy="2879725"/>
          </a:xfrm>
          <a:custGeom>
            <a:avLst/>
            <a:gdLst>
              <a:gd name="T0" fmla="*/ 0 w 2404"/>
              <a:gd name="T1" fmla="*/ 1814 h 1814"/>
              <a:gd name="T2" fmla="*/ 454 w 2404"/>
              <a:gd name="T3" fmla="*/ 431 h 1814"/>
              <a:gd name="T4" fmla="*/ 748 w 2404"/>
              <a:gd name="T5" fmla="*/ 23 h 1814"/>
              <a:gd name="T6" fmla="*/ 1134 w 2404"/>
              <a:gd name="T7" fmla="*/ 295 h 1814"/>
              <a:gd name="T8" fmla="*/ 1474 w 2404"/>
              <a:gd name="T9" fmla="*/ 272 h 1814"/>
              <a:gd name="T10" fmla="*/ 2404 w 2404"/>
              <a:gd name="T11" fmla="*/ 295 h 1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404"/>
              <a:gd name="T19" fmla="*/ 0 h 1814"/>
              <a:gd name="T20" fmla="*/ 2404 w 2404"/>
              <a:gd name="T21" fmla="*/ 1814 h 1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404" h="1814">
                <a:moveTo>
                  <a:pt x="0" y="1814"/>
                </a:moveTo>
                <a:cubicBezTo>
                  <a:pt x="164" y="1272"/>
                  <a:pt x="329" y="730"/>
                  <a:pt x="454" y="431"/>
                </a:cubicBezTo>
                <a:cubicBezTo>
                  <a:pt x="579" y="132"/>
                  <a:pt x="635" y="46"/>
                  <a:pt x="748" y="23"/>
                </a:cubicBezTo>
                <a:cubicBezTo>
                  <a:pt x="861" y="0"/>
                  <a:pt x="1013" y="253"/>
                  <a:pt x="1134" y="295"/>
                </a:cubicBezTo>
                <a:cubicBezTo>
                  <a:pt x="1255" y="337"/>
                  <a:pt x="1262" y="272"/>
                  <a:pt x="1474" y="272"/>
                </a:cubicBezTo>
                <a:cubicBezTo>
                  <a:pt x="1686" y="272"/>
                  <a:pt x="2045" y="283"/>
                  <a:pt x="2404" y="295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07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4525" y="5408613"/>
          <a:ext cx="2476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5" name="Equation" r:id="rId13" imgW="88560" imgH="152280" progId="Equation.DSMT4">
                  <p:embed/>
                </p:oleObj>
              </mc:Choice>
              <mc:Fallback>
                <p:oleObj name="Equation" r:id="rId13" imgW="88560" imgH="152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408613"/>
                        <a:ext cx="2476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lphaLcPeriod" startAt="4"/>
              <a:defRPr/>
            </a:pPr>
            <a:endParaRPr lang="en-US" altLang="zh-CN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</a:t>
            </a:r>
            <a:r>
              <a:rPr lang="zh-CN" altLang="en-US" b="1" smtClean="0"/>
              <a:t>修整因子   调整</a:t>
            </a:r>
            <a:r>
              <a:rPr lang="en-US" altLang="zh-CN" b="1" smtClean="0"/>
              <a:t>FC</a:t>
            </a:r>
            <a:r>
              <a:rPr lang="zh-CN" altLang="en-US" b="1" smtClean="0"/>
              <a:t>控制规则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 </a:t>
            </a:r>
          </a:p>
        </p:txBody>
      </p:sp>
      <p:graphicFrame>
        <p:nvGraphicFramePr>
          <p:cNvPr id="103426" name="Object 4"/>
          <p:cNvGraphicFramePr>
            <a:graphicFrameLocks noChangeAspect="1"/>
          </p:cNvGraphicFramePr>
          <p:nvPr/>
        </p:nvGraphicFramePr>
        <p:xfrm>
          <a:off x="1871663" y="3105150"/>
          <a:ext cx="44196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7" name="Equation" r:id="rId3" imgW="1434960" imgH="203040" progId="Equation.DSMT4">
                  <p:embed/>
                </p:oleObj>
              </mc:Choice>
              <mc:Fallback>
                <p:oleObj name="Equation" r:id="rId3" imgW="14349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105150"/>
                        <a:ext cx="44196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5"/>
          <p:cNvGraphicFramePr>
            <a:graphicFrameLocks noChangeAspect="1"/>
          </p:cNvGraphicFramePr>
          <p:nvPr/>
        </p:nvGraphicFramePr>
        <p:xfrm>
          <a:off x="1908175" y="4005263"/>
          <a:ext cx="18938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8"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05263"/>
                        <a:ext cx="189388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7"/>
          <p:cNvGraphicFramePr>
            <a:graphicFrameLocks noChangeAspect="1"/>
          </p:cNvGraphicFramePr>
          <p:nvPr/>
        </p:nvGraphicFramePr>
        <p:xfrm>
          <a:off x="2663825" y="2276475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9" name="Equation" r:id="rId7" imgW="152280" imgH="139680" progId="Equation.3">
                  <p:embed/>
                </p:oleObj>
              </mc:Choice>
              <mc:Fallback>
                <p:oleObj name="Equation" r:id="rId7" imgW="152280" imgH="139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276475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2" name="Rectangle 8"/>
          <p:cNvSpPr>
            <a:spLocks noGrp="1" noChangeArrowheads="1"/>
          </p:cNvSpPr>
          <p:nvPr>
            <p:ph type="title"/>
          </p:nvPr>
        </p:nvSpPr>
        <p:spPr>
          <a:xfrm>
            <a:off x="-1873250" y="0"/>
            <a:ext cx="8229600" cy="11430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3.</a:t>
            </a:r>
            <a:r>
              <a:rPr lang="zh-CN" altLang="en-US" sz="3200" smtClean="0">
                <a:solidFill>
                  <a:srgbClr val="00FF00"/>
                </a:solidFill>
              </a:rPr>
              <a:t>调整因子自寻优</a:t>
            </a:r>
          </a:p>
        </p:txBody>
      </p:sp>
    </p:spTree>
  </p:cSld>
  <p:clrMapOvr>
    <a:masterClrMapping/>
  </p:clrMapOvr>
  <p:transition spd="med"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404813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  </a:t>
            </a:r>
            <a:r>
              <a:rPr lang="zh-CN" altLang="en-US" b="1" smtClean="0"/>
              <a:t>的选择主要依据经验，带有一定的盲目性，不是最佳参数。</a:t>
            </a:r>
          </a:p>
          <a:p>
            <a:pPr eaLnBrk="1" hangingPunct="1">
              <a:defRPr/>
            </a:pPr>
            <a:endParaRPr lang="zh-CN" altLang="en-US" b="1" smtClean="0"/>
          </a:p>
          <a:p>
            <a:pPr eaLnBrk="1" hangingPunct="1">
              <a:defRPr/>
            </a:pPr>
            <a:r>
              <a:rPr lang="zh-CN" altLang="en-US" b="1" smtClean="0"/>
              <a:t>     自寻优方法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采用</a:t>
            </a:r>
            <a:r>
              <a:rPr lang="en-US" altLang="zh-CN" b="1" smtClean="0">
                <a:solidFill>
                  <a:schemeClr val="hlink"/>
                </a:solidFill>
              </a:rPr>
              <a:t>ITAE</a:t>
            </a:r>
            <a:r>
              <a:rPr lang="zh-CN" altLang="en-US" b="1" smtClean="0"/>
              <a:t>积分性能指标：</a:t>
            </a:r>
          </a:p>
        </p:txBody>
      </p:sp>
      <p:graphicFrame>
        <p:nvGraphicFramePr>
          <p:cNvPr id="104450" name="Object 5"/>
          <p:cNvGraphicFramePr>
            <a:graphicFrameLocks noChangeAspect="1"/>
          </p:cNvGraphicFramePr>
          <p:nvPr/>
        </p:nvGraphicFramePr>
        <p:xfrm>
          <a:off x="863600" y="512763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7" name="Equation" r:id="rId3" imgW="152280" imgH="139680" progId="Equation.3">
                  <p:embed/>
                </p:oleObj>
              </mc:Choice>
              <mc:Fallback>
                <p:oleObj name="Equation" r:id="rId3" imgW="152280" imgH="139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12763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6"/>
          <p:cNvGraphicFramePr>
            <a:graphicFrameLocks noChangeAspect="1"/>
          </p:cNvGraphicFramePr>
          <p:nvPr/>
        </p:nvGraphicFramePr>
        <p:xfrm>
          <a:off x="971550" y="2168525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8" name="Equation" r:id="rId5" imgW="152280" imgH="139680" progId="Equation.3">
                  <p:embed/>
                </p:oleObj>
              </mc:Choice>
              <mc:Fallback>
                <p:oleObj name="Equation" r:id="rId5" imgW="152280" imgH="139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68525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03238" y="76517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为了保证模糊集能较好地覆盖论域，避免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出现失控现象，选择：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smtClean="0"/>
          </a:p>
        </p:txBody>
      </p:sp>
      <p:graphicFrame>
        <p:nvGraphicFramePr>
          <p:cNvPr id="5122" name="Object 2048"/>
          <p:cNvGraphicFramePr>
            <a:graphicFrameLocks noChangeAspect="1"/>
          </p:cNvGraphicFramePr>
          <p:nvPr/>
        </p:nvGraphicFramePr>
        <p:xfrm>
          <a:off x="576263" y="2457450"/>
          <a:ext cx="78168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3" imgW="2705040" imgH="203040" progId="Equation.DSMT4">
                  <p:embed/>
                </p:oleObj>
              </mc:Choice>
              <mc:Fallback>
                <p:oleObj name="Equation" r:id="rId3" imgW="2705040" imgH="20304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457450"/>
                        <a:ext cx="78168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049"/>
          <p:cNvGraphicFramePr>
            <a:graphicFrameLocks noChangeAspect="1"/>
          </p:cNvGraphicFramePr>
          <p:nvPr/>
        </p:nvGraphicFramePr>
        <p:xfrm>
          <a:off x="611188" y="3500438"/>
          <a:ext cx="56149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1942920" imgH="203040" progId="Equation.DSMT4">
                  <p:embed/>
                </p:oleObj>
              </mc:Choice>
              <mc:Fallback>
                <p:oleObj name="Equation" r:id="rId5" imgW="1942920" imgH="20304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56149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584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b="1" dirty="0" smtClean="0"/>
              <a:t>J(ITAE)-</a:t>
            </a:r>
            <a:r>
              <a:rPr lang="zh-CN" altLang="en-US" b="1" dirty="0" smtClean="0"/>
              <a:t>误差函数加权时间之后的积分：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         </a:t>
            </a:r>
            <a:r>
              <a:rPr lang="en-US" altLang="zh-CN" b="1" dirty="0" smtClean="0"/>
              <a:t>I-</a:t>
            </a:r>
            <a:r>
              <a:rPr lang="zh-CN" altLang="en-US" b="1" dirty="0" smtClean="0"/>
              <a:t>积分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         </a:t>
            </a:r>
            <a:r>
              <a:rPr lang="en-US" altLang="zh-CN" b="1" dirty="0" smtClean="0"/>
              <a:t>T-</a:t>
            </a:r>
            <a:r>
              <a:rPr lang="zh-CN" altLang="en-US" b="1" dirty="0" smtClean="0"/>
              <a:t>时间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         </a:t>
            </a:r>
            <a:r>
              <a:rPr lang="en-US" altLang="zh-CN" b="1" dirty="0" smtClean="0"/>
              <a:t>A-</a:t>
            </a:r>
            <a:r>
              <a:rPr lang="zh-CN" altLang="en-US" b="1" dirty="0" smtClean="0"/>
              <a:t>绝对值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         </a:t>
            </a:r>
            <a:r>
              <a:rPr lang="en-US" altLang="zh-CN" b="1" dirty="0" smtClean="0"/>
              <a:t>E-</a:t>
            </a:r>
            <a:r>
              <a:rPr lang="zh-CN" altLang="en-US" b="1" dirty="0" smtClean="0"/>
              <a:t>误差</a:t>
            </a:r>
            <a:r>
              <a:rPr lang="zh-CN" altLang="en-US" dirty="0" smtClean="0"/>
              <a:t>           </a:t>
            </a:r>
          </a:p>
        </p:txBody>
      </p:sp>
      <p:graphicFrame>
        <p:nvGraphicFramePr>
          <p:cNvPr id="105474" name="Object 4"/>
          <p:cNvGraphicFramePr>
            <a:graphicFrameLocks noChangeAspect="1"/>
          </p:cNvGraphicFramePr>
          <p:nvPr/>
        </p:nvGraphicFramePr>
        <p:xfrm>
          <a:off x="647700" y="368300"/>
          <a:ext cx="6400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8" name="Equation" r:id="rId3" imgW="1625400" imgH="330120" progId="Equation.DSMT4">
                  <p:embed/>
                </p:oleObj>
              </mc:Choice>
              <mc:Fallback>
                <p:oleObj name="Equation" r:id="rId3" imgW="162540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68300"/>
                        <a:ext cx="6400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19697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</a:t>
            </a:r>
            <a:r>
              <a:rPr lang="zh-CN" altLang="en-US" smtClean="0"/>
              <a:t>当     很小，且           ，</a:t>
            </a:r>
          </a:p>
        </p:txBody>
      </p:sp>
      <p:graphicFrame>
        <p:nvGraphicFramePr>
          <p:cNvPr id="106498" name="Object 4"/>
          <p:cNvGraphicFramePr>
            <a:graphicFrameLocks noChangeAspect="1"/>
          </p:cNvGraphicFramePr>
          <p:nvPr/>
        </p:nvGraphicFramePr>
        <p:xfrm>
          <a:off x="935038" y="908050"/>
          <a:ext cx="611505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4" name="Equation" r:id="rId3" imgW="1676160" imgH="888840" progId="Equation.DSMT4">
                  <p:embed/>
                </p:oleObj>
              </mc:Choice>
              <mc:Fallback>
                <p:oleObj name="Equation" r:id="rId3" imgW="167616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908050"/>
                        <a:ext cx="611505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Rectangle 5"/>
          <p:cNvGraphicFramePr>
            <a:graphicFrameLocks/>
          </p:cNvGraphicFramePr>
          <p:nvPr/>
        </p:nvGraphicFramePr>
        <p:xfrm>
          <a:off x="1290638" y="5524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5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Rectangle 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5245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6"/>
          <p:cNvGraphicFramePr>
            <a:graphicFrameLocks noChangeAspect="1"/>
          </p:cNvGraphicFramePr>
          <p:nvPr/>
        </p:nvGraphicFramePr>
        <p:xfrm>
          <a:off x="4186238" y="4108450"/>
          <a:ext cx="12192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6" name="Equation" r:id="rId6" imgW="317160" imgH="152280" progId="Equation.3">
                  <p:embed/>
                </p:oleObj>
              </mc:Choice>
              <mc:Fallback>
                <p:oleObj name="Equation" r:id="rId6" imgW="31716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4108450"/>
                        <a:ext cx="12192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7"/>
          <p:cNvGraphicFramePr>
            <a:graphicFrameLocks noChangeAspect="1"/>
          </p:cNvGraphicFramePr>
          <p:nvPr/>
        </p:nvGraphicFramePr>
        <p:xfrm>
          <a:off x="2052638" y="4184650"/>
          <a:ext cx="622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7" name="Equation" r:id="rId8" imgW="241200" imgH="164880" progId="Equation.3">
                  <p:embed/>
                </p:oleObj>
              </mc:Choice>
              <mc:Fallback>
                <p:oleObj name="Equation" r:id="rId8" imgW="24120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184650"/>
                        <a:ext cx="6223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8"/>
          <p:cNvGraphicFramePr>
            <a:graphicFrameLocks noChangeAspect="1"/>
          </p:cNvGraphicFramePr>
          <p:nvPr/>
        </p:nvGraphicFramePr>
        <p:xfrm>
          <a:off x="1871663" y="4868863"/>
          <a:ext cx="17526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8" name="Equation" r:id="rId10" imgW="774360" imgH="253800" progId="Equation.DSMT4">
                  <p:embed/>
                </p:oleObj>
              </mc:Choice>
              <mc:Fallback>
                <p:oleObj name="Equation" r:id="rId10" imgW="77436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868863"/>
                        <a:ext cx="17526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86868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模糊控制规则的自寻优系统</a:t>
            </a:r>
            <a:r>
              <a:rPr lang="zh-CN" altLang="en-US" smtClean="0">
                <a:solidFill>
                  <a:schemeClr val="hlink"/>
                </a:solidFill>
              </a:rPr>
              <a:t>：</a:t>
            </a:r>
          </a:p>
        </p:txBody>
      </p:sp>
      <p:sp>
        <p:nvSpPr>
          <p:cNvPr id="107532" name="Rectangle 4"/>
          <p:cNvSpPr>
            <a:spLocks noChangeArrowheads="1"/>
          </p:cNvSpPr>
          <p:nvPr/>
        </p:nvSpPr>
        <p:spPr bwMode="auto">
          <a:xfrm>
            <a:off x="2735263" y="2673350"/>
            <a:ext cx="381000" cy="1295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Tahoma" pitchFamily="34" charset="0"/>
              </a:rPr>
              <a:t>模</a:t>
            </a: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Tahoma" pitchFamily="34" charset="0"/>
              </a:rPr>
              <a:t>糊</a:t>
            </a: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Tahoma" pitchFamily="34" charset="0"/>
              </a:rPr>
              <a:t>化</a:t>
            </a:r>
          </a:p>
        </p:txBody>
      </p:sp>
      <p:sp>
        <p:nvSpPr>
          <p:cNvPr id="107533" name="Rectangle 5"/>
          <p:cNvSpPr>
            <a:spLocks noChangeArrowheads="1"/>
          </p:cNvSpPr>
          <p:nvPr/>
        </p:nvSpPr>
        <p:spPr bwMode="auto">
          <a:xfrm>
            <a:off x="3419475" y="2673350"/>
            <a:ext cx="2133600" cy="1219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4" name="Rectangle 6"/>
          <p:cNvSpPr>
            <a:spLocks noChangeArrowheads="1"/>
          </p:cNvSpPr>
          <p:nvPr/>
        </p:nvSpPr>
        <p:spPr bwMode="auto">
          <a:xfrm>
            <a:off x="5935663" y="2597150"/>
            <a:ext cx="457200" cy="1371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Tahoma" pitchFamily="34" charset="0"/>
              </a:rPr>
              <a:t>非</a:t>
            </a: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Tahoma" pitchFamily="34" charset="0"/>
              </a:rPr>
              <a:t>模</a:t>
            </a: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Tahoma" pitchFamily="34" charset="0"/>
              </a:rPr>
              <a:t>糊</a:t>
            </a:r>
          </a:p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Tahoma" pitchFamily="34" charset="0"/>
              </a:rPr>
              <a:t>化</a:t>
            </a:r>
          </a:p>
        </p:txBody>
      </p:sp>
      <p:sp>
        <p:nvSpPr>
          <p:cNvPr id="107535" name="Rectangle 7"/>
          <p:cNvSpPr>
            <a:spLocks noChangeArrowheads="1"/>
          </p:cNvSpPr>
          <p:nvPr/>
        </p:nvSpPr>
        <p:spPr bwMode="auto">
          <a:xfrm>
            <a:off x="7002463" y="3054350"/>
            <a:ext cx="762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Tahoma" pitchFamily="34" charset="0"/>
              </a:rPr>
              <a:t>对象</a:t>
            </a:r>
          </a:p>
        </p:txBody>
      </p:sp>
      <p:sp>
        <p:nvSpPr>
          <p:cNvPr id="107536" name="Rectangle 8"/>
          <p:cNvSpPr>
            <a:spLocks noChangeArrowheads="1"/>
          </p:cNvSpPr>
          <p:nvPr/>
        </p:nvSpPr>
        <p:spPr bwMode="auto">
          <a:xfrm>
            <a:off x="3887788" y="1376363"/>
            <a:ext cx="5334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7" name="Rectangle 9"/>
          <p:cNvSpPr>
            <a:spLocks noChangeArrowheads="1"/>
          </p:cNvSpPr>
          <p:nvPr/>
        </p:nvSpPr>
        <p:spPr bwMode="auto">
          <a:xfrm>
            <a:off x="4716463" y="1377950"/>
            <a:ext cx="12954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2"/>
                </a:solidFill>
                <a:latin typeface="Tahoma" pitchFamily="34" charset="0"/>
              </a:rPr>
              <a:t>寻优过程</a:t>
            </a:r>
          </a:p>
        </p:txBody>
      </p:sp>
      <p:sp>
        <p:nvSpPr>
          <p:cNvPr id="107538" name="Rectangle 10"/>
          <p:cNvSpPr>
            <a:spLocks noChangeArrowheads="1"/>
          </p:cNvSpPr>
          <p:nvPr/>
        </p:nvSpPr>
        <p:spPr bwMode="auto">
          <a:xfrm>
            <a:off x="6469063" y="1301750"/>
            <a:ext cx="1295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</a:rPr>
              <a:t>J=min</a:t>
            </a:r>
          </a:p>
        </p:txBody>
      </p:sp>
      <p:sp>
        <p:nvSpPr>
          <p:cNvPr id="107539" name="Rectangle 11"/>
          <p:cNvSpPr>
            <a:spLocks noChangeArrowheads="1"/>
          </p:cNvSpPr>
          <p:nvPr/>
        </p:nvSpPr>
        <p:spPr bwMode="auto">
          <a:xfrm>
            <a:off x="1516063" y="3206750"/>
            <a:ext cx="533400" cy="76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40" name="Line 12"/>
          <p:cNvSpPr>
            <a:spLocks noChangeShapeType="1"/>
          </p:cNvSpPr>
          <p:nvPr/>
        </p:nvSpPr>
        <p:spPr bwMode="auto">
          <a:xfrm>
            <a:off x="2049463" y="366395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1" name="Line 13"/>
          <p:cNvSpPr>
            <a:spLocks noChangeShapeType="1"/>
          </p:cNvSpPr>
          <p:nvPr/>
        </p:nvSpPr>
        <p:spPr bwMode="auto">
          <a:xfrm>
            <a:off x="1287463" y="297815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2" name="Line 14"/>
          <p:cNvSpPr>
            <a:spLocks noChangeShapeType="1"/>
          </p:cNvSpPr>
          <p:nvPr/>
        </p:nvSpPr>
        <p:spPr bwMode="auto">
          <a:xfrm>
            <a:off x="1287463" y="297815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3" name="Line 15"/>
          <p:cNvSpPr>
            <a:spLocks noChangeShapeType="1"/>
          </p:cNvSpPr>
          <p:nvPr/>
        </p:nvSpPr>
        <p:spPr bwMode="auto">
          <a:xfrm>
            <a:off x="1287463" y="366395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4" name="AutoShape 16"/>
          <p:cNvSpPr>
            <a:spLocks noChangeArrowheads="1"/>
          </p:cNvSpPr>
          <p:nvPr/>
        </p:nvSpPr>
        <p:spPr bwMode="auto">
          <a:xfrm>
            <a:off x="830263" y="2901950"/>
            <a:ext cx="152400" cy="152400"/>
          </a:xfrm>
          <a:prstGeom prst="flowChartConnector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45" name="Line 17"/>
          <p:cNvSpPr>
            <a:spLocks noChangeShapeType="1"/>
          </p:cNvSpPr>
          <p:nvPr/>
        </p:nvSpPr>
        <p:spPr bwMode="auto">
          <a:xfrm flipH="1">
            <a:off x="982663" y="29781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522" name="Object 0"/>
          <p:cNvGraphicFramePr>
            <a:graphicFrameLocks noChangeAspect="1"/>
          </p:cNvGraphicFramePr>
          <p:nvPr/>
        </p:nvGraphicFramePr>
        <p:xfrm>
          <a:off x="3527425" y="3082925"/>
          <a:ext cx="19446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0" name="Equation" r:id="rId3" imgW="1612800" imgH="203040" progId="Equation.DSMT4">
                  <p:embed/>
                </p:oleObj>
              </mc:Choice>
              <mc:Fallback>
                <p:oleObj name="Equation" r:id="rId3" imgW="1612800" imgH="2030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082925"/>
                        <a:ext cx="19446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1"/>
          <p:cNvGraphicFramePr>
            <a:graphicFrameLocks noChangeAspect="1"/>
          </p:cNvGraphicFramePr>
          <p:nvPr/>
        </p:nvGraphicFramePr>
        <p:xfrm>
          <a:off x="3954463" y="1377950"/>
          <a:ext cx="381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1" name="公式" r:id="rId5" imgW="152280" imgH="139680" progId="Equation.3">
                  <p:embed/>
                </p:oleObj>
              </mc:Choice>
              <mc:Fallback>
                <p:oleObj name="公式" r:id="rId5" imgW="152280" imgH="139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1377950"/>
                        <a:ext cx="381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6" name="Line 21"/>
          <p:cNvSpPr>
            <a:spLocks noChangeShapeType="1"/>
          </p:cNvSpPr>
          <p:nvPr/>
        </p:nvSpPr>
        <p:spPr bwMode="auto">
          <a:xfrm>
            <a:off x="3116263" y="33591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7" name="Line 22"/>
          <p:cNvSpPr>
            <a:spLocks noChangeShapeType="1"/>
          </p:cNvSpPr>
          <p:nvPr/>
        </p:nvSpPr>
        <p:spPr bwMode="auto">
          <a:xfrm>
            <a:off x="5554663" y="335915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8" name="Line 23"/>
          <p:cNvSpPr>
            <a:spLocks noChangeShapeType="1"/>
          </p:cNvSpPr>
          <p:nvPr/>
        </p:nvSpPr>
        <p:spPr bwMode="auto">
          <a:xfrm>
            <a:off x="6392863" y="33591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9" name="Line 25"/>
          <p:cNvSpPr>
            <a:spLocks noChangeShapeType="1"/>
          </p:cNvSpPr>
          <p:nvPr/>
        </p:nvSpPr>
        <p:spPr bwMode="auto">
          <a:xfrm>
            <a:off x="7764463" y="335915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0" name="Line 26"/>
          <p:cNvSpPr>
            <a:spLocks noChangeShapeType="1"/>
          </p:cNvSpPr>
          <p:nvPr/>
        </p:nvSpPr>
        <p:spPr bwMode="auto">
          <a:xfrm flipH="1">
            <a:off x="7764463" y="16065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1" name="Line 28"/>
          <p:cNvSpPr>
            <a:spLocks noChangeShapeType="1"/>
          </p:cNvSpPr>
          <p:nvPr/>
        </p:nvSpPr>
        <p:spPr bwMode="auto">
          <a:xfrm flipH="1">
            <a:off x="6011863" y="160655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2" name="Line 29"/>
          <p:cNvSpPr>
            <a:spLocks noChangeShapeType="1"/>
          </p:cNvSpPr>
          <p:nvPr/>
        </p:nvSpPr>
        <p:spPr bwMode="auto">
          <a:xfrm flipH="1">
            <a:off x="4411663" y="16065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3" name="Line 30"/>
          <p:cNvSpPr>
            <a:spLocks noChangeShapeType="1"/>
          </p:cNvSpPr>
          <p:nvPr/>
        </p:nvSpPr>
        <p:spPr bwMode="auto">
          <a:xfrm>
            <a:off x="4106863" y="183515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4" name="Line 32"/>
          <p:cNvSpPr>
            <a:spLocks noChangeShapeType="1"/>
          </p:cNvSpPr>
          <p:nvPr/>
        </p:nvSpPr>
        <p:spPr bwMode="auto">
          <a:xfrm>
            <a:off x="525463" y="297815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5" name="Line 33"/>
          <p:cNvSpPr>
            <a:spLocks noChangeShapeType="1"/>
          </p:cNvSpPr>
          <p:nvPr/>
        </p:nvSpPr>
        <p:spPr bwMode="auto">
          <a:xfrm>
            <a:off x="8374063" y="335915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>
            <a:off x="906463" y="480695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 flipV="1">
            <a:off x="906463" y="305435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524" name="Rectangle 2"/>
          <p:cNvGraphicFramePr>
            <a:graphicFrameLocks/>
          </p:cNvGraphicFramePr>
          <p:nvPr/>
        </p:nvGraphicFramePr>
        <p:xfrm>
          <a:off x="1511300" y="1412875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2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412875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3"/>
          <p:cNvGraphicFramePr>
            <a:graphicFrameLocks noChangeAspect="1"/>
          </p:cNvGraphicFramePr>
          <p:nvPr/>
        </p:nvGraphicFramePr>
        <p:xfrm>
          <a:off x="1511300" y="3176588"/>
          <a:ext cx="574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3" name="公式" r:id="rId8" imgW="203040" imgH="634680" progId="Equation.3">
                  <p:embed/>
                </p:oleObj>
              </mc:Choice>
              <mc:Fallback>
                <p:oleObj name="公式" r:id="rId8" imgW="20304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176588"/>
                        <a:ext cx="5746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8" name="Line 41"/>
          <p:cNvSpPr>
            <a:spLocks noChangeShapeType="1"/>
          </p:cNvSpPr>
          <p:nvPr/>
        </p:nvSpPr>
        <p:spPr bwMode="auto">
          <a:xfrm>
            <a:off x="601663" y="3282950"/>
            <a:ext cx="228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526" name="Object 4"/>
          <p:cNvGraphicFramePr>
            <a:graphicFrameLocks noChangeAspect="1"/>
          </p:cNvGraphicFramePr>
          <p:nvPr/>
        </p:nvGraphicFramePr>
        <p:xfrm>
          <a:off x="2049463" y="2420938"/>
          <a:ext cx="4572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4" name="Equation" r:id="rId10" imgW="114120" imgH="139680" progId="Equation.DSMT4">
                  <p:embed/>
                </p:oleObj>
              </mc:Choice>
              <mc:Fallback>
                <p:oleObj name="Equation" r:id="rId10" imgW="114120" imgH="139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420938"/>
                        <a:ext cx="4572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5"/>
          <p:cNvGraphicFramePr>
            <a:graphicFrameLocks noChangeAspect="1"/>
          </p:cNvGraphicFramePr>
          <p:nvPr/>
        </p:nvGraphicFramePr>
        <p:xfrm>
          <a:off x="2174875" y="3773488"/>
          <a:ext cx="457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5" name="Equation" r:id="rId12" imgW="114120" imgH="177480" progId="Equation.DSMT4">
                  <p:embed/>
                </p:oleObj>
              </mc:Choice>
              <mc:Fallback>
                <p:oleObj name="Equation" r:id="rId12" imgW="1141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3773488"/>
                        <a:ext cx="457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9" name="Line 44"/>
          <p:cNvSpPr>
            <a:spLocks noChangeShapeType="1"/>
          </p:cNvSpPr>
          <p:nvPr/>
        </p:nvSpPr>
        <p:spPr bwMode="auto">
          <a:xfrm>
            <a:off x="8221663" y="160655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528" name="Object 6"/>
          <p:cNvGraphicFramePr>
            <a:graphicFrameLocks noChangeAspect="1"/>
          </p:cNvGraphicFramePr>
          <p:nvPr/>
        </p:nvGraphicFramePr>
        <p:xfrm>
          <a:off x="220663" y="2536825"/>
          <a:ext cx="4572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6"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2536825"/>
                        <a:ext cx="4572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7"/>
          <p:cNvGraphicFramePr>
            <a:graphicFrameLocks noChangeAspect="1"/>
          </p:cNvGraphicFramePr>
          <p:nvPr/>
        </p:nvGraphicFramePr>
        <p:xfrm>
          <a:off x="8348663" y="2901950"/>
          <a:ext cx="558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7" name="Equation" r:id="rId16" imgW="139680" imgH="164880" progId="Equation.DSMT4">
                  <p:embed/>
                </p:oleObj>
              </mc:Choice>
              <mc:Fallback>
                <p:oleObj name="Equation" r:id="rId16" imgW="13968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8663" y="2901950"/>
                        <a:ext cx="558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8"/>
          <p:cNvGraphicFramePr>
            <a:graphicFrameLocks noChangeAspect="1"/>
          </p:cNvGraphicFramePr>
          <p:nvPr/>
        </p:nvGraphicFramePr>
        <p:xfrm>
          <a:off x="6469063" y="2978150"/>
          <a:ext cx="508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8"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3" y="2978150"/>
                        <a:ext cx="5080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0" name="Line 50"/>
          <p:cNvSpPr>
            <a:spLocks noChangeShapeType="1"/>
          </p:cNvSpPr>
          <p:nvPr/>
        </p:nvSpPr>
        <p:spPr bwMode="auto">
          <a:xfrm flipV="1">
            <a:off x="3878263" y="18351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1" name="Line 52"/>
          <p:cNvSpPr>
            <a:spLocks noChangeShapeType="1"/>
          </p:cNvSpPr>
          <p:nvPr/>
        </p:nvSpPr>
        <p:spPr bwMode="auto">
          <a:xfrm flipV="1">
            <a:off x="4183063" y="122555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sp>
        <p:nvSpPr>
          <p:cNvPr id="108551" name="Line 3"/>
          <p:cNvSpPr>
            <a:spLocks noChangeShapeType="1"/>
          </p:cNvSpPr>
          <p:nvPr/>
        </p:nvSpPr>
        <p:spPr bwMode="auto">
          <a:xfrm flipV="1">
            <a:off x="2524125" y="2135188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Line 4"/>
          <p:cNvSpPr>
            <a:spLocks noChangeShapeType="1"/>
          </p:cNvSpPr>
          <p:nvPr/>
        </p:nvSpPr>
        <p:spPr bwMode="auto">
          <a:xfrm>
            <a:off x="2447925" y="5183188"/>
            <a:ext cx="388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546" name="Object 5"/>
          <p:cNvGraphicFramePr>
            <a:graphicFrameLocks noChangeAspect="1"/>
          </p:cNvGraphicFramePr>
          <p:nvPr/>
        </p:nvGraphicFramePr>
        <p:xfrm>
          <a:off x="6257925" y="5411788"/>
          <a:ext cx="4175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Equation" r:id="rId3" imgW="88560" imgH="152280" progId="Equation.DSMT4">
                  <p:embed/>
                </p:oleObj>
              </mc:Choice>
              <mc:Fallback>
                <p:oleObj name="Equation" r:id="rId3" imgW="88560" imgH="152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5411788"/>
                        <a:ext cx="4175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6"/>
          <p:cNvGraphicFramePr>
            <a:graphicFrameLocks noChangeAspect="1"/>
          </p:cNvGraphicFramePr>
          <p:nvPr/>
        </p:nvGraphicFramePr>
        <p:xfrm>
          <a:off x="2752725" y="1982788"/>
          <a:ext cx="29686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6" name="Equation" r:id="rId5" imgW="139680" imgH="164880" progId="Equation.DSMT4">
                  <p:embed/>
                </p:oleObj>
              </mc:Choice>
              <mc:Fallback>
                <p:oleObj name="Equation" r:id="rId5" imgW="1396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982788"/>
                        <a:ext cx="29686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3" name="Line 7"/>
          <p:cNvSpPr>
            <a:spLocks noChangeShapeType="1"/>
          </p:cNvSpPr>
          <p:nvPr/>
        </p:nvSpPr>
        <p:spPr bwMode="auto">
          <a:xfrm>
            <a:off x="2447925" y="2744788"/>
            <a:ext cx="3657600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4" name="Line 16"/>
          <p:cNvSpPr>
            <a:spLocks noChangeShapeType="1"/>
          </p:cNvSpPr>
          <p:nvPr/>
        </p:nvSpPr>
        <p:spPr bwMode="auto">
          <a:xfrm flipH="1">
            <a:off x="3676650" y="3873500"/>
            <a:ext cx="16764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8548" name="Object 17"/>
          <p:cNvGraphicFramePr>
            <a:graphicFrameLocks noChangeAspect="1"/>
          </p:cNvGraphicFramePr>
          <p:nvPr/>
        </p:nvGraphicFramePr>
        <p:xfrm>
          <a:off x="2951163" y="476250"/>
          <a:ext cx="3240087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7" name="Equation" r:id="rId7" imgW="927000" imgH="419040" progId="Equation.DSMT4">
                  <p:embed/>
                </p:oleObj>
              </mc:Choice>
              <mc:Fallback>
                <p:oleObj name="Equation" r:id="rId7" imgW="927000" imgH="419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76250"/>
                        <a:ext cx="3240087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Freeform 22"/>
          <p:cNvSpPr>
            <a:spLocks/>
          </p:cNvSpPr>
          <p:nvPr/>
        </p:nvSpPr>
        <p:spPr bwMode="auto">
          <a:xfrm>
            <a:off x="2524125" y="2719388"/>
            <a:ext cx="3733800" cy="2463800"/>
          </a:xfrm>
          <a:custGeom>
            <a:avLst/>
            <a:gdLst>
              <a:gd name="T0" fmla="*/ 0 w 2352"/>
              <a:gd name="T1" fmla="*/ 1552 h 1552"/>
              <a:gd name="T2" fmla="*/ 1488 w 2352"/>
              <a:gd name="T3" fmla="*/ 400 h 1552"/>
              <a:gd name="T4" fmla="*/ 1872 w 2352"/>
              <a:gd name="T5" fmla="*/ 112 h 1552"/>
              <a:gd name="T6" fmla="*/ 2064 w 2352"/>
              <a:gd name="T7" fmla="*/ 16 h 1552"/>
              <a:gd name="T8" fmla="*/ 2256 w 2352"/>
              <a:gd name="T9" fmla="*/ 16 h 1552"/>
              <a:gd name="T10" fmla="*/ 2352 w 2352"/>
              <a:gd name="T11" fmla="*/ 16 h 15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52"/>
              <a:gd name="T19" fmla="*/ 0 h 1552"/>
              <a:gd name="T20" fmla="*/ 2352 w 2352"/>
              <a:gd name="T21" fmla="*/ 1552 h 15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52" h="1552">
                <a:moveTo>
                  <a:pt x="0" y="1552"/>
                </a:moveTo>
                <a:cubicBezTo>
                  <a:pt x="588" y="1096"/>
                  <a:pt x="1176" y="640"/>
                  <a:pt x="1488" y="400"/>
                </a:cubicBezTo>
                <a:cubicBezTo>
                  <a:pt x="1800" y="160"/>
                  <a:pt x="1776" y="176"/>
                  <a:pt x="1872" y="112"/>
                </a:cubicBezTo>
                <a:cubicBezTo>
                  <a:pt x="1968" y="48"/>
                  <a:pt x="2000" y="32"/>
                  <a:pt x="2064" y="16"/>
                </a:cubicBezTo>
                <a:cubicBezTo>
                  <a:pt x="2128" y="0"/>
                  <a:pt x="2208" y="16"/>
                  <a:pt x="2256" y="16"/>
                </a:cubicBezTo>
                <a:cubicBezTo>
                  <a:pt x="2304" y="16"/>
                  <a:pt x="2328" y="16"/>
                  <a:pt x="2352" y="1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556" name="Freeform 24"/>
          <p:cNvSpPr>
            <a:spLocks/>
          </p:cNvSpPr>
          <p:nvPr/>
        </p:nvSpPr>
        <p:spPr bwMode="auto">
          <a:xfrm>
            <a:off x="2489200" y="2541588"/>
            <a:ext cx="3771900" cy="2844800"/>
          </a:xfrm>
          <a:custGeom>
            <a:avLst/>
            <a:gdLst>
              <a:gd name="T0" fmla="*/ 120 w 2376"/>
              <a:gd name="T1" fmla="*/ 1664 h 1792"/>
              <a:gd name="T2" fmla="*/ 120 w 2376"/>
              <a:gd name="T3" fmla="*/ 1616 h 1792"/>
              <a:gd name="T4" fmla="*/ 840 w 2376"/>
              <a:gd name="T5" fmla="*/ 608 h 1792"/>
              <a:gd name="T6" fmla="*/ 1176 w 2376"/>
              <a:gd name="T7" fmla="*/ 80 h 1792"/>
              <a:gd name="T8" fmla="*/ 1368 w 2376"/>
              <a:gd name="T9" fmla="*/ 128 h 1792"/>
              <a:gd name="T10" fmla="*/ 2376 w 2376"/>
              <a:gd name="T11" fmla="*/ 128 h 1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76"/>
              <a:gd name="T19" fmla="*/ 0 h 1792"/>
              <a:gd name="T20" fmla="*/ 2376 w 2376"/>
              <a:gd name="T21" fmla="*/ 1792 h 1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76" h="1792">
                <a:moveTo>
                  <a:pt x="120" y="1664"/>
                </a:moveTo>
                <a:cubicBezTo>
                  <a:pt x="60" y="1728"/>
                  <a:pt x="0" y="1792"/>
                  <a:pt x="120" y="1616"/>
                </a:cubicBezTo>
                <a:cubicBezTo>
                  <a:pt x="240" y="1440"/>
                  <a:pt x="664" y="864"/>
                  <a:pt x="840" y="608"/>
                </a:cubicBezTo>
                <a:cubicBezTo>
                  <a:pt x="1016" y="352"/>
                  <a:pt x="1088" y="160"/>
                  <a:pt x="1176" y="80"/>
                </a:cubicBezTo>
                <a:cubicBezTo>
                  <a:pt x="1264" y="0"/>
                  <a:pt x="1168" y="120"/>
                  <a:pt x="1368" y="128"/>
                </a:cubicBezTo>
                <a:cubicBezTo>
                  <a:pt x="1568" y="136"/>
                  <a:pt x="1972" y="132"/>
                  <a:pt x="2376" y="128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8549" name="Object 25"/>
          <p:cNvGraphicFramePr>
            <a:graphicFrameLocks noChangeAspect="1"/>
          </p:cNvGraphicFramePr>
          <p:nvPr/>
        </p:nvGraphicFramePr>
        <p:xfrm>
          <a:off x="5267325" y="3735388"/>
          <a:ext cx="5365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8" name="Equation" r:id="rId9" imgW="228600" imgH="177480" progId="Equation.DSMT4">
                  <p:embed/>
                </p:oleObj>
              </mc:Choice>
              <mc:Fallback>
                <p:oleObj name="Equation" r:id="rId9" imgW="228600" imgH="1774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3735388"/>
                        <a:ext cx="53657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873125"/>
            <a:ext cx="8229600" cy="4525963"/>
          </a:xfrm>
        </p:spPr>
        <p:txBody>
          <a:bodyPr/>
          <a:lstStyle/>
          <a:p>
            <a:pPr marL="660400" indent="-660400"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marL="660400" indent="-6604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</a:t>
            </a:r>
            <a:r>
              <a:rPr lang="zh-CN" altLang="en-US" b="1" smtClean="0"/>
              <a:t>模糊</a:t>
            </a:r>
            <a:r>
              <a:rPr lang="en-US" altLang="zh-CN" b="1" smtClean="0">
                <a:latin typeface="Arial"/>
              </a:rPr>
              <a:t>—</a:t>
            </a:r>
            <a:r>
              <a:rPr lang="en-US" altLang="zh-CN" b="1" smtClean="0"/>
              <a:t>PID</a:t>
            </a:r>
            <a:r>
              <a:rPr lang="zh-CN" altLang="en-US" b="1" smtClean="0"/>
              <a:t>复合控制</a:t>
            </a:r>
          </a:p>
          <a:p>
            <a:pPr marL="660400" indent="-6604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原因：</a:t>
            </a:r>
            <a:r>
              <a:rPr lang="en-US" altLang="zh-CN" b="1" smtClean="0"/>
              <a:t>FC      PD</a:t>
            </a:r>
            <a:r>
              <a:rPr lang="zh-CN" altLang="en-US" b="1" smtClean="0"/>
              <a:t>控制，而</a:t>
            </a:r>
            <a:r>
              <a:rPr lang="en-US" altLang="zh-CN" b="1" smtClean="0"/>
              <a:t>FC</a:t>
            </a:r>
            <a:r>
              <a:rPr lang="zh-CN" altLang="en-US" b="1" smtClean="0"/>
              <a:t>的输出</a:t>
            </a:r>
            <a:r>
              <a:rPr lang="en-US" altLang="zh-CN" b="1" smtClean="0"/>
              <a:t>u</a:t>
            </a:r>
            <a:r>
              <a:rPr lang="zh-CN" altLang="en-US" b="1" smtClean="0"/>
              <a:t>是 </a:t>
            </a:r>
          </a:p>
          <a:p>
            <a:pPr marL="660400" indent="-6604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    离散值，是阶跃变化，与离散论 </a:t>
            </a:r>
          </a:p>
          <a:p>
            <a:pPr marL="660400" indent="-6604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    域选择的精度有关。</a:t>
            </a:r>
          </a:p>
          <a:p>
            <a:pPr marL="660400" indent="-6604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</a:t>
            </a:r>
          </a:p>
          <a:p>
            <a:pPr marL="660400" indent="-6604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所以：</a:t>
            </a:r>
            <a:r>
              <a:rPr lang="en-US" altLang="zh-CN" b="1" smtClean="0"/>
              <a:t>FC</a:t>
            </a:r>
            <a:r>
              <a:rPr lang="zh-CN" altLang="en-US" b="1" smtClean="0"/>
              <a:t>动态性能好，稳态性能差。</a:t>
            </a:r>
            <a:r>
              <a:rPr lang="zh-CN" altLang="en-US" smtClean="0"/>
              <a:t>    </a:t>
            </a:r>
          </a:p>
        </p:txBody>
      </p:sp>
      <p:sp>
        <p:nvSpPr>
          <p:cNvPr id="138243" name="AutoShape 4"/>
          <p:cNvSpPr>
            <a:spLocks noChangeArrowheads="1"/>
          </p:cNvSpPr>
          <p:nvPr/>
        </p:nvSpPr>
        <p:spPr bwMode="auto">
          <a:xfrm>
            <a:off x="2735263" y="2241550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title"/>
          </p:nvPr>
        </p:nvSpPr>
        <p:spPr>
          <a:xfrm>
            <a:off x="-1981200" y="-495300"/>
            <a:ext cx="7793038" cy="1462088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4. FC+PID</a:t>
            </a:r>
          </a:p>
        </p:txBody>
      </p:sp>
      <p:sp>
        <p:nvSpPr>
          <p:cNvPr id="138245" name="Line 6"/>
          <p:cNvSpPr>
            <a:spLocks noChangeShapeType="1"/>
          </p:cNvSpPr>
          <p:nvPr/>
        </p:nvSpPr>
        <p:spPr bwMode="auto">
          <a:xfrm>
            <a:off x="1079500" y="2024063"/>
            <a:ext cx="3276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441325"/>
            <a:ext cx="8229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solidFill>
                  <a:schemeClr val="hlink"/>
                </a:solidFill>
              </a:rPr>
              <a:t> </a:t>
            </a:r>
            <a:r>
              <a:rPr lang="en-US" altLang="zh-CN" b="1" smtClean="0">
                <a:solidFill>
                  <a:schemeClr val="hlink"/>
                </a:solidFill>
              </a:rPr>
              <a:t>K-</a:t>
            </a:r>
            <a:r>
              <a:rPr lang="zh-CN" altLang="en-US" b="1" smtClean="0">
                <a:solidFill>
                  <a:schemeClr val="hlink"/>
                </a:solidFill>
              </a:rPr>
              <a:t>软件切换：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                 </a:t>
            </a:r>
            <a:r>
              <a:rPr lang="zh-CN" altLang="en-US" b="1" smtClean="0"/>
              <a:t>复合控制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276600" y="1412875"/>
            <a:ext cx="8382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2"/>
                </a:solidFill>
                <a:latin typeface="Times New Roman" pitchFamily="18" charset="0"/>
              </a:rPr>
              <a:t>PID</a:t>
            </a:r>
          </a:p>
        </p:txBody>
      </p:sp>
      <p:sp>
        <p:nvSpPr>
          <p:cNvPr id="109573" name="Rectangle 6"/>
          <p:cNvSpPr>
            <a:spLocks noChangeArrowheads="1"/>
          </p:cNvSpPr>
          <p:nvPr/>
        </p:nvSpPr>
        <p:spPr bwMode="auto">
          <a:xfrm>
            <a:off x="3276600" y="2403475"/>
            <a:ext cx="8382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2"/>
                </a:solidFill>
                <a:latin typeface="Times New Roman" pitchFamily="18" charset="0"/>
              </a:rPr>
              <a:t>FC</a:t>
            </a:r>
          </a:p>
        </p:txBody>
      </p:sp>
      <p:sp>
        <p:nvSpPr>
          <p:cNvPr id="109574" name="Rectangle 7"/>
          <p:cNvSpPr>
            <a:spLocks noChangeArrowheads="1"/>
          </p:cNvSpPr>
          <p:nvPr/>
        </p:nvSpPr>
        <p:spPr bwMode="auto">
          <a:xfrm>
            <a:off x="5181600" y="1870075"/>
            <a:ext cx="838200" cy="4572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2"/>
                </a:solidFill>
                <a:latin typeface="Times New Roman" pitchFamily="18" charset="0"/>
              </a:rPr>
              <a:t>G(s)</a:t>
            </a:r>
          </a:p>
        </p:txBody>
      </p:sp>
      <p:sp>
        <p:nvSpPr>
          <p:cNvPr id="109575" name="Line 8"/>
          <p:cNvSpPr>
            <a:spLocks noChangeShapeType="1"/>
          </p:cNvSpPr>
          <p:nvPr/>
        </p:nvSpPr>
        <p:spPr bwMode="auto">
          <a:xfrm>
            <a:off x="2667000" y="164147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Line 9"/>
          <p:cNvSpPr>
            <a:spLocks noChangeShapeType="1"/>
          </p:cNvSpPr>
          <p:nvPr/>
        </p:nvSpPr>
        <p:spPr bwMode="auto">
          <a:xfrm>
            <a:off x="2667000" y="2632075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Line 10"/>
          <p:cNvSpPr>
            <a:spLocks noChangeShapeType="1"/>
          </p:cNvSpPr>
          <p:nvPr/>
        </p:nvSpPr>
        <p:spPr bwMode="auto">
          <a:xfrm>
            <a:off x="2667000" y="16414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Line 11"/>
          <p:cNvSpPr>
            <a:spLocks noChangeShapeType="1"/>
          </p:cNvSpPr>
          <p:nvPr/>
        </p:nvSpPr>
        <p:spPr bwMode="auto">
          <a:xfrm flipV="1">
            <a:off x="2667000" y="232727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9579" name="AutoShape 12"/>
          <p:cNvCxnSpPr>
            <a:cxnSpLocks noChangeShapeType="1"/>
            <a:endCxn id="227331" idx="1"/>
          </p:cNvCxnSpPr>
          <p:nvPr/>
        </p:nvCxnSpPr>
        <p:spPr bwMode="auto">
          <a:xfrm>
            <a:off x="611188" y="2498725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0" name="Line 13"/>
          <p:cNvSpPr>
            <a:spLocks noChangeShapeType="1"/>
          </p:cNvSpPr>
          <p:nvPr/>
        </p:nvSpPr>
        <p:spPr bwMode="auto">
          <a:xfrm flipH="1">
            <a:off x="2362200" y="19462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1" name="Line 14"/>
          <p:cNvSpPr>
            <a:spLocks noChangeShapeType="1"/>
          </p:cNvSpPr>
          <p:nvPr/>
        </p:nvSpPr>
        <p:spPr bwMode="auto">
          <a:xfrm flipH="1">
            <a:off x="2362200" y="23272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2" name="AutoShape 15"/>
          <p:cNvSpPr>
            <a:spLocks noChangeArrowheads="1"/>
          </p:cNvSpPr>
          <p:nvPr/>
        </p:nvSpPr>
        <p:spPr bwMode="auto">
          <a:xfrm>
            <a:off x="2209800" y="1870075"/>
            <a:ext cx="152400" cy="152400"/>
          </a:xfrm>
          <a:prstGeom prst="flowChartConnector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3" name="AutoShape 16"/>
          <p:cNvSpPr>
            <a:spLocks noChangeArrowheads="1"/>
          </p:cNvSpPr>
          <p:nvPr/>
        </p:nvSpPr>
        <p:spPr bwMode="auto">
          <a:xfrm>
            <a:off x="2195513" y="2241550"/>
            <a:ext cx="152400" cy="152400"/>
          </a:xfrm>
          <a:prstGeom prst="flowChartConnector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4" name="Line 17"/>
          <p:cNvSpPr>
            <a:spLocks noChangeShapeType="1"/>
          </p:cNvSpPr>
          <p:nvPr/>
        </p:nvSpPr>
        <p:spPr bwMode="auto">
          <a:xfrm>
            <a:off x="1371600" y="21748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18"/>
          <p:cNvSpPr>
            <a:spLocks noChangeShapeType="1"/>
          </p:cNvSpPr>
          <p:nvPr/>
        </p:nvSpPr>
        <p:spPr bwMode="auto">
          <a:xfrm flipV="1">
            <a:off x="1905000" y="1793875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AutoShape 19"/>
          <p:cNvSpPr>
            <a:spLocks noChangeArrowheads="1"/>
          </p:cNvSpPr>
          <p:nvPr/>
        </p:nvSpPr>
        <p:spPr bwMode="auto">
          <a:xfrm>
            <a:off x="1219200" y="2098675"/>
            <a:ext cx="152400" cy="152400"/>
          </a:xfrm>
          <a:prstGeom prst="flowChartConnector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7" name="Line 20"/>
          <p:cNvSpPr>
            <a:spLocks noChangeShapeType="1"/>
          </p:cNvSpPr>
          <p:nvPr/>
        </p:nvSpPr>
        <p:spPr bwMode="auto">
          <a:xfrm>
            <a:off x="914400" y="217487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8" name="AutoShape 21"/>
          <p:cNvSpPr>
            <a:spLocks noChangeArrowheads="1"/>
          </p:cNvSpPr>
          <p:nvPr/>
        </p:nvSpPr>
        <p:spPr bwMode="auto">
          <a:xfrm>
            <a:off x="4572000" y="2022475"/>
            <a:ext cx="152400" cy="152400"/>
          </a:xfrm>
          <a:prstGeom prst="flowChartConnector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89" name="Line 22"/>
          <p:cNvSpPr>
            <a:spLocks noChangeShapeType="1"/>
          </p:cNvSpPr>
          <p:nvPr/>
        </p:nvSpPr>
        <p:spPr bwMode="auto">
          <a:xfrm>
            <a:off x="4114800" y="16414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0" name="Line 23"/>
          <p:cNvSpPr>
            <a:spLocks noChangeShapeType="1"/>
          </p:cNvSpPr>
          <p:nvPr/>
        </p:nvSpPr>
        <p:spPr bwMode="auto">
          <a:xfrm>
            <a:off x="4114800" y="26320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1" name="Line 24"/>
          <p:cNvSpPr>
            <a:spLocks noChangeShapeType="1"/>
          </p:cNvSpPr>
          <p:nvPr/>
        </p:nvSpPr>
        <p:spPr bwMode="auto">
          <a:xfrm flipV="1">
            <a:off x="4648200" y="21748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2" name="Line 25"/>
          <p:cNvSpPr>
            <a:spLocks noChangeShapeType="1"/>
          </p:cNvSpPr>
          <p:nvPr/>
        </p:nvSpPr>
        <p:spPr bwMode="auto">
          <a:xfrm>
            <a:off x="4648200" y="164147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3" name="Line 27"/>
          <p:cNvSpPr>
            <a:spLocks noChangeShapeType="1"/>
          </p:cNvSpPr>
          <p:nvPr/>
        </p:nvSpPr>
        <p:spPr bwMode="auto">
          <a:xfrm>
            <a:off x="4724400" y="20986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4" name="Line 28"/>
          <p:cNvSpPr>
            <a:spLocks noChangeShapeType="1"/>
          </p:cNvSpPr>
          <p:nvPr/>
        </p:nvSpPr>
        <p:spPr bwMode="auto">
          <a:xfrm>
            <a:off x="6019800" y="209867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5" name="Line 29"/>
          <p:cNvSpPr>
            <a:spLocks noChangeShapeType="1"/>
          </p:cNvSpPr>
          <p:nvPr/>
        </p:nvSpPr>
        <p:spPr bwMode="auto">
          <a:xfrm flipH="1">
            <a:off x="6477000" y="2098675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6" name="Line 30"/>
          <p:cNvSpPr>
            <a:spLocks noChangeShapeType="1"/>
          </p:cNvSpPr>
          <p:nvPr/>
        </p:nvSpPr>
        <p:spPr bwMode="auto">
          <a:xfrm flipH="1">
            <a:off x="1295400" y="3698875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7" name="Line 32"/>
          <p:cNvSpPr>
            <a:spLocks noChangeShapeType="1"/>
          </p:cNvSpPr>
          <p:nvPr/>
        </p:nvSpPr>
        <p:spPr bwMode="auto">
          <a:xfrm flipH="1" flipV="1">
            <a:off x="1295400" y="2251075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8" name="Line 33"/>
          <p:cNvSpPr>
            <a:spLocks noChangeShapeType="1"/>
          </p:cNvSpPr>
          <p:nvPr/>
        </p:nvSpPr>
        <p:spPr bwMode="auto">
          <a:xfrm>
            <a:off x="1066800" y="2403475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9570" name="Object 34"/>
          <p:cNvGraphicFramePr>
            <a:graphicFrameLocks noChangeAspect="1"/>
          </p:cNvGraphicFramePr>
          <p:nvPr/>
        </p:nvGraphicFramePr>
        <p:xfrm>
          <a:off x="1689100" y="1549400"/>
          <a:ext cx="2698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1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549400"/>
                        <a:ext cx="2698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3"/>
            <a:ext cx="8229600" cy="5329237"/>
          </a:xfrm>
        </p:spPr>
        <p:txBody>
          <a:bodyPr/>
          <a:lstStyle/>
          <a:p>
            <a:pPr marL="660400" indent="-660400" eaLnBrk="1" hangingPunct="1">
              <a:buFont typeface="Wingdings" pitchFamily="2" charset="2"/>
              <a:buAutoNum type="romanLcPeriod" startAt="2"/>
              <a:defRPr/>
            </a:pPr>
            <a:endParaRPr lang="en-US" altLang="zh-CN" smtClean="0"/>
          </a:p>
          <a:p>
            <a:pPr marL="660400" indent="-6604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 </a:t>
            </a:r>
            <a:r>
              <a:rPr lang="en-US" altLang="zh-CN" b="1" smtClean="0"/>
              <a:t>Fuzzy</a:t>
            </a:r>
            <a:r>
              <a:rPr lang="zh-CN" altLang="en-US" b="1" smtClean="0"/>
              <a:t>自调整</a:t>
            </a:r>
            <a:r>
              <a:rPr lang="en-US" altLang="zh-CN" b="1" smtClean="0"/>
              <a:t>PID</a:t>
            </a:r>
            <a:r>
              <a:rPr lang="zh-CN" altLang="en-US" b="1" smtClean="0"/>
              <a:t>参数：</a:t>
            </a:r>
          </a:p>
          <a:p>
            <a:pPr marL="660400" indent="-660400" eaLnBrk="1" hangingPunct="1">
              <a:buFont typeface="Wingdings" pitchFamily="2" charset="2"/>
              <a:buNone/>
              <a:defRPr/>
            </a:pPr>
            <a:endParaRPr lang="zh-CN" altLang="en-US" smtClean="0"/>
          </a:p>
          <a:p>
            <a:pPr marL="660400" indent="-660400" eaLnBrk="1" hangingPunct="1">
              <a:buFont typeface="Wingdings" pitchFamily="2" charset="2"/>
              <a:buNone/>
              <a:defRPr/>
            </a:pPr>
            <a:endParaRPr lang="zh-CN" altLang="en-US" smtClean="0"/>
          </a:p>
          <a:p>
            <a:pPr marL="660400" indent="-660400" eaLnBrk="1" hangingPunct="1">
              <a:buFont typeface="Wingdings" pitchFamily="2" charset="2"/>
              <a:buNone/>
              <a:defRPr/>
            </a:pPr>
            <a:endParaRPr lang="zh-CN" altLang="en-US" smtClean="0"/>
          </a:p>
          <a:p>
            <a:pPr marL="660400" indent="-660400" eaLnBrk="1" hangingPunct="1">
              <a:buFont typeface="Wingdings" pitchFamily="2" charset="2"/>
              <a:buNone/>
              <a:defRPr/>
            </a:pPr>
            <a:endParaRPr lang="zh-CN" altLang="en-US" smtClean="0"/>
          </a:p>
          <a:p>
            <a:pPr marL="660400" indent="-660400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           </a:t>
            </a:r>
          </a:p>
          <a:p>
            <a:pPr marL="660400" indent="-6604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在线调整或查                表</a:t>
            </a:r>
          </a:p>
        </p:txBody>
      </p:sp>
      <p:graphicFrame>
        <p:nvGraphicFramePr>
          <p:cNvPr id="110594" name="Object 4"/>
          <p:cNvGraphicFramePr>
            <a:graphicFrameLocks noChangeAspect="1"/>
          </p:cNvGraphicFramePr>
          <p:nvPr/>
        </p:nvGraphicFramePr>
        <p:xfrm>
          <a:off x="900113" y="2600325"/>
          <a:ext cx="2133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1" name="Equation" r:id="rId3" imgW="850680" imgH="457200" progId="Equation.3">
                  <p:embed/>
                </p:oleObj>
              </mc:Choice>
              <mc:Fallback>
                <p:oleObj name="Equation" r:id="rId3" imgW="8506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0325"/>
                        <a:ext cx="2133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5"/>
          <p:cNvGraphicFramePr>
            <a:graphicFrameLocks noChangeAspect="1"/>
          </p:cNvGraphicFramePr>
          <p:nvPr/>
        </p:nvGraphicFramePr>
        <p:xfrm>
          <a:off x="3348038" y="1125538"/>
          <a:ext cx="3657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2" name="Equation" r:id="rId5" imgW="1066680" imgH="482400" progId="Equation.3">
                  <p:embed/>
                </p:oleObj>
              </mc:Choice>
              <mc:Fallback>
                <p:oleObj name="Equation" r:id="rId5" imgW="10666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25538"/>
                        <a:ext cx="3657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6"/>
          <p:cNvGraphicFramePr>
            <a:graphicFrameLocks noChangeAspect="1"/>
          </p:cNvGraphicFramePr>
          <p:nvPr/>
        </p:nvGraphicFramePr>
        <p:xfrm>
          <a:off x="3348038" y="2492375"/>
          <a:ext cx="39624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3" name="Equation" r:id="rId7" imgW="1066680" imgH="482400" progId="Equation.3">
                  <p:embed/>
                </p:oleObj>
              </mc:Choice>
              <mc:Fallback>
                <p:oleObj name="Equation" r:id="rId7" imgW="10666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492375"/>
                        <a:ext cx="3962400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7"/>
          <p:cNvGraphicFramePr>
            <a:graphicFrameLocks noChangeAspect="1"/>
          </p:cNvGraphicFramePr>
          <p:nvPr/>
        </p:nvGraphicFramePr>
        <p:xfrm>
          <a:off x="3240088" y="1881188"/>
          <a:ext cx="3810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4" name="公式" r:id="rId9" imgW="1079280" imgH="482400" progId="Equation.3">
                  <p:embed/>
                </p:oleObj>
              </mc:Choice>
              <mc:Fallback>
                <p:oleObj name="公式" r:id="rId9" imgW="107928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1881188"/>
                        <a:ext cx="3810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9"/>
          <p:cNvGraphicFramePr>
            <a:graphicFrameLocks noChangeAspect="1"/>
          </p:cNvGraphicFramePr>
          <p:nvPr/>
        </p:nvGraphicFramePr>
        <p:xfrm>
          <a:off x="3024188" y="4689475"/>
          <a:ext cx="1655762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5" name="Equation" r:id="rId11" imgW="660240" imgH="457200" progId="Equation.3">
                  <p:embed/>
                </p:oleObj>
              </mc:Choice>
              <mc:Fallback>
                <p:oleObj name="Equation" r:id="rId11" imgW="6602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689475"/>
                        <a:ext cx="1655762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-1800225" y="-171450"/>
            <a:ext cx="8229600" cy="1143000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5. PID</a:t>
            </a:r>
            <a:r>
              <a:rPr lang="zh-CN" altLang="en-US" sz="3200" smtClean="0">
                <a:solidFill>
                  <a:srgbClr val="00FF00"/>
                </a:solidFill>
              </a:rPr>
              <a:t>模糊控制</a:t>
            </a:r>
          </a:p>
        </p:txBody>
      </p:sp>
    </p:spTree>
  </p:cSld>
  <p:clrMapOvr>
    <a:masterClrMapping/>
  </p:clrMapOvr>
  <p:transition spd="med"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73125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3"/>
              <a:defRPr/>
            </a:pPr>
            <a:endParaRPr lang="en-US" altLang="zh-CN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 </a:t>
            </a:r>
            <a:r>
              <a:rPr lang="en-US" altLang="zh-CN" b="1" smtClean="0"/>
              <a:t>Adaptive control </a:t>
            </a:r>
            <a:r>
              <a:rPr lang="zh-CN" altLang="en-US" b="1" smtClean="0"/>
              <a:t>是在对象未知情况下，或对象参数发生变化时，调整控制器的控制参数或方法，使系统达到预期的控制性能。</a:t>
            </a: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>
          <a:xfrm>
            <a:off x="-1549400" y="-207963"/>
            <a:ext cx="8229600" cy="1143001"/>
          </a:xfrm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6. </a:t>
            </a:r>
            <a:r>
              <a:rPr lang="zh-CN" altLang="en-US" sz="3200" smtClean="0">
                <a:solidFill>
                  <a:srgbClr val="00FF00"/>
                </a:solidFill>
              </a:rPr>
              <a:t>自适应模糊控制</a:t>
            </a:r>
          </a:p>
        </p:txBody>
      </p:sp>
    </p:spTree>
  </p:cSld>
  <p:clrMapOvr>
    <a:masterClrMapping/>
  </p:clrMapOvr>
  <p:transition spd="med">
    <p:zoom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47625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  </a:t>
            </a:r>
            <a:r>
              <a:rPr lang="zh-CN" altLang="en-US" b="1" smtClean="0">
                <a:solidFill>
                  <a:schemeClr val="hlink"/>
                </a:solidFill>
              </a:rPr>
              <a:t>模型参考自适应控制</a:t>
            </a:r>
            <a:r>
              <a:rPr lang="en-US" altLang="zh-CN" b="1" smtClean="0">
                <a:solidFill>
                  <a:schemeClr val="hlink"/>
                </a:solidFill>
              </a:rPr>
              <a:t>(MRAC)</a:t>
            </a:r>
            <a:r>
              <a:rPr lang="en-US" altLang="zh-CN" b="1" smtClean="0">
                <a:solidFill>
                  <a:schemeClr val="hlink"/>
                </a:solidFill>
                <a:latin typeface="Arial"/>
              </a:rPr>
              <a:t>—</a:t>
            </a:r>
            <a:r>
              <a:rPr lang="zh-CN" altLang="en-US" b="1" smtClean="0"/>
              <a:t>通过调整调节器的参数，使系统和给定的参考模型之间的输出偏差     </a:t>
            </a:r>
            <a:r>
              <a:rPr lang="en-US" altLang="zh-CN" b="1" smtClean="0"/>
              <a:t>0</a:t>
            </a:r>
            <a:r>
              <a:rPr lang="zh-CN" altLang="en-US" b="1" smtClean="0"/>
              <a:t>。</a:t>
            </a:r>
          </a:p>
        </p:txBody>
      </p:sp>
      <p:sp>
        <p:nvSpPr>
          <p:cNvPr id="140291" name="AutoShape 4"/>
          <p:cNvSpPr>
            <a:spLocks noChangeArrowheads="1"/>
          </p:cNvSpPr>
          <p:nvPr/>
        </p:nvSpPr>
        <p:spPr bwMode="auto">
          <a:xfrm>
            <a:off x="4427538" y="1628775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87338" y="2997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自校正控制：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已知系统的模型设计调节器，在控制时，由辨识方法来确定被控对象的数学模型，再由辨识结果确定调节器参数，使控制性能达到最优。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7F79D-A5D5-40ED-9CF0-6BB8672EE22E}" type="datetime1">
              <a:rPr lang="en-US" smtClean="0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5F606F-2654-40D1-928F-9E89B4E3D606}" type="slidenum">
              <a:rPr lang="en-US" altLang="zh-CN" smtClean="0"/>
              <a:pPr>
                <a:defRPr/>
              </a:pPr>
              <a:t>139</a:t>
            </a:fld>
            <a:endParaRPr lang="en-US" altLang="zh-CN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57246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1202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584200"/>
            <a:ext cx="78962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  <a:latin typeface="宋体" pitchFamily="2" charset="-122"/>
              </a:rPr>
              <a:t>(3)</a:t>
            </a:r>
            <a:r>
              <a:rPr lang="zh-CN" altLang="en-US" b="1" smtClean="0">
                <a:solidFill>
                  <a:srgbClr val="00FF00"/>
                </a:solidFill>
                <a:latin typeface="宋体" pitchFamily="2" charset="-122"/>
              </a:rPr>
              <a:t>量化因子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>
              <a:solidFill>
                <a:srgbClr val="00FF00"/>
              </a:solidFill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宋体" pitchFamily="2" charset="-122"/>
              </a:rPr>
              <a:t>将输入量从基本论域转换到离散论域．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宋体" pitchFamily="2" charset="-122"/>
              </a:rPr>
              <a:t>量化因子定义：</a:t>
            </a:r>
            <a:r>
              <a:rPr lang="zh-CN" altLang="en-US" sz="2400" b="1" smtClean="0">
                <a:latin typeface="宋体" pitchFamily="2" charset="-122"/>
              </a:rPr>
              <a:t>　　　　　      </a:t>
            </a:r>
            <a:r>
              <a:rPr lang="en-US" altLang="zh-CN" sz="2800" b="1" smtClean="0">
                <a:latin typeface="宋体" pitchFamily="2" charset="-122"/>
              </a:rPr>
              <a:t>e</a:t>
            </a:r>
            <a:r>
              <a:rPr lang="zh-CN" altLang="en-US" sz="2800" b="1" smtClean="0">
                <a:latin typeface="宋体" pitchFamily="2" charset="-122"/>
              </a:rPr>
              <a:t>的量化因子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　　　　　　　　　　　　    </a:t>
            </a:r>
            <a:r>
              <a:rPr lang="en-US" altLang="zh-CN" sz="2800" b="1" smtClean="0">
                <a:latin typeface="宋体" pitchFamily="2" charset="-122"/>
              </a:rPr>
              <a:t>ec</a:t>
            </a:r>
            <a:r>
              <a:rPr lang="zh-CN" altLang="en-US" sz="2800" b="1" smtClean="0">
                <a:latin typeface="宋体" pitchFamily="2" charset="-122"/>
              </a:rPr>
              <a:t>的量化因子</a:t>
            </a:r>
            <a:r>
              <a:rPr lang="zh-CN" altLang="en-US" sz="2400" b="1" smtClean="0">
                <a:latin typeface="宋体" pitchFamily="2" charset="-122"/>
              </a:rPr>
              <a:t>　　　　　　</a:t>
            </a:r>
          </a:p>
        </p:txBody>
      </p:sp>
      <p:graphicFrame>
        <p:nvGraphicFramePr>
          <p:cNvPr id="6146" name="Object 204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67063" y="2205038"/>
          <a:ext cx="12096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520560" imgH="431640" progId="Equation.DSMT4">
                  <p:embed/>
                </p:oleObj>
              </mc:Choice>
              <mc:Fallback>
                <p:oleObj name="Equation" r:id="rId3" imgW="520560" imgH="43164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205038"/>
                        <a:ext cx="12096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04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32138" y="3465513"/>
          <a:ext cx="129063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596880" imgH="431640" progId="Equation.DSMT4">
                  <p:embed/>
                </p:oleObj>
              </mc:Choice>
              <mc:Fallback>
                <p:oleObj name="Equation" r:id="rId5" imgW="596880" imgH="43164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465513"/>
                        <a:ext cx="129063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AutoShape 10"/>
          <p:cNvSpPr>
            <a:spLocks noChangeArrowheads="1"/>
          </p:cNvSpPr>
          <p:nvPr/>
        </p:nvSpPr>
        <p:spPr bwMode="auto">
          <a:xfrm>
            <a:off x="4572000" y="2565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AutoShape 11"/>
          <p:cNvSpPr>
            <a:spLocks noChangeArrowheads="1"/>
          </p:cNvSpPr>
          <p:nvPr/>
        </p:nvSpPr>
        <p:spPr bwMode="auto">
          <a:xfrm>
            <a:off x="4572000" y="3789363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8" name="Object 2050"/>
          <p:cNvGraphicFramePr>
            <a:graphicFrameLocks noChangeAspect="1"/>
          </p:cNvGraphicFramePr>
          <p:nvPr/>
        </p:nvGraphicFramePr>
        <p:xfrm>
          <a:off x="719138" y="4905375"/>
          <a:ext cx="3492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1473120" imgH="228600" progId="Equation.DSMT4">
                  <p:embed/>
                </p:oleObj>
              </mc:Choice>
              <mc:Fallback>
                <p:oleObj name="Equation" r:id="rId7" imgW="1473120" imgH="22860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905375"/>
                        <a:ext cx="34925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051"/>
          <p:cNvGraphicFramePr>
            <a:graphicFrameLocks noChangeAspect="1"/>
          </p:cNvGraphicFramePr>
          <p:nvPr/>
        </p:nvGraphicFramePr>
        <p:xfrm>
          <a:off x="398463" y="5697538"/>
          <a:ext cx="51816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2463480" imgH="215640" progId="Equation.DSMT4">
                  <p:embed/>
                </p:oleObj>
              </mc:Choice>
              <mc:Fallback>
                <p:oleObj name="Equation" r:id="rId9" imgW="2463480" imgH="215640" progId="Equation.DSMT4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5697538"/>
                        <a:ext cx="51816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37F79D-A5D5-40ED-9CF0-6BB8672EE22E}" type="datetime1">
              <a:rPr lang="en-US" smtClean="0"/>
              <a:pPr>
                <a:defRPr/>
              </a:pPr>
              <a:t>11/13/2018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5F606F-2654-40D1-928F-9E89B4E3D606}" type="slidenum">
              <a:rPr lang="en-US" altLang="zh-CN" smtClean="0"/>
              <a:pPr>
                <a:defRPr/>
              </a:pPr>
              <a:t>140</a:t>
            </a:fld>
            <a:endParaRPr lang="en-US" altLang="zh-CN"/>
          </a:p>
        </p:txBody>
      </p:sp>
      <p:pic>
        <p:nvPicPr>
          <p:cNvPr id="119810" name="Picture 2" descr="C:\Users\normanz\Desktop\IMG_20181113_1717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8437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657225"/>
            <a:ext cx="7439025" cy="5256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/>
              <a:t>一旦选定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后：</a:t>
            </a:r>
          </a:p>
          <a:p>
            <a:pPr eaLnBrk="1" hangingPunct="1">
              <a:defRPr/>
            </a:pPr>
            <a:endParaRPr lang="zh-CN" altLang="en-US" sz="2800" b="1" dirty="0" smtClean="0"/>
          </a:p>
          <a:p>
            <a:pPr eaLnBrk="1" hangingPunct="1">
              <a:defRPr/>
            </a:pPr>
            <a:endParaRPr lang="zh-CN" altLang="en-US" sz="2800" b="1" dirty="0" smtClean="0"/>
          </a:p>
          <a:p>
            <a:pPr eaLnBrk="1" hangingPunct="1">
              <a:defRPr/>
            </a:pPr>
            <a:endParaRPr lang="zh-CN" altLang="en-US" sz="2800" b="1" dirty="0" smtClean="0"/>
          </a:p>
          <a:p>
            <a:pPr eaLnBrk="1" hangingPunct="1">
              <a:defRPr/>
            </a:pPr>
            <a:endParaRPr lang="zh-CN" altLang="en-US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　　　　　　　　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影响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控制的灵敏度　　　　　　　　　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　</a:t>
            </a:r>
          </a:p>
        </p:txBody>
      </p:sp>
      <p:graphicFrame>
        <p:nvGraphicFramePr>
          <p:cNvPr id="7170" name="Object 2048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1700213"/>
          <a:ext cx="5005388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1320480" imgH="482400" progId="Equation.DSMT4">
                  <p:embed/>
                </p:oleObj>
              </mc:Choice>
              <mc:Fallback>
                <p:oleObj name="Equation" r:id="rId3" imgW="1320480" imgH="48240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00213"/>
                        <a:ext cx="5005388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6263" y="620713"/>
            <a:ext cx="778192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00FF00"/>
                </a:solidFill>
                <a:latin typeface="宋体" pitchFamily="2" charset="-122"/>
              </a:rPr>
              <a:t>（</a:t>
            </a:r>
            <a:r>
              <a:rPr lang="en-US" altLang="zh-CN" b="1" smtClean="0">
                <a:solidFill>
                  <a:srgbClr val="00FF00"/>
                </a:solidFill>
                <a:latin typeface="宋体" pitchFamily="2" charset="-122"/>
              </a:rPr>
              <a:t>4</a:t>
            </a:r>
            <a:r>
              <a:rPr lang="zh-CN" altLang="en-US" b="1" smtClean="0">
                <a:solidFill>
                  <a:srgbClr val="00FF00"/>
                </a:solidFill>
                <a:latin typeface="宋体" pitchFamily="2" charset="-122"/>
              </a:rPr>
              <a:t>）比例因子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 </a:t>
            </a:r>
            <a:r>
              <a:rPr lang="zh-CN" altLang="en-US" sz="2800" b="1" smtClean="0">
                <a:latin typeface="宋体" pitchFamily="2" charset="-122"/>
              </a:rPr>
              <a:t>从控制量</a:t>
            </a:r>
            <a:r>
              <a:rPr lang="en-US" altLang="zh-CN" sz="2800" b="1" smtClean="0">
                <a:latin typeface="宋体" pitchFamily="2" charset="-122"/>
              </a:rPr>
              <a:t>u</a:t>
            </a:r>
            <a:r>
              <a:rPr lang="zh-CN" altLang="en-US" sz="2800" b="1" smtClean="0">
                <a:latin typeface="宋体" pitchFamily="2" charset="-122"/>
              </a:rPr>
              <a:t>的离散论域      基本论域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宋体" pitchFamily="2" charset="-122"/>
              </a:rPr>
              <a:t> 定义：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>
                <a:latin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　　</a:t>
            </a:r>
          </a:p>
        </p:txBody>
      </p:sp>
      <p:graphicFrame>
        <p:nvGraphicFramePr>
          <p:cNvPr id="8194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3825" y="3068638"/>
          <a:ext cx="22685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3" imgW="558720" imgH="393480" progId="Equation.3">
                  <p:embed/>
                </p:oleObj>
              </mc:Choice>
              <mc:Fallback>
                <p:oleObj name="公式" r:id="rId3" imgW="55872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068638"/>
                        <a:ext cx="2268538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4535488" y="1341438"/>
            <a:ext cx="488950" cy="287337"/>
          </a:xfrm>
          <a:prstGeom prst="rightArrow">
            <a:avLst>
              <a:gd name="adj1" fmla="val 50000"/>
              <a:gd name="adj2" fmla="val 4254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A4233765-52C9-4E67-89B3-4C828E4026A9}" type="datetime1">
              <a:rPr lang="en-US" altLang="zh-CN">
                <a:latin typeface="Arial" charset="0"/>
              </a:rPr>
              <a:pPr eaLnBrk="1" hangingPunct="1"/>
              <a:t>11/13/2018</a:t>
            </a:fld>
            <a:endParaRPr lang="en-US" altLang="zh-CN">
              <a:latin typeface="Arial" charset="0"/>
            </a:endParaRPr>
          </a:p>
        </p:txBody>
      </p:sp>
      <p:sp>
        <p:nvSpPr>
          <p:cNvPr id="9222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fld id="{308004E3-C219-4ADD-A1F1-9921A70586CF}" type="slidenum">
              <a:rPr lang="en-US" altLang="zh-CN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76263" y="620713"/>
            <a:ext cx="7781925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>
                <a:latin typeface="宋体" pitchFamily="2" charset="-122"/>
              </a:rPr>
              <a:t> </a:t>
            </a:r>
            <a:r>
              <a:rPr lang="zh-CN" altLang="en-US" sz="2800" b="1" smtClean="0">
                <a:latin typeface="宋体" pitchFamily="2" charset="-122"/>
              </a:rPr>
              <a:t>如果：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400" b="1" smtClean="0"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　　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1295400" y="1520825"/>
          <a:ext cx="71564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3" imgW="2095200" imgH="253800" progId="Equation.DSMT4">
                  <p:embed/>
                </p:oleObj>
              </mc:Choice>
              <mc:Fallback>
                <p:oleObj name="Equation" r:id="rId3" imgW="20952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20825"/>
                        <a:ext cx="71564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35263" y="2492375"/>
          <a:ext cx="20796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5" imgW="558720" imgH="228600" progId="Equation.DSMT4">
                  <p:embed/>
                </p:oleObj>
              </mc:Choice>
              <mc:Fallback>
                <p:oleObj name="Equation" r:id="rId5" imgW="55872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2492375"/>
                        <a:ext cx="20796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863600" y="3752850"/>
          <a:ext cx="117792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7" imgW="203040" imgH="457200" progId="Equation.DSMT4">
                  <p:embed/>
                </p:oleObj>
              </mc:Choice>
              <mc:Fallback>
                <p:oleObj name="Equation" r:id="rId7" imgW="20304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752850"/>
                        <a:ext cx="1177925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1979613" y="4113213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2016125" y="512127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3594" name="Text Box 10"/>
          <p:cNvSpPr txBox="1">
            <a:spLocks noChangeArrowheads="1"/>
          </p:cNvSpPr>
          <p:nvPr/>
        </p:nvSpPr>
        <p:spPr bwMode="auto">
          <a:xfrm>
            <a:off x="2555875" y="3752850"/>
            <a:ext cx="6097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的基本论域中的元素（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精确量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323595" name="Text Box 11"/>
          <p:cNvSpPr txBox="1">
            <a:spLocks noChangeArrowheads="1"/>
          </p:cNvSpPr>
          <p:nvPr/>
        </p:nvSpPr>
        <p:spPr bwMode="auto">
          <a:xfrm>
            <a:off x="2411413" y="4797425"/>
            <a:ext cx="67325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的离散论域中的任一元素（</a:t>
            </a: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离散值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620713"/>
            <a:ext cx="8164513" cy="4525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　　　</a:t>
            </a:r>
            <a:r>
              <a:rPr lang="zh-CN" altLang="en-US" sz="2800" b="1" smtClean="0"/>
              <a:t>取得过大，则造成被控对象阻尼程度</a:t>
            </a:r>
          </a:p>
          <a:p>
            <a:pPr eaLnBrk="1" hangingPunct="1">
              <a:defRPr/>
            </a:pPr>
            <a:endParaRPr lang="zh-CN" altLang="en-US" sz="2800" b="1" smtClean="0"/>
          </a:p>
          <a:p>
            <a:pPr eaLnBrk="1" hangingPunct="1">
              <a:defRPr/>
            </a:pPr>
            <a:endParaRPr lang="zh-CN" altLang="en-US" sz="2800" b="1" smtClean="0"/>
          </a:p>
          <a:p>
            <a:pPr eaLnBrk="1" hangingPunct="1">
              <a:defRPr/>
            </a:pPr>
            <a:r>
              <a:rPr lang="zh-CN" altLang="en-US" sz="2800" b="1" smtClean="0"/>
              <a:t>　　　取得过小，则会导致被控对象的响应特性迟缓，阻尼</a:t>
            </a:r>
          </a:p>
        </p:txBody>
      </p:sp>
      <p:graphicFrame>
        <p:nvGraphicFramePr>
          <p:cNvPr id="10242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92163" y="620713"/>
          <a:ext cx="9001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公式" r:id="rId3" imgW="342720" imgH="241200" progId="Equation.3">
                  <p:embed/>
                </p:oleObj>
              </mc:Choice>
              <mc:Fallback>
                <p:oleObj name="公式" r:id="rId3" imgW="342720" imgH="24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620713"/>
                        <a:ext cx="9001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755650" y="2060575"/>
          <a:ext cx="9001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5" imgW="342720" imgH="241200" progId="Equation.DSMT4">
                  <p:embed/>
                </p:oleObj>
              </mc:Choice>
              <mc:Fallback>
                <p:oleObj name="Equation" r:id="rId5" imgW="342720" imgH="24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9001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2700338" y="2600325"/>
          <a:ext cx="3698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公式" r:id="rId7" imgW="139680" imgH="203040" progId="Equation.3">
                  <p:embed/>
                </p:oleObj>
              </mc:Choice>
              <mc:Fallback>
                <p:oleObj name="公式" r:id="rId7" imgW="1396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600325"/>
                        <a:ext cx="3698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13"/>
          <p:cNvSpPr>
            <a:spLocks noChangeShapeType="1"/>
          </p:cNvSpPr>
          <p:nvPr/>
        </p:nvSpPr>
        <p:spPr bwMode="auto">
          <a:xfrm>
            <a:off x="7740650" y="765175"/>
            <a:ext cx="0" cy="304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728663"/>
            <a:ext cx="8124825" cy="452596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smtClean="0">
                <a:solidFill>
                  <a:srgbClr val="00FF00"/>
                </a:solidFill>
                <a:latin typeface="宋体" pitchFamily="2" charset="-122"/>
              </a:rPr>
              <a:t> (5)</a:t>
            </a:r>
            <a:r>
              <a:rPr lang="zh-CN" altLang="en-US" sz="2800" smtClean="0">
                <a:solidFill>
                  <a:srgbClr val="00FF00"/>
                </a:solidFill>
                <a:latin typeface="宋体" pitchFamily="2" charset="-122"/>
              </a:rPr>
              <a:t>　　　　　　　</a:t>
            </a:r>
            <a:r>
              <a:rPr lang="zh-CN" altLang="en-US" sz="2800" b="1" smtClean="0">
                <a:solidFill>
                  <a:srgbClr val="00FF00"/>
                </a:solidFill>
                <a:latin typeface="宋体" pitchFamily="2" charset="-122"/>
              </a:rPr>
              <a:t>的选择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zh-CN" altLang="en-US" sz="2800" b="1" smtClean="0">
              <a:solidFill>
                <a:srgbClr val="00FF00"/>
              </a:solidFill>
              <a:latin typeface="宋体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　            </a:t>
            </a:r>
            <a:r>
              <a:rPr lang="zh-CN" altLang="en-US" sz="2800" b="1" smtClean="0">
                <a:latin typeface="宋体" pitchFamily="2" charset="-122"/>
              </a:rPr>
              <a:t>对系统中ＦＣ的影响很大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　　　　　　　　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                         </a:t>
            </a:r>
            <a:r>
              <a:rPr lang="zh-CN" altLang="en-US" sz="2800" b="1" smtClean="0">
                <a:latin typeface="宋体" pitchFamily="2" charset="-122"/>
              </a:rPr>
              <a:t>动态性能</a:t>
            </a:r>
            <a:r>
              <a:rPr lang="zh-CN" altLang="en-US" sz="2400" b="1" smtClean="0">
                <a:latin typeface="宋体" pitchFamily="2" charset="-122"/>
              </a:rPr>
              <a:t>　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　　　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>
              <a:latin typeface="宋体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>
              <a:latin typeface="宋体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latin typeface="宋体" pitchFamily="2" charset="-122"/>
              </a:rPr>
              <a:t>  </a:t>
            </a:r>
            <a:r>
              <a:rPr lang="zh-CN" altLang="en-US" sz="2800" b="1" smtClean="0">
                <a:solidFill>
                  <a:schemeClr val="hlink"/>
                </a:solidFill>
                <a:latin typeface="宋体" pitchFamily="2" charset="-122"/>
              </a:rPr>
              <a:t>实践表明：对于响应过程长的大惯性系统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smtClean="0">
              <a:solidFill>
                <a:schemeClr val="hlink"/>
              </a:solidFill>
              <a:latin typeface="宋体" pitchFamily="2" charset="-122"/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smtClean="0">
                <a:latin typeface="宋体" pitchFamily="2" charset="-122"/>
              </a:rPr>
              <a:t>　　　　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smtClean="0">
                <a:latin typeface="宋体" pitchFamily="2" charset="-122"/>
              </a:rPr>
              <a:t>　　　　　　　　　　</a:t>
            </a:r>
          </a:p>
        </p:txBody>
      </p:sp>
      <p:graphicFrame>
        <p:nvGraphicFramePr>
          <p:cNvPr id="11266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03350" y="657225"/>
          <a:ext cx="1905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公式" r:id="rId3" imgW="711000" imgH="228600" progId="Equation.3">
                  <p:embed/>
                </p:oleObj>
              </mc:Choice>
              <mc:Fallback>
                <p:oleObj name="公式" r:id="rId3" imgW="7110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57225"/>
                        <a:ext cx="19050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16013" y="1449388"/>
          <a:ext cx="18557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公式" r:id="rId5" imgW="711000" imgH="228600" progId="Equation.3">
                  <p:embed/>
                </p:oleObj>
              </mc:Choice>
              <mc:Fallback>
                <p:oleObj name="公式" r:id="rId5" imgW="711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49388"/>
                        <a:ext cx="18557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AutoShape 11"/>
          <p:cNvSpPr>
            <a:spLocks noChangeArrowheads="1"/>
          </p:cNvSpPr>
          <p:nvPr/>
        </p:nvSpPr>
        <p:spPr bwMode="auto">
          <a:xfrm>
            <a:off x="4535488" y="2060575"/>
            <a:ext cx="4572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66" name="Rectangle 58"/>
          <p:cNvSpPr>
            <a:spLocks noChangeArrowheads="1"/>
          </p:cNvSpPr>
          <p:nvPr/>
        </p:nvSpPr>
        <p:spPr bwMode="auto">
          <a:xfrm>
            <a:off x="1619250" y="2492375"/>
            <a:ext cx="4876800" cy="228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43" name="Rectangle 35"/>
          <p:cNvSpPr>
            <a:spLocks noGrp="1" noChangeArrowheads="1"/>
          </p:cNvSpPr>
          <p:nvPr>
            <p:ph idx="1"/>
          </p:nvPr>
        </p:nvSpPr>
        <p:spPr>
          <a:xfrm>
            <a:off x="539750" y="765175"/>
            <a:ext cx="8229600" cy="45259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模糊控制器的基本结构</a:t>
            </a:r>
            <a:r>
              <a:rPr lang="zh-CN" altLang="en-US" dirty="0" smtClean="0"/>
              <a:t>  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endParaRPr lang="zh-CN" altLang="en-US" dirty="0" smtClean="0"/>
          </a:p>
          <a:p>
            <a:pPr marL="609600" indent="-609600" eaLnBrk="1" hangingPunct="1">
              <a:defRPr/>
            </a:pPr>
            <a:endParaRPr lang="en-US" altLang="zh-CN" dirty="0" smtClean="0"/>
          </a:p>
        </p:txBody>
      </p:sp>
      <p:sp>
        <p:nvSpPr>
          <p:cNvPr id="55300" name="Rectangle 36"/>
          <p:cNvSpPr>
            <a:spLocks noChangeArrowheads="1"/>
          </p:cNvSpPr>
          <p:nvPr/>
        </p:nvSpPr>
        <p:spPr bwMode="auto">
          <a:xfrm>
            <a:off x="1828800" y="38862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模糊化</a:t>
            </a:r>
          </a:p>
        </p:txBody>
      </p:sp>
      <p:sp>
        <p:nvSpPr>
          <p:cNvPr id="55301" name="Rectangle 37"/>
          <p:cNvSpPr>
            <a:spLocks noChangeArrowheads="1"/>
          </p:cNvSpPr>
          <p:nvPr/>
        </p:nvSpPr>
        <p:spPr bwMode="auto">
          <a:xfrm>
            <a:off x="3276600" y="3886200"/>
            <a:ext cx="1219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合成决策</a:t>
            </a:r>
          </a:p>
        </p:txBody>
      </p:sp>
      <p:sp>
        <p:nvSpPr>
          <p:cNvPr id="55302" name="Rectangle 38"/>
          <p:cNvSpPr>
            <a:spLocks noChangeArrowheads="1"/>
          </p:cNvSpPr>
          <p:nvPr/>
        </p:nvSpPr>
        <p:spPr bwMode="auto">
          <a:xfrm>
            <a:off x="4953000" y="3886200"/>
            <a:ext cx="12954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非模糊化</a:t>
            </a:r>
          </a:p>
        </p:txBody>
      </p:sp>
      <p:sp>
        <p:nvSpPr>
          <p:cNvPr id="55303" name="Rectangle 39"/>
          <p:cNvSpPr>
            <a:spLocks noChangeArrowheads="1"/>
          </p:cNvSpPr>
          <p:nvPr/>
        </p:nvSpPr>
        <p:spPr bwMode="auto">
          <a:xfrm>
            <a:off x="6877050" y="38608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对象</a:t>
            </a:r>
          </a:p>
        </p:txBody>
      </p:sp>
      <p:sp>
        <p:nvSpPr>
          <p:cNvPr id="55304" name="Rectangle 40"/>
          <p:cNvSpPr>
            <a:spLocks noChangeArrowheads="1"/>
          </p:cNvSpPr>
          <p:nvPr/>
        </p:nvSpPr>
        <p:spPr bwMode="auto">
          <a:xfrm>
            <a:off x="3581400" y="30480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知识库</a:t>
            </a:r>
          </a:p>
        </p:txBody>
      </p:sp>
      <p:sp>
        <p:nvSpPr>
          <p:cNvPr id="55305" name="Rectangle 41"/>
          <p:cNvSpPr>
            <a:spLocks noChangeArrowheads="1"/>
          </p:cNvSpPr>
          <p:nvPr/>
        </p:nvSpPr>
        <p:spPr bwMode="auto">
          <a:xfrm>
            <a:off x="4114800" y="4876800"/>
            <a:ext cx="10668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传感器</a:t>
            </a:r>
          </a:p>
        </p:txBody>
      </p:sp>
      <p:sp>
        <p:nvSpPr>
          <p:cNvPr id="55306" name="Line 42"/>
          <p:cNvSpPr>
            <a:spLocks noChangeShapeType="1"/>
          </p:cNvSpPr>
          <p:nvPr/>
        </p:nvSpPr>
        <p:spPr bwMode="auto">
          <a:xfrm>
            <a:off x="2895600" y="4191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Line 43"/>
          <p:cNvSpPr>
            <a:spLocks noChangeShapeType="1"/>
          </p:cNvSpPr>
          <p:nvPr/>
        </p:nvSpPr>
        <p:spPr bwMode="auto">
          <a:xfrm>
            <a:off x="4495800" y="4191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8" name="Line 44"/>
          <p:cNvSpPr>
            <a:spLocks noChangeShapeType="1"/>
          </p:cNvSpPr>
          <p:nvPr/>
        </p:nvSpPr>
        <p:spPr bwMode="auto">
          <a:xfrm>
            <a:off x="62484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9" name="Line 45"/>
          <p:cNvSpPr>
            <a:spLocks noChangeShapeType="1"/>
          </p:cNvSpPr>
          <p:nvPr/>
        </p:nvSpPr>
        <p:spPr bwMode="auto">
          <a:xfrm>
            <a:off x="7924800" y="4191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0" name="Line 46"/>
          <p:cNvSpPr>
            <a:spLocks noChangeShapeType="1"/>
          </p:cNvSpPr>
          <p:nvPr/>
        </p:nvSpPr>
        <p:spPr bwMode="auto">
          <a:xfrm flipH="1">
            <a:off x="5181600" y="51054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Line 47"/>
          <p:cNvSpPr>
            <a:spLocks noChangeShapeType="1"/>
          </p:cNvSpPr>
          <p:nvPr/>
        </p:nvSpPr>
        <p:spPr bwMode="auto">
          <a:xfrm>
            <a:off x="5181600" y="3352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2" name="Line 48"/>
          <p:cNvSpPr>
            <a:spLocks noChangeShapeType="1"/>
          </p:cNvSpPr>
          <p:nvPr/>
        </p:nvSpPr>
        <p:spPr bwMode="auto">
          <a:xfrm>
            <a:off x="5715000" y="3352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Line 49"/>
          <p:cNvSpPr>
            <a:spLocks noChangeShapeType="1"/>
          </p:cNvSpPr>
          <p:nvPr/>
        </p:nvSpPr>
        <p:spPr bwMode="auto">
          <a:xfrm>
            <a:off x="2209800" y="3352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4" name="Line 50"/>
          <p:cNvSpPr>
            <a:spLocks noChangeShapeType="1"/>
          </p:cNvSpPr>
          <p:nvPr/>
        </p:nvSpPr>
        <p:spPr bwMode="auto">
          <a:xfrm flipH="1">
            <a:off x="1447800" y="5105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51"/>
          <p:cNvSpPr>
            <a:spLocks noChangeShapeType="1"/>
          </p:cNvSpPr>
          <p:nvPr/>
        </p:nvSpPr>
        <p:spPr bwMode="auto">
          <a:xfrm>
            <a:off x="2209800" y="3352800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Line 52"/>
          <p:cNvSpPr>
            <a:spLocks noChangeShapeType="1"/>
          </p:cNvSpPr>
          <p:nvPr/>
        </p:nvSpPr>
        <p:spPr bwMode="auto">
          <a:xfrm flipH="1">
            <a:off x="4648200" y="3352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8" name="Line 54"/>
          <p:cNvSpPr>
            <a:spLocks noChangeShapeType="1"/>
          </p:cNvSpPr>
          <p:nvPr/>
        </p:nvSpPr>
        <p:spPr bwMode="auto">
          <a:xfrm flipV="1">
            <a:off x="1447800" y="42672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9" name="Line 56"/>
          <p:cNvSpPr>
            <a:spLocks noChangeShapeType="1"/>
          </p:cNvSpPr>
          <p:nvPr/>
        </p:nvSpPr>
        <p:spPr bwMode="auto">
          <a:xfrm>
            <a:off x="914400" y="4114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0" name="Line 57"/>
          <p:cNvSpPr>
            <a:spLocks noChangeShapeType="1"/>
          </p:cNvSpPr>
          <p:nvPr/>
        </p:nvSpPr>
        <p:spPr bwMode="auto">
          <a:xfrm>
            <a:off x="8305800" y="4191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1" name="Line 59"/>
          <p:cNvSpPr>
            <a:spLocks noChangeShapeType="1"/>
          </p:cNvSpPr>
          <p:nvPr/>
        </p:nvSpPr>
        <p:spPr bwMode="auto">
          <a:xfrm>
            <a:off x="1219200" y="4419600"/>
            <a:ext cx="152400" cy="0"/>
          </a:xfrm>
          <a:prstGeom prst="line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2" name="Oval 60"/>
          <p:cNvSpPr>
            <a:spLocks noChangeArrowheads="1"/>
          </p:cNvSpPr>
          <p:nvPr/>
        </p:nvSpPr>
        <p:spPr bwMode="auto">
          <a:xfrm>
            <a:off x="1295400" y="3962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323" name="Line 61"/>
          <p:cNvSpPr>
            <a:spLocks noChangeShapeType="1"/>
          </p:cNvSpPr>
          <p:nvPr/>
        </p:nvSpPr>
        <p:spPr bwMode="auto">
          <a:xfrm>
            <a:off x="1600200" y="4114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70" name="AutoShape 62"/>
          <p:cNvSpPr>
            <a:spLocks noChangeArrowheads="1"/>
          </p:cNvSpPr>
          <p:nvPr/>
        </p:nvSpPr>
        <p:spPr bwMode="auto">
          <a:xfrm>
            <a:off x="6248400" y="1752600"/>
            <a:ext cx="1676400" cy="762000"/>
          </a:xfrm>
          <a:prstGeom prst="wedgeRoundRectCallout">
            <a:avLst>
              <a:gd name="adj1" fmla="val -57954"/>
              <a:gd name="adj2" fmla="val 70000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Fuzzy Controller</a:t>
            </a:r>
          </a:p>
        </p:txBody>
      </p:sp>
      <p:sp>
        <p:nvSpPr>
          <p:cNvPr id="55325" name="Line 63"/>
          <p:cNvSpPr>
            <a:spLocks noChangeShapeType="1"/>
          </p:cNvSpPr>
          <p:nvPr/>
        </p:nvSpPr>
        <p:spPr bwMode="auto">
          <a:xfrm>
            <a:off x="39624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985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6" grpId="0" animBg="1"/>
      <p:bldP spid="6867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657225"/>
            <a:ext cx="8050213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hlink"/>
                </a:solidFill>
              </a:rPr>
              <a:t>a)</a:t>
            </a:r>
            <a:r>
              <a:rPr lang="en-US" altLang="zh-CN" sz="2800" smtClean="0"/>
              <a:t>   </a:t>
            </a:r>
            <a:r>
              <a:rPr lang="zh-CN" altLang="en-US" sz="2800" b="1" smtClean="0"/>
              <a:t>采用数组量化因子实现　　　变量化因子</a:t>
            </a:r>
          </a:p>
          <a:p>
            <a:pPr marL="609600" indent="-609600" eaLnBrk="1" hangingPunct="1">
              <a:defRPr/>
            </a:pPr>
            <a:endParaRPr lang="zh-CN" altLang="en-US" sz="2800" b="1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hlink"/>
                </a:solidFill>
              </a:rPr>
              <a:t>b)</a:t>
            </a:r>
            <a:r>
              <a:rPr lang="en-US" altLang="zh-CN" sz="2800" b="1" smtClean="0"/>
              <a:t>  </a:t>
            </a:r>
            <a:r>
              <a:rPr lang="zh-CN" altLang="en-US" sz="2800" b="1" smtClean="0"/>
              <a:t>采用在不同状态下对　　　　　　　进行自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      动调整，保持ＦＣ的鲁棒性</a:t>
            </a:r>
            <a:r>
              <a:rPr lang="en-US" altLang="zh-CN" sz="2800" b="1" smtClean="0"/>
              <a:t>.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CN" sz="2800" b="1" smtClean="0"/>
          </a:p>
          <a:p>
            <a:pPr marL="609600" indent="-609600" eaLnBrk="1" hangingPunct="1"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动态性能：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     研究某单输入、输出系统的</a:t>
            </a:r>
            <a:r>
              <a:rPr lang="zh-CN" altLang="en-US" sz="2800" b="1" smtClean="0">
                <a:solidFill>
                  <a:schemeClr val="hlink"/>
                </a:solidFill>
              </a:rPr>
              <a:t>阶跃响应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679950" y="765175"/>
            <a:ext cx="762000" cy="244475"/>
          </a:xfrm>
          <a:prstGeom prst="rightArrow">
            <a:avLst>
              <a:gd name="adj1" fmla="val 50000"/>
              <a:gd name="adj2" fmla="val 7792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0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4356100" y="1557338"/>
          <a:ext cx="197167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公式" r:id="rId3" imgW="711000" imgH="228600" progId="Equation.3">
                  <p:embed/>
                </p:oleObj>
              </mc:Choice>
              <mc:Fallback>
                <p:oleObj name="公式" r:id="rId3" imgW="7110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557338"/>
                        <a:ext cx="197167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1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287338" y="728663"/>
            <a:ext cx="7945437" cy="21796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    </a:t>
            </a:r>
            <a:r>
              <a:rPr lang="zh-CN" altLang="en-US" sz="2800" smtClean="0"/>
              <a:t>　    </a:t>
            </a:r>
            <a:r>
              <a:rPr lang="zh-CN" altLang="en-US" sz="2800" b="1" smtClean="0"/>
              <a:t>太大，超调大，过渡过程变长	</a:t>
            </a:r>
          </a:p>
        </p:txBody>
      </p:sp>
      <p:graphicFrame>
        <p:nvGraphicFramePr>
          <p:cNvPr id="77889" name="Group 65"/>
          <p:cNvGraphicFramePr>
            <a:graphicFrameLocks noGrp="1"/>
          </p:cNvGraphicFramePr>
          <p:nvPr>
            <p:ph sz="quarter" idx="2"/>
          </p:nvPr>
        </p:nvGraphicFramePr>
        <p:xfrm>
          <a:off x="395288" y="2205038"/>
          <a:ext cx="7127875" cy="2154238"/>
        </p:xfrm>
        <a:graphic>
          <a:graphicData uri="http://schemas.openxmlformats.org/drawingml/2006/table">
            <a:tbl>
              <a:tblPr/>
              <a:tblGrid>
                <a:gridCol w="1062037"/>
                <a:gridCol w="1011238"/>
                <a:gridCol w="1012825"/>
                <a:gridCol w="1008062"/>
                <a:gridCol w="1009650"/>
                <a:gridCol w="1012825"/>
                <a:gridCol w="1011238"/>
              </a:tblGrid>
              <a:tr h="700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8.75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14" name="Object 102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92163" y="2312988"/>
          <a:ext cx="485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公式" r:id="rId3" imgW="203040" imgH="228600" progId="Equation.3">
                  <p:embed/>
                </p:oleObj>
              </mc:Choice>
              <mc:Fallback>
                <p:oleObj name="公式" r:id="rId3" imgW="20304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12988"/>
                        <a:ext cx="4857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Line 52"/>
          <p:cNvSpPr>
            <a:spLocks noChangeShapeType="1"/>
          </p:cNvSpPr>
          <p:nvPr/>
        </p:nvSpPr>
        <p:spPr bwMode="auto">
          <a:xfrm flipV="1">
            <a:off x="1295400" y="765175"/>
            <a:ext cx="0" cy="3603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6" name="Line 57"/>
          <p:cNvSpPr>
            <a:spLocks noChangeShapeType="1"/>
          </p:cNvSpPr>
          <p:nvPr/>
        </p:nvSpPr>
        <p:spPr bwMode="auto">
          <a:xfrm flipV="1">
            <a:off x="7019925" y="2420938"/>
            <a:ext cx="0" cy="36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47700" y="728663"/>
          <a:ext cx="4270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公式" r:id="rId5" imgW="203040" imgH="228600" progId="Equation.3">
                  <p:embed/>
                </p:oleObj>
              </mc:Choice>
              <mc:Fallback>
                <p:oleObj name="公式" r:id="rId5" imgW="20304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728663"/>
                        <a:ext cx="4270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026"/>
          <p:cNvGraphicFramePr>
            <a:graphicFrameLocks noChangeAspect="1"/>
          </p:cNvGraphicFramePr>
          <p:nvPr/>
        </p:nvGraphicFramePr>
        <p:xfrm>
          <a:off x="755650" y="3068638"/>
          <a:ext cx="647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公式" r:id="rId7" imgW="279360" imgH="177480" progId="Equation.3">
                  <p:embed/>
                </p:oleObj>
              </mc:Choice>
              <mc:Fallback>
                <p:oleObj name="公式" r:id="rId7" imgW="279360" imgH="1774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6477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027"/>
          <p:cNvGraphicFramePr>
            <a:graphicFrameLocks noChangeAspect="1"/>
          </p:cNvGraphicFramePr>
          <p:nvPr/>
        </p:nvGraphicFramePr>
        <p:xfrm>
          <a:off x="827088" y="3608388"/>
          <a:ext cx="3889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公式" r:id="rId9" imgW="126720" imgH="228600" progId="Equation.3">
                  <p:embed/>
                </p:oleObj>
              </mc:Choice>
              <mc:Fallback>
                <p:oleObj name="公式" r:id="rId9" imgW="126720" imgH="228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08388"/>
                        <a:ext cx="3889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7" name="Line 63"/>
          <p:cNvSpPr>
            <a:spLocks noChangeShapeType="1"/>
          </p:cNvSpPr>
          <p:nvPr/>
        </p:nvSpPr>
        <p:spPr bwMode="auto">
          <a:xfrm flipV="1">
            <a:off x="7019925" y="3141663"/>
            <a:ext cx="0" cy="36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8" name="Line 64"/>
          <p:cNvSpPr>
            <a:spLocks noChangeShapeType="1"/>
          </p:cNvSpPr>
          <p:nvPr/>
        </p:nvSpPr>
        <p:spPr bwMode="auto">
          <a:xfrm flipV="1">
            <a:off x="7056438" y="3824288"/>
            <a:ext cx="0" cy="36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8" name="Object 1028"/>
          <p:cNvGraphicFramePr>
            <a:graphicFrameLocks noChangeAspect="1"/>
          </p:cNvGraphicFramePr>
          <p:nvPr/>
        </p:nvGraphicFramePr>
        <p:xfrm>
          <a:off x="611188" y="1449388"/>
          <a:ext cx="1308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11" imgW="622080" imgH="228600" progId="Equation.DSMT4">
                  <p:embed/>
                </p:oleObj>
              </mc:Choice>
              <mc:Fallback>
                <p:oleObj name="Equation" r:id="rId11" imgW="622080" imgH="2286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49388"/>
                        <a:ext cx="13081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29"/>
          <p:cNvGraphicFramePr>
            <a:graphicFrameLocks noChangeAspect="1"/>
          </p:cNvGraphicFramePr>
          <p:nvPr/>
        </p:nvGraphicFramePr>
        <p:xfrm>
          <a:off x="611188" y="4868863"/>
          <a:ext cx="38179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13" imgW="1815840" imgH="241200" progId="Equation.DSMT4">
                  <p:embed/>
                </p:oleObj>
              </mc:Choice>
              <mc:Fallback>
                <p:oleObj name="Equation" r:id="rId13" imgW="1815840" imgH="2412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8863"/>
                        <a:ext cx="38179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92" name="AutoShape 68"/>
          <p:cNvSpPr>
            <a:spLocks noChangeArrowheads="1"/>
          </p:cNvSpPr>
          <p:nvPr/>
        </p:nvSpPr>
        <p:spPr bwMode="auto">
          <a:xfrm>
            <a:off x="6840538" y="1665288"/>
            <a:ext cx="1828800" cy="533400"/>
          </a:xfrm>
          <a:prstGeom prst="wedgeRoundRectCallout">
            <a:avLst>
              <a:gd name="adj1" fmla="val -47829"/>
              <a:gd name="adj2" fmla="val 81546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Tahoma" pitchFamily="34" charset="0"/>
              </a:rPr>
              <a:t>比例作用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512763"/>
            <a:ext cx="7439025" cy="4525962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</a:t>
            </a:r>
            <a:r>
              <a:rPr lang="zh-CN" altLang="en-US" sz="2800" smtClean="0"/>
              <a:t>　　，</a:t>
            </a:r>
            <a:r>
              <a:rPr lang="zh-CN" altLang="en-US" sz="2800" b="1" smtClean="0"/>
              <a:t>超调      变小，过渡过程变小</a:t>
            </a:r>
          </a:p>
          <a:p>
            <a:pPr marL="609600" indent="-609600" eaLnBrk="1" hangingPunct="1">
              <a:defRPr/>
            </a:pPr>
            <a:endParaRPr lang="en-US" altLang="zh-CN" sz="2800" b="1" smtClean="0"/>
          </a:p>
        </p:txBody>
      </p:sp>
      <p:graphicFrame>
        <p:nvGraphicFramePr>
          <p:cNvPr id="82984" name="Group 40"/>
          <p:cNvGraphicFramePr>
            <a:graphicFrameLocks noGrp="1"/>
          </p:cNvGraphicFramePr>
          <p:nvPr>
            <p:ph sz="quarter" idx="2"/>
          </p:nvPr>
        </p:nvGraphicFramePr>
        <p:xfrm>
          <a:off x="215900" y="2168525"/>
          <a:ext cx="7380288" cy="1981200"/>
        </p:xfrm>
        <a:graphic>
          <a:graphicData uri="http://schemas.openxmlformats.org/drawingml/2006/table">
            <a:tbl>
              <a:tblPr/>
              <a:tblGrid>
                <a:gridCol w="1203325"/>
                <a:gridCol w="1233488"/>
                <a:gridCol w="1236662"/>
                <a:gridCol w="1236663"/>
                <a:gridCol w="1233487"/>
                <a:gridCol w="1236663"/>
              </a:tblGrid>
              <a:tr h="660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8.3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8.75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8.25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95288" y="476250"/>
          <a:ext cx="9747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公式" r:id="rId3" imgW="380880" imgH="241200" progId="Equation.3">
                  <p:embed/>
                </p:oleObj>
              </mc:Choice>
              <mc:Fallback>
                <p:oleObj name="公式" r:id="rId3" imgW="380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6250"/>
                        <a:ext cx="9747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8313" y="2168525"/>
          <a:ext cx="7191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公式" r:id="rId5" imgW="241200" imgH="228600" progId="Equation.3">
                  <p:embed/>
                </p:oleObj>
              </mc:Choice>
              <mc:Fallback>
                <p:oleObj name="公式" r:id="rId5" imgW="24120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68525"/>
                        <a:ext cx="7191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5"/>
          <p:cNvGraphicFramePr>
            <a:graphicFrameLocks noChangeAspect="1"/>
          </p:cNvGraphicFramePr>
          <p:nvPr/>
        </p:nvGraphicFramePr>
        <p:xfrm>
          <a:off x="468313" y="2997200"/>
          <a:ext cx="647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公式" r:id="rId7" imgW="279360" imgH="177480" progId="Equation.3">
                  <p:embed/>
                </p:oleObj>
              </mc:Choice>
              <mc:Fallback>
                <p:oleObj name="公式" r:id="rId7" imgW="27936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97200"/>
                        <a:ext cx="6477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6"/>
          <p:cNvGraphicFramePr>
            <a:graphicFrameLocks noChangeAspect="1"/>
          </p:cNvGraphicFramePr>
          <p:nvPr/>
        </p:nvGraphicFramePr>
        <p:xfrm>
          <a:off x="611188" y="3500438"/>
          <a:ext cx="3889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公式" r:id="rId9" imgW="126720" imgH="228600" progId="Equation.3">
                  <p:embed/>
                </p:oleObj>
              </mc:Choice>
              <mc:Fallback>
                <p:oleObj name="公式" r:id="rId9" imgW="12672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00438"/>
                        <a:ext cx="3889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0"/>
          <p:cNvGraphicFramePr>
            <a:graphicFrameLocks noChangeAspect="1"/>
          </p:cNvGraphicFramePr>
          <p:nvPr/>
        </p:nvGraphicFramePr>
        <p:xfrm>
          <a:off x="395288" y="1449388"/>
          <a:ext cx="1066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11" imgW="507960" imgH="228600" progId="Equation.DSMT4">
                  <p:embed/>
                </p:oleObj>
              </mc:Choice>
              <mc:Fallback>
                <p:oleObj name="Equation" r:id="rId11" imgW="507960" imgH="2286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49388"/>
                        <a:ext cx="1066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95" name="AutoShape 51"/>
          <p:cNvSpPr>
            <a:spLocks noChangeArrowheads="1"/>
          </p:cNvSpPr>
          <p:nvPr/>
        </p:nvSpPr>
        <p:spPr bwMode="auto">
          <a:xfrm>
            <a:off x="6877050" y="1592263"/>
            <a:ext cx="1828800" cy="533400"/>
          </a:xfrm>
          <a:prstGeom prst="wedgeRoundRectCallout">
            <a:avLst>
              <a:gd name="adj1" fmla="val -52259"/>
              <a:gd name="adj2" fmla="val 93750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Tahoma" pitchFamily="34" charset="0"/>
              </a:rPr>
              <a:t>微分作用</a:t>
            </a:r>
          </a:p>
        </p:txBody>
      </p:sp>
      <p:sp>
        <p:nvSpPr>
          <p:cNvPr id="14376" name="Line 52"/>
          <p:cNvSpPr>
            <a:spLocks noChangeShapeType="1"/>
          </p:cNvSpPr>
          <p:nvPr/>
        </p:nvSpPr>
        <p:spPr bwMode="auto">
          <a:xfrm flipV="1">
            <a:off x="6948488" y="2420938"/>
            <a:ext cx="0" cy="36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7" name="Line 55"/>
          <p:cNvSpPr>
            <a:spLocks noChangeShapeType="1"/>
          </p:cNvSpPr>
          <p:nvPr/>
        </p:nvSpPr>
        <p:spPr bwMode="auto">
          <a:xfrm>
            <a:off x="6948488" y="3033713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8" name="Line 56"/>
          <p:cNvSpPr>
            <a:spLocks noChangeShapeType="1"/>
          </p:cNvSpPr>
          <p:nvPr/>
        </p:nvSpPr>
        <p:spPr bwMode="auto">
          <a:xfrm>
            <a:off x="6948488" y="3716338"/>
            <a:ext cx="0" cy="381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3" name="Object 57"/>
          <p:cNvGraphicFramePr>
            <a:graphicFrameLocks noChangeAspect="1"/>
          </p:cNvGraphicFramePr>
          <p:nvPr/>
        </p:nvGraphicFramePr>
        <p:xfrm>
          <a:off x="2484438" y="549275"/>
          <a:ext cx="647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公式" r:id="rId13" imgW="279360" imgH="177480" progId="Equation.3">
                  <p:embed/>
                </p:oleObj>
              </mc:Choice>
              <mc:Fallback>
                <p:oleObj name="公式" r:id="rId13" imgW="279360" imgH="177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9275"/>
                        <a:ext cx="6477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016000"/>
            <a:ext cx="8010525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 </a:t>
            </a:r>
            <a:r>
              <a:rPr lang="zh-CN" altLang="en-US" sz="2800" smtClean="0"/>
              <a:t>　</a:t>
            </a:r>
            <a:r>
              <a:rPr lang="zh-CN" altLang="en-US" sz="2800" b="1" smtClean="0"/>
              <a:t>过小：响应时间过长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　　　过大：导致系统振荡</a:t>
            </a:r>
          </a:p>
        </p:txBody>
      </p:sp>
      <p:graphicFrame>
        <p:nvGraphicFramePr>
          <p:cNvPr id="15362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7700" y="908050"/>
          <a:ext cx="77311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公式" r:id="rId3" imgW="215640" imgH="228600" progId="Equation.3">
                  <p:embed/>
                </p:oleObj>
              </mc:Choice>
              <mc:Fallback>
                <p:oleObj name="公式" r:id="rId3" imgW="21564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908050"/>
                        <a:ext cx="773113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1952625"/>
          <a:ext cx="7191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公式" r:id="rId5" imgW="215640" imgH="228600" progId="Equation.3">
                  <p:embed/>
                </p:oleObj>
              </mc:Choice>
              <mc:Fallback>
                <p:oleObj name="公式" r:id="rId5" imgW="21564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52625"/>
                        <a:ext cx="7191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620713"/>
            <a:ext cx="8164513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smtClean="0"/>
              <a:t>稳态性能：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　　</a:t>
            </a:r>
            <a:r>
              <a:rPr lang="en-US" altLang="zh-CN" sz="2800" b="1" smtClean="0"/>
              <a:t>FC</a:t>
            </a:r>
            <a:r>
              <a:rPr lang="zh-CN" altLang="en-US" sz="2800" b="1" smtClean="0"/>
              <a:t>不能消除稳态误差，但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　　　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　　　　过大影响稳态工作，与一般控制系统不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　　同，　　不影响稳态误差．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smtClean="0"/>
              <a:t>　　　　　</a:t>
            </a:r>
          </a:p>
        </p:txBody>
      </p:sp>
      <p:graphicFrame>
        <p:nvGraphicFramePr>
          <p:cNvPr id="16386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39863" y="1665288"/>
          <a:ext cx="4422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公式" r:id="rId3" imgW="1777680" imgH="241200" progId="Equation.3">
                  <p:embed/>
                </p:oleObj>
              </mc:Choice>
              <mc:Fallback>
                <p:oleObj name="公式" r:id="rId3" imgW="1777680" imgH="241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665288"/>
                        <a:ext cx="44227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50938" y="2420938"/>
          <a:ext cx="6175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公式" r:id="rId5" imgW="215640" imgH="228600" progId="Equation.3">
                  <p:embed/>
                </p:oleObj>
              </mc:Choice>
              <mc:Fallback>
                <p:oleObj name="公式" r:id="rId5" imgW="215640" imgH="228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420938"/>
                        <a:ext cx="6175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026"/>
          <p:cNvGraphicFramePr>
            <a:graphicFrameLocks noChangeAspect="1"/>
          </p:cNvGraphicFramePr>
          <p:nvPr/>
        </p:nvGraphicFramePr>
        <p:xfrm>
          <a:off x="1871663" y="2960688"/>
          <a:ext cx="5826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公式" r:id="rId7" imgW="215640" imgH="228600" progId="Equation.3">
                  <p:embed/>
                </p:oleObj>
              </mc:Choice>
              <mc:Fallback>
                <p:oleObj name="公式" r:id="rId7" imgW="215640" imgH="228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960688"/>
                        <a:ext cx="5826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defRPr/>
            </a:pPr>
            <a:r>
              <a:rPr lang="en-US" altLang="zh-CN" sz="3200" dirty="0" smtClean="0">
                <a:solidFill>
                  <a:schemeClr val="hlink"/>
                </a:solidFill>
              </a:rPr>
              <a:t>3.     </a:t>
            </a:r>
            <a:r>
              <a:rPr lang="zh-CN" altLang="en-US" sz="3200" dirty="0" smtClean="0">
                <a:solidFill>
                  <a:schemeClr val="hlink"/>
                </a:solidFill>
              </a:rPr>
              <a:t>模糊控制器的语言变量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solidFill>
                  <a:srgbClr val="00FF00"/>
                </a:solidFill>
              </a:rPr>
              <a:t>      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FC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的语言变量：</a:t>
            </a:r>
            <a:r>
              <a:rPr lang="zh-CN" altLang="en-US" sz="2800" b="1" dirty="0" smtClean="0"/>
              <a:t>误差</a:t>
            </a:r>
            <a:r>
              <a:rPr lang="zh-CN" altLang="en-US" sz="2800" b="1" u="sng" dirty="0" smtClean="0"/>
              <a:t>Ｅ</a:t>
            </a:r>
            <a:r>
              <a:rPr lang="zh-CN" altLang="en-US" sz="2800" b="1" dirty="0" smtClean="0"/>
              <a:t>，误差变化</a:t>
            </a:r>
            <a:r>
              <a:rPr lang="en-US" altLang="zh-CN" sz="2800" b="1" u="sng" dirty="0" smtClean="0"/>
              <a:t>EC</a:t>
            </a:r>
            <a:r>
              <a:rPr lang="zh-CN" altLang="en-US" sz="2800" b="1" dirty="0" smtClean="0"/>
              <a:t>，控制量</a:t>
            </a:r>
            <a:r>
              <a:rPr lang="en-US" altLang="zh-CN" sz="2800" b="1" u="sng" dirty="0" smtClean="0"/>
              <a:t>U</a:t>
            </a:r>
            <a:r>
              <a:rPr lang="en-US" altLang="zh-CN" sz="2800" b="1" dirty="0" smtClean="0"/>
              <a:t>       </a:t>
            </a:r>
            <a:r>
              <a:rPr lang="zh-CN" altLang="en-US" sz="2800" b="1" dirty="0" smtClean="0"/>
              <a:t>用五元体表示。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zh-CN" altLang="en-US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FF00"/>
                </a:solidFill>
              </a:rPr>
              <a:t>(1) 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选择语言变量的词集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  在</a:t>
            </a:r>
            <a:r>
              <a:rPr lang="en-US" altLang="zh-CN" sz="2800" b="1" dirty="0" smtClean="0"/>
              <a:t>Fuzzy</a:t>
            </a:r>
            <a:r>
              <a:rPr lang="zh-CN" altLang="en-US" sz="2800" b="1" dirty="0" smtClean="0"/>
              <a:t>条件语句中用于描述输入／出变量状态的词汇，称为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语言变量的词集。</a:t>
            </a:r>
            <a:endParaRPr lang="zh-CN" altLang="en-US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如：</a:t>
            </a:r>
            <a:r>
              <a:rPr lang="zh-CN" altLang="en-US" sz="2800" b="1" dirty="0" smtClean="0">
                <a:latin typeface="Arial"/>
              </a:rPr>
              <a:t>“</a:t>
            </a:r>
            <a:r>
              <a:rPr lang="zh-CN" altLang="en-US" sz="2800" b="1" dirty="0" smtClean="0"/>
              <a:t>正大</a:t>
            </a:r>
            <a:r>
              <a:rPr lang="zh-CN" altLang="en-US" sz="2800" b="1" dirty="0" smtClean="0">
                <a:latin typeface="Arial"/>
              </a:rPr>
              <a:t>”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latin typeface="Arial"/>
              </a:rPr>
              <a:t>“</a:t>
            </a:r>
            <a:r>
              <a:rPr lang="zh-CN" altLang="en-US" sz="2800" b="1" dirty="0" smtClean="0"/>
              <a:t>正中</a:t>
            </a:r>
            <a:r>
              <a:rPr lang="zh-CN" altLang="en-US" sz="2800" b="1" dirty="0" smtClean="0">
                <a:latin typeface="Arial"/>
              </a:rPr>
              <a:t>”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latin typeface="Arial"/>
              </a:rPr>
              <a:t>“</a:t>
            </a:r>
            <a:r>
              <a:rPr lang="zh-CN" altLang="en-US" sz="2800" b="1" dirty="0" smtClean="0"/>
              <a:t>负小</a:t>
            </a:r>
            <a:r>
              <a:rPr lang="zh-CN" altLang="en-US" sz="2800" b="1" dirty="0" smtClean="0">
                <a:latin typeface="Arial"/>
              </a:rPr>
              <a:t>”</a:t>
            </a:r>
            <a:r>
              <a:rPr lang="zh-CN" altLang="en-US" sz="2800" b="1" dirty="0" smtClean="0"/>
              <a:t>等词汇的集合，亦称语言变量的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模糊状态。</a:t>
            </a:r>
            <a:r>
              <a:rPr lang="zh-CN" altLang="en-US" sz="2800" b="1" dirty="0" smtClean="0"/>
              <a:t>　　　　　　　　　　　　　　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1476375" y="2133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873125"/>
            <a:ext cx="8596313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chemeClr val="hlink"/>
                </a:solidFill>
              </a:rPr>
              <a:t>　</a:t>
            </a:r>
            <a:r>
              <a:rPr lang="zh-CN" altLang="en-US" b="1" smtClean="0">
                <a:solidFill>
                  <a:schemeClr val="hlink"/>
                </a:solidFill>
              </a:rPr>
              <a:t>选择方法：</a:t>
            </a:r>
            <a:r>
              <a:rPr lang="zh-CN" altLang="en-US" b="1" smtClean="0"/>
              <a:t>习惯上把事物分为三个等级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如：物　　体：</a:t>
            </a:r>
            <a:r>
              <a:rPr lang="zh-CN" altLang="en-US" b="1" smtClean="0">
                <a:solidFill>
                  <a:schemeClr val="hlink"/>
                </a:solidFill>
              </a:rPr>
              <a:t>大，中，小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　运动速度：</a:t>
            </a:r>
            <a:r>
              <a:rPr lang="zh-CN" altLang="en-US" b="1" smtClean="0">
                <a:solidFill>
                  <a:schemeClr val="hlink"/>
                </a:solidFill>
              </a:rPr>
              <a:t>快，中，慢</a:t>
            </a: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　年　　龄：</a:t>
            </a:r>
            <a:r>
              <a:rPr lang="zh-CN" altLang="en-US" b="1" smtClean="0">
                <a:solidFill>
                  <a:schemeClr val="hlink"/>
                </a:solidFill>
              </a:rPr>
              <a:t>老，中，青</a:t>
            </a:r>
            <a:r>
              <a:rPr lang="zh-CN" altLang="en-US" b="1" smtClean="0"/>
              <a:t>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　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一般选择：</a:t>
            </a:r>
            <a:r>
              <a:rPr lang="zh-CN" altLang="en-US" b="1" smtClean="0">
                <a:latin typeface="Arial"/>
              </a:rPr>
              <a:t>“</a:t>
            </a:r>
            <a:r>
              <a:rPr lang="zh-CN" altLang="en-US" b="1" smtClean="0">
                <a:solidFill>
                  <a:schemeClr val="hlink"/>
                </a:solidFill>
              </a:rPr>
              <a:t>大，中，小</a:t>
            </a:r>
            <a:r>
              <a:rPr lang="zh-CN" altLang="en-US" b="1" smtClean="0">
                <a:latin typeface="Arial"/>
              </a:rPr>
              <a:t>”</a:t>
            </a:r>
            <a:r>
              <a:rPr lang="zh-CN" altLang="en-US" b="1" smtClean="0"/>
              <a:t>三个词汇</a:t>
            </a:r>
            <a:r>
              <a:rPr lang="zh-CN" altLang="en-US" smtClean="0"/>
              <a:t>．</a:t>
            </a:r>
          </a:p>
        </p:txBody>
      </p:sp>
      <p:sp>
        <p:nvSpPr>
          <p:cNvPr id="116739" name="AutoShape 5"/>
          <p:cNvSpPr>
            <a:spLocks noChangeArrowheads="1"/>
          </p:cNvSpPr>
          <p:nvPr/>
        </p:nvSpPr>
        <p:spPr bwMode="auto">
          <a:xfrm>
            <a:off x="3887788" y="32131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1325"/>
            <a:ext cx="84518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 smtClean="0"/>
              <a:t>      </a:t>
            </a:r>
            <a:r>
              <a:rPr lang="zh-CN" altLang="en-US" sz="2800" b="1" dirty="0" smtClean="0"/>
              <a:t>由于人的行为在正，负两个方向上，可选择：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对于</a:t>
            </a:r>
            <a:r>
              <a:rPr lang="en-US" altLang="zh-CN" sz="2800" b="1" dirty="0" err="1" smtClean="0">
                <a:solidFill>
                  <a:schemeClr val="hlink"/>
                </a:solidFill>
              </a:rPr>
              <a:t>ec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, u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</a:t>
            </a:r>
            <a:r>
              <a:rPr lang="en-US" altLang="zh-CN" sz="2800" b="1" dirty="0" smtClean="0"/>
              <a:t>{</a:t>
            </a:r>
            <a:r>
              <a:rPr lang="zh-CN" altLang="en-US" sz="2800" b="1" dirty="0" smtClean="0"/>
              <a:t>负大，负中，负小，零，正小，正中，正大</a:t>
            </a:r>
            <a:r>
              <a:rPr lang="en-US" altLang="zh-CN" sz="2800" b="1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              {NB,NM,NS,O,PS,PM,PB}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 </a:t>
            </a:r>
          </a:p>
        </p:txBody>
      </p:sp>
      <p:sp>
        <p:nvSpPr>
          <p:cNvPr id="117763" name="AutoShape 5"/>
          <p:cNvSpPr>
            <a:spLocks noChangeArrowheads="1"/>
          </p:cNvSpPr>
          <p:nvPr/>
        </p:nvSpPr>
        <p:spPr bwMode="auto">
          <a:xfrm>
            <a:off x="3851275" y="2852738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549275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对于</a:t>
            </a:r>
            <a:r>
              <a:rPr lang="en-US" altLang="zh-CN" b="1" smtClean="0">
                <a:solidFill>
                  <a:schemeClr val="hlink"/>
                </a:solidFill>
              </a:rPr>
              <a:t>e: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{</a:t>
            </a:r>
            <a:r>
              <a:rPr lang="zh-CN" altLang="en-US" b="1" smtClean="0"/>
              <a:t>负大，负中，负小，</a:t>
            </a:r>
            <a:r>
              <a:rPr lang="zh-CN" altLang="en-US" b="1" smtClean="0">
                <a:solidFill>
                  <a:schemeClr val="hlink"/>
                </a:solidFill>
              </a:rPr>
              <a:t>负零，正零</a:t>
            </a:r>
            <a:r>
              <a:rPr lang="zh-CN" altLang="en-US" b="1" smtClean="0"/>
              <a:t>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正小，正中，正大</a:t>
            </a:r>
            <a:r>
              <a:rPr lang="en-US" altLang="zh-CN" b="1" smtClean="0"/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  {NB,NM,NS,</a:t>
            </a:r>
            <a:r>
              <a:rPr lang="en-US" altLang="zh-CN" b="1" smtClean="0">
                <a:solidFill>
                  <a:schemeClr val="hlink"/>
                </a:solidFill>
              </a:rPr>
              <a:t>NO,PO</a:t>
            </a:r>
            <a:r>
              <a:rPr lang="en-US" altLang="zh-CN" b="1" smtClean="0"/>
              <a:t>,PS,PM,PB}</a:t>
            </a:r>
          </a:p>
        </p:txBody>
      </p:sp>
      <p:sp>
        <p:nvSpPr>
          <p:cNvPr id="118787" name="AutoShape 5"/>
          <p:cNvSpPr>
            <a:spLocks noChangeArrowheads="1"/>
          </p:cNvSpPr>
          <p:nvPr/>
        </p:nvSpPr>
        <p:spPr bwMode="auto">
          <a:xfrm>
            <a:off x="3563938" y="2312988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512763"/>
            <a:ext cx="7772400" cy="411480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注意 </a:t>
            </a:r>
            <a:r>
              <a:rPr lang="en-US" altLang="zh-CN" b="1" smtClean="0">
                <a:solidFill>
                  <a:schemeClr val="hlink"/>
                </a:solidFill>
              </a:rPr>
              <a:t>:</a:t>
            </a:r>
            <a:r>
              <a:rPr lang="en-US" altLang="zh-CN" b="1" smtClean="0">
                <a:latin typeface="宋体" pitchFamily="2" charset="-122"/>
              </a:rPr>
              <a:t>Ⅰ</a:t>
            </a:r>
            <a:r>
              <a:rPr lang="zh-CN" altLang="en-US" b="1" smtClean="0">
                <a:latin typeface="宋体" pitchFamily="2" charset="-122"/>
              </a:rPr>
              <a:t>．选择较多的词汇描述语言变量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　　　制定控制规则较方便，但控制 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      规则变的复杂　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　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</a:t>
            </a:r>
            <a:r>
              <a:rPr lang="en-US" altLang="zh-CN" b="1" smtClean="0">
                <a:latin typeface="宋体" pitchFamily="2" charset="-122"/>
              </a:rPr>
              <a:t>Ⅱ</a:t>
            </a:r>
            <a:r>
              <a:rPr lang="zh-CN" altLang="en-US" b="1" smtClean="0">
                <a:latin typeface="宋体" pitchFamily="2" charset="-122"/>
              </a:rPr>
              <a:t>．选择词汇过少，语言变量的描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latin typeface="宋体" pitchFamily="2" charset="-122"/>
              </a:rPr>
              <a:t>          述</a:t>
            </a:r>
            <a:r>
              <a:rPr lang="zh-CN" altLang="en-US" b="1" smtClean="0">
                <a:solidFill>
                  <a:schemeClr val="hlink"/>
                </a:solidFill>
                <a:latin typeface="宋体" pitchFamily="2" charset="-122"/>
              </a:rPr>
              <a:t>粗糙</a:t>
            </a:r>
            <a:r>
              <a:rPr lang="zh-CN" altLang="en-US" b="1" smtClean="0">
                <a:latin typeface="宋体" pitchFamily="2" charset="-122"/>
              </a:rPr>
              <a:t>，导致性能降低．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</a:t>
            </a:r>
          </a:p>
        </p:txBody>
      </p:sp>
      <p:sp>
        <p:nvSpPr>
          <p:cNvPr id="119811" name="AutoShape 4"/>
          <p:cNvSpPr>
            <a:spLocks noChangeArrowheads="1"/>
          </p:cNvSpPr>
          <p:nvPr/>
        </p:nvSpPr>
        <p:spPr bwMode="auto">
          <a:xfrm>
            <a:off x="2016125" y="1268413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920037" cy="4032250"/>
          </a:xfrm>
        </p:spPr>
        <p:txBody>
          <a:bodyPr/>
          <a:lstStyle/>
          <a:p>
            <a:pPr marL="609600" indent="-609600" eaLnBrk="1" hangingPunct="1">
              <a:defRPr/>
            </a:pPr>
            <a:endParaRPr lang="en-US" altLang="zh-CN" sz="2800" dirty="0" smtClean="0"/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/>
              <a:t>1)  </a:t>
            </a:r>
            <a:r>
              <a:rPr lang="zh-CN" altLang="en-US" sz="2800" b="1" dirty="0"/>
              <a:t>确定输入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输出变量：</a:t>
            </a:r>
            <a:r>
              <a:rPr lang="en-US" altLang="zh-CN" sz="2800" b="1" dirty="0"/>
              <a:t>e, u</a:t>
            </a: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）选择</a:t>
            </a:r>
            <a:r>
              <a:rPr lang="zh-CN" altLang="en-US" sz="2800" b="1" dirty="0"/>
              <a:t>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出量的论域、量化因子、比例因子</a:t>
            </a:r>
            <a:endParaRPr lang="en-US" altLang="zh-CN" sz="2800" b="1" dirty="0"/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）确定</a:t>
            </a:r>
            <a:r>
              <a:rPr lang="zh-CN" altLang="en-US" sz="2800" b="1" dirty="0"/>
              <a:t>模糊语言变量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4)  </a:t>
            </a:r>
            <a:r>
              <a:rPr lang="zh-CN" altLang="en-US" sz="2800" b="1" dirty="0"/>
              <a:t>确定模糊化和非模糊化方法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5)  </a:t>
            </a:r>
            <a:r>
              <a:rPr lang="zh-CN" altLang="en-US" sz="2800" b="1" dirty="0"/>
              <a:t>设计模糊控制规则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6)  </a:t>
            </a:r>
            <a:r>
              <a:rPr lang="zh-CN" altLang="en-US" sz="2800" b="1" dirty="0"/>
              <a:t>编写模糊控制算法</a:t>
            </a:r>
          </a:p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7)  </a:t>
            </a:r>
            <a:r>
              <a:rPr lang="zh-CN" altLang="en-US" sz="2800" b="1" dirty="0"/>
              <a:t>选择</a:t>
            </a:r>
            <a:r>
              <a:rPr lang="en-US" altLang="zh-CN" sz="2800" b="1" dirty="0"/>
              <a:t>FC</a:t>
            </a:r>
            <a:r>
              <a:rPr lang="zh-CN" altLang="en-US" sz="2800" b="1" dirty="0"/>
              <a:t>的采样周期</a:t>
            </a:r>
          </a:p>
        </p:txBody>
      </p:sp>
      <p:sp>
        <p:nvSpPr>
          <p:cNvPr id="54275" name="Rectangle 6"/>
          <p:cNvSpPr>
            <a:spLocks noChangeArrowheads="1"/>
          </p:cNvSpPr>
          <p:nvPr/>
        </p:nvSpPr>
        <p:spPr bwMode="auto">
          <a:xfrm>
            <a:off x="2819400" y="762000"/>
            <a:ext cx="357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FC</a:t>
            </a: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</a:rPr>
              <a:t>设计的主要内容</a:t>
            </a:r>
          </a:p>
        </p:txBody>
      </p:sp>
      <p:sp>
        <p:nvSpPr>
          <p:cNvPr id="54276" name="Line 7"/>
          <p:cNvSpPr>
            <a:spLocks noChangeShapeType="1"/>
          </p:cNvSpPr>
          <p:nvPr/>
        </p:nvSpPr>
        <p:spPr bwMode="auto">
          <a:xfrm>
            <a:off x="2971800" y="1295400"/>
            <a:ext cx="3276600" cy="0"/>
          </a:xfrm>
          <a:prstGeom prst="line">
            <a:avLst/>
          </a:prstGeom>
          <a:noFill/>
          <a:ln w="254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7019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584200"/>
            <a:ext cx="7772400" cy="4114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FF00"/>
                </a:solidFill>
              </a:rPr>
              <a:t>(2)  </a:t>
            </a:r>
            <a:r>
              <a:rPr lang="zh-CN" altLang="en-US" b="1" smtClean="0">
                <a:solidFill>
                  <a:srgbClr val="00FF00"/>
                </a:solidFill>
              </a:rPr>
              <a:t>定义语言变量的模糊子集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语言变量的模糊集由隶属函数       的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形状来描述．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确定      的方法：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　　操作者的经验，或专家经验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　　　模糊统计方法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6408738" y="1233488"/>
          <a:ext cx="609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1233488"/>
                        <a:ext cx="609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1763713" y="2997200"/>
          <a:ext cx="609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7200"/>
                        <a:ext cx="609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84200"/>
            <a:ext cx="8316913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</a:t>
            </a:r>
            <a:r>
              <a:rPr lang="en-US" altLang="zh-CN" smtClean="0"/>
              <a:t>  </a:t>
            </a:r>
            <a:r>
              <a:rPr lang="zh-CN" altLang="en-US" b="1" smtClean="0"/>
              <a:t>设论域</a:t>
            </a:r>
            <a:r>
              <a:rPr lang="en-US" altLang="zh-CN" b="1" smtClean="0"/>
              <a:t>X={-6,-5,-4,-3,-2,-1,0,1,2,3,4,5,6}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　隶属函数曲线      表示论域</a:t>
            </a:r>
            <a:r>
              <a:rPr lang="en-US" altLang="zh-CN" b="1" smtClean="0"/>
              <a:t>X</a:t>
            </a:r>
            <a:r>
              <a:rPr lang="zh-CN" altLang="en-US" b="1" smtClean="0"/>
              <a:t>中的</a:t>
            </a:r>
            <a:r>
              <a:rPr lang="zh-CN" altLang="en-US" b="1" smtClean="0">
                <a:solidFill>
                  <a:schemeClr val="hlink"/>
                </a:solidFill>
              </a:rPr>
              <a:t>元素</a:t>
            </a:r>
            <a:r>
              <a:rPr lang="zh-CN" altLang="en-US" b="1" smtClean="0"/>
              <a:t>对语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言变量</a:t>
            </a:r>
            <a:r>
              <a:rPr lang="en-US" altLang="zh-CN" b="1" u="sng" smtClean="0"/>
              <a:t>A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chemeClr val="hlink"/>
                </a:solidFill>
              </a:rPr>
              <a:t>隶属程度</a:t>
            </a:r>
            <a:r>
              <a:rPr lang="zh-CN" altLang="en-US" b="1" smtClean="0"/>
              <a:t>．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smtClean="0"/>
              <a:t>   </a:t>
            </a:r>
            <a:endParaRPr lang="zh-CN" altLang="en-US" sz="2800" smtClean="0"/>
          </a:p>
        </p:txBody>
      </p:sp>
      <p:graphicFrame>
        <p:nvGraphicFramePr>
          <p:cNvPr id="18434" name="Object 14"/>
          <p:cNvGraphicFramePr>
            <a:graphicFrameLocks noChangeAspect="1"/>
          </p:cNvGraphicFramePr>
          <p:nvPr/>
        </p:nvGraphicFramePr>
        <p:xfrm>
          <a:off x="2951163" y="1233488"/>
          <a:ext cx="609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233488"/>
                        <a:ext cx="609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Line 15"/>
          <p:cNvSpPr>
            <a:spLocks noChangeShapeType="1"/>
          </p:cNvSpPr>
          <p:nvPr/>
        </p:nvSpPr>
        <p:spPr bwMode="auto">
          <a:xfrm flipV="1">
            <a:off x="2819400" y="2590800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2438400" y="5105400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>
            <a:off x="2819400" y="4648200"/>
            <a:ext cx="5334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H="1">
            <a:off x="2819400" y="2895600"/>
            <a:ext cx="3200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>
            <a:off x="2819400" y="3581400"/>
            <a:ext cx="4038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5" name="Object 20"/>
          <p:cNvGraphicFramePr>
            <a:graphicFrameLocks noChangeAspect="1"/>
          </p:cNvGraphicFramePr>
          <p:nvPr/>
        </p:nvGraphicFramePr>
        <p:xfrm>
          <a:off x="3505200" y="5181600"/>
          <a:ext cx="163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Equation" r:id="rId5" imgW="88560" imgH="164880" progId="Equation.3">
                  <p:embed/>
                </p:oleObj>
              </mc:Choice>
              <mc:Fallback>
                <p:oleObj name="Equation" r:id="rId5" imgW="88560" imgH="164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21"/>
          <p:cNvGraphicFramePr>
            <a:graphicFrameLocks noChangeAspect="1"/>
          </p:cNvGraphicFramePr>
          <p:nvPr/>
        </p:nvGraphicFramePr>
        <p:xfrm>
          <a:off x="4114800" y="5181600"/>
          <a:ext cx="2333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81600"/>
                        <a:ext cx="2333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22"/>
          <p:cNvGraphicFramePr>
            <a:graphicFrameLocks noChangeAspect="1"/>
          </p:cNvGraphicFramePr>
          <p:nvPr/>
        </p:nvGraphicFramePr>
        <p:xfrm>
          <a:off x="5083175" y="5170488"/>
          <a:ext cx="2095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Equation" r:id="rId9" imgW="114120" imgH="177480" progId="Equation.3">
                  <p:embed/>
                </p:oleObj>
              </mc:Choice>
              <mc:Fallback>
                <p:oleObj name="Equation" r:id="rId9" imgW="114120" imgH="177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5170488"/>
                        <a:ext cx="2095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3"/>
          <p:cNvGraphicFramePr>
            <a:graphicFrameLocks noChangeAspect="1"/>
          </p:cNvGraphicFramePr>
          <p:nvPr/>
        </p:nvGraphicFramePr>
        <p:xfrm>
          <a:off x="5943600" y="5181600"/>
          <a:ext cx="2333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81600"/>
                        <a:ext cx="233363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24"/>
          <p:cNvGraphicFramePr>
            <a:graphicFrameLocks noChangeAspect="1"/>
          </p:cNvGraphicFramePr>
          <p:nvPr/>
        </p:nvGraphicFramePr>
        <p:xfrm>
          <a:off x="6716713" y="5170488"/>
          <a:ext cx="2095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13" imgW="114120" imgH="177480" progId="Equation.3">
                  <p:embed/>
                </p:oleObj>
              </mc:Choice>
              <mc:Fallback>
                <p:oleObj name="Equation" r:id="rId13" imgW="11412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5170488"/>
                        <a:ext cx="2095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25"/>
          <p:cNvGraphicFramePr>
            <a:graphicFrameLocks noChangeAspect="1"/>
          </p:cNvGraphicFramePr>
          <p:nvPr/>
        </p:nvGraphicFramePr>
        <p:xfrm>
          <a:off x="7608888" y="5181600"/>
          <a:ext cx="23336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5181600"/>
                        <a:ext cx="23336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3" name="Line 26"/>
          <p:cNvSpPr>
            <a:spLocks noChangeShapeType="1"/>
          </p:cNvSpPr>
          <p:nvPr/>
        </p:nvSpPr>
        <p:spPr bwMode="auto">
          <a:xfrm flipV="1">
            <a:off x="6019800" y="2895600"/>
            <a:ext cx="0" cy="2209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Line 27"/>
          <p:cNvSpPr>
            <a:spLocks noChangeShapeType="1"/>
          </p:cNvSpPr>
          <p:nvPr/>
        </p:nvSpPr>
        <p:spPr bwMode="auto">
          <a:xfrm>
            <a:off x="2819400" y="4038600"/>
            <a:ext cx="44196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Line 28"/>
          <p:cNvSpPr>
            <a:spLocks noChangeShapeType="1"/>
          </p:cNvSpPr>
          <p:nvPr/>
        </p:nvSpPr>
        <p:spPr bwMode="auto">
          <a:xfrm>
            <a:off x="4267200" y="46482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Line 29"/>
          <p:cNvSpPr>
            <a:spLocks noChangeShapeType="1"/>
          </p:cNvSpPr>
          <p:nvPr/>
        </p:nvSpPr>
        <p:spPr bwMode="auto">
          <a:xfrm flipV="1">
            <a:off x="5257800" y="3581400"/>
            <a:ext cx="0" cy="15240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Line 30"/>
          <p:cNvSpPr>
            <a:spLocks noChangeShapeType="1"/>
          </p:cNvSpPr>
          <p:nvPr/>
        </p:nvSpPr>
        <p:spPr bwMode="auto">
          <a:xfrm flipV="1">
            <a:off x="6840538" y="3573463"/>
            <a:ext cx="0" cy="1524000"/>
          </a:xfrm>
          <a:prstGeom prst="lin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31"/>
          <p:cNvSpPr>
            <a:spLocks noChangeShapeType="1"/>
          </p:cNvSpPr>
          <p:nvPr/>
        </p:nvSpPr>
        <p:spPr bwMode="auto">
          <a:xfrm>
            <a:off x="7620000" y="4648200"/>
            <a:ext cx="0" cy="457200"/>
          </a:xfrm>
          <a:prstGeom prst="line">
            <a:avLst/>
          </a:prstGeom>
          <a:noFill/>
          <a:ln w="222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Freeform 32"/>
          <p:cNvSpPr>
            <a:spLocks/>
          </p:cNvSpPr>
          <p:nvPr/>
        </p:nvSpPr>
        <p:spPr bwMode="auto">
          <a:xfrm>
            <a:off x="3048000" y="2819400"/>
            <a:ext cx="5105400" cy="2209800"/>
          </a:xfrm>
          <a:custGeom>
            <a:avLst/>
            <a:gdLst>
              <a:gd name="T0" fmla="*/ 0 w 2928"/>
              <a:gd name="T1" fmla="*/ 1296 h 1296"/>
              <a:gd name="T2" fmla="*/ 576 w 2928"/>
              <a:gd name="T3" fmla="*/ 1104 h 1296"/>
              <a:gd name="T4" fmla="*/ 1104 w 2928"/>
              <a:gd name="T5" fmla="*/ 720 h 1296"/>
              <a:gd name="T6" fmla="*/ 1632 w 2928"/>
              <a:gd name="T7" fmla="*/ 48 h 1296"/>
              <a:gd name="T8" fmla="*/ 2160 w 2928"/>
              <a:gd name="T9" fmla="*/ 432 h 1296"/>
              <a:gd name="T10" fmla="*/ 2688 w 2928"/>
              <a:gd name="T11" fmla="*/ 1104 h 1296"/>
              <a:gd name="T12" fmla="*/ 2928 w 2928"/>
              <a:gd name="T13" fmla="*/ 1296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8"/>
              <a:gd name="T22" fmla="*/ 0 h 1296"/>
              <a:gd name="T23" fmla="*/ 2928 w 2928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8" h="1296">
                <a:moveTo>
                  <a:pt x="0" y="1296"/>
                </a:moveTo>
                <a:cubicBezTo>
                  <a:pt x="196" y="1248"/>
                  <a:pt x="392" y="1200"/>
                  <a:pt x="576" y="1104"/>
                </a:cubicBezTo>
                <a:cubicBezTo>
                  <a:pt x="760" y="1008"/>
                  <a:pt x="928" y="896"/>
                  <a:pt x="1104" y="720"/>
                </a:cubicBezTo>
                <a:cubicBezTo>
                  <a:pt x="1280" y="544"/>
                  <a:pt x="1456" y="96"/>
                  <a:pt x="1632" y="48"/>
                </a:cubicBezTo>
                <a:cubicBezTo>
                  <a:pt x="1808" y="0"/>
                  <a:pt x="1984" y="256"/>
                  <a:pt x="2160" y="432"/>
                </a:cubicBezTo>
                <a:cubicBezTo>
                  <a:pt x="2336" y="608"/>
                  <a:pt x="2560" y="960"/>
                  <a:pt x="2688" y="1104"/>
                </a:cubicBezTo>
                <a:cubicBezTo>
                  <a:pt x="2816" y="1248"/>
                  <a:pt x="2872" y="1272"/>
                  <a:pt x="2928" y="129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1" name="Object 33"/>
          <p:cNvGraphicFramePr>
            <a:graphicFrameLocks noChangeAspect="1"/>
          </p:cNvGraphicFramePr>
          <p:nvPr/>
        </p:nvGraphicFramePr>
        <p:xfrm>
          <a:off x="2374900" y="4484688"/>
          <a:ext cx="4445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Equation" r:id="rId17" imgW="241200" imgH="177480" progId="Equation.3">
                  <p:embed/>
                </p:oleObj>
              </mc:Choice>
              <mc:Fallback>
                <p:oleObj name="Equation" r:id="rId17" imgW="241200" imgH="177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484688"/>
                        <a:ext cx="4445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34"/>
          <p:cNvGraphicFramePr>
            <a:graphicFrameLocks noChangeAspect="1"/>
          </p:cNvGraphicFramePr>
          <p:nvPr/>
        </p:nvGraphicFramePr>
        <p:xfrm>
          <a:off x="2362200" y="3886200"/>
          <a:ext cx="4206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Equation" r:id="rId19" imgW="228600" imgH="177480" progId="Equation.3">
                  <p:embed/>
                </p:oleObj>
              </mc:Choice>
              <mc:Fallback>
                <p:oleObj name="Equation" r:id="rId19" imgW="228600" imgH="177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86200"/>
                        <a:ext cx="42068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35"/>
          <p:cNvGraphicFramePr>
            <a:graphicFrameLocks noChangeAspect="1"/>
          </p:cNvGraphicFramePr>
          <p:nvPr/>
        </p:nvGraphicFramePr>
        <p:xfrm>
          <a:off x="2351088" y="3505200"/>
          <a:ext cx="442912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21" imgW="241200" imgH="177480" progId="Equation.3">
                  <p:embed/>
                </p:oleObj>
              </mc:Choice>
              <mc:Fallback>
                <p:oleObj name="Equation" r:id="rId21" imgW="241200" imgH="177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505200"/>
                        <a:ext cx="442912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36"/>
          <p:cNvGraphicFramePr>
            <a:graphicFrameLocks noChangeAspect="1"/>
          </p:cNvGraphicFramePr>
          <p:nvPr/>
        </p:nvGraphicFramePr>
        <p:xfrm>
          <a:off x="2514600" y="2743200"/>
          <a:ext cx="163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23" imgW="88560" imgH="164880" progId="Equation.3">
                  <p:embed/>
                </p:oleObj>
              </mc:Choice>
              <mc:Fallback>
                <p:oleObj name="Equation" r:id="rId23" imgW="88560" imgH="164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163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37"/>
          <p:cNvGraphicFramePr>
            <a:graphicFrameLocks noChangeAspect="1"/>
          </p:cNvGraphicFramePr>
          <p:nvPr/>
        </p:nvGraphicFramePr>
        <p:xfrm>
          <a:off x="8107363" y="4964113"/>
          <a:ext cx="3270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25" imgW="177480" imgH="164880" progId="Equation.DSMT4">
                  <p:embed/>
                </p:oleObj>
              </mc:Choice>
              <mc:Fallback>
                <p:oleObj name="Equation" r:id="rId25" imgW="177480" imgH="1648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363" y="4964113"/>
                        <a:ext cx="3270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38"/>
          <p:cNvGraphicFramePr>
            <a:graphicFrameLocks noChangeAspect="1"/>
          </p:cNvGraphicFramePr>
          <p:nvPr/>
        </p:nvGraphicFramePr>
        <p:xfrm>
          <a:off x="2895600" y="2514600"/>
          <a:ext cx="6302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27" imgW="342720" imgH="203040" progId="Equation.3">
                  <p:embed/>
                </p:oleObj>
              </mc:Choice>
              <mc:Fallback>
                <p:oleObj name="Equation" r:id="rId27" imgW="342720" imgH="2030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14600"/>
                        <a:ext cx="63023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3059113" y="5516563"/>
            <a:ext cx="46545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语言变量的隶属函数曲线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88" y="2457339"/>
            <a:ext cx="2674938" cy="3449637"/>
          </a:xfrm>
        </p:spPr>
        <p:txBody>
          <a:bodyPr/>
          <a:lstStyle/>
          <a:p>
            <a:pPr eaLnBrk="1" hangingPunct="1">
              <a:defRPr/>
            </a:pPr>
            <a:endParaRPr lang="en-US" altLang="zh-CN" sz="2800" smtClean="0"/>
          </a:p>
          <a:p>
            <a:pPr eaLnBrk="1" hangingPunct="1">
              <a:defRPr/>
            </a:pPr>
            <a:endParaRPr lang="en-US" altLang="zh-CN" sz="2800" smtClean="0"/>
          </a:p>
          <a:p>
            <a:pPr eaLnBrk="1" hangingPunct="1">
              <a:defRPr/>
            </a:pPr>
            <a:endParaRPr lang="en-US" altLang="zh-CN" sz="2800" smtClean="0"/>
          </a:p>
          <a:p>
            <a:pPr eaLnBrk="1" hangingPunct="1">
              <a:defRPr/>
            </a:pPr>
            <a:endParaRPr lang="en-US" altLang="zh-CN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/>
              <a:t>　　　　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/>
              <a:t>　　　</a:t>
            </a:r>
            <a:r>
              <a:rPr lang="en-US" altLang="zh-CN" sz="2800" b="1" smtClean="0">
                <a:solidFill>
                  <a:schemeClr val="hlink"/>
                </a:solidFill>
              </a:rPr>
              <a:t>Fuzzy</a:t>
            </a:r>
            <a:r>
              <a:rPr lang="zh-CN" altLang="en-US" sz="2800" b="1" smtClean="0">
                <a:solidFill>
                  <a:schemeClr val="hlink"/>
                </a:solidFill>
              </a:rPr>
              <a:t>集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920246"/>
              </p:ext>
            </p:extLst>
          </p:nvPr>
        </p:nvGraphicFramePr>
        <p:xfrm>
          <a:off x="615951" y="2312876"/>
          <a:ext cx="352901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3" imgW="1244520" imgH="241200" progId="Equation.DSMT4">
                  <p:embed/>
                </p:oleObj>
              </mc:Choice>
              <mc:Fallback>
                <p:oleObj name="Equation" r:id="rId3" imgW="12445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1" y="2312876"/>
                        <a:ext cx="3529012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72644"/>
              </p:ext>
            </p:extLst>
          </p:nvPr>
        </p:nvGraphicFramePr>
        <p:xfrm>
          <a:off x="650876" y="3249501"/>
          <a:ext cx="3565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5" imgW="1231560" imgH="241200" progId="Equation.DSMT4">
                  <p:embed/>
                </p:oleObj>
              </mc:Choice>
              <mc:Fallback>
                <p:oleObj name="Equation" r:id="rId5" imgW="12315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6" y="3249501"/>
                        <a:ext cx="35655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78296"/>
              </p:ext>
            </p:extLst>
          </p:nvPr>
        </p:nvGraphicFramePr>
        <p:xfrm>
          <a:off x="615951" y="4186126"/>
          <a:ext cx="15859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7" imgW="609480" imgH="241200" progId="Equation.DSMT4">
                  <p:embed/>
                </p:oleObj>
              </mc:Choice>
              <mc:Fallback>
                <p:oleObj name="Equation" r:id="rId7" imgW="6094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1" y="4186126"/>
                        <a:ext cx="15859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230447"/>
              </p:ext>
            </p:extLst>
          </p:nvPr>
        </p:nvGraphicFramePr>
        <p:xfrm>
          <a:off x="2667001" y="5337064"/>
          <a:ext cx="4765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公式" r:id="rId9" imgW="1803240" imgH="393480" progId="Equation.3">
                  <p:embed/>
                </p:oleObj>
              </mc:Choice>
              <mc:Fallback>
                <p:oleObj name="公式" r:id="rId9" imgW="180324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337064"/>
                        <a:ext cx="47656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AutoShape 10"/>
          <p:cNvSpPr>
            <a:spLocks noChangeArrowheads="1"/>
          </p:cNvSpPr>
          <p:nvPr/>
        </p:nvSpPr>
        <p:spPr bwMode="auto">
          <a:xfrm>
            <a:off x="1911351" y="5733939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40707" y="332656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hlink"/>
                </a:solidFill>
              </a:rPr>
              <a:t>方法：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kern="0" dirty="0" smtClean="0"/>
              <a:t>将确定的隶属函数曲线离散化，得到有限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kern="0" dirty="0" smtClean="0"/>
              <a:t>个点上的隶属度　　语言变量的模糊子集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3384550" y="1700808"/>
            <a:ext cx="488950" cy="244475"/>
          </a:xfrm>
          <a:prstGeom prst="rightArrow">
            <a:avLst>
              <a:gd name="adj1" fmla="val 50000"/>
              <a:gd name="adj2" fmla="val 5402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860425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</a:t>
            </a:r>
            <a:r>
              <a:rPr lang="zh-CN" altLang="en-US" b="1" smtClean="0"/>
              <a:t>对于论域</a:t>
            </a:r>
            <a:r>
              <a:rPr lang="en-US" altLang="zh-CN" b="1" smtClean="0"/>
              <a:t>{-6,-5,-4,-3,-2,-1,0,1,2,3,4,5,6}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</a:t>
            </a:r>
            <a:r>
              <a:rPr lang="zh-CN" altLang="en-US" b="1" smtClean="0"/>
              <a:t>语言变量词集</a:t>
            </a:r>
            <a:r>
              <a:rPr lang="en-US" altLang="zh-CN" b="1" smtClean="0"/>
              <a:t>{NB,NM,NS,NO,PO,PS,PM,PB}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95288" y="2528888"/>
            <a:ext cx="83883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常取：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PB(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正大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－取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+6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附近，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NB(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负大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－取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-6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附近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PM(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正中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－取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+4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附近，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NM(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负中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－取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-4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附近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PS(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正小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－取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+2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附近， 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NS(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负小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－取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-2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附近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PO(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正零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－取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+0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附近，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NO(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负零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－取</a:t>
            </a:r>
            <a:r>
              <a:rPr lang="en-US" altLang="zh-CN" sz="32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-0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附近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32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8532813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误差</a:t>
            </a:r>
            <a:r>
              <a:rPr lang="en-US" altLang="zh-CN" b="1" smtClean="0"/>
              <a:t>e</a:t>
            </a:r>
            <a:r>
              <a:rPr lang="zh-CN" altLang="en-US" b="1" smtClean="0"/>
              <a:t>模糊词集</a:t>
            </a:r>
            <a:r>
              <a:rPr lang="en-US" altLang="zh-CN" b="1" smtClean="0"/>
              <a:t>: {NB,NM,NS,ZO,PS,PM,PB}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</a:t>
            </a:r>
            <a:r>
              <a:rPr lang="zh-CN" altLang="en-US" b="1" smtClean="0"/>
              <a:t>隶属函数曲线：</a:t>
            </a:r>
            <a:r>
              <a:rPr lang="zh-CN" altLang="en-US" smtClean="0"/>
              <a:t>　</a:t>
            </a:r>
          </a:p>
        </p:txBody>
      </p:sp>
      <p:sp>
        <p:nvSpPr>
          <p:cNvPr id="20512" name="Line 4"/>
          <p:cNvSpPr>
            <a:spLocks noChangeShapeType="1"/>
          </p:cNvSpPr>
          <p:nvPr/>
        </p:nvSpPr>
        <p:spPr bwMode="auto">
          <a:xfrm>
            <a:off x="517525" y="5014913"/>
            <a:ext cx="7543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3" name="Line 5"/>
          <p:cNvSpPr>
            <a:spLocks noChangeShapeType="1"/>
          </p:cNvSpPr>
          <p:nvPr/>
        </p:nvSpPr>
        <p:spPr bwMode="auto">
          <a:xfrm flipV="1">
            <a:off x="4098925" y="2195513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4" name="Line 6"/>
          <p:cNvSpPr>
            <a:spLocks noChangeShapeType="1"/>
          </p:cNvSpPr>
          <p:nvPr/>
        </p:nvSpPr>
        <p:spPr bwMode="auto">
          <a:xfrm>
            <a:off x="441325" y="3186113"/>
            <a:ext cx="7543800" cy="0"/>
          </a:xfrm>
          <a:prstGeom prst="line">
            <a:avLst/>
          </a:prstGeom>
          <a:noFill/>
          <a:ln w="2540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/>
        </p:nvGraphicFramePr>
        <p:xfrm>
          <a:off x="4479925" y="5091113"/>
          <a:ext cx="163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" name="Equation" r:id="rId3" imgW="88560" imgH="164880" progId="Equation.3">
                  <p:embed/>
                </p:oleObj>
              </mc:Choice>
              <mc:Fallback>
                <p:oleObj name="Equation" r:id="rId3" imgW="88560" imgH="1648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5091113"/>
                        <a:ext cx="163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"/>
          <p:cNvGraphicFramePr>
            <a:graphicFrameLocks noChangeAspect="1"/>
          </p:cNvGraphicFramePr>
          <p:nvPr/>
        </p:nvGraphicFramePr>
        <p:xfrm>
          <a:off x="5013325" y="5091113"/>
          <a:ext cx="2333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5091113"/>
                        <a:ext cx="2333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5546725" y="5091113"/>
          <a:ext cx="2095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2" name="Equation" r:id="rId7" imgW="114120" imgH="177480" progId="Equation.3">
                  <p:embed/>
                </p:oleObj>
              </mc:Choice>
              <mc:Fallback>
                <p:oleObj name="Equation" r:id="rId7" imgW="11412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5091113"/>
                        <a:ext cx="2095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6069013" y="5102225"/>
          <a:ext cx="2333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3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5102225"/>
                        <a:ext cx="2333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6548438" y="5080000"/>
          <a:ext cx="2095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" name="Equation" r:id="rId11" imgW="114120" imgH="177480" progId="Equation.3">
                  <p:embed/>
                </p:oleObj>
              </mc:Choice>
              <mc:Fallback>
                <p:oleObj name="Equation" r:id="rId11" imgW="11412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5080000"/>
                        <a:ext cx="2095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/>
          <p:cNvGraphicFramePr>
            <a:graphicFrameLocks noChangeAspect="1"/>
          </p:cNvGraphicFramePr>
          <p:nvPr/>
        </p:nvGraphicFramePr>
        <p:xfrm>
          <a:off x="7059613" y="5091113"/>
          <a:ext cx="2317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5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613" y="5091113"/>
                        <a:ext cx="2317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3946525" y="5167313"/>
          <a:ext cx="2317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6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5167313"/>
                        <a:ext cx="23177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7"/>
          <p:cNvGraphicFramePr>
            <a:graphicFrameLocks noChangeAspect="1"/>
          </p:cNvGraphicFramePr>
          <p:nvPr/>
        </p:nvGraphicFramePr>
        <p:xfrm>
          <a:off x="3336925" y="5091113"/>
          <a:ext cx="3714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7" name="Equation" r:id="rId17" imgW="203040" imgH="164880" progId="Equation.3">
                  <p:embed/>
                </p:oleObj>
              </mc:Choice>
              <mc:Fallback>
                <p:oleObj name="Equation" r:id="rId17" imgW="20304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5091113"/>
                        <a:ext cx="37147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8"/>
          <p:cNvGraphicFramePr>
            <a:graphicFrameLocks noChangeAspect="1"/>
          </p:cNvGraphicFramePr>
          <p:nvPr/>
        </p:nvGraphicFramePr>
        <p:xfrm>
          <a:off x="2781300" y="5091113"/>
          <a:ext cx="417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8" name="Equation" r:id="rId19" imgW="228600" imgH="164880" progId="Equation.3">
                  <p:embed/>
                </p:oleObj>
              </mc:Choice>
              <mc:Fallback>
                <p:oleObj name="Equation" r:id="rId19" imgW="22860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091113"/>
                        <a:ext cx="417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9"/>
          <p:cNvGraphicFramePr>
            <a:graphicFrameLocks noChangeAspect="1"/>
          </p:cNvGraphicFramePr>
          <p:nvPr/>
        </p:nvGraphicFramePr>
        <p:xfrm>
          <a:off x="2270125" y="5080000"/>
          <a:ext cx="4175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9" name="Equation" r:id="rId21" imgW="228600" imgH="177480" progId="Equation.3">
                  <p:embed/>
                </p:oleObj>
              </mc:Choice>
              <mc:Fallback>
                <p:oleObj name="Equation" r:id="rId21" imgW="22860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5080000"/>
                        <a:ext cx="4175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0"/>
          <p:cNvGraphicFramePr>
            <a:graphicFrameLocks noChangeAspect="1"/>
          </p:cNvGraphicFramePr>
          <p:nvPr/>
        </p:nvGraphicFramePr>
        <p:xfrm>
          <a:off x="1736725" y="5091113"/>
          <a:ext cx="417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0" name="Equation" r:id="rId23" imgW="228600" imgH="164880" progId="Equation.3">
                  <p:embed/>
                </p:oleObj>
              </mc:Choice>
              <mc:Fallback>
                <p:oleObj name="Equation" r:id="rId23" imgW="22860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5091113"/>
                        <a:ext cx="417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1"/>
          <p:cNvGraphicFramePr>
            <a:graphicFrameLocks noChangeAspect="1"/>
          </p:cNvGraphicFramePr>
          <p:nvPr/>
        </p:nvGraphicFramePr>
        <p:xfrm>
          <a:off x="1279525" y="5091113"/>
          <a:ext cx="4175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1" name="Equation" r:id="rId25" imgW="228600" imgH="177480" progId="Equation.3">
                  <p:embed/>
                </p:oleObj>
              </mc:Choice>
              <mc:Fallback>
                <p:oleObj name="Equation" r:id="rId25" imgW="228600" imgH="177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5091113"/>
                        <a:ext cx="4175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2"/>
          <p:cNvGraphicFramePr>
            <a:graphicFrameLocks noChangeAspect="1"/>
          </p:cNvGraphicFramePr>
          <p:nvPr/>
        </p:nvGraphicFramePr>
        <p:xfrm>
          <a:off x="746125" y="5091113"/>
          <a:ext cx="4175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2" name="Equation" r:id="rId27" imgW="228600" imgH="177480" progId="Equation.3">
                  <p:embed/>
                </p:oleObj>
              </mc:Choice>
              <mc:Fallback>
                <p:oleObj name="Equation" r:id="rId27" imgW="22860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091113"/>
                        <a:ext cx="4175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5" name="Line 24"/>
          <p:cNvSpPr>
            <a:spLocks noChangeShapeType="1"/>
          </p:cNvSpPr>
          <p:nvPr/>
        </p:nvSpPr>
        <p:spPr bwMode="auto">
          <a:xfrm flipH="1">
            <a:off x="4098925" y="3186113"/>
            <a:ext cx="9906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6" name="Line 25"/>
          <p:cNvSpPr>
            <a:spLocks noChangeShapeType="1"/>
          </p:cNvSpPr>
          <p:nvPr/>
        </p:nvSpPr>
        <p:spPr bwMode="auto">
          <a:xfrm>
            <a:off x="5089525" y="3186113"/>
            <a:ext cx="10668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7" name="Line 27"/>
          <p:cNvSpPr>
            <a:spLocks noChangeShapeType="1"/>
          </p:cNvSpPr>
          <p:nvPr/>
        </p:nvSpPr>
        <p:spPr bwMode="auto">
          <a:xfrm flipV="1">
            <a:off x="5089525" y="3186113"/>
            <a:ext cx="10668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8" name="Line 28"/>
          <p:cNvSpPr>
            <a:spLocks noChangeShapeType="1"/>
          </p:cNvSpPr>
          <p:nvPr/>
        </p:nvSpPr>
        <p:spPr bwMode="auto">
          <a:xfrm>
            <a:off x="6156325" y="3186113"/>
            <a:ext cx="10668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9" name="Line 29"/>
          <p:cNvSpPr>
            <a:spLocks noChangeShapeType="1"/>
          </p:cNvSpPr>
          <p:nvPr/>
        </p:nvSpPr>
        <p:spPr bwMode="auto">
          <a:xfrm>
            <a:off x="3032125" y="3186113"/>
            <a:ext cx="10668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0" name="Line 30"/>
          <p:cNvSpPr>
            <a:spLocks noChangeShapeType="1"/>
          </p:cNvSpPr>
          <p:nvPr/>
        </p:nvSpPr>
        <p:spPr bwMode="auto">
          <a:xfrm flipH="1">
            <a:off x="2041525" y="3186113"/>
            <a:ext cx="9906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1" name="Line 31"/>
          <p:cNvSpPr>
            <a:spLocks noChangeShapeType="1"/>
          </p:cNvSpPr>
          <p:nvPr/>
        </p:nvSpPr>
        <p:spPr bwMode="auto">
          <a:xfrm>
            <a:off x="2041525" y="3186113"/>
            <a:ext cx="9906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2" name="Line 32"/>
          <p:cNvSpPr>
            <a:spLocks noChangeShapeType="1"/>
          </p:cNvSpPr>
          <p:nvPr/>
        </p:nvSpPr>
        <p:spPr bwMode="auto">
          <a:xfrm flipH="1">
            <a:off x="974725" y="3186113"/>
            <a:ext cx="10668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3" name="Line 35"/>
          <p:cNvSpPr>
            <a:spLocks noChangeShapeType="1"/>
          </p:cNvSpPr>
          <p:nvPr/>
        </p:nvSpPr>
        <p:spPr bwMode="auto">
          <a:xfrm>
            <a:off x="974725" y="3186113"/>
            <a:ext cx="10668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4" name="Line 36"/>
          <p:cNvSpPr>
            <a:spLocks noChangeShapeType="1"/>
          </p:cNvSpPr>
          <p:nvPr/>
        </p:nvSpPr>
        <p:spPr bwMode="auto">
          <a:xfrm flipV="1">
            <a:off x="3032125" y="3186113"/>
            <a:ext cx="10668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5" name="Line 37"/>
          <p:cNvSpPr>
            <a:spLocks noChangeShapeType="1"/>
          </p:cNvSpPr>
          <p:nvPr/>
        </p:nvSpPr>
        <p:spPr bwMode="auto">
          <a:xfrm>
            <a:off x="4098925" y="3186113"/>
            <a:ext cx="9906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6" name="Line 38"/>
          <p:cNvSpPr>
            <a:spLocks noChangeShapeType="1"/>
          </p:cNvSpPr>
          <p:nvPr/>
        </p:nvSpPr>
        <p:spPr bwMode="auto">
          <a:xfrm flipV="1">
            <a:off x="6156325" y="3186113"/>
            <a:ext cx="1066800" cy="1828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95" name="Object 13"/>
          <p:cNvGraphicFramePr>
            <a:graphicFrameLocks noChangeAspect="1"/>
          </p:cNvGraphicFramePr>
          <p:nvPr/>
        </p:nvGraphicFramePr>
        <p:xfrm>
          <a:off x="669925" y="2805113"/>
          <a:ext cx="4635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3" name="Equation" r:id="rId29" imgW="253800" imgH="177480" progId="Equation.3">
                  <p:embed/>
                </p:oleObj>
              </mc:Choice>
              <mc:Fallback>
                <p:oleObj name="Equation" r:id="rId29" imgW="25380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805113"/>
                        <a:ext cx="4635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7" name="Line 41"/>
          <p:cNvSpPr>
            <a:spLocks noChangeShapeType="1"/>
          </p:cNvSpPr>
          <p:nvPr/>
        </p:nvSpPr>
        <p:spPr bwMode="auto">
          <a:xfrm flipH="1">
            <a:off x="669925" y="3186113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8" name="Line 42"/>
          <p:cNvSpPr>
            <a:spLocks noChangeShapeType="1"/>
          </p:cNvSpPr>
          <p:nvPr/>
        </p:nvSpPr>
        <p:spPr bwMode="auto">
          <a:xfrm>
            <a:off x="7223125" y="3186113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96" name="Object 14"/>
          <p:cNvGraphicFramePr>
            <a:graphicFrameLocks noChangeAspect="1"/>
          </p:cNvGraphicFramePr>
          <p:nvPr/>
        </p:nvGraphicFramePr>
        <p:xfrm>
          <a:off x="1766888" y="2805113"/>
          <a:ext cx="5556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4" name="Equation" r:id="rId31" imgW="304560" imgH="177480" progId="Equation.3">
                  <p:embed/>
                </p:oleObj>
              </mc:Choice>
              <mc:Fallback>
                <p:oleObj name="Equation" r:id="rId31" imgW="30456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2805113"/>
                        <a:ext cx="55562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5"/>
          <p:cNvGraphicFramePr>
            <a:graphicFrameLocks noChangeAspect="1"/>
          </p:cNvGraphicFramePr>
          <p:nvPr/>
        </p:nvGraphicFramePr>
        <p:xfrm>
          <a:off x="2860675" y="2805113"/>
          <a:ext cx="4397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5" name="Equation" r:id="rId33" imgW="241200" imgH="177480" progId="Equation.3">
                  <p:embed/>
                </p:oleObj>
              </mc:Choice>
              <mc:Fallback>
                <p:oleObj name="Equation" r:id="rId33" imgW="24120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805113"/>
                        <a:ext cx="4397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6"/>
          <p:cNvGraphicFramePr>
            <a:graphicFrameLocks noChangeAspect="1"/>
          </p:cNvGraphicFramePr>
          <p:nvPr/>
        </p:nvGraphicFramePr>
        <p:xfrm>
          <a:off x="3779838" y="2816225"/>
          <a:ext cx="161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6" name="Equation" r:id="rId35" imgW="88560" imgH="164880" progId="Equation.DSMT4">
                  <p:embed/>
                </p:oleObj>
              </mc:Choice>
              <mc:Fallback>
                <p:oleObj name="Equation" r:id="rId35" imgW="88560" imgH="164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16225"/>
                        <a:ext cx="161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7"/>
          <p:cNvGraphicFramePr>
            <a:graphicFrameLocks noChangeAspect="1"/>
          </p:cNvGraphicFramePr>
          <p:nvPr/>
        </p:nvGraphicFramePr>
        <p:xfrm>
          <a:off x="4065588" y="2805113"/>
          <a:ext cx="4635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7" name="Equation" r:id="rId37" imgW="253800" imgH="177480" progId="Equation.DSMT4">
                  <p:embed/>
                </p:oleObj>
              </mc:Choice>
              <mc:Fallback>
                <p:oleObj name="Equation" r:id="rId37" imgW="253800" imgH="177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2805113"/>
                        <a:ext cx="4635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18"/>
          <p:cNvGraphicFramePr>
            <a:graphicFrameLocks noChangeAspect="1"/>
          </p:cNvGraphicFramePr>
          <p:nvPr/>
        </p:nvGraphicFramePr>
        <p:xfrm>
          <a:off x="4849813" y="2805113"/>
          <a:ext cx="4413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8" name="Equation" r:id="rId39" imgW="241200" imgH="177480" progId="Equation.3">
                  <p:embed/>
                </p:oleObj>
              </mc:Choice>
              <mc:Fallback>
                <p:oleObj name="Equation" r:id="rId39" imgW="24120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813" y="2805113"/>
                        <a:ext cx="44132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19"/>
          <p:cNvGraphicFramePr>
            <a:graphicFrameLocks noChangeAspect="1"/>
          </p:cNvGraphicFramePr>
          <p:nvPr/>
        </p:nvGraphicFramePr>
        <p:xfrm>
          <a:off x="5881688" y="2816225"/>
          <a:ext cx="5349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9" name="Equation" r:id="rId41" imgW="291960" imgH="164880" progId="Equation.3">
                  <p:embed/>
                </p:oleObj>
              </mc:Choice>
              <mc:Fallback>
                <p:oleObj name="Equation" r:id="rId41" imgW="291960" imgH="164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2816225"/>
                        <a:ext cx="5349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20"/>
          <p:cNvGraphicFramePr>
            <a:graphicFrameLocks noChangeAspect="1"/>
          </p:cNvGraphicFramePr>
          <p:nvPr/>
        </p:nvGraphicFramePr>
        <p:xfrm>
          <a:off x="6964363" y="2805113"/>
          <a:ext cx="4413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" name="Equation" r:id="rId43" imgW="241200" imgH="164880" progId="Equation.3">
                  <p:embed/>
                </p:oleObj>
              </mc:Choice>
              <mc:Fallback>
                <p:oleObj name="Equation" r:id="rId43" imgW="241200" imgH="164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2805113"/>
                        <a:ext cx="4413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1"/>
          <p:cNvGraphicFramePr>
            <a:graphicFrameLocks noChangeAspect="1"/>
          </p:cNvGraphicFramePr>
          <p:nvPr/>
        </p:nvGraphicFramePr>
        <p:xfrm>
          <a:off x="3706813" y="3871913"/>
          <a:ext cx="4175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1" name="Equation" r:id="rId45" imgW="228600" imgH="177480" progId="Equation.3">
                  <p:embed/>
                </p:oleObj>
              </mc:Choice>
              <mc:Fallback>
                <p:oleObj name="Equation" r:id="rId45" imgW="228600" imgH="177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3871913"/>
                        <a:ext cx="4175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9" name="Line 51"/>
          <p:cNvSpPr>
            <a:spLocks noChangeShapeType="1"/>
          </p:cNvSpPr>
          <p:nvPr/>
        </p:nvSpPr>
        <p:spPr bwMode="auto">
          <a:xfrm>
            <a:off x="974725" y="3186113"/>
            <a:ext cx="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0" name="Line 52"/>
          <p:cNvSpPr>
            <a:spLocks noChangeShapeType="1"/>
          </p:cNvSpPr>
          <p:nvPr/>
        </p:nvSpPr>
        <p:spPr bwMode="auto">
          <a:xfrm>
            <a:off x="974725" y="3186113"/>
            <a:ext cx="53340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1" name="Line 53"/>
          <p:cNvSpPr>
            <a:spLocks noChangeShapeType="1"/>
          </p:cNvSpPr>
          <p:nvPr/>
        </p:nvSpPr>
        <p:spPr bwMode="auto">
          <a:xfrm flipH="1">
            <a:off x="1508125" y="3186113"/>
            <a:ext cx="53340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2" name="Line 54"/>
          <p:cNvSpPr>
            <a:spLocks noChangeShapeType="1"/>
          </p:cNvSpPr>
          <p:nvPr/>
        </p:nvSpPr>
        <p:spPr bwMode="auto">
          <a:xfrm>
            <a:off x="2041525" y="3186113"/>
            <a:ext cx="53340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3" name="Line 55"/>
          <p:cNvSpPr>
            <a:spLocks noChangeShapeType="1"/>
          </p:cNvSpPr>
          <p:nvPr/>
        </p:nvSpPr>
        <p:spPr bwMode="auto">
          <a:xfrm flipH="1">
            <a:off x="4556125" y="3186113"/>
            <a:ext cx="53340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4" name="Line 56"/>
          <p:cNvSpPr>
            <a:spLocks noChangeShapeType="1"/>
          </p:cNvSpPr>
          <p:nvPr/>
        </p:nvSpPr>
        <p:spPr bwMode="auto">
          <a:xfrm>
            <a:off x="5089525" y="3186113"/>
            <a:ext cx="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5" name="Line 57"/>
          <p:cNvSpPr>
            <a:spLocks noChangeShapeType="1"/>
          </p:cNvSpPr>
          <p:nvPr/>
        </p:nvSpPr>
        <p:spPr bwMode="auto">
          <a:xfrm>
            <a:off x="5089525" y="3186113"/>
            <a:ext cx="53340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6" name="Line 58"/>
          <p:cNvSpPr>
            <a:spLocks noChangeShapeType="1"/>
          </p:cNvSpPr>
          <p:nvPr/>
        </p:nvSpPr>
        <p:spPr bwMode="auto">
          <a:xfrm flipH="1">
            <a:off x="6689725" y="3186113"/>
            <a:ext cx="53340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7" name="Line 59"/>
          <p:cNvSpPr>
            <a:spLocks noChangeShapeType="1"/>
          </p:cNvSpPr>
          <p:nvPr/>
        </p:nvSpPr>
        <p:spPr bwMode="auto">
          <a:xfrm>
            <a:off x="7223125" y="3186113"/>
            <a:ext cx="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04" name="Object 22"/>
          <p:cNvGraphicFramePr>
            <a:graphicFrameLocks noChangeAspect="1"/>
          </p:cNvGraphicFramePr>
          <p:nvPr/>
        </p:nvGraphicFramePr>
        <p:xfrm>
          <a:off x="8091488" y="4873625"/>
          <a:ext cx="3238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2" name="Equation" r:id="rId47" imgW="177480" imgH="164880" progId="Equation.DSMT4">
                  <p:embed/>
                </p:oleObj>
              </mc:Choice>
              <mc:Fallback>
                <p:oleObj name="Equation" r:id="rId47" imgW="177480" imgH="1648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488" y="4873625"/>
                        <a:ext cx="32385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3"/>
          <p:cNvGraphicFramePr>
            <a:graphicFrameLocks noChangeAspect="1"/>
          </p:cNvGraphicFramePr>
          <p:nvPr/>
        </p:nvGraphicFramePr>
        <p:xfrm>
          <a:off x="4229100" y="2097088"/>
          <a:ext cx="277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3" name="Equation" r:id="rId49" imgW="152280" imgH="164880" progId="Equation.DSMT4">
                  <p:embed/>
                </p:oleObj>
              </mc:Choice>
              <mc:Fallback>
                <p:oleObj name="Equation" r:id="rId49" imgW="152280" imgH="1648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2097088"/>
                        <a:ext cx="2778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24"/>
          <p:cNvGraphicFramePr>
            <a:graphicFrameLocks noChangeAspect="1"/>
          </p:cNvGraphicFramePr>
          <p:nvPr/>
        </p:nvGraphicFramePr>
        <p:xfrm>
          <a:off x="7299325" y="3871913"/>
          <a:ext cx="161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4" name="Equation" r:id="rId51" imgW="88560" imgH="164880" progId="Equation.DSMT4">
                  <p:embed/>
                </p:oleObj>
              </mc:Choice>
              <mc:Fallback>
                <p:oleObj name="Equation" r:id="rId51" imgW="88560" imgH="1648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3871913"/>
                        <a:ext cx="161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5"/>
          <p:cNvGraphicFramePr>
            <a:graphicFrameLocks noChangeAspect="1"/>
          </p:cNvGraphicFramePr>
          <p:nvPr/>
        </p:nvGraphicFramePr>
        <p:xfrm>
          <a:off x="6765925" y="3871913"/>
          <a:ext cx="4175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5" name="Equation" r:id="rId53" imgW="228600" imgH="177480" progId="Equation.3">
                  <p:embed/>
                </p:oleObj>
              </mc:Choice>
              <mc:Fallback>
                <p:oleObj name="Equation" r:id="rId53" imgW="228600" imgH="177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3871913"/>
                        <a:ext cx="4175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8" name="Line 64"/>
          <p:cNvSpPr>
            <a:spLocks noChangeShapeType="1"/>
          </p:cNvSpPr>
          <p:nvPr/>
        </p:nvSpPr>
        <p:spPr bwMode="auto">
          <a:xfrm>
            <a:off x="6156325" y="3262313"/>
            <a:ext cx="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9" name="Line 65"/>
          <p:cNvSpPr>
            <a:spLocks noChangeShapeType="1"/>
          </p:cNvSpPr>
          <p:nvPr/>
        </p:nvSpPr>
        <p:spPr bwMode="auto">
          <a:xfrm>
            <a:off x="6156325" y="3262313"/>
            <a:ext cx="53340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0" name="Line 66"/>
          <p:cNvSpPr>
            <a:spLocks noChangeShapeType="1"/>
          </p:cNvSpPr>
          <p:nvPr/>
        </p:nvSpPr>
        <p:spPr bwMode="auto">
          <a:xfrm flipH="1">
            <a:off x="5622925" y="3186113"/>
            <a:ext cx="533400" cy="1828800"/>
          </a:xfrm>
          <a:prstGeom prst="line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08" name="Object 26"/>
          <p:cNvGraphicFramePr>
            <a:graphicFrameLocks noChangeAspect="1"/>
          </p:cNvGraphicFramePr>
          <p:nvPr/>
        </p:nvGraphicFramePr>
        <p:xfrm>
          <a:off x="6080125" y="3948113"/>
          <a:ext cx="161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6" name="Equation" r:id="rId55" imgW="88560" imgH="164880" progId="Equation.DSMT4">
                  <p:embed/>
                </p:oleObj>
              </mc:Choice>
              <mc:Fallback>
                <p:oleObj name="Equation" r:id="rId55" imgW="8856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25" y="3948113"/>
                        <a:ext cx="1619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7"/>
          <p:cNvGraphicFramePr>
            <a:graphicFrameLocks noChangeAspect="1"/>
          </p:cNvGraphicFramePr>
          <p:nvPr/>
        </p:nvGraphicFramePr>
        <p:xfrm>
          <a:off x="6232525" y="3948113"/>
          <a:ext cx="4175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" name="Equation" r:id="rId57" imgW="228600" imgH="177480" progId="Equation.3">
                  <p:embed/>
                </p:oleObj>
              </mc:Choice>
              <mc:Fallback>
                <p:oleObj name="Equation" r:id="rId57" imgW="228600" imgH="177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3948113"/>
                        <a:ext cx="4175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28"/>
          <p:cNvGraphicFramePr>
            <a:graphicFrameLocks noChangeAspect="1"/>
          </p:cNvGraphicFramePr>
          <p:nvPr/>
        </p:nvGraphicFramePr>
        <p:xfrm>
          <a:off x="5699125" y="3948113"/>
          <a:ext cx="4175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8" name="公式" r:id="rId59" imgW="228600" imgH="177480" progId="Equation.3">
                  <p:embed/>
                </p:oleObj>
              </mc:Choice>
              <mc:Fallback>
                <p:oleObj name="公式" r:id="rId59" imgW="22860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3948113"/>
                        <a:ext cx="41751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" name="Line 70"/>
          <p:cNvSpPr>
            <a:spLocks noChangeShapeType="1"/>
          </p:cNvSpPr>
          <p:nvPr/>
        </p:nvSpPr>
        <p:spPr bwMode="auto">
          <a:xfrm>
            <a:off x="431800" y="4076700"/>
            <a:ext cx="7488238" cy="365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017" name="Group 305"/>
          <p:cNvGraphicFramePr>
            <a:graphicFrameLocks noGrp="1"/>
          </p:cNvGraphicFramePr>
          <p:nvPr>
            <p:ph sz="half" idx="2"/>
          </p:nvPr>
        </p:nvGraphicFramePr>
        <p:xfrm>
          <a:off x="358775" y="1773238"/>
          <a:ext cx="8785225" cy="4145280"/>
        </p:xfrm>
        <a:graphic>
          <a:graphicData uri="http://schemas.openxmlformats.org/drawingml/2006/table">
            <a:tbl>
              <a:tblPr/>
              <a:tblGrid>
                <a:gridCol w="865188"/>
                <a:gridCol w="544512"/>
                <a:gridCol w="612775"/>
                <a:gridCol w="617538"/>
                <a:gridCol w="614362"/>
                <a:gridCol w="614363"/>
                <a:gridCol w="614362"/>
                <a:gridCol w="612775"/>
                <a:gridCol w="615950"/>
                <a:gridCol w="614363"/>
                <a:gridCol w="615950"/>
                <a:gridCol w="614362"/>
                <a:gridCol w="614363"/>
                <a:gridCol w="614362"/>
              </a:tblGrid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06" name="Object 302"/>
          <p:cNvGraphicFramePr>
            <a:graphicFrameLocks noChangeAspect="1"/>
          </p:cNvGraphicFramePr>
          <p:nvPr/>
        </p:nvGraphicFramePr>
        <p:xfrm>
          <a:off x="3132138" y="1052513"/>
          <a:ext cx="2819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3" imgW="1104840" imgH="203040" progId="Equation.DSMT4">
                  <p:embed/>
                </p:oleObj>
              </mc:Choice>
              <mc:Fallback>
                <p:oleObj name="Equation" r:id="rId3" imgW="1104840" imgH="203040" progId="Equation.DSMT4">
                  <p:embed/>
                  <p:pic>
                    <p:nvPicPr>
                      <p:cNvPr id="0" name="Object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052513"/>
                        <a:ext cx="2819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015" name="Rectangle 303"/>
          <p:cNvSpPr>
            <a:spLocks noChangeArrowheads="1"/>
          </p:cNvSpPr>
          <p:nvPr/>
        </p:nvSpPr>
        <p:spPr bwMode="auto">
          <a:xfrm>
            <a:off x="0" y="225425"/>
            <a:ext cx="561657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的语言变量赋值表：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728663"/>
            <a:ext cx="8010525" cy="4525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人们对事物的判断往往沿用正态分布的思维特点，常采用正态函数：</a:t>
            </a:r>
          </a:p>
        </p:txBody>
      </p:sp>
      <p:graphicFrame>
        <p:nvGraphicFramePr>
          <p:cNvPr id="22530" name="Object 0"/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2384425"/>
          <a:ext cx="4497387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965160" imgH="355320" progId="Equation.DSMT4">
                  <p:embed/>
                </p:oleObj>
              </mc:Choice>
              <mc:Fallback>
                <p:oleObj name="Equation" r:id="rId3" imgW="965160" imgH="35532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84425"/>
                        <a:ext cx="4497387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Line 7"/>
          <p:cNvSpPr>
            <a:spLocks noChangeShapeType="1"/>
          </p:cNvSpPr>
          <p:nvPr/>
        </p:nvSpPr>
        <p:spPr bwMode="auto">
          <a:xfrm>
            <a:off x="2627313" y="1736725"/>
            <a:ext cx="1371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5842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当</a:t>
            </a:r>
            <a:r>
              <a:rPr lang="en-US" altLang="zh-CN" sz="2800" b="1" u="sng" dirty="0" smtClean="0"/>
              <a:t>E</a:t>
            </a:r>
            <a:r>
              <a:rPr lang="zh-CN" altLang="en-US" sz="2800" b="1" dirty="0" smtClean="0"/>
              <a:t>取：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NB,NM,NS,NO,PO,PS,PM,PB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可取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-6,-4,-2,-0,+0,+2,+4,+6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b&gt;0</a:t>
            </a:r>
            <a:r>
              <a:rPr lang="zh-CN" altLang="en-US" sz="2800" b="1" dirty="0" smtClean="0"/>
              <a:t>的数，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值大，     曲线宽，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        </a:t>
            </a:r>
            <a:r>
              <a:rPr lang="en-US" altLang="zh-CN" sz="2800" b="1" dirty="0" smtClean="0"/>
              <a:t>b</a:t>
            </a:r>
            <a:r>
              <a:rPr lang="zh-CN" altLang="en-US" sz="2800" b="1" dirty="0" smtClean="0"/>
              <a:t>值小，     曲线窄．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当选择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正态函数</a:t>
            </a:r>
            <a:r>
              <a:rPr lang="zh-CN" altLang="en-US" sz="2800" b="1" dirty="0" smtClean="0"/>
              <a:t>为隶属函数时，赋值表：</a:t>
            </a:r>
            <a:endParaRPr lang="zh-CN" altLang="en-US" sz="2800" b="1" u="sng" dirty="0" smtClean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167063" y="2673350"/>
          <a:ext cx="609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673350"/>
                        <a:ext cx="609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3132138" y="3213100"/>
          <a:ext cx="609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5" imgW="342720" imgH="203040" progId="Equation.DSMT4">
                  <p:embed/>
                </p:oleObj>
              </mc:Choice>
              <mc:Fallback>
                <p:oleObj name="Equation" r:id="rId5" imgW="3427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13100"/>
                        <a:ext cx="609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739" name="Group 147"/>
          <p:cNvGraphicFramePr>
            <a:graphicFrameLocks noGrp="1"/>
          </p:cNvGraphicFramePr>
          <p:nvPr>
            <p:ph sz="half" idx="2"/>
          </p:nvPr>
        </p:nvGraphicFramePr>
        <p:xfrm>
          <a:off x="0" y="1376363"/>
          <a:ext cx="8785225" cy="4150995"/>
        </p:xfrm>
        <a:graphic>
          <a:graphicData uri="http://schemas.openxmlformats.org/drawingml/2006/table">
            <a:tbl>
              <a:tblPr/>
              <a:tblGrid>
                <a:gridCol w="900113"/>
                <a:gridCol w="509587"/>
                <a:gridCol w="612775"/>
                <a:gridCol w="617538"/>
                <a:gridCol w="614362"/>
                <a:gridCol w="614363"/>
                <a:gridCol w="614362"/>
                <a:gridCol w="612775"/>
                <a:gridCol w="615950"/>
                <a:gridCol w="614363"/>
                <a:gridCol w="615950"/>
                <a:gridCol w="614362"/>
                <a:gridCol w="614363"/>
                <a:gridCol w="614362"/>
              </a:tblGrid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78" name="Object 0"/>
          <p:cNvGraphicFramePr>
            <a:graphicFrameLocks noChangeAspect="1"/>
          </p:cNvGraphicFramePr>
          <p:nvPr/>
        </p:nvGraphicFramePr>
        <p:xfrm>
          <a:off x="2592388" y="512763"/>
          <a:ext cx="2819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8" name="Equation" r:id="rId3" imgW="1104840" imgH="203040" progId="Equation.DSMT4">
                  <p:embed/>
                </p:oleObj>
              </mc:Choice>
              <mc:Fallback>
                <p:oleObj name="Equation" r:id="rId3" imgW="1104840" imgH="2030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12763"/>
                        <a:ext cx="2819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728663"/>
            <a:ext cx="8199437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注意：</a:t>
            </a:r>
            <a:r>
              <a:rPr lang="zh-CN" altLang="en-US" b="1" dirty="0" smtClean="0"/>
              <a:t>不管用什么方法给模糊子集赋值，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对</a:t>
            </a:r>
            <a:r>
              <a:rPr lang="en-US" altLang="zh-CN" b="1" dirty="0" smtClean="0"/>
              <a:t>n=6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语言变量词集</a:t>
            </a:r>
            <a:r>
              <a:rPr lang="en-US" altLang="zh-CN" b="1" dirty="0" smtClean="0"/>
              <a:t>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          </a:t>
            </a:r>
            <a:r>
              <a:rPr lang="en-US" altLang="zh-CN" sz="2800" b="1" dirty="0" smtClean="0"/>
              <a:t>{NB,NM,NS,NO,PO,PS,PM,PB}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都要保证：</a:t>
            </a:r>
            <a:endParaRPr lang="zh-CN" altLang="en-US" b="1" dirty="0" smtClean="0"/>
          </a:p>
        </p:txBody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sz="2800" b="1" dirty="0" smtClean="0">
                <a:solidFill>
                  <a:srgbClr val="00FF00"/>
                </a:solidFill>
              </a:rPr>
              <a:t>1. </a:t>
            </a:r>
            <a:r>
              <a:rPr lang="zh-CN" altLang="en-US" sz="2800" b="1" dirty="0" smtClean="0"/>
              <a:t>确定</a:t>
            </a:r>
            <a:r>
              <a:rPr lang="zh-CN" altLang="en-US" sz="2800" b="1" dirty="0"/>
              <a:t>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输出变量</a:t>
            </a:r>
            <a:endParaRPr lang="en-US" altLang="zh-CN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根据</a:t>
            </a:r>
            <a:r>
              <a:rPr lang="en-US" altLang="zh-CN" sz="2800" b="1" dirty="0" smtClean="0"/>
              <a:t>FC</a:t>
            </a:r>
            <a:r>
              <a:rPr lang="zh-CN" altLang="en-US" sz="2800" b="1" dirty="0" smtClean="0"/>
              <a:t>的输入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出变量不同，</a:t>
            </a:r>
            <a:r>
              <a:rPr lang="en-US" altLang="zh-CN" sz="2800" b="1" dirty="0" smtClean="0"/>
              <a:t>FC</a:t>
            </a:r>
            <a:r>
              <a:rPr lang="zh-CN" altLang="en-US" sz="2800" b="1" dirty="0" smtClean="0"/>
              <a:t>可分为以下几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种：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1)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单输入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/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出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FC</a:t>
            </a:r>
            <a:r>
              <a:rPr lang="en-US" altLang="zh-CN" sz="2800" b="1" dirty="0" smtClean="0"/>
              <a:t>  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/>
              <a:t>            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                 </a:t>
            </a:r>
            <a:r>
              <a:rPr lang="en-US" altLang="zh-CN" sz="2800" b="1" u="sng" dirty="0" smtClean="0">
                <a:solidFill>
                  <a:schemeClr val="hlink"/>
                </a:solidFill>
              </a:rPr>
              <a:t>E</a:t>
            </a:r>
            <a:r>
              <a:rPr lang="en-US" altLang="zh-CN" sz="2800" b="1" u="sng" dirty="0" smtClean="0"/>
              <a:t> </a:t>
            </a:r>
            <a:r>
              <a:rPr lang="en-US" altLang="zh-CN" sz="2800" b="1" dirty="0" smtClean="0"/>
              <a:t>                             </a:t>
            </a:r>
            <a:r>
              <a:rPr lang="en-US" altLang="zh-CN" sz="2800" b="1" u="sng" dirty="0" smtClean="0">
                <a:solidFill>
                  <a:schemeClr val="hlink"/>
                </a:solidFill>
              </a:rPr>
              <a:t>U</a:t>
            </a:r>
            <a:r>
              <a:rPr lang="zh-CN" altLang="en-US" sz="2800" b="1" dirty="0" smtClean="0"/>
              <a:t>　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zh-CN" altLang="en-US" sz="2800" b="1" dirty="0" smtClean="0"/>
              <a:t>　　　　　　　　　　</a:t>
            </a: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zh-CN" altLang="en-US" sz="2800" b="1" dirty="0" smtClean="0"/>
              <a:t>　　　　　　　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一维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FC</a:t>
            </a:r>
            <a:endParaRPr lang="en-US" altLang="zh-CN" sz="2800" b="1" u="sng" dirty="0" smtClean="0">
              <a:solidFill>
                <a:schemeClr val="hlink"/>
              </a:solidFill>
            </a:endParaRPr>
          </a:p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zh-CN" altLang="en-US" sz="2800" dirty="0" smtClean="0"/>
              <a:t>　　</a:t>
            </a:r>
          </a:p>
          <a:p>
            <a:pPr eaLnBrk="1" hangingPunct="1">
              <a:defRPr/>
            </a:pPr>
            <a:endParaRPr lang="en-US" altLang="zh-CN" sz="2800" dirty="0" smtClean="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3348038" y="3573463"/>
            <a:ext cx="9906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chemeClr val="bg2"/>
                </a:solidFill>
                <a:latin typeface="Times New Roman" pitchFamily="18" charset="0"/>
              </a:rPr>
              <a:t>FC</a:t>
            </a:r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2411413" y="3933825"/>
            <a:ext cx="935037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>
            <a:off x="4356100" y="393382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9985" name="Object 1025"/>
          <p:cNvGraphicFramePr>
            <a:graphicFrameLocks noChangeAspect="1"/>
          </p:cNvGraphicFramePr>
          <p:nvPr/>
        </p:nvGraphicFramePr>
        <p:xfrm>
          <a:off x="2819400" y="5410200"/>
          <a:ext cx="2286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3" name="Equation" r:id="rId3" imgW="1041120" imgH="215640" progId="Equation.DSMT4">
                  <p:embed/>
                </p:oleObj>
              </mc:Choice>
              <mc:Fallback>
                <p:oleObj name="Equation" r:id="rId3" imgW="1041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2286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6" name="Object 1026"/>
          <p:cNvGraphicFramePr>
            <a:graphicFrameLocks noChangeAspect="1"/>
          </p:cNvGraphicFramePr>
          <p:nvPr/>
        </p:nvGraphicFramePr>
        <p:xfrm>
          <a:off x="5795963" y="3573463"/>
          <a:ext cx="114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4" name="Equation" r:id="rId5" imgW="444240" imgH="203040" progId="Equation.DSMT4">
                  <p:embed/>
                </p:oleObj>
              </mc:Choice>
              <mc:Fallback>
                <p:oleObj name="Equation" r:id="rId5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573463"/>
                        <a:ext cx="1143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1027"/>
          <p:cNvGraphicFramePr>
            <a:graphicFrameLocks noChangeAspect="1"/>
          </p:cNvGraphicFramePr>
          <p:nvPr/>
        </p:nvGraphicFramePr>
        <p:xfrm>
          <a:off x="5795963" y="4149725"/>
          <a:ext cx="2841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5" name="Equation" r:id="rId7" imgW="1104840" imgH="203040" progId="Equation.DSMT4">
                  <p:embed/>
                </p:oleObj>
              </mc:Choice>
              <mc:Fallback>
                <p:oleObj name="Equation" r:id="rId7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49725"/>
                        <a:ext cx="2841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62829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00225" y="152400"/>
          <a:ext cx="2563813" cy="655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3" imgW="774360" imgH="1981080" progId="Equation.DSMT4">
                  <p:embed/>
                </p:oleObj>
              </mc:Choice>
              <mc:Fallback>
                <p:oleObj name="Equation" r:id="rId3" imgW="774360" imgH="1981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52400"/>
                        <a:ext cx="2563813" cy="655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584200"/>
            <a:ext cx="7781925" cy="4114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FF00"/>
                </a:solidFill>
              </a:rPr>
              <a:t>(3)           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对控制性能的影响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a.</a:t>
            </a:r>
            <a:r>
              <a:rPr lang="en-US" altLang="zh-CN" sz="2800" b="1" dirty="0" smtClean="0"/>
              <a:t>           </a:t>
            </a:r>
            <a:r>
              <a:rPr lang="zh-CN" altLang="en-US" sz="2800" b="1" dirty="0" smtClean="0"/>
              <a:t>的形状的影响</a:t>
            </a:r>
            <a:r>
              <a:rPr lang="en-US" altLang="zh-CN" sz="2800" b="1" dirty="0" smtClean="0"/>
              <a:t>: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窄型</a:t>
            </a:r>
            <a:r>
              <a:rPr lang="zh-CN" altLang="en-US" sz="2800" b="1" dirty="0" smtClean="0"/>
              <a:t>           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反映</a:t>
            </a:r>
            <a:r>
              <a:rPr lang="en-US" altLang="zh-CN" sz="2800" b="1" u="sng" dirty="0" smtClean="0"/>
              <a:t>A</a:t>
            </a:r>
            <a:r>
              <a:rPr lang="zh-CN" altLang="en-US" sz="2800" b="1" dirty="0" smtClean="0"/>
              <a:t>具有较高的分辨率和控制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             的灵敏度。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宽型</a:t>
            </a:r>
            <a:r>
              <a:rPr lang="zh-CN" altLang="en-US" sz="2800" b="1" dirty="0" smtClean="0"/>
              <a:t>           </a:t>
            </a:r>
            <a:r>
              <a:rPr lang="en-US" altLang="zh-CN" sz="2800" b="1" dirty="0" smtClean="0"/>
              <a:t>:</a:t>
            </a:r>
            <a:r>
              <a:rPr lang="zh-CN" altLang="en-US" sz="2800" b="1" dirty="0" smtClean="0"/>
              <a:t>反映</a:t>
            </a:r>
            <a:r>
              <a:rPr lang="en-US" altLang="zh-CN" sz="2800" b="1" u="sng" dirty="0" smtClean="0"/>
              <a:t>B</a:t>
            </a:r>
            <a:r>
              <a:rPr lang="zh-CN" altLang="en-US" sz="2800" b="1" dirty="0" smtClean="0"/>
              <a:t>具有较低的分辨率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控制的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            灵敏度低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但控制特性平缓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稳定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            性好。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CN" sz="2800" b="1" u="sng" dirty="0" smtClean="0"/>
          </a:p>
        </p:txBody>
      </p:sp>
      <p:graphicFrame>
        <p:nvGraphicFramePr>
          <p:cNvPr id="266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1520825"/>
          <a:ext cx="10302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公式" r:id="rId4" imgW="406080" imgH="241200" progId="Equation.3">
                  <p:embed/>
                </p:oleObj>
              </mc:Choice>
              <mc:Fallback>
                <p:oleObj name="公式" r:id="rId4" imgW="4060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20825"/>
                        <a:ext cx="10302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3033713"/>
          <a:ext cx="10302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公式" r:id="rId6" imgW="406080" imgH="241200" progId="Equation.3">
                  <p:embed/>
                </p:oleObj>
              </mc:Choice>
              <mc:Fallback>
                <p:oleObj name="公式" r:id="rId6" imgW="4060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033713"/>
                        <a:ext cx="103028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0"/>
          <p:cNvGraphicFramePr>
            <a:graphicFrameLocks noChangeAspect="1"/>
          </p:cNvGraphicFramePr>
          <p:nvPr/>
        </p:nvGraphicFramePr>
        <p:xfrm>
          <a:off x="1079500" y="549275"/>
          <a:ext cx="8207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8" imgW="342720" imgH="203040" progId="Equation.DSMT4">
                  <p:embed/>
                </p:oleObj>
              </mc:Choice>
              <mc:Fallback>
                <p:oleObj name="Equation" r:id="rId8" imgW="3427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49275"/>
                        <a:ext cx="8207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1"/>
          <p:cNvGraphicFramePr>
            <a:graphicFrameLocks noChangeAspect="1"/>
          </p:cNvGraphicFramePr>
          <p:nvPr/>
        </p:nvGraphicFramePr>
        <p:xfrm>
          <a:off x="935038" y="1052513"/>
          <a:ext cx="8207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10" imgW="342720" imgH="203040" progId="Equation.DSMT4">
                  <p:embed/>
                </p:oleObj>
              </mc:Choice>
              <mc:Fallback>
                <p:oleObj name="Equation" r:id="rId10" imgW="3427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052513"/>
                        <a:ext cx="8207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Line 12"/>
          <p:cNvSpPr>
            <a:spLocks noChangeShapeType="1"/>
          </p:cNvSpPr>
          <p:nvPr/>
        </p:nvSpPr>
        <p:spPr bwMode="auto">
          <a:xfrm>
            <a:off x="5327650" y="3644900"/>
            <a:ext cx="914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2" name="Line 14"/>
          <p:cNvSpPr>
            <a:spLocks noChangeShapeType="1"/>
          </p:cNvSpPr>
          <p:nvPr/>
        </p:nvSpPr>
        <p:spPr bwMode="auto">
          <a:xfrm>
            <a:off x="2555875" y="4149725"/>
            <a:ext cx="9906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01025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</a:t>
            </a:r>
          </a:p>
        </p:txBody>
      </p:sp>
      <p:sp>
        <p:nvSpPr>
          <p:cNvPr id="27657" name="Line 5"/>
          <p:cNvSpPr>
            <a:spLocks noChangeShapeType="1"/>
          </p:cNvSpPr>
          <p:nvPr/>
        </p:nvSpPr>
        <p:spPr bwMode="auto">
          <a:xfrm>
            <a:off x="1227138" y="4433888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6"/>
          <p:cNvSpPr>
            <a:spLocks noChangeShapeType="1"/>
          </p:cNvSpPr>
          <p:nvPr/>
        </p:nvSpPr>
        <p:spPr bwMode="auto">
          <a:xfrm flipV="1">
            <a:off x="1455738" y="1309688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Freeform 7"/>
          <p:cNvSpPr>
            <a:spLocks/>
          </p:cNvSpPr>
          <p:nvPr/>
        </p:nvSpPr>
        <p:spPr bwMode="auto">
          <a:xfrm>
            <a:off x="1455738" y="1639888"/>
            <a:ext cx="3213100" cy="2717800"/>
          </a:xfrm>
          <a:custGeom>
            <a:avLst/>
            <a:gdLst>
              <a:gd name="T0" fmla="*/ 0 w 2024"/>
              <a:gd name="T1" fmla="*/ 1712 h 1712"/>
              <a:gd name="T2" fmla="*/ 672 w 2024"/>
              <a:gd name="T3" fmla="*/ 1184 h 1712"/>
              <a:gd name="T4" fmla="*/ 1008 w 2024"/>
              <a:gd name="T5" fmla="*/ 32 h 1712"/>
              <a:gd name="T6" fmla="*/ 1344 w 2024"/>
              <a:gd name="T7" fmla="*/ 992 h 1712"/>
              <a:gd name="T8" fmla="*/ 1920 w 2024"/>
              <a:gd name="T9" fmla="*/ 1568 h 1712"/>
              <a:gd name="T10" fmla="*/ 1968 w 2024"/>
              <a:gd name="T11" fmla="*/ 1616 h 1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24"/>
              <a:gd name="T19" fmla="*/ 0 h 1712"/>
              <a:gd name="T20" fmla="*/ 2024 w 2024"/>
              <a:gd name="T21" fmla="*/ 1712 h 17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24" h="1712">
                <a:moveTo>
                  <a:pt x="0" y="1712"/>
                </a:moveTo>
                <a:cubicBezTo>
                  <a:pt x="252" y="1588"/>
                  <a:pt x="504" y="1464"/>
                  <a:pt x="672" y="1184"/>
                </a:cubicBezTo>
                <a:cubicBezTo>
                  <a:pt x="840" y="904"/>
                  <a:pt x="896" y="64"/>
                  <a:pt x="1008" y="32"/>
                </a:cubicBezTo>
                <a:cubicBezTo>
                  <a:pt x="1120" y="0"/>
                  <a:pt x="1192" y="736"/>
                  <a:pt x="1344" y="992"/>
                </a:cubicBezTo>
                <a:cubicBezTo>
                  <a:pt x="1496" y="1248"/>
                  <a:pt x="1816" y="1464"/>
                  <a:pt x="1920" y="1568"/>
                </a:cubicBezTo>
                <a:cubicBezTo>
                  <a:pt x="2024" y="1672"/>
                  <a:pt x="1996" y="1644"/>
                  <a:pt x="1968" y="161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 flipH="1">
            <a:off x="1455738" y="1690688"/>
            <a:ext cx="30480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1074738" y="1462088"/>
          <a:ext cx="2492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3" imgW="88560" imgH="164880" progId="Equation.3">
                  <p:embed/>
                </p:oleObj>
              </mc:Choice>
              <mc:Fallback>
                <p:oleObj name="Equation" r:id="rId3" imgW="88560" imgH="1648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1462088"/>
                        <a:ext cx="2492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"/>
          <p:cNvGraphicFramePr>
            <a:graphicFrameLocks noChangeAspect="1"/>
          </p:cNvGraphicFramePr>
          <p:nvPr/>
        </p:nvGraphicFramePr>
        <p:xfrm>
          <a:off x="7399338" y="4281488"/>
          <a:ext cx="355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9338" y="4281488"/>
                        <a:ext cx="355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1608138" y="928688"/>
          <a:ext cx="9604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Equation" r:id="rId7" imgW="342720" imgH="203040" progId="Equation.3">
                  <p:embed/>
                </p:oleObj>
              </mc:Choice>
              <mc:Fallback>
                <p:oleObj name="Equation" r:id="rId7" imgW="3427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928688"/>
                        <a:ext cx="96043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1227138" y="4433888"/>
          <a:ext cx="247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433888"/>
                        <a:ext cx="2476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2065338" y="1817688"/>
          <a:ext cx="8334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Equation" r:id="rId11" imgW="406080" imgH="241200" progId="Equation.DSMT4">
                  <p:embed/>
                </p:oleObj>
              </mc:Choice>
              <mc:Fallback>
                <p:oleObj name="Equation" r:id="rId11" imgW="4060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817688"/>
                        <a:ext cx="8334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4884738" y="1665288"/>
          <a:ext cx="8334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1" name="Equation" r:id="rId13" imgW="406080" imgH="241200" progId="Equation.DSMT4">
                  <p:embed/>
                </p:oleObj>
              </mc:Choice>
              <mc:Fallback>
                <p:oleObj name="Equation" r:id="rId13" imgW="40608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1665288"/>
                        <a:ext cx="8334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Freeform 22"/>
          <p:cNvSpPr>
            <a:spLocks/>
          </p:cNvSpPr>
          <p:nvPr/>
        </p:nvSpPr>
        <p:spPr bwMode="auto">
          <a:xfrm>
            <a:off x="1912938" y="1690688"/>
            <a:ext cx="5321300" cy="2705100"/>
          </a:xfrm>
          <a:custGeom>
            <a:avLst/>
            <a:gdLst>
              <a:gd name="T0" fmla="*/ 0 w 3352"/>
              <a:gd name="T1" fmla="*/ 1704 h 1704"/>
              <a:gd name="T2" fmla="*/ 480 w 3352"/>
              <a:gd name="T3" fmla="*/ 1416 h 1704"/>
              <a:gd name="T4" fmla="*/ 864 w 3352"/>
              <a:gd name="T5" fmla="*/ 1080 h 1704"/>
              <a:gd name="T6" fmla="*/ 1056 w 3352"/>
              <a:gd name="T7" fmla="*/ 696 h 1704"/>
              <a:gd name="T8" fmla="*/ 1296 w 3352"/>
              <a:gd name="T9" fmla="*/ 312 h 1704"/>
              <a:gd name="T10" fmla="*/ 1536 w 3352"/>
              <a:gd name="T11" fmla="*/ 24 h 1704"/>
              <a:gd name="T12" fmla="*/ 1776 w 3352"/>
              <a:gd name="T13" fmla="*/ 168 h 1704"/>
              <a:gd name="T14" fmla="*/ 2304 w 3352"/>
              <a:gd name="T15" fmla="*/ 1032 h 1704"/>
              <a:gd name="T16" fmla="*/ 2784 w 3352"/>
              <a:gd name="T17" fmla="*/ 1368 h 1704"/>
              <a:gd name="T18" fmla="*/ 3264 w 3352"/>
              <a:gd name="T19" fmla="*/ 1560 h 1704"/>
              <a:gd name="T20" fmla="*/ 3312 w 3352"/>
              <a:gd name="T21" fmla="*/ 1560 h 17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52"/>
              <a:gd name="T34" fmla="*/ 0 h 1704"/>
              <a:gd name="T35" fmla="*/ 3352 w 3352"/>
              <a:gd name="T36" fmla="*/ 1704 h 17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52" h="1704">
                <a:moveTo>
                  <a:pt x="0" y="1704"/>
                </a:moveTo>
                <a:cubicBezTo>
                  <a:pt x="168" y="1612"/>
                  <a:pt x="336" y="1520"/>
                  <a:pt x="480" y="1416"/>
                </a:cubicBezTo>
                <a:cubicBezTo>
                  <a:pt x="624" y="1312"/>
                  <a:pt x="768" y="1200"/>
                  <a:pt x="864" y="1080"/>
                </a:cubicBezTo>
                <a:cubicBezTo>
                  <a:pt x="960" y="960"/>
                  <a:pt x="984" y="824"/>
                  <a:pt x="1056" y="696"/>
                </a:cubicBezTo>
                <a:cubicBezTo>
                  <a:pt x="1128" y="568"/>
                  <a:pt x="1216" y="424"/>
                  <a:pt x="1296" y="312"/>
                </a:cubicBezTo>
                <a:cubicBezTo>
                  <a:pt x="1376" y="200"/>
                  <a:pt x="1456" y="48"/>
                  <a:pt x="1536" y="24"/>
                </a:cubicBezTo>
                <a:cubicBezTo>
                  <a:pt x="1616" y="0"/>
                  <a:pt x="1648" y="0"/>
                  <a:pt x="1776" y="168"/>
                </a:cubicBezTo>
                <a:cubicBezTo>
                  <a:pt x="1904" y="336"/>
                  <a:pt x="2136" y="832"/>
                  <a:pt x="2304" y="1032"/>
                </a:cubicBezTo>
                <a:cubicBezTo>
                  <a:pt x="2472" y="1232"/>
                  <a:pt x="2624" y="1280"/>
                  <a:pt x="2784" y="1368"/>
                </a:cubicBezTo>
                <a:cubicBezTo>
                  <a:pt x="2944" y="1456"/>
                  <a:pt x="3176" y="1528"/>
                  <a:pt x="3264" y="1560"/>
                </a:cubicBezTo>
                <a:cubicBezTo>
                  <a:pt x="3352" y="1592"/>
                  <a:pt x="3332" y="1576"/>
                  <a:pt x="3312" y="156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0665" name="AutoShape 25"/>
          <p:cNvSpPr>
            <a:spLocks noChangeArrowheads="1"/>
          </p:cNvSpPr>
          <p:nvPr/>
        </p:nvSpPr>
        <p:spPr bwMode="auto">
          <a:xfrm>
            <a:off x="5184775" y="2384425"/>
            <a:ext cx="1219200" cy="381000"/>
          </a:xfrm>
          <a:prstGeom prst="wedgeRoundRectCallout">
            <a:avLst>
              <a:gd name="adj1" fmla="val -45704"/>
              <a:gd name="adj2" fmla="val 70000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宽型</a:t>
            </a:r>
          </a:p>
        </p:txBody>
      </p:sp>
      <p:sp>
        <p:nvSpPr>
          <p:cNvPr id="240666" name="AutoShape 26"/>
          <p:cNvSpPr>
            <a:spLocks noChangeArrowheads="1"/>
          </p:cNvSpPr>
          <p:nvPr/>
        </p:nvSpPr>
        <p:spPr bwMode="auto">
          <a:xfrm>
            <a:off x="3132138" y="1233488"/>
            <a:ext cx="838200" cy="381000"/>
          </a:xfrm>
          <a:prstGeom prst="wedgeRoundRectCallout">
            <a:avLst>
              <a:gd name="adj1" fmla="val -42616"/>
              <a:gd name="adj2" fmla="val 74167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窄型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5" grpId="0" animBg="1" autoUpdateAnimBg="0"/>
      <p:bldP spid="24066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225425"/>
            <a:ext cx="8201025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</a:t>
            </a:r>
            <a:r>
              <a:rPr lang="zh-CN" altLang="en-US" sz="2800" b="1" smtClean="0"/>
              <a:t>大误差</a:t>
            </a:r>
            <a:r>
              <a:rPr lang="en-US" altLang="zh-CN" sz="2800" b="1" smtClean="0"/>
              <a:t>:  </a:t>
            </a:r>
            <a:r>
              <a:rPr lang="zh-CN" altLang="en-US" sz="2800" b="1" smtClean="0"/>
              <a:t>采用            </a:t>
            </a:r>
            <a:r>
              <a:rPr lang="en-US" altLang="zh-CN" sz="2800" b="1" smtClean="0"/>
              <a:t>, </a:t>
            </a:r>
            <a:r>
              <a:rPr lang="zh-CN" altLang="en-US" sz="2800" b="1" smtClean="0"/>
              <a:t>低分辨率</a:t>
            </a:r>
            <a:r>
              <a:rPr lang="en-US" altLang="zh-CN" sz="2800" b="1" smtClean="0"/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 </a:t>
            </a:r>
            <a:r>
              <a:rPr lang="zh-CN" altLang="en-US" sz="2800" b="1" smtClean="0"/>
              <a:t>小误差</a:t>
            </a:r>
            <a:r>
              <a:rPr lang="en-US" altLang="zh-CN" sz="2800" b="1" smtClean="0"/>
              <a:t>:  </a:t>
            </a:r>
            <a:r>
              <a:rPr lang="zh-CN" altLang="en-US" sz="2800" b="1" smtClean="0"/>
              <a:t>采用            </a:t>
            </a:r>
            <a:r>
              <a:rPr lang="en-US" altLang="zh-CN" sz="2800" b="1" smtClean="0"/>
              <a:t>, </a:t>
            </a:r>
            <a:r>
              <a:rPr lang="zh-CN" altLang="en-US" sz="2800" b="1" smtClean="0"/>
              <a:t>高分辨率。</a:t>
            </a:r>
          </a:p>
        </p:txBody>
      </p:sp>
      <p:graphicFrame>
        <p:nvGraphicFramePr>
          <p:cNvPr id="28674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11525" y="2168525"/>
          <a:ext cx="100806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公式" r:id="rId3" imgW="406080" imgH="241200" progId="Equation.3">
                  <p:embed/>
                </p:oleObj>
              </mc:Choice>
              <mc:Fallback>
                <p:oleObj name="公式" r:id="rId3" imgW="4060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168525"/>
                        <a:ext cx="100806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468313" y="800100"/>
          <a:ext cx="4365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公式" r:id="rId5" imgW="139680" imgH="126720" progId="Equation.3">
                  <p:embed/>
                </p:oleObj>
              </mc:Choice>
              <mc:Fallback>
                <p:oleObj name="公式" r:id="rId5" imgW="139680" imgH="126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00100"/>
                        <a:ext cx="4365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11525" y="1160463"/>
          <a:ext cx="9318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6" name="公式" r:id="rId7" imgW="406080" imgH="241200" progId="Equation.3">
                  <p:embed/>
                </p:oleObj>
              </mc:Choice>
              <mc:Fallback>
                <p:oleObj name="公式" r:id="rId7" imgW="4060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1160463"/>
                        <a:ext cx="9318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01025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</a:t>
            </a:r>
          </a:p>
        </p:txBody>
      </p:sp>
      <p:graphicFrame>
        <p:nvGraphicFramePr>
          <p:cNvPr id="29698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2988" y="368300"/>
          <a:ext cx="10604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9" name="公式" r:id="rId3" imgW="406080" imgH="241200" progId="Equation.3">
                  <p:embed/>
                </p:oleObj>
              </mc:Choice>
              <mc:Fallback>
                <p:oleObj name="公式" r:id="rId3" imgW="40608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8300"/>
                        <a:ext cx="10604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92388" y="368300"/>
          <a:ext cx="100806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0" name="公式" r:id="rId5" imgW="406080" imgH="241200" progId="Equation.3">
                  <p:embed/>
                </p:oleObj>
              </mc:Choice>
              <mc:Fallback>
                <p:oleObj name="公式" r:id="rId5" imgW="40608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68300"/>
                        <a:ext cx="1008062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Line 19"/>
          <p:cNvSpPr>
            <a:spLocks noChangeShapeType="1"/>
          </p:cNvSpPr>
          <p:nvPr/>
        </p:nvSpPr>
        <p:spPr bwMode="auto">
          <a:xfrm>
            <a:off x="1419225" y="4819650"/>
            <a:ext cx="510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20"/>
          <p:cNvSpPr>
            <a:spLocks noChangeShapeType="1"/>
          </p:cNvSpPr>
          <p:nvPr/>
        </p:nvSpPr>
        <p:spPr bwMode="auto">
          <a:xfrm flipV="1">
            <a:off x="1724025" y="192405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Freeform 23"/>
          <p:cNvSpPr>
            <a:spLocks/>
          </p:cNvSpPr>
          <p:nvPr/>
        </p:nvSpPr>
        <p:spPr bwMode="auto">
          <a:xfrm>
            <a:off x="1724025" y="2381250"/>
            <a:ext cx="3213100" cy="2362200"/>
          </a:xfrm>
          <a:custGeom>
            <a:avLst/>
            <a:gdLst>
              <a:gd name="T0" fmla="*/ 0 w 2024"/>
              <a:gd name="T1" fmla="*/ 1712 h 1712"/>
              <a:gd name="T2" fmla="*/ 672 w 2024"/>
              <a:gd name="T3" fmla="*/ 1184 h 1712"/>
              <a:gd name="T4" fmla="*/ 1008 w 2024"/>
              <a:gd name="T5" fmla="*/ 32 h 1712"/>
              <a:gd name="T6" fmla="*/ 1344 w 2024"/>
              <a:gd name="T7" fmla="*/ 992 h 1712"/>
              <a:gd name="T8" fmla="*/ 1920 w 2024"/>
              <a:gd name="T9" fmla="*/ 1568 h 1712"/>
              <a:gd name="T10" fmla="*/ 1968 w 2024"/>
              <a:gd name="T11" fmla="*/ 1616 h 1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24"/>
              <a:gd name="T19" fmla="*/ 0 h 1712"/>
              <a:gd name="T20" fmla="*/ 2024 w 2024"/>
              <a:gd name="T21" fmla="*/ 1712 h 17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24" h="1712">
                <a:moveTo>
                  <a:pt x="0" y="1712"/>
                </a:moveTo>
                <a:cubicBezTo>
                  <a:pt x="252" y="1588"/>
                  <a:pt x="504" y="1464"/>
                  <a:pt x="672" y="1184"/>
                </a:cubicBezTo>
                <a:cubicBezTo>
                  <a:pt x="840" y="904"/>
                  <a:pt x="896" y="64"/>
                  <a:pt x="1008" y="32"/>
                </a:cubicBezTo>
                <a:cubicBezTo>
                  <a:pt x="1120" y="0"/>
                  <a:pt x="1192" y="736"/>
                  <a:pt x="1344" y="992"/>
                </a:cubicBezTo>
                <a:cubicBezTo>
                  <a:pt x="1496" y="1248"/>
                  <a:pt x="1816" y="1464"/>
                  <a:pt x="1920" y="1568"/>
                </a:cubicBezTo>
                <a:cubicBezTo>
                  <a:pt x="2024" y="1672"/>
                  <a:pt x="1996" y="1644"/>
                  <a:pt x="1968" y="1616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3" name="Freeform 25"/>
          <p:cNvSpPr>
            <a:spLocks/>
          </p:cNvSpPr>
          <p:nvPr/>
        </p:nvSpPr>
        <p:spPr bwMode="auto">
          <a:xfrm>
            <a:off x="3171825" y="2381250"/>
            <a:ext cx="3213100" cy="2336800"/>
          </a:xfrm>
          <a:custGeom>
            <a:avLst/>
            <a:gdLst>
              <a:gd name="T0" fmla="*/ 0 w 2024"/>
              <a:gd name="T1" fmla="*/ 1712 h 1712"/>
              <a:gd name="T2" fmla="*/ 672 w 2024"/>
              <a:gd name="T3" fmla="*/ 1184 h 1712"/>
              <a:gd name="T4" fmla="*/ 1008 w 2024"/>
              <a:gd name="T5" fmla="*/ 32 h 1712"/>
              <a:gd name="T6" fmla="*/ 1344 w 2024"/>
              <a:gd name="T7" fmla="*/ 992 h 1712"/>
              <a:gd name="T8" fmla="*/ 1920 w 2024"/>
              <a:gd name="T9" fmla="*/ 1568 h 1712"/>
              <a:gd name="T10" fmla="*/ 1968 w 2024"/>
              <a:gd name="T11" fmla="*/ 1616 h 1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24"/>
              <a:gd name="T19" fmla="*/ 0 h 1712"/>
              <a:gd name="T20" fmla="*/ 2024 w 2024"/>
              <a:gd name="T21" fmla="*/ 1712 h 17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24" h="1712">
                <a:moveTo>
                  <a:pt x="0" y="1712"/>
                </a:moveTo>
                <a:cubicBezTo>
                  <a:pt x="252" y="1588"/>
                  <a:pt x="504" y="1464"/>
                  <a:pt x="672" y="1184"/>
                </a:cubicBezTo>
                <a:cubicBezTo>
                  <a:pt x="840" y="904"/>
                  <a:pt x="896" y="64"/>
                  <a:pt x="1008" y="32"/>
                </a:cubicBezTo>
                <a:cubicBezTo>
                  <a:pt x="1120" y="0"/>
                  <a:pt x="1192" y="736"/>
                  <a:pt x="1344" y="992"/>
                </a:cubicBezTo>
                <a:cubicBezTo>
                  <a:pt x="1496" y="1248"/>
                  <a:pt x="1816" y="1464"/>
                  <a:pt x="1920" y="1568"/>
                </a:cubicBezTo>
                <a:cubicBezTo>
                  <a:pt x="2024" y="1672"/>
                  <a:pt x="1996" y="1644"/>
                  <a:pt x="1968" y="1616"/>
                </a:cubicBezTo>
              </a:path>
            </a:pathLst>
          </a:cu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4" name="Line 26"/>
          <p:cNvSpPr>
            <a:spLocks noChangeShapeType="1"/>
          </p:cNvSpPr>
          <p:nvPr/>
        </p:nvSpPr>
        <p:spPr bwMode="auto">
          <a:xfrm flipH="1">
            <a:off x="1800225" y="2457450"/>
            <a:ext cx="30480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27"/>
          <p:cNvSpPr>
            <a:spLocks noChangeShapeType="1"/>
          </p:cNvSpPr>
          <p:nvPr/>
        </p:nvSpPr>
        <p:spPr bwMode="auto">
          <a:xfrm flipH="1">
            <a:off x="1800225" y="4057650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00" name="Object 29"/>
          <p:cNvGraphicFramePr>
            <a:graphicFrameLocks noChangeAspect="1"/>
          </p:cNvGraphicFramePr>
          <p:nvPr/>
        </p:nvGraphicFramePr>
        <p:xfrm>
          <a:off x="1343025" y="2152650"/>
          <a:ext cx="2492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1" name="Equation" r:id="rId7" imgW="88560" imgH="164880" progId="Equation.3">
                  <p:embed/>
                </p:oleObj>
              </mc:Choice>
              <mc:Fallback>
                <p:oleObj name="Equation" r:id="rId7" imgW="88560" imgH="164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152650"/>
                        <a:ext cx="2492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0"/>
          <p:cNvGraphicFramePr>
            <a:graphicFrameLocks noChangeAspect="1"/>
          </p:cNvGraphicFramePr>
          <p:nvPr/>
        </p:nvGraphicFramePr>
        <p:xfrm>
          <a:off x="1236663" y="3681413"/>
          <a:ext cx="4635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2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681413"/>
                        <a:ext cx="4635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31"/>
          <p:cNvGraphicFramePr>
            <a:graphicFrameLocks noChangeAspect="1"/>
          </p:cNvGraphicFramePr>
          <p:nvPr/>
        </p:nvGraphicFramePr>
        <p:xfrm>
          <a:off x="6600825" y="4667250"/>
          <a:ext cx="355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3" name="Equation" r:id="rId11" imgW="126720" imgH="139680" progId="Equation.3">
                  <p:embed/>
                </p:oleObj>
              </mc:Choice>
              <mc:Fallback>
                <p:oleObj name="Equation" r:id="rId11" imgW="126720" imgH="139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4667250"/>
                        <a:ext cx="355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32"/>
          <p:cNvGraphicFramePr>
            <a:graphicFrameLocks noChangeAspect="1"/>
          </p:cNvGraphicFramePr>
          <p:nvPr/>
        </p:nvGraphicFramePr>
        <p:xfrm>
          <a:off x="1800225" y="1847850"/>
          <a:ext cx="762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4" name="Equation" r:id="rId13" imgW="342720" imgH="203040" progId="Equation.3">
                  <p:embed/>
                </p:oleObj>
              </mc:Choice>
              <mc:Fallback>
                <p:oleObj name="Equation" r:id="rId13" imgW="342720" imgH="203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847850"/>
                        <a:ext cx="762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33"/>
          <p:cNvGraphicFramePr>
            <a:graphicFrameLocks noChangeAspect="1"/>
          </p:cNvGraphicFramePr>
          <p:nvPr/>
        </p:nvGraphicFramePr>
        <p:xfrm>
          <a:off x="1495425" y="4819650"/>
          <a:ext cx="2476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5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4819650"/>
                        <a:ext cx="2476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34"/>
          <p:cNvGraphicFramePr>
            <a:graphicFrameLocks noChangeAspect="1"/>
          </p:cNvGraphicFramePr>
          <p:nvPr/>
        </p:nvGraphicFramePr>
        <p:xfrm>
          <a:off x="3095625" y="2000250"/>
          <a:ext cx="611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6" name="Equation" r:id="rId17" imgW="291960" imgH="164880" progId="Equation.3">
                  <p:embed/>
                </p:oleObj>
              </mc:Choice>
              <mc:Fallback>
                <p:oleObj name="Equation" r:id="rId17" imgW="291960" imgH="1648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000250"/>
                        <a:ext cx="6111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35"/>
          <p:cNvGraphicFramePr>
            <a:graphicFrameLocks noChangeAspect="1"/>
          </p:cNvGraphicFramePr>
          <p:nvPr/>
        </p:nvGraphicFramePr>
        <p:xfrm>
          <a:off x="4467225" y="2000250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name="Equation" r:id="rId19" imgW="241200" imgH="164880" progId="Equation.3">
                  <p:embed/>
                </p:oleObj>
              </mc:Choice>
              <mc:Fallback>
                <p:oleObj name="Equation" r:id="rId19" imgW="241200" imgH="1648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2000250"/>
                        <a:ext cx="5048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36"/>
          <p:cNvGraphicFramePr>
            <a:graphicFrameLocks noChangeAspect="1"/>
          </p:cNvGraphicFramePr>
          <p:nvPr/>
        </p:nvGraphicFramePr>
        <p:xfrm>
          <a:off x="2257425" y="2762250"/>
          <a:ext cx="833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8" name="Equation" r:id="rId21" imgW="406080" imgH="241200" progId="Equation.DSMT4">
                  <p:embed/>
                </p:oleObj>
              </mc:Choice>
              <mc:Fallback>
                <p:oleObj name="Equation" r:id="rId21" imgW="406080" imgH="241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762250"/>
                        <a:ext cx="8334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37"/>
          <p:cNvGraphicFramePr>
            <a:graphicFrameLocks noChangeAspect="1"/>
          </p:cNvGraphicFramePr>
          <p:nvPr/>
        </p:nvGraphicFramePr>
        <p:xfrm>
          <a:off x="5076825" y="2762250"/>
          <a:ext cx="8334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9" name="Equation" r:id="rId23" imgW="406080" imgH="241200" progId="Equation.DSMT4">
                  <p:embed/>
                </p:oleObj>
              </mc:Choice>
              <mc:Fallback>
                <p:oleObj name="Equation" r:id="rId23" imgW="406080" imgH="24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762250"/>
                        <a:ext cx="8334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34" name="Rectangle 38"/>
          <p:cNvSpPr>
            <a:spLocks noGrp="1" noChangeArrowheads="1"/>
          </p:cNvSpPr>
          <p:nvPr>
            <p:ph type="title"/>
          </p:nvPr>
        </p:nvSpPr>
        <p:spPr>
          <a:xfrm>
            <a:off x="-720725" y="0"/>
            <a:ext cx="7793038" cy="993775"/>
          </a:xfrm>
        </p:spPr>
        <p:txBody>
          <a:bodyPr anchor="b"/>
          <a:lstStyle/>
          <a:p>
            <a:pPr marL="838200" indent="-838200"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b.            </a:t>
            </a:r>
            <a:r>
              <a:rPr lang="zh-CN" altLang="en-US" sz="3200" smtClean="0">
                <a:solidFill>
                  <a:srgbClr val="00FF00"/>
                </a:solidFill>
              </a:rPr>
              <a:t>与           之间的影响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Line 8"/>
          <p:cNvSpPr>
            <a:spLocks noChangeShapeType="1"/>
          </p:cNvSpPr>
          <p:nvPr/>
        </p:nvSpPr>
        <p:spPr bwMode="auto">
          <a:xfrm flipV="1">
            <a:off x="2174875" y="1387475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9"/>
          <p:cNvSpPr>
            <a:spLocks noChangeShapeType="1"/>
          </p:cNvSpPr>
          <p:nvPr/>
        </p:nvSpPr>
        <p:spPr bwMode="auto">
          <a:xfrm>
            <a:off x="1793875" y="4130675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Freeform 11"/>
          <p:cNvSpPr>
            <a:spLocks/>
          </p:cNvSpPr>
          <p:nvPr/>
        </p:nvSpPr>
        <p:spPr bwMode="auto">
          <a:xfrm>
            <a:off x="2479675" y="2149475"/>
            <a:ext cx="2362200" cy="1790700"/>
          </a:xfrm>
          <a:custGeom>
            <a:avLst/>
            <a:gdLst>
              <a:gd name="T0" fmla="*/ 0 w 1488"/>
              <a:gd name="T1" fmla="*/ 1128 h 1128"/>
              <a:gd name="T2" fmla="*/ 480 w 1488"/>
              <a:gd name="T3" fmla="*/ 696 h 1128"/>
              <a:gd name="T4" fmla="*/ 816 w 1488"/>
              <a:gd name="T5" fmla="*/ 24 h 1128"/>
              <a:gd name="T6" fmla="*/ 1248 w 1488"/>
              <a:gd name="T7" fmla="*/ 840 h 1128"/>
              <a:gd name="T8" fmla="*/ 1488 w 1488"/>
              <a:gd name="T9" fmla="*/ 1080 h 1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8"/>
              <a:gd name="T16" fmla="*/ 0 h 1128"/>
              <a:gd name="T17" fmla="*/ 1488 w 1488"/>
              <a:gd name="T18" fmla="*/ 1128 h 1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8" h="1128">
                <a:moveTo>
                  <a:pt x="0" y="1128"/>
                </a:moveTo>
                <a:cubicBezTo>
                  <a:pt x="172" y="1004"/>
                  <a:pt x="344" y="880"/>
                  <a:pt x="480" y="696"/>
                </a:cubicBezTo>
                <a:cubicBezTo>
                  <a:pt x="616" y="512"/>
                  <a:pt x="688" y="0"/>
                  <a:pt x="816" y="24"/>
                </a:cubicBezTo>
                <a:cubicBezTo>
                  <a:pt x="944" y="48"/>
                  <a:pt x="1136" y="664"/>
                  <a:pt x="1248" y="840"/>
                </a:cubicBezTo>
                <a:cubicBezTo>
                  <a:pt x="1360" y="1016"/>
                  <a:pt x="1448" y="1040"/>
                  <a:pt x="1488" y="108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4" name="Freeform 12"/>
          <p:cNvSpPr>
            <a:spLocks/>
          </p:cNvSpPr>
          <p:nvPr/>
        </p:nvSpPr>
        <p:spPr bwMode="auto">
          <a:xfrm>
            <a:off x="3241675" y="2149475"/>
            <a:ext cx="2362200" cy="1790700"/>
          </a:xfrm>
          <a:custGeom>
            <a:avLst/>
            <a:gdLst>
              <a:gd name="T0" fmla="*/ 0 w 1488"/>
              <a:gd name="T1" fmla="*/ 1128 h 1128"/>
              <a:gd name="T2" fmla="*/ 480 w 1488"/>
              <a:gd name="T3" fmla="*/ 696 h 1128"/>
              <a:gd name="T4" fmla="*/ 816 w 1488"/>
              <a:gd name="T5" fmla="*/ 24 h 1128"/>
              <a:gd name="T6" fmla="*/ 1248 w 1488"/>
              <a:gd name="T7" fmla="*/ 840 h 1128"/>
              <a:gd name="T8" fmla="*/ 1488 w 1488"/>
              <a:gd name="T9" fmla="*/ 1080 h 1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8"/>
              <a:gd name="T16" fmla="*/ 0 h 1128"/>
              <a:gd name="T17" fmla="*/ 1488 w 1488"/>
              <a:gd name="T18" fmla="*/ 1128 h 1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8" h="1128">
                <a:moveTo>
                  <a:pt x="0" y="1128"/>
                </a:moveTo>
                <a:cubicBezTo>
                  <a:pt x="172" y="1004"/>
                  <a:pt x="344" y="880"/>
                  <a:pt x="480" y="696"/>
                </a:cubicBezTo>
                <a:cubicBezTo>
                  <a:pt x="616" y="512"/>
                  <a:pt x="688" y="0"/>
                  <a:pt x="816" y="24"/>
                </a:cubicBezTo>
                <a:cubicBezTo>
                  <a:pt x="944" y="48"/>
                  <a:pt x="1136" y="664"/>
                  <a:pt x="1248" y="840"/>
                </a:cubicBezTo>
                <a:cubicBezTo>
                  <a:pt x="1360" y="1016"/>
                  <a:pt x="1448" y="1040"/>
                  <a:pt x="1488" y="108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 flipH="1">
            <a:off x="2174875" y="2149475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H="1">
            <a:off x="2174875" y="2835275"/>
            <a:ext cx="24384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22" name="Object 15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55763" y="1881188"/>
          <a:ext cx="327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name="Equation" r:id="rId3" imgW="88560" imgH="164880" progId="Equation.3">
                  <p:embed/>
                </p:oleObj>
              </mc:Choice>
              <mc:Fallback>
                <p:oleObj name="Equation" r:id="rId3" imgW="88560" imgH="164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881188"/>
                        <a:ext cx="3270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7"/>
          <p:cNvGraphicFramePr>
            <a:graphicFrameLocks noChangeAspect="1"/>
          </p:cNvGraphicFramePr>
          <p:nvPr/>
        </p:nvGraphicFramePr>
        <p:xfrm>
          <a:off x="1565275" y="2454275"/>
          <a:ext cx="660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name="Equation" r:id="rId5" imgW="190440" imgH="215640" progId="Equation.3">
                  <p:embed/>
                </p:oleObj>
              </mc:Choice>
              <mc:Fallback>
                <p:oleObj name="Equation" r:id="rId5" imgW="19044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454275"/>
                        <a:ext cx="660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8"/>
          <p:cNvGraphicFramePr>
            <a:graphicFrameLocks noChangeAspect="1"/>
          </p:cNvGraphicFramePr>
          <p:nvPr/>
        </p:nvGraphicFramePr>
        <p:xfrm>
          <a:off x="6985000" y="3933825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7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933825"/>
                        <a:ext cx="44132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9"/>
          <p:cNvGraphicFramePr>
            <a:graphicFrameLocks noChangeAspect="1"/>
          </p:cNvGraphicFramePr>
          <p:nvPr/>
        </p:nvGraphicFramePr>
        <p:xfrm>
          <a:off x="2327275" y="1289050"/>
          <a:ext cx="1066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Equation" r:id="rId9" imgW="342720" imgH="203040" progId="Equation.3">
                  <p:embed/>
                </p:oleObj>
              </mc:Choice>
              <mc:Fallback>
                <p:oleObj name="Equation" r:id="rId9" imgW="342720" imgH="203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1289050"/>
                        <a:ext cx="1066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20"/>
          <p:cNvGraphicFramePr>
            <a:graphicFrameLocks noChangeAspect="1"/>
          </p:cNvGraphicFramePr>
          <p:nvPr/>
        </p:nvGraphicFramePr>
        <p:xfrm>
          <a:off x="1870075" y="4130675"/>
          <a:ext cx="3667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130675"/>
                        <a:ext cx="3667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21"/>
          <p:cNvGraphicFramePr>
            <a:graphicFrameLocks noChangeAspect="1"/>
          </p:cNvGraphicFramePr>
          <p:nvPr/>
        </p:nvGraphicFramePr>
        <p:xfrm>
          <a:off x="3394075" y="1768475"/>
          <a:ext cx="6111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Equation" r:id="rId13" imgW="291960" imgH="164880" progId="Equation.3">
                  <p:embed/>
                </p:oleObj>
              </mc:Choice>
              <mc:Fallback>
                <p:oleObj name="Equation" r:id="rId13" imgW="291960" imgH="1648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1768475"/>
                        <a:ext cx="6111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22"/>
          <p:cNvGraphicFramePr>
            <a:graphicFrameLocks noChangeAspect="1"/>
          </p:cNvGraphicFramePr>
          <p:nvPr/>
        </p:nvGraphicFramePr>
        <p:xfrm>
          <a:off x="4460875" y="1768475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Equation" r:id="rId15" imgW="241200" imgH="164880" progId="Equation.3">
                  <p:embed/>
                </p:oleObj>
              </mc:Choice>
              <mc:Fallback>
                <p:oleObj name="Equation" r:id="rId15" imgW="241200" imgH="164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1768475"/>
                        <a:ext cx="5048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23"/>
          <p:cNvGraphicFramePr>
            <a:graphicFrameLocks noChangeAspect="1"/>
          </p:cNvGraphicFramePr>
          <p:nvPr/>
        </p:nvGraphicFramePr>
        <p:xfrm>
          <a:off x="2632075" y="2378075"/>
          <a:ext cx="8334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2" name="Equation" r:id="rId17" imgW="406080" imgH="215640" progId="Equation.3">
                  <p:embed/>
                </p:oleObj>
              </mc:Choice>
              <mc:Fallback>
                <p:oleObj name="Equation" r:id="rId17" imgW="40608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2378075"/>
                        <a:ext cx="8334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24"/>
          <p:cNvGraphicFramePr>
            <a:graphicFrameLocks noChangeAspect="1"/>
          </p:cNvGraphicFramePr>
          <p:nvPr/>
        </p:nvGraphicFramePr>
        <p:xfrm>
          <a:off x="4994275" y="2378075"/>
          <a:ext cx="8334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3" name="Equation" r:id="rId19" imgW="406080" imgH="215640" progId="Equation.3">
                  <p:embed/>
                </p:oleObj>
              </mc:Choice>
              <mc:Fallback>
                <p:oleObj name="Equation" r:id="rId19" imgW="406080" imgH="2156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378075"/>
                        <a:ext cx="8334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6263" y="800100"/>
            <a:ext cx="7813675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    </a:t>
            </a:r>
            <a:r>
              <a:rPr lang="zh-CN" altLang="en-US" sz="2800" b="1" smtClean="0"/>
              <a:t>值较小时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控制动作的灵敏度高</a:t>
            </a:r>
          </a:p>
          <a:p>
            <a:pPr eaLnBrk="1" hangingPunct="1">
              <a:defRPr/>
            </a:pPr>
            <a:r>
              <a:rPr lang="zh-CN" altLang="en-US" sz="2800" b="1" smtClean="0"/>
              <a:t>    值较大时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控制动作的鲁棒性好</a:t>
            </a:r>
            <a:r>
              <a:rPr lang="en-US" altLang="zh-CN" sz="2800" b="1" smtClean="0"/>
              <a:t>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</a:t>
            </a:r>
            <a:r>
              <a:rPr lang="zh-CN" altLang="en-US" sz="2800" b="1" smtClean="0"/>
              <a:t>一般取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/>
              <a:t>          </a:t>
            </a:r>
            <a:r>
              <a:rPr lang="zh-CN" altLang="en-US" sz="2800" b="1" smtClean="0"/>
              <a:t>过大</a:t>
            </a:r>
            <a:r>
              <a:rPr lang="en-US" altLang="zh-CN" sz="2800" b="1" smtClean="0"/>
              <a:t>,</a:t>
            </a:r>
            <a:r>
              <a:rPr lang="zh-CN" altLang="en-US" sz="2800" b="1" smtClean="0"/>
              <a:t>两个</a:t>
            </a:r>
            <a:r>
              <a:rPr lang="en-US" altLang="zh-CN" sz="2800" b="1" smtClean="0"/>
              <a:t>Fuzzy</a:t>
            </a:r>
            <a:r>
              <a:rPr lang="zh-CN" altLang="en-US" sz="2800" b="1" smtClean="0"/>
              <a:t>集很难区分．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/>
              <a:t>      </a:t>
            </a:r>
          </a:p>
        </p:txBody>
      </p:sp>
      <p:graphicFrame>
        <p:nvGraphicFramePr>
          <p:cNvPr id="31746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1341438"/>
          <a:ext cx="493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公式" r:id="rId3" imgW="152280" imgH="139680" progId="Equation.3">
                  <p:embed/>
                </p:oleObj>
              </mc:Choice>
              <mc:Fallback>
                <p:oleObj name="公式" r:id="rId3" imgW="152280" imgH="139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4937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935038" y="836613"/>
          <a:ext cx="3984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公式" r:id="rId5" imgW="152280" imgH="139680" progId="Equation.3">
                  <p:embed/>
                </p:oleObj>
              </mc:Choice>
              <mc:Fallback>
                <p:oleObj name="公式" r:id="rId5" imgW="152280" imgH="139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836613"/>
                        <a:ext cx="3984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2205038"/>
          <a:ext cx="31464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公式" r:id="rId7" imgW="838080" imgH="177480" progId="Equation.3">
                  <p:embed/>
                </p:oleObj>
              </mc:Choice>
              <mc:Fallback>
                <p:oleObj name="公式" r:id="rId7" imgW="83808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05038"/>
                        <a:ext cx="31464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3"/>
          <p:cNvGraphicFramePr>
            <a:graphicFrameLocks noChangeAspect="1"/>
          </p:cNvGraphicFramePr>
          <p:nvPr/>
        </p:nvGraphicFramePr>
        <p:xfrm>
          <a:off x="1176338" y="3387725"/>
          <a:ext cx="466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5" name="公式" r:id="rId9" imgW="152280" imgH="139680" progId="Equation.3">
                  <p:embed/>
                </p:oleObj>
              </mc:Choice>
              <mc:Fallback>
                <p:oleObj name="公式" r:id="rId9" imgW="152280" imgH="139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387725"/>
                        <a:ext cx="4667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4" name="Line 14"/>
          <p:cNvSpPr>
            <a:spLocks noChangeShapeType="1"/>
          </p:cNvSpPr>
          <p:nvPr/>
        </p:nvSpPr>
        <p:spPr bwMode="auto">
          <a:xfrm>
            <a:off x="2951163" y="2924175"/>
            <a:ext cx="2209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15"/>
          <p:cNvSpPr>
            <a:spLocks noChangeShapeType="1"/>
          </p:cNvSpPr>
          <p:nvPr/>
        </p:nvSpPr>
        <p:spPr bwMode="auto">
          <a:xfrm>
            <a:off x="4681538" y="1254125"/>
            <a:ext cx="1447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6"/>
          <p:cNvSpPr>
            <a:spLocks noChangeShapeType="1"/>
          </p:cNvSpPr>
          <p:nvPr/>
        </p:nvSpPr>
        <p:spPr bwMode="auto">
          <a:xfrm>
            <a:off x="4681538" y="1863725"/>
            <a:ext cx="1447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4"/>
              <a:defRPr/>
            </a:pPr>
            <a:endParaRPr lang="en-US" altLang="zh-CN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由</a:t>
            </a:r>
            <a:r>
              <a:rPr lang="en-US" altLang="zh-CN" b="1" smtClean="0"/>
              <a:t>FC</a:t>
            </a:r>
            <a:r>
              <a:rPr lang="zh-CN" altLang="en-US" b="1" smtClean="0"/>
              <a:t>的基本结构可知</a:t>
            </a:r>
            <a:r>
              <a:rPr lang="en-US" altLang="zh-CN" b="1" smtClean="0"/>
              <a:t>: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FC</a:t>
            </a:r>
            <a:r>
              <a:rPr lang="zh-CN" altLang="en-US" b="1" smtClean="0"/>
              <a:t>的输入和输出信号     精确量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模糊推理          模糊量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因此在</a:t>
            </a:r>
            <a:r>
              <a:rPr lang="en-US" altLang="zh-CN" b="1" smtClean="0"/>
              <a:t>FC</a:t>
            </a:r>
            <a:r>
              <a:rPr lang="zh-CN" altLang="en-US" b="1" smtClean="0"/>
              <a:t>控制算法实现过程中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        </a:t>
            </a:r>
            <a:r>
              <a:rPr lang="zh-CN" altLang="en-US" b="1" smtClean="0">
                <a:solidFill>
                  <a:schemeClr val="hlink"/>
                </a:solidFill>
              </a:rPr>
              <a:t>精确量          模糊量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              模糊量          精确量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marL="838200" indent="-838200" eaLnBrk="1" hangingPunct="1">
              <a:defRPr/>
            </a:pPr>
            <a:r>
              <a:rPr lang="en-US" altLang="zh-CN" sz="3200" smtClean="0">
                <a:solidFill>
                  <a:schemeClr val="hlink"/>
                </a:solidFill>
              </a:rPr>
              <a:t>4. </a:t>
            </a:r>
            <a:r>
              <a:rPr lang="zh-CN" altLang="en-US" sz="3200" smtClean="0">
                <a:solidFill>
                  <a:schemeClr val="hlink"/>
                </a:solidFill>
              </a:rPr>
              <a:t>精确量与模糊量之间的相互转换</a:t>
            </a:r>
          </a:p>
        </p:txBody>
      </p:sp>
      <p:sp>
        <p:nvSpPr>
          <p:cNvPr id="123908" name="AutoShape 5"/>
          <p:cNvSpPr>
            <a:spLocks noChangeArrowheads="1"/>
          </p:cNvSpPr>
          <p:nvPr/>
        </p:nvSpPr>
        <p:spPr bwMode="auto">
          <a:xfrm>
            <a:off x="4319588" y="2924175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09" name="AutoShape 6"/>
          <p:cNvSpPr>
            <a:spLocks noChangeArrowheads="1"/>
          </p:cNvSpPr>
          <p:nvPr/>
        </p:nvSpPr>
        <p:spPr bwMode="auto">
          <a:xfrm>
            <a:off x="2339975" y="3500438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0" name="AutoShape 7"/>
          <p:cNvSpPr>
            <a:spLocks noChangeArrowheads="1"/>
          </p:cNvSpPr>
          <p:nvPr/>
        </p:nvSpPr>
        <p:spPr bwMode="auto">
          <a:xfrm>
            <a:off x="3311525" y="4652963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1" name="AutoShape 8"/>
          <p:cNvSpPr>
            <a:spLocks noChangeArrowheads="1"/>
          </p:cNvSpPr>
          <p:nvPr/>
        </p:nvSpPr>
        <p:spPr bwMode="auto">
          <a:xfrm>
            <a:off x="3311525" y="5300663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01025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确定数模糊化方法：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zh-CN" altLang="en-US" sz="2800" b="1" dirty="0" smtClean="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方法一：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已知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5184775" y="944563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3608388"/>
          <a:ext cx="31464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08388"/>
                        <a:ext cx="31464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8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229600" cy="1143000"/>
          </a:xfrm>
        </p:spPr>
        <p:txBody>
          <a:bodyPr anchor="b"/>
          <a:lstStyle/>
          <a:p>
            <a:pPr marL="838200" indent="-838200"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a.   </a:t>
            </a:r>
            <a:r>
              <a:rPr lang="zh-CN" altLang="en-US" sz="3200" smtClean="0">
                <a:solidFill>
                  <a:srgbClr val="00FF00"/>
                </a:solidFill>
              </a:rPr>
              <a:t>模糊化方法（精确量　　模糊量）</a:t>
            </a:r>
          </a:p>
        </p:txBody>
      </p:sp>
    </p:spTree>
  </p:cSld>
  <p:clrMapOvr>
    <a:masterClrMapping/>
  </p:clrMapOvr>
  <p:transition spd="med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　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657225"/>
            <a:ext cx="7637463" cy="411480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（</a:t>
            </a:r>
            <a:r>
              <a:rPr lang="en-US" altLang="zh-CN" sz="2800" b="1" smtClean="0">
                <a:solidFill>
                  <a:schemeClr val="hlink"/>
                </a:solidFill>
              </a:rPr>
              <a:t>1</a:t>
            </a:r>
            <a:r>
              <a:rPr lang="zh-CN" altLang="en-US" sz="2800" b="1" smtClean="0">
                <a:solidFill>
                  <a:schemeClr val="hlink"/>
                </a:solidFill>
              </a:rPr>
              <a:t>）</a:t>
            </a:r>
            <a:r>
              <a:rPr lang="zh-CN" altLang="en-US" sz="2800" b="1" smtClean="0"/>
              <a:t>　　　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由</a:t>
            </a:r>
          </a:p>
          <a:p>
            <a:pPr marL="812800" indent="-812800" eaLnBrk="1" hangingPunct="1">
              <a:defRPr/>
            </a:pPr>
            <a:endParaRPr lang="zh-CN" altLang="en-US" sz="2800" b="1" smtClean="0"/>
          </a:p>
          <a:p>
            <a:pPr marL="812800" indent="-812800" eaLnBrk="1" hangingPunct="1">
              <a:defRPr/>
            </a:pPr>
            <a:endParaRPr lang="zh-CN" altLang="en-US" sz="2800" b="1" smtClean="0"/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　求出</a:t>
            </a:r>
            <a:r>
              <a:rPr lang="en-US" altLang="zh-CN" sz="2800" b="1" smtClean="0"/>
              <a:t>e</a:t>
            </a:r>
            <a:r>
              <a:rPr lang="zh-CN" altLang="en-US" sz="2800" b="1" smtClean="0"/>
              <a:t>对应的量化等级：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50938" y="1484313"/>
          <a:ext cx="712946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3" imgW="2095200" imgH="228600" progId="Equation.DSMT4">
                  <p:embed/>
                </p:oleObj>
              </mc:Choice>
              <mc:Fallback>
                <p:oleObj name="Equation" r:id="rId3" imgW="2095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484313"/>
                        <a:ext cx="7129462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8"/>
          <p:cNvGraphicFramePr>
            <a:graphicFrameLocks noChangeAspect="1"/>
          </p:cNvGraphicFramePr>
          <p:nvPr/>
        </p:nvGraphicFramePr>
        <p:xfrm>
          <a:off x="2228850" y="4041775"/>
          <a:ext cx="37290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041775"/>
                        <a:ext cx="37290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9"/>
          <p:cNvGraphicFramePr>
            <a:graphicFrameLocks noChangeAspect="1"/>
          </p:cNvGraphicFramePr>
          <p:nvPr/>
        </p:nvGraphicFramePr>
        <p:xfrm>
          <a:off x="1655763" y="657225"/>
          <a:ext cx="4724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7" imgW="1904760" imgH="228600" progId="Equation.DSMT4">
                  <p:embed/>
                </p:oleObj>
              </mc:Choice>
              <mc:Fallback>
                <p:oleObj name="Equation" r:id="rId7" imgW="190476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657225"/>
                        <a:ext cx="4724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AutoShape 11"/>
          <p:cNvSpPr>
            <a:spLocks noChangeArrowheads="1"/>
          </p:cNvSpPr>
          <p:nvPr/>
        </p:nvSpPr>
        <p:spPr bwMode="auto">
          <a:xfrm>
            <a:off x="3181350" y="2441575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584950" cy="45259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  <a:defRPr/>
            </a:pPr>
            <a:r>
              <a:rPr lang="en-US" altLang="zh-CN" sz="2800" b="1" smtClean="0">
                <a:solidFill>
                  <a:schemeClr val="hlink"/>
                </a:solidFill>
              </a:rPr>
              <a:t>2)  </a:t>
            </a:r>
            <a:r>
              <a:rPr lang="zh-CN" altLang="en-US" sz="2800" b="1" smtClean="0">
                <a:solidFill>
                  <a:schemeClr val="hlink"/>
                </a:solidFill>
              </a:rPr>
              <a:t>二维输入、单输出</a:t>
            </a:r>
            <a:r>
              <a:rPr lang="en-US" altLang="zh-CN" sz="2800" b="1" smtClean="0">
                <a:solidFill>
                  <a:schemeClr val="hlink"/>
                </a:solidFill>
              </a:rPr>
              <a:t>FC</a:t>
            </a:r>
          </a:p>
          <a:p>
            <a:pPr marL="609600" indent="-609600" eaLnBrk="1" hangingPunct="1">
              <a:defRPr/>
            </a:pPr>
            <a:endParaRPr lang="en-US" altLang="zh-CN" sz="2800" b="1" smtClean="0">
              <a:solidFill>
                <a:schemeClr val="hlink"/>
              </a:solidFill>
            </a:endParaRPr>
          </a:p>
        </p:txBody>
      </p:sp>
      <p:sp>
        <p:nvSpPr>
          <p:cNvPr id="29706" name="Rectangle 4"/>
          <p:cNvSpPr>
            <a:spLocks noChangeArrowheads="1"/>
          </p:cNvSpPr>
          <p:nvPr/>
        </p:nvSpPr>
        <p:spPr bwMode="auto">
          <a:xfrm>
            <a:off x="539750" y="981075"/>
            <a:ext cx="762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R" startAt="2"/>
            </a:pPr>
            <a:endParaRPr kumimoji="1" lang="en-US" altLang="zh-CN" sz="3200" b="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zh-CN" sz="3200" b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zh-CN" sz="3200" b="0">
              <a:solidFill>
                <a:schemeClr val="hlink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3200" b="0">
                <a:latin typeface="Times New Roman" pitchFamily="18" charset="0"/>
              </a:rPr>
              <a:t>ｅ　　　　　　　　　　　 ｕ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3200" b="0">
              <a:latin typeface="Times New Roman" pitchFamily="18" charset="0"/>
            </a:endParaRPr>
          </a:p>
        </p:txBody>
      </p:sp>
      <p:sp>
        <p:nvSpPr>
          <p:cNvPr id="29707" name="Rectangle 5"/>
          <p:cNvSpPr>
            <a:spLocks noChangeArrowheads="1"/>
          </p:cNvSpPr>
          <p:nvPr/>
        </p:nvSpPr>
        <p:spPr bwMode="auto">
          <a:xfrm>
            <a:off x="1619250" y="3284538"/>
            <a:ext cx="609600" cy="842962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2400" b="0">
              <a:latin typeface="Times New Roman" pitchFamily="18" charset="0"/>
            </a:endParaRPr>
          </a:p>
        </p:txBody>
      </p:sp>
      <p:sp>
        <p:nvSpPr>
          <p:cNvPr id="29708" name="Rectangle 6"/>
          <p:cNvSpPr>
            <a:spLocks noChangeArrowheads="1"/>
          </p:cNvSpPr>
          <p:nvPr/>
        </p:nvSpPr>
        <p:spPr bwMode="auto">
          <a:xfrm>
            <a:off x="3132138" y="2997200"/>
            <a:ext cx="1066800" cy="12065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0">
                <a:solidFill>
                  <a:schemeClr val="bg2"/>
                </a:solidFill>
                <a:latin typeface="Times New Roman" pitchFamily="18" charset="0"/>
              </a:rPr>
              <a:t>FC</a:t>
            </a:r>
          </a:p>
        </p:txBody>
      </p:sp>
      <p:sp>
        <p:nvSpPr>
          <p:cNvPr id="29709" name="Line 7"/>
          <p:cNvSpPr>
            <a:spLocks noChangeShapeType="1"/>
          </p:cNvSpPr>
          <p:nvPr/>
        </p:nvSpPr>
        <p:spPr bwMode="auto">
          <a:xfrm>
            <a:off x="2268538" y="3573463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8"/>
          <p:cNvSpPr>
            <a:spLocks noChangeShapeType="1"/>
          </p:cNvSpPr>
          <p:nvPr/>
        </p:nvSpPr>
        <p:spPr bwMode="auto">
          <a:xfrm>
            <a:off x="1116013" y="3141663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0"/>
          <p:cNvSpPr>
            <a:spLocks noChangeShapeType="1"/>
          </p:cNvSpPr>
          <p:nvPr/>
        </p:nvSpPr>
        <p:spPr bwMode="auto">
          <a:xfrm>
            <a:off x="1258888" y="357346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2" name="Line 11"/>
          <p:cNvSpPr>
            <a:spLocks noChangeShapeType="1"/>
          </p:cNvSpPr>
          <p:nvPr/>
        </p:nvSpPr>
        <p:spPr bwMode="auto">
          <a:xfrm>
            <a:off x="4284663" y="3573463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V="1">
            <a:off x="1258888" y="3141663"/>
            <a:ext cx="6350" cy="465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698" name="Object 1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92275" y="3213100"/>
          <a:ext cx="503238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7" name="公式" r:id="rId3" imgW="203040" imgH="393480" progId="Equation.3">
                  <p:embed/>
                </p:oleObj>
              </mc:Choice>
              <mc:Fallback>
                <p:oleObj name="公式" r:id="rId3" imgW="20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503238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21"/>
          <p:cNvGraphicFramePr>
            <a:graphicFrameLocks noChangeAspect="1"/>
          </p:cNvGraphicFramePr>
          <p:nvPr/>
        </p:nvGraphicFramePr>
        <p:xfrm>
          <a:off x="2771775" y="2420938"/>
          <a:ext cx="336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8" name="Equation" r:id="rId5" imgW="152280" imgH="215640" progId="Equation.DSMT4">
                  <p:embed/>
                </p:oleObj>
              </mc:Choice>
              <mc:Fallback>
                <p:oleObj name="Equation" r:id="rId5" imgW="15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20938"/>
                        <a:ext cx="336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22"/>
          <p:cNvGraphicFramePr>
            <a:graphicFrameLocks noChangeAspect="1"/>
          </p:cNvGraphicFramePr>
          <p:nvPr/>
        </p:nvGraphicFramePr>
        <p:xfrm>
          <a:off x="2555875" y="3716338"/>
          <a:ext cx="560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9" name="Equation" r:id="rId7" imgW="253800" imgH="215640" progId="Equation.DSMT4">
                  <p:embed/>
                </p:oleObj>
              </mc:Choice>
              <mc:Fallback>
                <p:oleObj name="Equation" r:id="rId7" imgW="253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716338"/>
                        <a:ext cx="5603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23"/>
          <p:cNvGraphicFramePr>
            <a:graphicFrameLocks noChangeAspect="1"/>
          </p:cNvGraphicFramePr>
          <p:nvPr/>
        </p:nvGraphicFramePr>
        <p:xfrm>
          <a:off x="5003800" y="2997200"/>
          <a:ext cx="3635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0" name="Equation" r:id="rId9" imgW="164880" imgH="215640" progId="Equation.DSMT4">
                  <p:embed/>
                </p:oleObj>
              </mc:Choice>
              <mc:Fallback>
                <p:oleObj name="Equation" r:id="rId9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97200"/>
                        <a:ext cx="3635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6227763" y="3933825"/>
          <a:ext cx="205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1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933825"/>
                        <a:ext cx="205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6372225" y="3141663"/>
          <a:ext cx="1436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2" name="Equation" r:id="rId13" imgW="558720" imgH="203040" progId="Equation.DSMT4">
                  <p:embed/>
                </p:oleObj>
              </mc:Choice>
              <mc:Fallback>
                <p:oleObj name="Equation" r:id="rId13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141663"/>
                        <a:ext cx="14366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900113" y="4797425"/>
          <a:ext cx="4294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3" name="Equation" r:id="rId15" imgW="1955520" imgH="215640" progId="Equation.DSMT4">
                  <p:embed/>
                </p:oleObj>
              </mc:Choice>
              <mc:Fallback>
                <p:oleObj name="Equation" r:id="rId15" imgW="1955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4294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854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368300"/>
            <a:ext cx="7580312" cy="4611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注意：</a:t>
            </a:r>
            <a:r>
              <a:rPr lang="zh-CN" altLang="en-US" sz="2800" b="1" smtClean="0"/>
              <a:t>如果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　离散化公式：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若</a:t>
            </a:r>
            <a:r>
              <a:rPr lang="en-US" altLang="zh-CN" sz="2800" b="1" smtClean="0"/>
              <a:t>e</a:t>
            </a:r>
            <a:r>
              <a:rPr lang="en-US" altLang="zh-CN" sz="2800" b="1" smtClean="0">
                <a:latin typeface="Arial"/>
              </a:rPr>
              <a:t>’</a:t>
            </a:r>
            <a:r>
              <a:rPr lang="zh-CN" altLang="en-US" sz="2800" b="1" smtClean="0"/>
              <a:t>不是整数，采用四舍五入：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smtClean="0"/>
              <a:t>            </a:t>
            </a:r>
            <a:r>
              <a:rPr lang="en-US" altLang="zh-CN" sz="2800" b="1" smtClean="0"/>
              <a:t>-4.8    -5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2.7    3</a:t>
            </a:r>
            <a:r>
              <a:rPr lang="zh-CN" altLang="en-US" sz="2800" b="1" smtClean="0"/>
              <a:t>， </a:t>
            </a:r>
            <a:r>
              <a:rPr lang="en-US" altLang="zh-CN" sz="2800" b="1" smtClean="0"/>
              <a:t>-0.4    0</a:t>
            </a:r>
          </a:p>
        </p:txBody>
      </p:sp>
      <p:graphicFrame>
        <p:nvGraphicFramePr>
          <p:cNvPr id="4198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68425" y="944563"/>
          <a:ext cx="60499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Equation" r:id="rId3" imgW="2336760" imgH="406080" progId="Equation.DSMT4">
                  <p:embed/>
                </p:oleObj>
              </mc:Choice>
              <mc:Fallback>
                <p:oleObj name="Equation" r:id="rId3" imgW="2336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944563"/>
                        <a:ext cx="60499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8175" y="2276475"/>
          <a:ext cx="347186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tion" r:id="rId5" imgW="1257120" imgH="393480" progId="Equation.DSMT4">
                  <p:embed/>
                </p:oleObj>
              </mc:Choice>
              <mc:Fallback>
                <p:oleObj name="Equation" r:id="rId5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347186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Line 10"/>
          <p:cNvSpPr>
            <a:spLocks noChangeShapeType="1"/>
          </p:cNvSpPr>
          <p:nvPr/>
        </p:nvSpPr>
        <p:spPr bwMode="auto">
          <a:xfrm>
            <a:off x="2376488" y="4365625"/>
            <a:ext cx="304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11"/>
          <p:cNvSpPr>
            <a:spLocks noChangeShapeType="1"/>
          </p:cNvSpPr>
          <p:nvPr/>
        </p:nvSpPr>
        <p:spPr bwMode="auto">
          <a:xfrm>
            <a:off x="5292725" y="4365625"/>
            <a:ext cx="304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12"/>
          <p:cNvSpPr>
            <a:spLocks noChangeShapeType="1"/>
          </p:cNvSpPr>
          <p:nvPr/>
        </p:nvSpPr>
        <p:spPr bwMode="auto">
          <a:xfrm>
            <a:off x="3743325" y="4365625"/>
            <a:ext cx="304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4155"/>
      </p:ext>
    </p:extLst>
  </p:cSld>
  <p:clrMapOvr>
    <a:masterClrMapping/>
  </p:clrMapOvr>
  <p:transition spd="med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549275"/>
            <a:ext cx="7781925" cy="411480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（</a:t>
            </a:r>
            <a:r>
              <a:rPr lang="en-US" altLang="zh-CN" b="1" dirty="0" smtClean="0">
                <a:solidFill>
                  <a:schemeClr val="hlink"/>
                </a:solidFill>
              </a:rPr>
              <a:t>2</a:t>
            </a:r>
            <a:r>
              <a:rPr lang="zh-CN" altLang="en-US" b="1" dirty="0" smtClean="0">
                <a:solidFill>
                  <a:schemeClr val="hlink"/>
                </a:solidFill>
              </a:rPr>
              <a:t>）根据     查找语言变量</a:t>
            </a:r>
            <a:r>
              <a:rPr lang="zh-CN" altLang="en-US" b="1" u="sng" dirty="0" smtClean="0">
                <a:solidFill>
                  <a:schemeClr val="hlink"/>
                </a:solidFill>
              </a:rPr>
              <a:t>Ｅ</a:t>
            </a:r>
            <a:r>
              <a:rPr lang="zh-CN" altLang="en-US" b="1" dirty="0" smtClean="0">
                <a:solidFill>
                  <a:schemeClr val="hlink"/>
                </a:solidFill>
              </a:rPr>
              <a:t>的赋值表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找出在元素　　上与</a:t>
            </a:r>
            <a:r>
              <a:rPr lang="zh-CN" altLang="en-US" b="1" dirty="0" smtClean="0">
                <a:solidFill>
                  <a:schemeClr val="hlink"/>
                </a:solidFill>
              </a:rPr>
              <a:t>最大隶属度</a:t>
            </a:r>
            <a:r>
              <a:rPr lang="zh-CN" altLang="en-US" b="1" dirty="0" smtClean="0"/>
              <a:t>相对应的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语言值所决定的模糊集合．</a:t>
            </a:r>
            <a:endParaRPr lang="zh-CN" altLang="en-US" b="1" u="sng" dirty="0" smtClean="0"/>
          </a:p>
        </p:txBody>
      </p:sp>
      <p:graphicFrame>
        <p:nvGraphicFramePr>
          <p:cNvPr id="34818" name="Object 1028"/>
          <p:cNvGraphicFramePr>
            <a:graphicFrameLocks noGrp="1" noChangeAspect="1"/>
          </p:cNvGraphicFramePr>
          <p:nvPr>
            <p:ph sz="half" idx="2"/>
          </p:nvPr>
        </p:nvGraphicFramePr>
        <p:xfrm>
          <a:off x="2555875" y="1665288"/>
          <a:ext cx="5286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公式" r:id="rId3" imgW="152280" imgH="228600" progId="Equation.3">
                  <p:embed/>
                </p:oleObj>
              </mc:Choice>
              <mc:Fallback>
                <p:oleObj name="公式" r:id="rId3" imgW="15228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665288"/>
                        <a:ext cx="5286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032"/>
          <p:cNvGraphicFramePr>
            <a:graphicFrameLocks noChangeAspect="1"/>
          </p:cNvGraphicFramePr>
          <p:nvPr/>
        </p:nvGraphicFramePr>
        <p:xfrm>
          <a:off x="2195513" y="476250"/>
          <a:ext cx="4984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公式" r:id="rId5" imgW="152280" imgH="228600" progId="Equation.3">
                  <p:embed/>
                </p:oleObj>
              </mc:Choice>
              <mc:Fallback>
                <p:oleObj name="公式" r:id="rId5" imgW="152280" imgH="2286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6250"/>
                        <a:ext cx="4984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296863"/>
            <a:ext cx="4033837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例如</a:t>
            </a:r>
            <a:r>
              <a:rPr lang="zh-CN" altLang="en-US" sz="2800" dirty="0" smtClean="0"/>
              <a:t>：</a:t>
            </a:r>
          </a:p>
        </p:txBody>
      </p:sp>
      <p:graphicFrame>
        <p:nvGraphicFramePr>
          <p:cNvPr id="3993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3850" y="1341438"/>
          <a:ext cx="303371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5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41438"/>
                        <a:ext cx="3033713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84663" y="908050"/>
          <a:ext cx="326072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Equation" r:id="rId5" imgW="927000" imgH="482400" progId="Equation.DSMT4">
                  <p:embed/>
                </p:oleObj>
              </mc:Choice>
              <mc:Fallback>
                <p:oleObj name="Equation" r:id="rId5" imgW="927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908050"/>
                        <a:ext cx="3260725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0"/>
          <p:cNvGraphicFramePr>
            <a:graphicFrameLocks noChangeAspect="1"/>
          </p:cNvGraphicFramePr>
          <p:nvPr/>
        </p:nvGraphicFramePr>
        <p:xfrm>
          <a:off x="1331913" y="2744788"/>
          <a:ext cx="234156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7" name="Equation" r:id="rId7" imgW="685800" imgH="241200" progId="Equation.DSMT4">
                  <p:embed/>
                </p:oleObj>
              </mc:Choice>
              <mc:Fallback>
                <p:oleObj name="Equation" r:id="rId7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44788"/>
                        <a:ext cx="234156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AutoShape 11"/>
          <p:cNvSpPr>
            <a:spLocks/>
          </p:cNvSpPr>
          <p:nvPr/>
        </p:nvSpPr>
        <p:spPr bwMode="auto">
          <a:xfrm>
            <a:off x="4032250" y="1160463"/>
            <a:ext cx="215900" cy="1474787"/>
          </a:xfrm>
          <a:prstGeom prst="leftBrace">
            <a:avLst>
              <a:gd name="adj1" fmla="val 56924"/>
              <a:gd name="adj2" fmla="val 50000"/>
            </a:avLst>
          </a:prstGeom>
          <a:noFill/>
          <a:ln w="254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3" name="AutoShape 12"/>
          <p:cNvSpPr>
            <a:spLocks noChangeArrowheads="1"/>
          </p:cNvSpPr>
          <p:nvPr/>
        </p:nvSpPr>
        <p:spPr bwMode="auto">
          <a:xfrm>
            <a:off x="755650" y="3105150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77964089"/>
              </p:ext>
            </p:extLst>
          </p:nvPr>
        </p:nvGraphicFramePr>
        <p:xfrm>
          <a:off x="1411288" y="173038"/>
          <a:ext cx="33448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8" name="Equation" r:id="rId9" imgW="952200" imgH="228600" progId="Equation.DSMT4">
                  <p:embed/>
                </p:oleObj>
              </mc:Choice>
              <mc:Fallback>
                <p:oleObj name="Equation" r:id="rId9" imgW="952200" imgH="228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73038"/>
                        <a:ext cx="334486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974387"/>
      </p:ext>
    </p:extLst>
  </p:cSld>
  <p:clrMapOvr>
    <a:masterClrMapping/>
  </p:clrMapOvr>
  <p:transition spd="med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62" name="Rectangle 150"/>
          <p:cNvSpPr>
            <a:spLocks noChangeArrowheads="1"/>
          </p:cNvSpPr>
          <p:nvPr/>
        </p:nvSpPr>
        <p:spPr bwMode="auto">
          <a:xfrm>
            <a:off x="1470025" y="4325938"/>
            <a:ext cx="457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3869" name="Group 157"/>
          <p:cNvGraphicFramePr>
            <a:graphicFrameLocks noGrp="1"/>
          </p:cNvGraphicFramePr>
          <p:nvPr>
            <p:ph sz="half" idx="2"/>
          </p:nvPr>
        </p:nvGraphicFramePr>
        <p:xfrm>
          <a:off x="0" y="1125538"/>
          <a:ext cx="8785225" cy="4194810"/>
        </p:xfrm>
        <a:graphic>
          <a:graphicData uri="http://schemas.openxmlformats.org/drawingml/2006/table">
            <a:tbl>
              <a:tblPr/>
              <a:tblGrid>
                <a:gridCol w="900113"/>
                <a:gridCol w="509587"/>
                <a:gridCol w="612775"/>
                <a:gridCol w="617538"/>
                <a:gridCol w="614362"/>
                <a:gridCol w="614363"/>
                <a:gridCol w="614362"/>
                <a:gridCol w="612775"/>
                <a:gridCol w="615950"/>
                <a:gridCol w="614363"/>
                <a:gridCol w="615950"/>
                <a:gridCol w="614362"/>
                <a:gridCol w="614363"/>
                <a:gridCol w="614362"/>
              </a:tblGrid>
              <a:tr h="336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62" name="Object 140"/>
          <p:cNvGraphicFramePr>
            <a:graphicFrameLocks noChangeAspect="1"/>
          </p:cNvGraphicFramePr>
          <p:nvPr/>
        </p:nvGraphicFramePr>
        <p:xfrm>
          <a:off x="2771775" y="188913"/>
          <a:ext cx="2819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6" name="Equation" r:id="rId3" imgW="1104840" imgH="203040" progId="Equation.DSMT4">
                  <p:embed/>
                </p:oleObj>
              </mc:Choice>
              <mc:Fallback>
                <p:oleObj name="Equation" r:id="rId3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8913"/>
                        <a:ext cx="2819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854" name="Line 142"/>
          <p:cNvSpPr>
            <a:spLocks noChangeShapeType="1"/>
          </p:cNvSpPr>
          <p:nvPr/>
        </p:nvSpPr>
        <p:spPr bwMode="auto">
          <a:xfrm>
            <a:off x="784225" y="5240338"/>
            <a:ext cx="7772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63" name="Object 15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84325" y="5445125"/>
          <a:ext cx="499903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7" name="Equation" r:id="rId5" imgW="1993680" imgH="393480" progId="Equation.DSMT4">
                  <p:embed/>
                </p:oleObj>
              </mc:Choice>
              <mc:Fallback>
                <p:oleObj name="Equation" r:id="rId5" imgW="1993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445125"/>
                        <a:ext cx="4999038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7627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62" grpId="0" animBg="1"/>
      <p:bldP spid="2438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96863"/>
            <a:ext cx="7705725" cy="4525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/>
              <a:t>又如：设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　　则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查隶属函数赋值表　　</a:t>
            </a:r>
            <a:r>
              <a:rPr lang="en-US" altLang="zh-CN" sz="2800" b="1" dirty="0" smtClean="0"/>
              <a:t>+3</a:t>
            </a:r>
            <a:r>
              <a:rPr lang="zh-CN" altLang="en-US" sz="2800" b="1" dirty="0" smtClean="0"/>
              <a:t>级上的隶属度：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 smtClean="0"/>
              <a:t>　　　　　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                          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0.1,  0.7,  0.7</a:t>
            </a:r>
          </a:p>
        </p:txBody>
      </p:sp>
      <p:graphicFrame>
        <p:nvGraphicFramePr>
          <p:cNvPr id="3584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87563" y="188913"/>
          <a:ext cx="31448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3" imgW="901440" imgH="228600" progId="Equation.DSMT4">
                  <p:embed/>
                </p:oleObj>
              </mc:Choice>
              <mc:Fallback>
                <p:oleObj name="Equation" r:id="rId3" imgW="9014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88913"/>
                        <a:ext cx="31448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79613" y="1304925"/>
          <a:ext cx="38115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304925"/>
                        <a:ext cx="38115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AutoShape 11"/>
          <p:cNvSpPr>
            <a:spLocks noChangeArrowheads="1"/>
          </p:cNvSpPr>
          <p:nvPr/>
        </p:nvSpPr>
        <p:spPr bwMode="auto">
          <a:xfrm>
            <a:off x="3671888" y="2492375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40" name="Line 12"/>
          <p:cNvSpPr>
            <a:spLocks noChangeShapeType="1"/>
          </p:cNvSpPr>
          <p:nvPr/>
        </p:nvSpPr>
        <p:spPr bwMode="auto">
          <a:xfrm>
            <a:off x="2447925" y="3968750"/>
            <a:ext cx="2362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04" name="Rectangle 140"/>
          <p:cNvSpPr>
            <a:spLocks noChangeArrowheads="1"/>
          </p:cNvSpPr>
          <p:nvPr/>
        </p:nvSpPr>
        <p:spPr bwMode="auto">
          <a:xfrm>
            <a:off x="6346825" y="1847850"/>
            <a:ext cx="609600" cy="1447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1810" name="Group 146"/>
          <p:cNvGraphicFramePr>
            <a:graphicFrameLocks noGrp="1"/>
          </p:cNvGraphicFramePr>
          <p:nvPr>
            <p:ph sz="half" idx="2"/>
          </p:nvPr>
        </p:nvGraphicFramePr>
        <p:xfrm>
          <a:off x="0" y="1304925"/>
          <a:ext cx="8785225" cy="4145280"/>
        </p:xfrm>
        <a:graphic>
          <a:graphicData uri="http://schemas.openxmlformats.org/drawingml/2006/table">
            <a:tbl>
              <a:tblPr/>
              <a:tblGrid>
                <a:gridCol w="900113"/>
                <a:gridCol w="509587"/>
                <a:gridCol w="612775"/>
                <a:gridCol w="617538"/>
                <a:gridCol w="614362"/>
                <a:gridCol w="614363"/>
                <a:gridCol w="614362"/>
                <a:gridCol w="612775"/>
                <a:gridCol w="615950"/>
                <a:gridCol w="614363"/>
                <a:gridCol w="615950"/>
                <a:gridCol w="614362"/>
                <a:gridCol w="614363"/>
                <a:gridCol w="614362"/>
              </a:tblGrid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866" name="Object 139"/>
          <p:cNvGraphicFramePr>
            <a:graphicFrameLocks noChangeAspect="1"/>
          </p:cNvGraphicFramePr>
          <p:nvPr/>
        </p:nvGraphicFramePr>
        <p:xfrm>
          <a:off x="2700338" y="333375"/>
          <a:ext cx="2819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9" name="Equation" r:id="rId3" imgW="1104840" imgH="203040" progId="Equation.DSMT4">
                  <p:embed/>
                </p:oleObj>
              </mc:Choice>
              <mc:Fallback>
                <p:oleObj name="Equation" r:id="rId3" imgW="1104840" imgH="20304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3375"/>
                        <a:ext cx="2819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805" name="Line 141"/>
          <p:cNvSpPr>
            <a:spLocks noChangeShapeType="1"/>
          </p:cNvSpPr>
          <p:nvPr/>
        </p:nvSpPr>
        <p:spPr bwMode="auto">
          <a:xfrm>
            <a:off x="1012825" y="2762250"/>
            <a:ext cx="7620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806" name="Line 142"/>
          <p:cNvSpPr>
            <a:spLocks noChangeShapeType="1"/>
          </p:cNvSpPr>
          <p:nvPr/>
        </p:nvSpPr>
        <p:spPr bwMode="auto">
          <a:xfrm>
            <a:off x="1012825" y="3295650"/>
            <a:ext cx="7772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04" grpId="0" animBg="1"/>
      <p:bldP spid="241805" grpId="0" animBg="1"/>
      <p:bldP spid="24180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441325"/>
            <a:ext cx="4033837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smtClean="0"/>
              <a:t>   </a:t>
            </a:r>
            <a:r>
              <a:rPr lang="zh-CN" altLang="en-US" sz="2800" b="1" smtClean="0">
                <a:solidFill>
                  <a:schemeClr val="hlink"/>
                </a:solidFill>
              </a:rPr>
              <a:t>对应的</a:t>
            </a:r>
            <a:r>
              <a:rPr lang="en-US" altLang="zh-CN" sz="2800" b="1" smtClean="0">
                <a:solidFill>
                  <a:schemeClr val="hlink"/>
                </a:solidFill>
              </a:rPr>
              <a:t>Fuzzy</a:t>
            </a:r>
            <a:r>
              <a:rPr lang="zh-CN" altLang="en-US" sz="2800" b="1" smtClean="0">
                <a:solidFill>
                  <a:schemeClr val="hlink"/>
                </a:solidFill>
              </a:rPr>
              <a:t>集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/>
              <a:t>　      </a:t>
            </a:r>
          </a:p>
        </p:txBody>
      </p:sp>
      <p:graphicFrame>
        <p:nvGraphicFramePr>
          <p:cNvPr id="37890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1233488"/>
          <a:ext cx="53355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3" imgW="2044440" imgH="393480" progId="Equation.DSMT4">
                  <p:embed/>
                </p:oleObj>
              </mc:Choice>
              <mc:Fallback>
                <p:oleObj name="Equation" r:id="rId3" imgW="2044440" imgH="39348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33488"/>
                        <a:ext cx="53355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103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1188" y="2600325"/>
          <a:ext cx="42703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5" imgW="1562040" imgH="393480" progId="Equation.DSMT4">
                  <p:embed/>
                </p:oleObj>
              </mc:Choice>
              <mc:Fallback>
                <p:oleObj name="Equation" r:id="rId5" imgW="1562040" imgH="39348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00325"/>
                        <a:ext cx="42703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9532" y="4357770"/>
            <a:ext cx="8050212" cy="234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b="1" kern="0" dirty="0" smtClean="0"/>
              <a:t>即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kern="0" dirty="0" smtClean="0"/>
              <a:t>　　　　　　　　　　　　　　　 </a:t>
            </a:r>
            <a:r>
              <a:rPr lang="en-US" altLang="zh-CN" sz="2800" u="sng" kern="0" dirty="0" smtClean="0"/>
              <a:t>PM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kern="0" dirty="0" smtClean="0"/>
              <a:t>                                                             </a:t>
            </a:r>
            <a:r>
              <a:rPr lang="en-US" altLang="zh-CN" sz="2800" u="sng" kern="0" dirty="0" smtClean="0"/>
              <a:t>PS</a:t>
            </a:r>
          </a:p>
          <a:p>
            <a:pPr eaLnBrk="1" hangingPunct="1">
              <a:defRPr/>
            </a:pPr>
            <a:endParaRPr lang="en-US" altLang="zh-CN" sz="2800" kern="0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334622"/>
              </p:ext>
            </p:extLst>
          </p:nvPr>
        </p:nvGraphicFramePr>
        <p:xfrm>
          <a:off x="72194" y="5085184"/>
          <a:ext cx="5408613" cy="598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公式" r:id="rId7" imgW="1434960" imgH="241200" progId="Equation.3">
                  <p:embed/>
                </p:oleObj>
              </mc:Choice>
              <mc:Fallback>
                <p:oleObj name="公式" r:id="rId7" imgW="1434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4" y="5085184"/>
                        <a:ext cx="5408613" cy="598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7"/>
          <p:cNvSpPr>
            <a:spLocks/>
          </p:cNvSpPr>
          <p:nvPr/>
        </p:nvSpPr>
        <p:spPr bwMode="auto">
          <a:xfrm>
            <a:off x="5544307" y="5124057"/>
            <a:ext cx="228600" cy="576482"/>
          </a:xfrm>
          <a:prstGeom prst="leftBrace">
            <a:avLst>
              <a:gd name="adj1" fmla="val 35417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296863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方法二：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mtClean="0">
              <a:solidFill>
                <a:schemeClr val="hlink"/>
              </a:solidFill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已知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b="1" smtClean="0"/>
          </a:p>
        </p:txBody>
      </p:sp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1655763" y="2600325"/>
          <a:ext cx="61198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3" imgW="2197080" imgH="228600" progId="Equation.DSMT4">
                  <p:embed/>
                </p:oleObj>
              </mc:Choice>
              <mc:Fallback>
                <p:oleObj name="Equation" r:id="rId3" imgW="2197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600325"/>
                        <a:ext cx="611981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　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404813"/>
            <a:ext cx="7637463" cy="4114800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（</a:t>
            </a:r>
            <a:r>
              <a:rPr lang="en-US" altLang="zh-CN" sz="2800" b="1" smtClean="0">
                <a:solidFill>
                  <a:schemeClr val="hlink"/>
                </a:solidFill>
              </a:rPr>
              <a:t>1</a:t>
            </a:r>
            <a:r>
              <a:rPr lang="zh-CN" altLang="en-US" sz="2800" b="1" smtClean="0">
                <a:solidFill>
                  <a:schemeClr val="hlink"/>
                </a:solidFill>
              </a:rPr>
              <a:t>）</a:t>
            </a:r>
            <a:r>
              <a:rPr lang="zh-CN" altLang="en-US" sz="2800" b="1" smtClean="0"/>
              <a:t>　　　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endParaRPr lang="zh-CN" altLang="en-US" sz="2800" b="1" smtClean="0"/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由</a:t>
            </a:r>
          </a:p>
          <a:p>
            <a:pPr marL="812800" indent="-812800" eaLnBrk="1" hangingPunct="1">
              <a:defRPr/>
            </a:pPr>
            <a:endParaRPr lang="zh-CN" altLang="en-US" sz="2800" b="1" smtClean="0"/>
          </a:p>
          <a:p>
            <a:pPr marL="812800" indent="-812800" eaLnBrk="1" hangingPunct="1">
              <a:defRPr/>
            </a:pPr>
            <a:endParaRPr lang="zh-CN" altLang="en-US" sz="2800" b="1" smtClean="0"/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　求出</a:t>
            </a:r>
            <a:r>
              <a:rPr lang="en-US" altLang="zh-CN" sz="2800" b="1" smtClean="0"/>
              <a:t>e</a:t>
            </a:r>
            <a:r>
              <a:rPr lang="zh-CN" altLang="en-US" sz="2800" b="1" smtClean="0"/>
              <a:t>对应的量化等级：</a:t>
            </a:r>
          </a:p>
        </p:txBody>
      </p:sp>
      <p:graphicFrame>
        <p:nvGraphicFramePr>
          <p:cNvPr id="4403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50938" y="1412875"/>
          <a:ext cx="71294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3" imgW="2095200" imgH="228600" progId="Equation.DSMT4">
                  <p:embed/>
                </p:oleObj>
              </mc:Choice>
              <mc:Fallback>
                <p:oleObj name="Equation" r:id="rId3" imgW="2095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412875"/>
                        <a:ext cx="71294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2124075" y="4508500"/>
          <a:ext cx="37290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5" imgW="1244520" imgH="228600" progId="Equation.DSMT4">
                  <p:embed/>
                </p:oleObj>
              </mc:Choice>
              <mc:Fallback>
                <p:oleObj name="Equation" r:id="rId5" imgW="12445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08500"/>
                        <a:ext cx="372903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6"/>
          <p:cNvGraphicFramePr>
            <a:graphicFrameLocks noChangeAspect="1"/>
          </p:cNvGraphicFramePr>
          <p:nvPr/>
        </p:nvGraphicFramePr>
        <p:xfrm>
          <a:off x="1619250" y="441325"/>
          <a:ext cx="47244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7" imgW="1904760" imgH="228600" progId="Equation.DSMT4">
                  <p:embed/>
                </p:oleObj>
              </mc:Choice>
              <mc:Fallback>
                <p:oleObj name="Equation" r:id="rId7" imgW="19047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1325"/>
                        <a:ext cx="47244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3505200" y="38100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368300"/>
            <a:ext cx="8193087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（</a:t>
            </a:r>
            <a:r>
              <a:rPr lang="en-US" altLang="zh-CN" b="1" smtClean="0">
                <a:solidFill>
                  <a:schemeClr val="hlink"/>
                </a:solidFill>
              </a:rPr>
              <a:t>2</a:t>
            </a:r>
            <a:r>
              <a:rPr lang="zh-CN" altLang="en-US" b="1" smtClean="0">
                <a:solidFill>
                  <a:schemeClr val="hlink"/>
                </a:solidFill>
              </a:rPr>
              <a:t>）根据     ，令     是如下的一个模糊集：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</a:t>
            </a:r>
          </a:p>
        </p:txBody>
      </p:sp>
      <p:graphicFrame>
        <p:nvGraphicFramePr>
          <p:cNvPr id="45058" name="Object 4"/>
          <p:cNvGraphicFramePr>
            <a:graphicFrameLocks noChangeAspect="1"/>
          </p:cNvGraphicFramePr>
          <p:nvPr/>
        </p:nvGraphicFramePr>
        <p:xfrm>
          <a:off x="2411413" y="333375"/>
          <a:ext cx="49847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公式" r:id="rId3" imgW="152280" imgH="228600" progId="Equation.3">
                  <p:embed/>
                </p:oleObj>
              </mc:Choice>
              <mc:Fallback>
                <p:oleObj name="公式" r:id="rId3" imgW="152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3375"/>
                        <a:ext cx="49847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5"/>
          <p:cNvGraphicFramePr>
            <a:graphicFrameLocks noChangeAspect="1"/>
          </p:cNvGraphicFramePr>
          <p:nvPr/>
        </p:nvGraphicFramePr>
        <p:xfrm>
          <a:off x="3743325" y="368300"/>
          <a:ext cx="4984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68300"/>
                        <a:ext cx="4984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6"/>
          <p:cNvGraphicFramePr>
            <a:graphicFrameLocks noChangeAspect="1"/>
          </p:cNvGraphicFramePr>
          <p:nvPr/>
        </p:nvGraphicFramePr>
        <p:xfrm>
          <a:off x="1039813" y="1552575"/>
          <a:ext cx="5151437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7" imgW="1574640" imgH="482400" progId="Equation.DSMT4">
                  <p:embed/>
                </p:oleObj>
              </mc:Choice>
              <mc:Fallback>
                <p:oleObj name="Equation" r:id="rId7" imgW="157464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552575"/>
                        <a:ext cx="5151437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8"/>
          <p:cNvGraphicFramePr>
            <a:graphicFrameLocks noChangeAspect="1"/>
          </p:cNvGraphicFramePr>
          <p:nvPr/>
        </p:nvGraphicFramePr>
        <p:xfrm>
          <a:off x="1725613" y="3228975"/>
          <a:ext cx="4486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9" imgW="1371600" imgH="203040" progId="Equation.DSMT4">
                  <p:embed/>
                </p:oleObj>
              </mc:Choice>
              <mc:Fallback>
                <p:oleObj name="Equation" r:id="rId9" imgW="13716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228975"/>
                        <a:ext cx="44862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9"/>
          <p:cNvGraphicFramePr>
            <a:graphicFrameLocks noChangeAspect="1"/>
          </p:cNvGraphicFramePr>
          <p:nvPr/>
        </p:nvGraphicFramePr>
        <p:xfrm>
          <a:off x="4392613" y="4437063"/>
          <a:ext cx="4984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437063"/>
                        <a:ext cx="49847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AutoShape 10"/>
          <p:cNvSpPr>
            <a:spLocks noChangeArrowheads="1"/>
          </p:cNvSpPr>
          <p:nvPr/>
        </p:nvSpPr>
        <p:spPr bwMode="auto">
          <a:xfrm>
            <a:off x="4468813" y="3762375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Rectangle 5"/>
          <p:cNvSpPr>
            <a:spLocks noChangeArrowheads="1"/>
          </p:cNvSpPr>
          <p:nvPr/>
        </p:nvSpPr>
        <p:spPr bwMode="auto">
          <a:xfrm>
            <a:off x="4419600" y="2667000"/>
            <a:ext cx="990600" cy="25622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600" b="0">
                <a:solidFill>
                  <a:schemeClr val="bg2"/>
                </a:solidFill>
                <a:latin typeface="Times New Roman" pitchFamily="18" charset="0"/>
              </a:rPr>
              <a:t>FC</a:t>
            </a:r>
          </a:p>
        </p:txBody>
      </p:sp>
      <p:sp>
        <p:nvSpPr>
          <p:cNvPr id="30732" name="Rectangle 6"/>
          <p:cNvSpPr>
            <a:spLocks noChangeArrowheads="1"/>
          </p:cNvSpPr>
          <p:nvPr/>
        </p:nvSpPr>
        <p:spPr bwMode="auto">
          <a:xfrm>
            <a:off x="1979613" y="3500438"/>
            <a:ext cx="609600" cy="8604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3" name="Rectangle 7"/>
          <p:cNvSpPr>
            <a:spLocks noChangeArrowheads="1"/>
          </p:cNvSpPr>
          <p:nvPr/>
        </p:nvSpPr>
        <p:spPr bwMode="auto">
          <a:xfrm>
            <a:off x="3124200" y="4267200"/>
            <a:ext cx="609600" cy="9620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34" name="Line 11"/>
          <p:cNvSpPr>
            <a:spLocks noChangeShapeType="1"/>
          </p:cNvSpPr>
          <p:nvPr/>
        </p:nvSpPr>
        <p:spPr bwMode="auto">
          <a:xfrm>
            <a:off x="5410200" y="38100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722" name="Object 2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051050" y="3429000"/>
          <a:ext cx="51593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1" name="公式" r:id="rId3" imgW="203040" imgH="393480" progId="Equation.3">
                  <p:embed/>
                </p:oleObj>
              </mc:Choice>
              <mc:Fallback>
                <p:oleObj name="公式" r:id="rId3" imgW="20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429000"/>
                        <a:ext cx="515938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23"/>
          <p:cNvGraphicFramePr>
            <a:graphicFrameLocks noChangeAspect="1"/>
          </p:cNvGraphicFramePr>
          <p:nvPr/>
        </p:nvGraphicFramePr>
        <p:xfrm>
          <a:off x="3203575" y="4292600"/>
          <a:ext cx="5191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2" name="公式" r:id="rId5" imgW="203040" imgH="393480" progId="Equation.3">
                  <p:embed/>
                </p:oleObj>
              </mc:Choice>
              <mc:Fallback>
                <p:oleObj name="公式" r:id="rId5" imgW="20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5191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33"/>
          <p:cNvSpPr>
            <a:spLocks noChangeArrowheads="1"/>
          </p:cNvSpPr>
          <p:nvPr/>
        </p:nvSpPr>
        <p:spPr bwMode="auto">
          <a:xfrm>
            <a:off x="539750" y="908050"/>
            <a:ext cx="50974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3)  </a:t>
            </a:r>
            <a:r>
              <a:rPr kumimoji="1" lang="zh-CN" altLang="en-US" sz="3200">
                <a:solidFill>
                  <a:schemeClr val="hlink"/>
                </a:solidFill>
                <a:latin typeface="Times New Roman" pitchFamily="18" charset="0"/>
              </a:rPr>
              <a:t>三维输入、单输出</a:t>
            </a:r>
            <a:r>
              <a:rPr kumimoji="1" lang="en-US" altLang="zh-CN" sz="3200">
                <a:solidFill>
                  <a:schemeClr val="hlink"/>
                </a:solidFill>
                <a:latin typeface="Times New Roman" pitchFamily="18" charset="0"/>
              </a:rPr>
              <a:t>FC</a:t>
            </a:r>
            <a:r>
              <a:rPr kumimoji="1" lang="en-US" altLang="zh-CN" sz="2800" b="0">
                <a:solidFill>
                  <a:schemeClr val="hlink"/>
                </a:solidFill>
                <a:latin typeface="Times New Roman" pitchFamily="18" charset="0"/>
              </a:rPr>
              <a:t/>
            </a:r>
            <a:br>
              <a:rPr kumimoji="1" lang="en-US" altLang="zh-CN" sz="2800" b="0">
                <a:solidFill>
                  <a:schemeClr val="hlink"/>
                </a:solidFill>
                <a:latin typeface="Times New Roman" pitchFamily="18" charset="0"/>
              </a:rPr>
            </a:br>
            <a:endParaRPr kumimoji="1" lang="en-US" altLang="zh-CN" sz="2800" b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0736" name="Line 35"/>
          <p:cNvSpPr>
            <a:spLocks noChangeShapeType="1"/>
          </p:cNvSpPr>
          <p:nvPr/>
        </p:nvSpPr>
        <p:spPr bwMode="auto">
          <a:xfrm>
            <a:off x="1066800" y="30480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7" name="Line 36"/>
          <p:cNvSpPr>
            <a:spLocks noChangeShapeType="1"/>
          </p:cNvSpPr>
          <p:nvPr/>
        </p:nvSpPr>
        <p:spPr bwMode="auto">
          <a:xfrm flipV="1">
            <a:off x="1295400" y="30480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Line 38"/>
          <p:cNvSpPr>
            <a:spLocks noChangeShapeType="1"/>
          </p:cNvSpPr>
          <p:nvPr/>
        </p:nvSpPr>
        <p:spPr bwMode="auto">
          <a:xfrm>
            <a:off x="1295400" y="3962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9" name="Line 39"/>
          <p:cNvSpPr>
            <a:spLocks noChangeShapeType="1"/>
          </p:cNvSpPr>
          <p:nvPr/>
        </p:nvSpPr>
        <p:spPr bwMode="auto">
          <a:xfrm>
            <a:off x="2590800" y="38862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0" name="Line 40"/>
          <p:cNvSpPr>
            <a:spLocks noChangeShapeType="1"/>
          </p:cNvSpPr>
          <p:nvPr/>
        </p:nvSpPr>
        <p:spPr bwMode="auto">
          <a:xfrm>
            <a:off x="2819400" y="3886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1" name="Line 41"/>
          <p:cNvSpPr>
            <a:spLocks noChangeShapeType="1"/>
          </p:cNvSpPr>
          <p:nvPr/>
        </p:nvSpPr>
        <p:spPr bwMode="auto">
          <a:xfrm>
            <a:off x="2819400" y="4876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2" name="Line 42"/>
          <p:cNvSpPr>
            <a:spLocks noChangeShapeType="1"/>
          </p:cNvSpPr>
          <p:nvPr/>
        </p:nvSpPr>
        <p:spPr bwMode="auto">
          <a:xfrm>
            <a:off x="3733800" y="4800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724" name="Object 43"/>
          <p:cNvGraphicFramePr>
            <a:graphicFrameLocks noChangeAspect="1"/>
          </p:cNvGraphicFramePr>
          <p:nvPr/>
        </p:nvGraphicFramePr>
        <p:xfrm>
          <a:off x="3505200" y="2438400"/>
          <a:ext cx="336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3" name="Equation" r:id="rId7" imgW="152280" imgH="215640" progId="Equation.DSMT4">
                  <p:embed/>
                </p:oleObj>
              </mc:Choice>
              <mc:Fallback>
                <p:oleObj name="Equation" r:id="rId7" imgW="152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336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4"/>
          <p:cNvGraphicFramePr>
            <a:graphicFrameLocks noChangeAspect="1"/>
          </p:cNvGraphicFramePr>
          <p:nvPr/>
        </p:nvGraphicFramePr>
        <p:xfrm>
          <a:off x="3505200" y="3352800"/>
          <a:ext cx="560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4" name="Equation" r:id="rId9" imgW="253800" imgH="215640" progId="Equation.DSMT4">
                  <p:embed/>
                </p:oleObj>
              </mc:Choice>
              <mc:Fallback>
                <p:oleObj name="Equation" r:id="rId9" imgW="253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5603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5"/>
          <p:cNvGraphicFramePr>
            <a:graphicFrameLocks noChangeAspect="1"/>
          </p:cNvGraphicFramePr>
          <p:nvPr/>
        </p:nvGraphicFramePr>
        <p:xfrm>
          <a:off x="3733800" y="5181600"/>
          <a:ext cx="784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5" name="Equation" r:id="rId11" imgW="355320" imgH="215640" progId="Equation.DSMT4">
                  <p:embed/>
                </p:oleObj>
              </mc:Choice>
              <mc:Fallback>
                <p:oleObj name="Equation" r:id="rId11" imgW="355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81600"/>
                        <a:ext cx="7842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46"/>
          <p:cNvGraphicFramePr>
            <a:graphicFrameLocks noChangeAspect="1"/>
          </p:cNvGraphicFramePr>
          <p:nvPr/>
        </p:nvGraphicFramePr>
        <p:xfrm>
          <a:off x="5867400" y="3200400"/>
          <a:ext cx="3635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6" name="Equation" r:id="rId13" imgW="164880" imgH="215640" progId="Equation.DSMT4">
                  <p:embed/>
                </p:oleObj>
              </mc:Choice>
              <mc:Fallback>
                <p:oleObj name="Equation" r:id="rId13" imgW="16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00400"/>
                        <a:ext cx="3635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47"/>
          <p:cNvGraphicFramePr>
            <a:graphicFrameLocks noChangeAspect="1"/>
          </p:cNvGraphicFramePr>
          <p:nvPr/>
        </p:nvGraphicFramePr>
        <p:xfrm>
          <a:off x="1031875" y="2598738"/>
          <a:ext cx="2524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7" name="Equation" r:id="rId15" imgW="114120" imgH="139680" progId="Equation.DSMT4">
                  <p:embed/>
                </p:oleObj>
              </mc:Choice>
              <mc:Fallback>
                <p:oleObj name="Equation" r:id="rId15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598738"/>
                        <a:ext cx="2524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48"/>
          <p:cNvGraphicFramePr>
            <a:graphicFrameLocks noChangeAspect="1"/>
          </p:cNvGraphicFramePr>
          <p:nvPr/>
        </p:nvGraphicFramePr>
        <p:xfrm>
          <a:off x="7226300" y="3429000"/>
          <a:ext cx="279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8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3429000"/>
                        <a:ext cx="2794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77" name="Object 49"/>
          <p:cNvGraphicFramePr>
            <a:graphicFrameLocks noChangeAspect="1"/>
          </p:cNvGraphicFramePr>
          <p:nvPr/>
        </p:nvGraphicFramePr>
        <p:xfrm>
          <a:off x="4787900" y="5445125"/>
          <a:ext cx="39846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9" name="Equation" r:id="rId19" imgW="1549080" imgH="431640" progId="Equation.DSMT4">
                  <p:embed/>
                </p:oleObj>
              </mc:Choice>
              <mc:Fallback>
                <p:oleObj name="Equation" r:id="rId19" imgW="1549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445125"/>
                        <a:ext cx="398462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09256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96863"/>
            <a:ext cx="7772400" cy="41513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如</a:t>
            </a:r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1223963" y="800100"/>
          <a:ext cx="50673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3" imgW="1549080" imgH="393480" progId="Equation.DSMT4">
                  <p:embed/>
                </p:oleObj>
              </mc:Choice>
              <mc:Fallback>
                <p:oleObj name="Equation" r:id="rId3" imgW="15490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800100"/>
                        <a:ext cx="50673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5"/>
          <p:cNvGraphicFramePr>
            <a:graphicFrameLocks noChangeAspect="1"/>
          </p:cNvGraphicFramePr>
          <p:nvPr/>
        </p:nvGraphicFramePr>
        <p:xfrm>
          <a:off x="1223963" y="2241550"/>
          <a:ext cx="6729412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5" imgW="2057400" imgH="228600" progId="Equation.DSMT4">
                  <p:embed/>
                </p:oleObj>
              </mc:Choice>
              <mc:Fallback>
                <p:oleObj name="Equation" r:id="rId5" imgW="20574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2241550"/>
                        <a:ext cx="6729412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692150"/>
            <a:ext cx="7740650" cy="27368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　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/>
              <a:t>FC</a:t>
            </a:r>
            <a:r>
              <a:rPr lang="zh-CN" altLang="en-US" b="1" smtClean="0"/>
              <a:t>的输出是一个模糊量，要控制执行机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/>
              <a:t>构，还要把这个模糊量转化为一个精确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smtClean="0"/>
              <a:t>量，也称</a:t>
            </a:r>
            <a:r>
              <a:rPr lang="zh-CN" altLang="en-US" b="1" smtClean="0">
                <a:solidFill>
                  <a:schemeClr val="hlink"/>
                </a:solidFill>
              </a:rPr>
              <a:t>清晰化</a:t>
            </a:r>
            <a:r>
              <a:rPr lang="zh-CN" altLang="en-US" b="1" smtClean="0"/>
              <a:t>，或</a:t>
            </a:r>
            <a:r>
              <a:rPr lang="zh-CN" altLang="en-US" b="1" smtClean="0">
                <a:solidFill>
                  <a:schemeClr val="hlink"/>
                </a:solidFill>
              </a:rPr>
              <a:t>非模糊化判决。</a:t>
            </a:r>
          </a:p>
        </p:txBody>
      </p:sp>
      <p:sp>
        <p:nvSpPr>
          <p:cNvPr id="124931" name="AutoShape 4"/>
          <p:cNvSpPr>
            <a:spLocks noChangeArrowheads="1"/>
          </p:cNvSpPr>
          <p:nvPr/>
        </p:nvSpPr>
        <p:spPr bwMode="auto">
          <a:xfrm>
            <a:off x="5219700" y="765175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 anchor="b"/>
          <a:lstStyle/>
          <a:p>
            <a:pPr marL="838200" indent="-838200" eaLnBrk="1" hangingPunct="1">
              <a:defRPr/>
            </a:pPr>
            <a:r>
              <a:rPr lang="en-US" altLang="zh-CN" sz="3200" smtClean="0">
                <a:solidFill>
                  <a:srgbClr val="00FF00"/>
                </a:solidFill>
              </a:rPr>
              <a:t>b.</a:t>
            </a:r>
            <a:r>
              <a:rPr lang="zh-CN" altLang="en-US" sz="3200" smtClean="0">
                <a:solidFill>
                  <a:srgbClr val="00FF00"/>
                </a:solidFill>
              </a:rPr>
              <a:t>非模糊化方法（模糊量　　精确量）</a:t>
            </a:r>
          </a:p>
        </p:txBody>
      </p:sp>
    </p:spTree>
  </p:cSld>
  <p:clrMapOvr>
    <a:masterClrMapping/>
  </p:clrMapOvr>
  <p:transition spd="med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333375"/>
            <a:ext cx="8164513" cy="4525963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（</a:t>
            </a:r>
            <a:r>
              <a:rPr lang="en-US" altLang="zh-CN" b="1" smtClean="0">
                <a:solidFill>
                  <a:schemeClr val="hlink"/>
                </a:solidFill>
              </a:rPr>
              <a:t>1</a:t>
            </a:r>
            <a:r>
              <a:rPr lang="zh-CN" altLang="en-US" b="1" smtClean="0">
                <a:solidFill>
                  <a:schemeClr val="hlink"/>
                </a:solidFill>
              </a:rPr>
              <a:t>） 最大隶属度方法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</a:t>
            </a:r>
            <a:r>
              <a:rPr lang="zh-CN" altLang="en-US" b="1" smtClean="0"/>
              <a:t>选择模糊子集中</a:t>
            </a:r>
            <a:r>
              <a:rPr lang="zh-CN" altLang="en-US" b="1" smtClean="0">
                <a:solidFill>
                  <a:schemeClr val="hlink"/>
                </a:solidFill>
              </a:rPr>
              <a:t>隶属度最大</a:t>
            </a:r>
            <a:r>
              <a:rPr lang="zh-CN" altLang="en-US" b="1" smtClean="0"/>
              <a:t>的元素作为控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制量，若模糊子集为</a:t>
            </a:r>
            <a:r>
              <a:rPr lang="en-US" altLang="zh-CN" b="1" u="sng" smtClean="0"/>
              <a:t>U</a:t>
            </a:r>
            <a:r>
              <a:rPr lang="zh-CN" altLang="en-US" b="1" smtClean="0"/>
              <a:t>，所选择的隶属度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最大的元素　　应满足</a:t>
            </a:r>
            <a:r>
              <a:rPr lang="en-US" altLang="zh-CN" b="1" smtClean="0"/>
              <a:t>:</a:t>
            </a:r>
            <a:endParaRPr lang="en-US" altLang="zh-CN" b="1" u="sng" smtClean="0"/>
          </a:p>
        </p:txBody>
      </p:sp>
      <p:graphicFrame>
        <p:nvGraphicFramePr>
          <p:cNvPr id="4710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63825" y="2060575"/>
          <a:ext cx="495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060575"/>
                        <a:ext cx="4953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87563" y="2744788"/>
          <a:ext cx="33702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5" imgW="990360" imgH="253800" progId="Equation.DSMT4">
                  <p:embed/>
                </p:oleObj>
              </mc:Choice>
              <mc:Fallback>
                <p:oleObj name="Equation" r:id="rId5" imgW="9903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744788"/>
                        <a:ext cx="3370262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0"/>
          <p:cNvGraphicFramePr>
            <a:graphicFrameLocks noChangeAspect="1"/>
          </p:cNvGraphicFramePr>
          <p:nvPr/>
        </p:nvGraphicFramePr>
        <p:xfrm>
          <a:off x="1619250" y="3968750"/>
          <a:ext cx="56165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7" imgW="1981080" imgH="203040" progId="Equation.DSMT4">
                  <p:embed/>
                </p:oleObj>
              </mc:Choice>
              <mc:Fallback>
                <p:oleObj name="Equation" r:id="rId7" imgW="19810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68750"/>
                        <a:ext cx="56165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该方法简单易行，实时性好；缺点是概括的信息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量少。</a:t>
            </a:r>
          </a:p>
        </p:txBody>
      </p:sp>
    </p:spTree>
  </p:cSld>
  <p:clrMapOvr>
    <a:masterClrMapping/>
  </p:clrMapOvr>
  <p:transition spd="med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7338" y="260350"/>
            <a:ext cx="8424862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smtClean="0"/>
              <a:t>例：若　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/>
              <a:t>　　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/>
              <a:t>            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/>
              <a:t>　　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/>
              <a:t>            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/>
              <a:t>　　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smtClean="0"/>
              <a:t>            则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1800" smtClean="0"/>
              <a:t>　</a:t>
            </a:r>
          </a:p>
        </p:txBody>
      </p:sp>
      <p:graphicFrame>
        <p:nvGraphicFramePr>
          <p:cNvPr id="4813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3713" y="260350"/>
          <a:ext cx="4283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公式" r:id="rId3" imgW="1917360" imgH="393480" progId="Equation.3">
                  <p:embed/>
                </p:oleObj>
              </mc:Choice>
              <mc:Fallback>
                <p:oleObj name="公式" r:id="rId3" imgW="1917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0350"/>
                        <a:ext cx="42830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0"/>
          <p:cNvGraphicFramePr>
            <a:graphicFrameLocks noChangeAspect="1"/>
          </p:cNvGraphicFramePr>
          <p:nvPr/>
        </p:nvGraphicFramePr>
        <p:xfrm>
          <a:off x="1763713" y="1412875"/>
          <a:ext cx="1023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12875"/>
                        <a:ext cx="10239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1"/>
          <p:cNvGraphicFramePr>
            <a:graphicFrameLocks noChangeAspect="1"/>
          </p:cNvGraphicFramePr>
          <p:nvPr/>
        </p:nvGraphicFramePr>
        <p:xfrm>
          <a:off x="2016125" y="2457450"/>
          <a:ext cx="4319588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公式" r:id="rId7" imgW="2247840" imgH="393480" progId="Equation.3">
                  <p:embed/>
                </p:oleObj>
              </mc:Choice>
              <mc:Fallback>
                <p:oleObj name="公式" r:id="rId7" imgW="22478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2457450"/>
                        <a:ext cx="4319588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2"/>
          <p:cNvGraphicFramePr>
            <a:graphicFrameLocks noChangeAspect="1"/>
          </p:cNvGraphicFramePr>
          <p:nvPr/>
        </p:nvGraphicFramePr>
        <p:xfrm>
          <a:off x="2303463" y="4257675"/>
          <a:ext cx="35290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9" imgW="1612800" imgH="393480" progId="Equation.DSMT4">
                  <p:embed/>
                </p:oleObj>
              </mc:Choice>
              <mc:Fallback>
                <p:oleObj name="Equation" r:id="rId9" imgW="16128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257675"/>
                        <a:ext cx="352901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4032250" y="1160463"/>
            <a:ext cx="381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8" name="Line 14"/>
          <p:cNvSpPr>
            <a:spLocks noChangeShapeType="1"/>
          </p:cNvSpPr>
          <p:nvPr/>
        </p:nvSpPr>
        <p:spPr bwMode="auto">
          <a:xfrm>
            <a:off x="4608513" y="3465513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999" name="Line 15"/>
          <p:cNvSpPr>
            <a:spLocks noChangeShapeType="1"/>
          </p:cNvSpPr>
          <p:nvPr/>
        </p:nvSpPr>
        <p:spPr bwMode="auto">
          <a:xfrm>
            <a:off x="5184775" y="3465513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7" grpId="0" animBg="1"/>
      <p:bldP spid="169998" grpId="0" animBg="1"/>
      <p:bldP spid="16999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60350"/>
            <a:ext cx="8124825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即最大隶属度的点有几个，则取它们的平均值</a:t>
            </a:r>
          </a:p>
        </p:txBody>
      </p:sp>
      <p:graphicFrame>
        <p:nvGraphicFramePr>
          <p:cNvPr id="4915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27200" y="1160463"/>
          <a:ext cx="3987800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3" imgW="1295280" imgH="838080" progId="Equation.DSMT4">
                  <p:embed/>
                </p:oleObj>
              </mc:Choice>
              <mc:Fallback>
                <p:oleObj name="Equation" r:id="rId3" imgW="1295280" imgH="838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160463"/>
                        <a:ext cx="3987800" cy="268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368300"/>
            <a:ext cx="4033837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b="1" smtClean="0"/>
              <a:t>但若　</a:t>
            </a: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000" smtClean="0"/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000" smtClean="0"/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000" smtClean="0"/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smtClean="0"/>
              <a:t>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smtClean="0"/>
              <a:t>　　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smtClean="0"/>
              <a:t>    </a:t>
            </a:r>
            <a:r>
              <a:rPr lang="zh-CN" altLang="en-US" sz="2800" b="1" smtClean="0">
                <a:solidFill>
                  <a:schemeClr val="hlink"/>
                </a:solidFill>
              </a:rPr>
              <a:t>应避免</a:t>
            </a:r>
            <a:r>
              <a:rPr lang="en-US" altLang="zh-CN" sz="2800" b="1" smtClean="0">
                <a:solidFill>
                  <a:schemeClr val="hlink"/>
                </a:solidFill>
              </a:rPr>
              <a:t>!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800" b="1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smtClean="0"/>
              <a:t>　　　</a:t>
            </a:r>
          </a:p>
        </p:txBody>
      </p:sp>
      <p:graphicFrame>
        <p:nvGraphicFramePr>
          <p:cNvPr id="5120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1089025"/>
          <a:ext cx="57181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公式" r:id="rId3" imgW="2247840" imgH="393480" progId="Equation.3">
                  <p:embed/>
                </p:oleObj>
              </mc:Choice>
              <mc:Fallback>
                <p:oleObj name="公式" r:id="rId3" imgW="22478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089025"/>
                        <a:ext cx="57181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Line 10"/>
          <p:cNvSpPr>
            <a:spLocks noChangeShapeType="1"/>
          </p:cNvSpPr>
          <p:nvPr/>
        </p:nvSpPr>
        <p:spPr bwMode="auto">
          <a:xfrm>
            <a:off x="2051050" y="2420938"/>
            <a:ext cx="533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>
            <a:off x="4679950" y="2457450"/>
            <a:ext cx="4572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6" grpId="0" animBg="1"/>
      <p:bldP spid="17818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          </a:t>
            </a:r>
            <a:r>
              <a:rPr lang="zh-CN" altLang="en-US" b="1" smtClean="0"/>
              <a:t>语言变量的隶属函数曲线</a:t>
            </a:r>
          </a:p>
        </p:txBody>
      </p:sp>
      <p:sp>
        <p:nvSpPr>
          <p:cNvPr id="52236" name="Line 3"/>
          <p:cNvSpPr>
            <a:spLocks noChangeShapeType="1"/>
          </p:cNvSpPr>
          <p:nvPr/>
        </p:nvSpPr>
        <p:spPr bwMode="auto">
          <a:xfrm flipV="1">
            <a:off x="2195513" y="1146175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7" name="Line 4"/>
          <p:cNvSpPr>
            <a:spLocks noChangeShapeType="1"/>
          </p:cNvSpPr>
          <p:nvPr/>
        </p:nvSpPr>
        <p:spPr bwMode="auto">
          <a:xfrm>
            <a:off x="1814513" y="3660775"/>
            <a:ext cx="563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8" name="Line 6"/>
          <p:cNvSpPr>
            <a:spLocks noChangeShapeType="1"/>
          </p:cNvSpPr>
          <p:nvPr/>
        </p:nvSpPr>
        <p:spPr bwMode="auto">
          <a:xfrm flipH="1">
            <a:off x="2195513" y="1450975"/>
            <a:ext cx="40386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226" name="Object 8"/>
          <p:cNvGraphicFramePr>
            <a:graphicFrameLocks noChangeAspect="1"/>
          </p:cNvGraphicFramePr>
          <p:nvPr/>
        </p:nvGraphicFramePr>
        <p:xfrm>
          <a:off x="2881313" y="3736975"/>
          <a:ext cx="163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2" name="Equation" r:id="rId3" imgW="88560" imgH="164880" progId="Equation.3">
                  <p:embed/>
                </p:oleObj>
              </mc:Choice>
              <mc:Fallback>
                <p:oleObj name="Equation" r:id="rId3" imgW="8856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736975"/>
                        <a:ext cx="163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9"/>
          <p:cNvGraphicFramePr>
            <a:graphicFrameLocks noChangeAspect="1"/>
          </p:cNvGraphicFramePr>
          <p:nvPr/>
        </p:nvGraphicFramePr>
        <p:xfrm>
          <a:off x="3490913" y="3736975"/>
          <a:ext cx="2333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" name="Equation" r:id="rId5" imgW="126720" imgH="164880" progId="Equation.3">
                  <p:embed/>
                </p:oleObj>
              </mc:Choice>
              <mc:Fallback>
                <p:oleObj name="Equation" r:id="rId5" imgW="126720" imgH="16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3736975"/>
                        <a:ext cx="2333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10"/>
          <p:cNvGraphicFramePr>
            <a:graphicFrameLocks noChangeAspect="1"/>
          </p:cNvGraphicFramePr>
          <p:nvPr/>
        </p:nvGraphicFramePr>
        <p:xfrm>
          <a:off x="4459288" y="3725863"/>
          <a:ext cx="2095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" name="Equation" r:id="rId7" imgW="114120" imgH="177480" progId="Equation.3">
                  <p:embed/>
                </p:oleObj>
              </mc:Choice>
              <mc:Fallback>
                <p:oleObj name="Equation" r:id="rId7" imgW="11412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725863"/>
                        <a:ext cx="2095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1"/>
          <p:cNvGraphicFramePr>
            <a:graphicFrameLocks noChangeAspect="1"/>
          </p:cNvGraphicFramePr>
          <p:nvPr/>
        </p:nvGraphicFramePr>
        <p:xfrm>
          <a:off x="5319713" y="3736975"/>
          <a:ext cx="23336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5" name="Equation" r:id="rId9" imgW="126720" imgH="164880" progId="Equation.3">
                  <p:embed/>
                </p:oleObj>
              </mc:Choice>
              <mc:Fallback>
                <p:oleObj name="Equation" r:id="rId9" imgW="126720" imgH="164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3736975"/>
                        <a:ext cx="23336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2"/>
          <p:cNvGraphicFramePr>
            <a:graphicFrameLocks noChangeAspect="1"/>
          </p:cNvGraphicFramePr>
          <p:nvPr/>
        </p:nvGraphicFramePr>
        <p:xfrm>
          <a:off x="6092825" y="3725863"/>
          <a:ext cx="2095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6" name="Equation" r:id="rId11" imgW="114120" imgH="177480" progId="Equation.3">
                  <p:embed/>
                </p:oleObj>
              </mc:Choice>
              <mc:Fallback>
                <p:oleObj name="Equation" r:id="rId11" imgW="11412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3725863"/>
                        <a:ext cx="2095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13"/>
          <p:cNvGraphicFramePr>
            <a:graphicFrameLocks noChangeAspect="1"/>
          </p:cNvGraphicFramePr>
          <p:nvPr/>
        </p:nvGraphicFramePr>
        <p:xfrm>
          <a:off x="6985000" y="3736975"/>
          <a:ext cx="2333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7" name="Equation" r:id="rId13" imgW="126720" imgH="177480" progId="Equation.3">
                  <p:embed/>
                </p:oleObj>
              </mc:Choice>
              <mc:Fallback>
                <p:oleObj name="Equation" r:id="rId13" imgW="12672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3736975"/>
                        <a:ext cx="2333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Line 16"/>
          <p:cNvSpPr>
            <a:spLocks noChangeShapeType="1"/>
          </p:cNvSpPr>
          <p:nvPr/>
        </p:nvSpPr>
        <p:spPr bwMode="auto">
          <a:xfrm>
            <a:off x="3635375" y="1449388"/>
            <a:ext cx="0" cy="2209800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0" name="Line 18"/>
          <p:cNvSpPr>
            <a:spLocks noChangeShapeType="1"/>
          </p:cNvSpPr>
          <p:nvPr/>
        </p:nvSpPr>
        <p:spPr bwMode="auto">
          <a:xfrm flipV="1">
            <a:off x="6157913" y="1450975"/>
            <a:ext cx="0" cy="2209800"/>
          </a:xfrm>
          <a:prstGeom prst="line">
            <a:avLst/>
          </a:prstGeom>
          <a:noFill/>
          <a:ln w="3810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19"/>
          <p:cNvSpPr>
            <a:spLocks noChangeShapeType="1"/>
          </p:cNvSpPr>
          <p:nvPr/>
        </p:nvSpPr>
        <p:spPr bwMode="auto">
          <a:xfrm>
            <a:off x="6996113" y="3203575"/>
            <a:ext cx="0" cy="457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232" name="Object 24"/>
          <p:cNvGraphicFramePr>
            <a:graphicFrameLocks noChangeAspect="1"/>
          </p:cNvGraphicFramePr>
          <p:nvPr/>
        </p:nvGraphicFramePr>
        <p:xfrm>
          <a:off x="1890713" y="1298575"/>
          <a:ext cx="16351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8" name="Equation" r:id="rId15" imgW="88560" imgH="164880" progId="Equation.3">
                  <p:embed/>
                </p:oleObj>
              </mc:Choice>
              <mc:Fallback>
                <p:oleObj name="Equation" r:id="rId15" imgW="88560" imgH="164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1298575"/>
                        <a:ext cx="16351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25"/>
          <p:cNvGraphicFramePr>
            <a:graphicFrameLocks noChangeAspect="1"/>
          </p:cNvGraphicFramePr>
          <p:nvPr/>
        </p:nvGraphicFramePr>
        <p:xfrm>
          <a:off x="7483475" y="3519488"/>
          <a:ext cx="3270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9" name="Equation" r:id="rId17" imgW="177480" imgH="164880" progId="Equation.DSMT4">
                  <p:embed/>
                </p:oleObj>
              </mc:Choice>
              <mc:Fallback>
                <p:oleObj name="Equation" r:id="rId17" imgW="177480" imgH="1648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75" y="3519488"/>
                        <a:ext cx="3270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26"/>
          <p:cNvGraphicFramePr>
            <a:graphicFrameLocks noChangeAspect="1"/>
          </p:cNvGraphicFramePr>
          <p:nvPr/>
        </p:nvGraphicFramePr>
        <p:xfrm>
          <a:off x="2271713" y="1069975"/>
          <a:ext cx="6302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0" name="Equation" r:id="rId19" imgW="342720" imgH="203040" progId="Equation.3">
                  <p:embed/>
                </p:oleObj>
              </mc:Choice>
              <mc:Fallback>
                <p:oleObj name="Equation" r:id="rId19" imgW="342720" imgH="203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069975"/>
                        <a:ext cx="63023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Freeform 29"/>
          <p:cNvSpPr>
            <a:spLocks/>
          </p:cNvSpPr>
          <p:nvPr/>
        </p:nvSpPr>
        <p:spPr bwMode="auto">
          <a:xfrm>
            <a:off x="2195513" y="1412875"/>
            <a:ext cx="5029200" cy="2247900"/>
          </a:xfrm>
          <a:custGeom>
            <a:avLst/>
            <a:gdLst>
              <a:gd name="T0" fmla="*/ 0 w 3168"/>
              <a:gd name="T1" fmla="*/ 1416 h 1416"/>
              <a:gd name="T2" fmla="*/ 336 w 3168"/>
              <a:gd name="T3" fmla="*/ 1320 h 1416"/>
              <a:gd name="T4" fmla="*/ 528 w 3168"/>
              <a:gd name="T5" fmla="*/ 1080 h 1416"/>
              <a:gd name="T6" fmla="*/ 624 w 3168"/>
              <a:gd name="T7" fmla="*/ 840 h 1416"/>
              <a:gd name="T8" fmla="*/ 720 w 3168"/>
              <a:gd name="T9" fmla="*/ 360 h 1416"/>
              <a:gd name="T10" fmla="*/ 768 w 3168"/>
              <a:gd name="T11" fmla="*/ 120 h 1416"/>
              <a:gd name="T12" fmla="*/ 864 w 3168"/>
              <a:gd name="T13" fmla="*/ 24 h 1416"/>
              <a:gd name="T14" fmla="*/ 960 w 3168"/>
              <a:gd name="T15" fmla="*/ 24 h 1416"/>
              <a:gd name="T16" fmla="*/ 1056 w 3168"/>
              <a:gd name="T17" fmla="*/ 72 h 1416"/>
              <a:gd name="T18" fmla="*/ 1104 w 3168"/>
              <a:gd name="T19" fmla="*/ 312 h 1416"/>
              <a:gd name="T20" fmla="*/ 1248 w 3168"/>
              <a:gd name="T21" fmla="*/ 504 h 1416"/>
              <a:gd name="T22" fmla="*/ 1584 w 3168"/>
              <a:gd name="T23" fmla="*/ 552 h 1416"/>
              <a:gd name="T24" fmla="*/ 2016 w 3168"/>
              <a:gd name="T25" fmla="*/ 552 h 1416"/>
              <a:gd name="T26" fmla="*/ 2112 w 3168"/>
              <a:gd name="T27" fmla="*/ 552 h 1416"/>
              <a:gd name="T28" fmla="*/ 2256 w 3168"/>
              <a:gd name="T29" fmla="*/ 456 h 1416"/>
              <a:gd name="T30" fmla="*/ 2304 w 3168"/>
              <a:gd name="T31" fmla="*/ 168 h 1416"/>
              <a:gd name="T32" fmla="*/ 2400 w 3168"/>
              <a:gd name="T33" fmla="*/ 24 h 1416"/>
              <a:gd name="T34" fmla="*/ 2544 w 3168"/>
              <a:gd name="T35" fmla="*/ 24 h 1416"/>
              <a:gd name="T36" fmla="*/ 2640 w 3168"/>
              <a:gd name="T37" fmla="*/ 120 h 1416"/>
              <a:gd name="T38" fmla="*/ 2688 w 3168"/>
              <a:gd name="T39" fmla="*/ 456 h 1416"/>
              <a:gd name="T40" fmla="*/ 2784 w 3168"/>
              <a:gd name="T41" fmla="*/ 504 h 1416"/>
              <a:gd name="T42" fmla="*/ 2832 w 3168"/>
              <a:gd name="T43" fmla="*/ 552 h 1416"/>
              <a:gd name="T44" fmla="*/ 2928 w 3168"/>
              <a:gd name="T45" fmla="*/ 840 h 1416"/>
              <a:gd name="T46" fmla="*/ 3168 w 3168"/>
              <a:gd name="T47" fmla="*/ 984 h 141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168"/>
              <a:gd name="T73" fmla="*/ 0 h 1416"/>
              <a:gd name="T74" fmla="*/ 3168 w 3168"/>
              <a:gd name="T75" fmla="*/ 1416 h 141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168" h="1416">
                <a:moveTo>
                  <a:pt x="0" y="1416"/>
                </a:moveTo>
                <a:cubicBezTo>
                  <a:pt x="124" y="1396"/>
                  <a:pt x="248" y="1376"/>
                  <a:pt x="336" y="1320"/>
                </a:cubicBezTo>
                <a:cubicBezTo>
                  <a:pt x="424" y="1264"/>
                  <a:pt x="480" y="1160"/>
                  <a:pt x="528" y="1080"/>
                </a:cubicBezTo>
                <a:cubicBezTo>
                  <a:pt x="576" y="1000"/>
                  <a:pt x="592" y="960"/>
                  <a:pt x="624" y="840"/>
                </a:cubicBezTo>
                <a:cubicBezTo>
                  <a:pt x="656" y="720"/>
                  <a:pt x="696" y="480"/>
                  <a:pt x="720" y="360"/>
                </a:cubicBezTo>
                <a:cubicBezTo>
                  <a:pt x="744" y="240"/>
                  <a:pt x="744" y="176"/>
                  <a:pt x="768" y="120"/>
                </a:cubicBezTo>
                <a:cubicBezTo>
                  <a:pt x="792" y="64"/>
                  <a:pt x="832" y="40"/>
                  <a:pt x="864" y="24"/>
                </a:cubicBezTo>
                <a:cubicBezTo>
                  <a:pt x="896" y="8"/>
                  <a:pt x="928" y="16"/>
                  <a:pt x="960" y="24"/>
                </a:cubicBezTo>
                <a:cubicBezTo>
                  <a:pt x="992" y="32"/>
                  <a:pt x="1032" y="24"/>
                  <a:pt x="1056" y="72"/>
                </a:cubicBezTo>
                <a:cubicBezTo>
                  <a:pt x="1080" y="120"/>
                  <a:pt x="1072" y="240"/>
                  <a:pt x="1104" y="312"/>
                </a:cubicBezTo>
                <a:cubicBezTo>
                  <a:pt x="1136" y="384"/>
                  <a:pt x="1168" y="464"/>
                  <a:pt x="1248" y="504"/>
                </a:cubicBezTo>
                <a:cubicBezTo>
                  <a:pt x="1328" y="544"/>
                  <a:pt x="1456" y="544"/>
                  <a:pt x="1584" y="552"/>
                </a:cubicBezTo>
                <a:cubicBezTo>
                  <a:pt x="1712" y="560"/>
                  <a:pt x="1928" y="552"/>
                  <a:pt x="2016" y="552"/>
                </a:cubicBezTo>
                <a:cubicBezTo>
                  <a:pt x="2104" y="552"/>
                  <a:pt x="2072" y="568"/>
                  <a:pt x="2112" y="552"/>
                </a:cubicBezTo>
                <a:cubicBezTo>
                  <a:pt x="2152" y="536"/>
                  <a:pt x="2224" y="520"/>
                  <a:pt x="2256" y="456"/>
                </a:cubicBezTo>
                <a:cubicBezTo>
                  <a:pt x="2288" y="392"/>
                  <a:pt x="2280" y="240"/>
                  <a:pt x="2304" y="168"/>
                </a:cubicBezTo>
                <a:cubicBezTo>
                  <a:pt x="2328" y="96"/>
                  <a:pt x="2360" y="48"/>
                  <a:pt x="2400" y="24"/>
                </a:cubicBezTo>
                <a:cubicBezTo>
                  <a:pt x="2440" y="0"/>
                  <a:pt x="2504" y="8"/>
                  <a:pt x="2544" y="24"/>
                </a:cubicBezTo>
                <a:cubicBezTo>
                  <a:pt x="2584" y="40"/>
                  <a:pt x="2616" y="48"/>
                  <a:pt x="2640" y="120"/>
                </a:cubicBezTo>
                <a:cubicBezTo>
                  <a:pt x="2664" y="192"/>
                  <a:pt x="2664" y="392"/>
                  <a:pt x="2688" y="456"/>
                </a:cubicBezTo>
                <a:cubicBezTo>
                  <a:pt x="2712" y="520"/>
                  <a:pt x="2760" y="488"/>
                  <a:pt x="2784" y="504"/>
                </a:cubicBezTo>
                <a:cubicBezTo>
                  <a:pt x="2808" y="520"/>
                  <a:pt x="2808" y="496"/>
                  <a:pt x="2832" y="552"/>
                </a:cubicBezTo>
                <a:cubicBezTo>
                  <a:pt x="2856" y="608"/>
                  <a:pt x="2872" y="768"/>
                  <a:pt x="2928" y="840"/>
                </a:cubicBezTo>
                <a:cubicBezTo>
                  <a:pt x="2984" y="912"/>
                  <a:pt x="3076" y="948"/>
                  <a:pt x="3168" y="984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9886" name="AutoShape 30"/>
          <p:cNvSpPr>
            <a:spLocks noChangeArrowheads="1"/>
          </p:cNvSpPr>
          <p:nvPr/>
        </p:nvSpPr>
        <p:spPr bwMode="auto">
          <a:xfrm>
            <a:off x="3527425" y="657225"/>
            <a:ext cx="2438400" cy="609600"/>
          </a:xfrm>
          <a:prstGeom prst="wedgeRoundRectCallout">
            <a:avLst>
              <a:gd name="adj1" fmla="val -44727"/>
              <a:gd name="adj2" fmla="val 70051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双峰值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，</a:t>
            </a:r>
            <a:r>
              <a:rPr lang="en-US" altLang="zh-CN" b="1">
                <a:solidFill>
                  <a:srgbClr val="0000CC"/>
                </a:solidFill>
                <a:latin typeface="Tahoma" pitchFamily="34" charset="0"/>
              </a:rPr>
              <a:t>5</a:t>
            </a:r>
          </a:p>
          <a:p>
            <a:pPr algn="ctr" eaLnBrk="1" hangingPunct="1"/>
            <a:r>
              <a:rPr lang="zh-CN" altLang="en-US" b="1">
                <a:solidFill>
                  <a:srgbClr val="0000CC"/>
                </a:solidFill>
                <a:latin typeface="Tahoma" pitchFamily="34" charset="0"/>
              </a:rPr>
              <a:t>判决相互矛盾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6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476250"/>
            <a:ext cx="8201025" cy="4525963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（</a:t>
            </a:r>
            <a:r>
              <a:rPr lang="en-US" altLang="zh-CN" sz="2800" b="1" smtClean="0">
                <a:solidFill>
                  <a:schemeClr val="hlink"/>
                </a:solidFill>
              </a:rPr>
              <a:t>2</a:t>
            </a:r>
            <a:r>
              <a:rPr lang="zh-CN" altLang="en-US" sz="2800" b="1" smtClean="0">
                <a:solidFill>
                  <a:schemeClr val="hlink"/>
                </a:solidFill>
              </a:rPr>
              <a:t>）加权平均法（普通加权法）　　重心法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5472113" y="584200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25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439863" y="1592263"/>
          <a:ext cx="45180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3" imgW="2108160" imgH="838080" progId="Equation.DSMT4">
                  <p:embed/>
                </p:oleObj>
              </mc:Choice>
              <mc:Fallback>
                <p:oleObj name="Equation" r:id="rId3" imgW="2108160" imgH="838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592263"/>
                        <a:ext cx="451802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657225"/>
            <a:ext cx="7961312" cy="4459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smtClean="0"/>
              <a:t>如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smtClean="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smtClean="0"/>
              <a:t>　　</a:t>
            </a:r>
            <a:r>
              <a:rPr lang="zh-CN" altLang="en-US" sz="2800" b="1" smtClean="0"/>
              <a:t>量化等级中</a:t>
            </a:r>
            <a:r>
              <a:rPr lang="en-US" altLang="zh-CN" sz="2800" b="1" smtClean="0"/>
              <a:t>-3</a:t>
            </a:r>
            <a:r>
              <a:rPr lang="zh-CN" altLang="en-US" sz="2800" b="1" smtClean="0"/>
              <a:t>级　　控制输出</a:t>
            </a:r>
          </a:p>
        </p:txBody>
      </p:sp>
      <p:graphicFrame>
        <p:nvGraphicFramePr>
          <p:cNvPr id="542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38275" y="441325"/>
          <a:ext cx="49371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6" name="公式" r:id="rId3" imgW="1892160" imgH="393480" progId="Equation.3">
                  <p:embed/>
                </p:oleObj>
              </mc:Choice>
              <mc:Fallback>
                <p:oleObj name="公式" r:id="rId3" imgW="1892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41325"/>
                        <a:ext cx="49371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7338" y="2241550"/>
          <a:ext cx="86217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7" name="Equation" r:id="rId5" imgW="3581280" imgH="393480" progId="Equation.DSMT4">
                  <p:embed/>
                </p:oleObj>
              </mc:Choice>
              <mc:Fallback>
                <p:oleObj name="Equation" r:id="rId5" imgW="35812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2241550"/>
                        <a:ext cx="86217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AutoShape 10"/>
          <p:cNvSpPr>
            <a:spLocks noChangeArrowheads="1"/>
          </p:cNvSpPr>
          <p:nvPr/>
        </p:nvSpPr>
        <p:spPr bwMode="auto">
          <a:xfrm>
            <a:off x="611188" y="4508500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9" name="AutoShape 11"/>
          <p:cNvSpPr>
            <a:spLocks noChangeArrowheads="1"/>
          </p:cNvSpPr>
          <p:nvPr/>
        </p:nvSpPr>
        <p:spPr bwMode="auto">
          <a:xfrm>
            <a:off x="3671888" y="4545013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76" name="Object 12"/>
          <p:cNvGraphicFramePr>
            <a:graphicFrameLocks noChangeAspect="1"/>
          </p:cNvGraphicFramePr>
          <p:nvPr/>
        </p:nvGraphicFramePr>
        <p:xfrm>
          <a:off x="647700" y="3429000"/>
          <a:ext cx="2139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7" imgW="888840" imgH="177480" progId="Equation.DSMT4">
                  <p:embed/>
                </p:oleObj>
              </mc:Choice>
              <mc:Fallback>
                <p:oleObj name="Equation" r:id="rId7" imgW="888840" imgH="177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429000"/>
                        <a:ext cx="21399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>
              <a:buFontTx/>
              <a:buAutoNum type="arabicPeriod" startAt="5"/>
              <a:defRPr/>
            </a:pPr>
            <a:r>
              <a:rPr lang="zh-CN" altLang="en-US" smtClean="0">
                <a:solidFill>
                  <a:schemeClr val="hlink"/>
                </a:solidFill>
              </a:rPr>
              <a:t>建立模糊控制规则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36725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</a:t>
            </a:r>
            <a:r>
              <a:rPr lang="zh-CN" altLang="en-US" b="1" dirty="0" smtClean="0"/>
              <a:t>模糊控制器的控制规则是以手动控制策略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为基础，利用模糊集合理论将手动控制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策略上升为具体的数值运算，然后由推理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运算结果做出相应的控制动作，使执行机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构控制被控对象的运行。</a:t>
            </a:r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marL="914400" indent="-914400" eaLnBrk="1" hangingPunct="1">
              <a:defRPr/>
            </a:pPr>
            <a:r>
              <a:rPr lang="en-US" altLang="zh-CN" sz="3200" smtClean="0">
                <a:solidFill>
                  <a:schemeClr val="hlink"/>
                </a:solidFill>
              </a:rPr>
              <a:t>2.   </a:t>
            </a:r>
            <a:r>
              <a:rPr lang="zh-CN" altLang="en-US" sz="3200" smtClean="0">
                <a:solidFill>
                  <a:schemeClr val="hlink"/>
                </a:solidFill>
              </a:rPr>
              <a:t>论域</a:t>
            </a:r>
            <a:r>
              <a:rPr lang="zh-CN" altLang="en-US" sz="3200" smtClean="0">
                <a:solidFill>
                  <a:schemeClr val="hlink"/>
                </a:solidFill>
                <a:latin typeface="宋体" pitchFamily="2" charset="-122"/>
              </a:rPr>
              <a:t>、量化因子、比例因子的选择</a:t>
            </a:r>
            <a:endParaRPr lang="zh-CN" altLang="en-US" sz="3200" smtClean="0">
              <a:solidFill>
                <a:schemeClr val="hlink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2016125"/>
            <a:ext cx="7956550" cy="4105275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00FF00"/>
                </a:solidFill>
              </a:rPr>
              <a:t>（</a:t>
            </a:r>
            <a:r>
              <a:rPr lang="en-US" altLang="zh-CN" b="1" smtClean="0">
                <a:solidFill>
                  <a:srgbClr val="00FF00"/>
                </a:solidFill>
              </a:rPr>
              <a:t>1</a:t>
            </a:r>
            <a:r>
              <a:rPr lang="zh-CN" altLang="en-US" b="1" smtClean="0">
                <a:solidFill>
                  <a:srgbClr val="00FF00"/>
                </a:solidFill>
              </a:rPr>
              <a:t>）基本论域</a:t>
            </a:r>
            <a:endParaRPr lang="zh-CN" altLang="en-US" b="1" smtClean="0">
              <a:solidFill>
                <a:srgbClr val="00FF00"/>
              </a:solidFill>
              <a:latin typeface="宋体" pitchFamily="2" charset="-122"/>
            </a:endParaRP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         </a:t>
            </a:r>
            <a:r>
              <a:rPr lang="en-US" altLang="zh-CN" sz="2800" b="1" smtClean="0"/>
              <a:t>e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ec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u</a:t>
            </a:r>
            <a:r>
              <a:rPr lang="zh-CN" altLang="en-US" sz="2800" b="1" smtClean="0"/>
              <a:t>的实际范围称为基本论域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设：  </a:t>
            </a:r>
            <a:r>
              <a:rPr lang="en-US" altLang="zh-CN" sz="2800" b="1" smtClean="0"/>
              <a:t>e</a:t>
            </a:r>
            <a:r>
              <a:rPr lang="zh-CN" altLang="en-US" sz="2800" b="1" smtClean="0"/>
              <a:t>的基本论域：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　　　　　　　　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　　 </a:t>
            </a:r>
            <a:r>
              <a:rPr lang="en-US" altLang="zh-CN" sz="2800" b="1" smtClean="0"/>
              <a:t>ec</a:t>
            </a:r>
            <a:r>
              <a:rPr lang="zh-CN" altLang="en-US" sz="2800" b="1" smtClean="0"/>
              <a:t>的基本论域：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　　　　　　</a:t>
            </a:r>
          </a:p>
          <a:p>
            <a:pPr marL="533400" indent="-5334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　　  </a:t>
            </a:r>
            <a:r>
              <a:rPr lang="en-US" altLang="zh-CN" sz="2800" b="1" smtClean="0"/>
              <a:t>u</a:t>
            </a:r>
            <a:r>
              <a:rPr lang="zh-CN" altLang="en-US" sz="2800" b="1" smtClean="0"/>
              <a:t>的基本论域： 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03688" y="3068638"/>
          <a:ext cx="1333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533160" imgH="228600" progId="Equation.DSMT4">
                  <p:embed/>
                </p:oleObj>
              </mc:Choice>
              <mc:Fallback>
                <p:oleObj name="Equation" r:id="rId3" imgW="533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3068638"/>
                        <a:ext cx="13335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03688" y="4041775"/>
          <a:ext cx="18049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041775"/>
                        <a:ext cx="18049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140200" y="5013325"/>
          <a:ext cx="15827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公式" r:id="rId7" imgW="583920" imgH="228600" progId="Equation.3">
                  <p:embed/>
                </p:oleObj>
              </mc:Choice>
              <mc:Fallback>
                <p:oleObj name="公式" r:id="rId7" imgW="5839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013325"/>
                        <a:ext cx="15827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543550" y="3068638"/>
            <a:ext cx="14478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AutoShape 10"/>
          <p:cNvSpPr>
            <a:spLocks/>
          </p:cNvSpPr>
          <p:nvPr/>
        </p:nvSpPr>
        <p:spPr bwMode="auto">
          <a:xfrm>
            <a:off x="6300788" y="32131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6911975" y="4221163"/>
          <a:ext cx="14049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4221163"/>
                        <a:ext cx="14049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88913"/>
            <a:ext cx="8201025" cy="4525962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（</a:t>
            </a:r>
            <a:r>
              <a:rPr lang="en-US" altLang="zh-CN" sz="2800" b="1" smtClean="0">
                <a:solidFill>
                  <a:schemeClr val="hlink"/>
                </a:solidFill>
              </a:rPr>
              <a:t>1</a:t>
            </a:r>
            <a:r>
              <a:rPr lang="zh-CN" altLang="en-US" sz="2800" b="1" smtClean="0">
                <a:solidFill>
                  <a:schemeClr val="hlink"/>
                </a:solidFill>
              </a:rPr>
              <a:t>）常见的</a:t>
            </a:r>
            <a:r>
              <a:rPr lang="en-US" altLang="zh-CN" sz="2800" b="1" smtClean="0">
                <a:solidFill>
                  <a:schemeClr val="hlink"/>
                </a:solidFill>
              </a:rPr>
              <a:t>Fuzzy</a:t>
            </a:r>
            <a:r>
              <a:rPr lang="zh-CN" altLang="en-US" sz="2800" b="1" smtClean="0">
                <a:solidFill>
                  <a:schemeClr val="hlink"/>
                </a:solidFill>
              </a:rPr>
              <a:t>控制规则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rgbClr val="00FF00"/>
                </a:solidFill>
              </a:rPr>
              <a:t>a.   </a:t>
            </a:r>
            <a:r>
              <a:rPr lang="zh-CN" altLang="en-US" sz="2800" b="1" smtClean="0">
                <a:solidFill>
                  <a:srgbClr val="00FF00"/>
                </a:solidFill>
              </a:rPr>
              <a:t>一维</a:t>
            </a:r>
            <a:r>
              <a:rPr lang="en-US" altLang="zh-CN" sz="2800" b="1" smtClean="0">
                <a:solidFill>
                  <a:srgbClr val="00FF00"/>
                </a:solidFill>
              </a:rPr>
              <a:t>Fuzzy</a:t>
            </a:r>
            <a:r>
              <a:rPr lang="zh-CN" altLang="en-US" sz="2800" b="1" smtClean="0">
                <a:solidFill>
                  <a:srgbClr val="00FF00"/>
                </a:solidFill>
              </a:rPr>
              <a:t>控制器（比例 </a:t>
            </a:r>
            <a:r>
              <a:rPr lang="en-US" altLang="zh-CN" sz="2800" b="1" smtClean="0">
                <a:solidFill>
                  <a:srgbClr val="00FF00"/>
                </a:solidFill>
              </a:rPr>
              <a:t>P </a:t>
            </a:r>
            <a:r>
              <a:rPr lang="zh-CN" altLang="en-US" sz="2800" b="1" smtClean="0">
                <a:solidFill>
                  <a:srgbClr val="00FF00"/>
                </a:solidFill>
              </a:rPr>
              <a:t>型控制律）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　　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if </a:t>
            </a:r>
            <a:r>
              <a:rPr lang="en-US" altLang="zh-CN" sz="2800" b="1" u="sng" smtClean="0"/>
              <a:t>A</a:t>
            </a:r>
            <a:r>
              <a:rPr lang="en-US" altLang="zh-CN" sz="2800" b="1" smtClean="0"/>
              <a:t> then </a:t>
            </a:r>
            <a:r>
              <a:rPr lang="en-US" altLang="zh-CN" sz="2800" b="1" u="sng" smtClean="0"/>
              <a:t>B</a:t>
            </a:r>
            <a:r>
              <a:rPr lang="en-US" altLang="zh-CN" sz="2800" b="1" smtClean="0"/>
              <a:t>  (</a:t>
            </a:r>
            <a:r>
              <a:rPr lang="zh-CN" altLang="en-US" sz="2800" b="1" smtClean="0"/>
              <a:t>若</a:t>
            </a:r>
            <a:r>
              <a:rPr lang="en-US" altLang="zh-CN" sz="2800" b="1" u="sng" smtClean="0"/>
              <a:t>A</a:t>
            </a:r>
            <a:r>
              <a:rPr lang="zh-CN" altLang="en-US" sz="2800" b="1" smtClean="0"/>
              <a:t>则</a:t>
            </a:r>
            <a:r>
              <a:rPr lang="en-US" altLang="zh-CN" sz="2800" b="1" u="sng" smtClean="0"/>
              <a:t>B</a:t>
            </a:r>
            <a:r>
              <a:rPr lang="en-US" altLang="zh-CN" sz="2800" b="1" smtClean="0"/>
              <a:t>)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  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endParaRPr lang="en-US" altLang="zh-CN" sz="2800" b="1" smtClean="0"/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if </a:t>
            </a:r>
            <a:r>
              <a:rPr lang="en-US" altLang="zh-CN" sz="2800" b="1" u="sng" smtClean="0"/>
              <a:t>A</a:t>
            </a:r>
            <a:r>
              <a:rPr lang="en-US" altLang="zh-CN" sz="2800" b="1" smtClean="0"/>
              <a:t> then </a:t>
            </a:r>
            <a:r>
              <a:rPr lang="en-US" altLang="zh-CN" sz="2800" b="1" u="sng" smtClean="0"/>
              <a:t>B</a:t>
            </a:r>
            <a:r>
              <a:rPr lang="en-US" altLang="zh-CN" sz="2800" b="1" smtClean="0"/>
              <a:t> else </a:t>
            </a:r>
            <a:r>
              <a:rPr lang="en-US" altLang="zh-CN" sz="2800" b="1" u="sng" smtClean="0"/>
              <a:t>C </a:t>
            </a:r>
            <a:r>
              <a:rPr lang="en-US" altLang="zh-CN" sz="2800" b="1" smtClean="0"/>
              <a:t>(</a:t>
            </a:r>
            <a:r>
              <a:rPr lang="zh-CN" altLang="en-US" sz="2800" b="1" smtClean="0"/>
              <a:t>若</a:t>
            </a:r>
            <a:r>
              <a:rPr lang="en-US" altLang="zh-CN" sz="2800" b="1" u="sng" smtClean="0"/>
              <a:t>A</a:t>
            </a:r>
            <a:r>
              <a:rPr lang="zh-CN" altLang="en-US" sz="2800" b="1" smtClean="0"/>
              <a:t>则</a:t>
            </a:r>
            <a:r>
              <a:rPr lang="en-US" altLang="zh-CN" sz="2800" b="1" u="sng" smtClean="0"/>
              <a:t>B</a:t>
            </a:r>
            <a:r>
              <a:rPr lang="zh-CN" altLang="en-US" sz="2800" b="1" smtClean="0"/>
              <a:t>否则</a:t>
            </a:r>
            <a:r>
              <a:rPr lang="en-US" altLang="zh-CN" sz="2800" b="1" u="sng" smtClean="0"/>
              <a:t>C</a:t>
            </a:r>
            <a:r>
              <a:rPr lang="en-US" altLang="zh-CN" sz="2800" b="1" smtClean="0"/>
              <a:t>)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</a:t>
            </a:r>
            <a:endParaRPr lang="en-US" altLang="zh-CN" sz="2800" b="1" u="sng" smtClean="0"/>
          </a:p>
        </p:txBody>
      </p:sp>
      <p:graphicFrame>
        <p:nvGraphicFramePr>
          <p:cNvPr id="552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76488" y="4113213"/>
          <a:ext cx="304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公式" r:id="rId3" imgW="1307880" imgH="241200" progId="Equation.3">
                  <p:embed/>
                </p:oleObj>
              </mc:Choice>
              <mc:Fallback>
                <p:oleObj name="公式" r:id="rId3" imgW="13078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113213"/>
                        <a:ext cx="3048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7"/>
          <p:cNvGraphicFramePr>
            <a:graphicFrameLocks noChangeAspect="1"/>
          </p:cNvGraphicFramePr>
          <p:nvPr/>
        </p:nvGraphicFramePr>
        <p:xfrm>
          <a:off x="2484438" y="2528888"/>
          <a:ext cx="14509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5" imgW="622080" imgH="215640" progId="Equation.DSMT4">
                  <p:embed/>
                </p:oleObj>
              </mc:Choice>
              <mc:Fallback>
                <p:oleObj name="Equation" r:id="rId5" imgW="62208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28888"/>
                        <a:ext cx="14509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333375"/>
            <a:ext cx="8164513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rgbClr val="00FF00"/>
                </a:solidFill>
              </a:rPr>
              <a:t>b.   </a:t>
            </a:r>
            <a:r>
              <a:rPr lang="zh-CN" altLang="en-US" sz="2800" b="1" smtClean="0">
                <a:solidFill>
                  <a:srgbClr val="00FF00"/>
                </a:solidFill>
              </a:rPr>
              <a:t>二维</a:t>
            </a:r>
            <a:r>
              <a:rPr lang="en-US" altLang="zh-CN" sz="2800" b="1" smtClean="0">
                <a:solidFill>
                  <a:srgbClr val="00FF00"/>
                </a:solidFill>
              </a:rPr>
              <a:t>Fuzzy</a:t>
            </a:r>
            <a:r>
              <a:rPr lang="zh-CN" altLang="en-US" sz="2800" b="1" smtClean="0">
                <a:solidFill>
                  <a:srgbClr val="00FF00"/>
                </a:solidFill>
              </a:rPr>
              <a:t>控制器</a:t>
            </a:r>
            <a:r>
              <a:rPr lang="en-US" altLang="zh-CN" sz="2800" b="1" smtClean="0">
                <a:solidFill>
                  <a:srgbClr val="00FF00"/>
                </a:solidFill>
              </a:rPr>
              <a:t>(</a:t>
            </a:r>
            <a:r>
              <a:rPr lang="zh-CN" altLang="en-US" sz="2800" b="1" smtClean="0">
                <a:solidFill>
                  <a:srgbClr val="00FF00"/>
                </a:solidFill>
              </a:rPr>
              <a:t>比例微分</a:t>
            </a:r>
            <a:r>
              <a:rPr lang="en-US" altLang="zh-CN" sz="2800" b="1" smtClean="0">
                <a:solidFill>
                  <a:srgbClr val="00FF00"/>
                </a:solidFill>
              </a:rPr>
              <a:t>PD</a:t>
            </a:r>
            <a:r>
              <a:rPr lang="zh-CN" altLang="en-US" sz="2800" b="1" smtClean="0">
                <a:solidFill>
                  <a:srgbClr val="00FF00"/>
                </a:solidFill>
              </a:rPr>
              <a:t>型控制律</a:t>
            </a:r>
            <a:r>
              <a:rPr lang="en-US" altLang="zh-CN" sz="2800" b="1" smtClean="0">
                <a:solidFill>
                  <a:srgbClr val="00FF00"/>
                </a:solidFill>
              </a:rPr>
              <a:t>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   if </a:t>
            </a:r>
            <a:r>
              <a:rPr lang="en-US" altLang="zh-CN" sz="2800" b="1" u="sng" smtClean="0"/>
              <a:t>A</a:t>
            </a:r>
            <a:r>
              <a:rPr lang="en-US" altLang="zh-CN" sz="2800" b="1" smtClean="0"/>
              <a:t> and </a:t>
            </a:r>
            <a:r>
              <a:rPr lang="en-US" altLang="zh-CN" sz="2800" b="1" u="sng" smtClean="0"/>
              <a:t>B</a:t>
            </a:r>
            <a:r>
              <a:rPr lang="en-US" altLang="zh-CN" sz="2800" b="1" smtClean="0"/>
              <a:t> then </a:t>
            </a:r>
            <a:r>
              <a:rPr lang="en-US" altLang="zh-CN" sz="2800" b="1" u="sng" smtClean="0"/>
              <a:t>C</a:t>
            </a:r>
            <a:r>
              <a:rPr lang="en-US" altLang="zh-CN" sz="2800" b="1" smtClean="0"/>
              <a:t>   (</a:t>
            </a:r>
            <a:r>
              <a:rPr lang="zh-CN" altLang="en-US" sz="2800" b="1" smtClean="0"/>
              <a:t>若</a:t>
            </a:r>
            <a:r>
              <a:rPr lang="en-US" altLang="zh-CN" sz="2800" b="1" u="sng" smtClean="0"/>
              <a:t>A</a:t>
            </a:r>
            <a:r>
              <a:rPr lang="zh-CN" altLang="en-US" sz="2800" b="1" smtClean="0"/>
              <a:t>且</a:t>
            </a:r>
            <a:r>
              <a:rPr lang="en-US" altLang="zh-CN" sz="2800" b="1" u="sng" smtClean="0"/>
              <a:t>B</a:t>
            </a:r>
            <a:r>
              <a:rPr lang="zh-CN" altLang="en-US" sz="2800" b="1" smtClean="0"/>
              <a:t>则</a:t>
            </a:r>
            <a:r>
              <a:rPr lang="en-US" altLang="zh-CN" sz="2800" b="1" u="sng" smtClean="0"/>
              <a:t>C</a:t>
            </a:r>
            <a:r>
              <a:rPr lang="en-US" altLang="zh-CN" sz="2800" b="1" smtClean="0"/>
              <a:t>)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   </a:t>
            </a:r>
          </a:p>
        </p:txBody>
      </p:sp>
      <p:graphicFrame>
        <p:nvGraphicFramePr>
          <p:cNvPr id="563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11300" y="2420938"/>
          <a:ext cx="3549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公式" r:id="rId3" imgW="1041120" imgH="228600" progId="Equation.3">
                  <p:embed/>
                </p:oleObj>
              </mc:Choice>
              <mc:Fallback>
                <p:oleObj name="公式" r:id="rId3" imgW="10411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420938"/>
                        <a:ext cx="35496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3375"/>
            <a:ext cx="8229600" cy="4525963"/>
          </a:xfrm>
        </p:spPr>
        <p:txBody>
          <a:bodyPr/>
          <a:lstStyle/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（</a:t>
            </a:r>
            <a:r>
              <a:rPr lang="en-US" altLang="zh-CN" b="1" dirty="0" smtClean="0">
                <a:solidFill>
                  <a:schemeClr val="hlink"/>
                </a:solidFill>
              </a:rPr>
              <a:t>2</a:t>
            </a:r>
            <a:r>
              <a:rPr lang="zh-CN" altLang="en-US" b="1" dirty="0" smtClean="0">
                <a:solidFill>
                  <a:schemeClr val="hlink"/>
                </a:solidFill>
              </a:rPr>
              <a:t>）建立模糊控制规则表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　以二阶位置系统的定位控制为例，总结出模糊控制规则。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endParaRPr lang="zh-CN" altLang="en-US" b="1" dirty="0" smtClean="0"/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设位置误差为</a:t>
            </a:r>
            <a:r>
              <a:rPr lang="en-US" altLang="zh-CN" b="1" dirty="0" smtClean="0">
                <a:solidFill>
                  <a:srgbClr val="00FF00"/>
                </a:solidFill>
              </a:rPr>
              <a:t>e</a:t>
            </a:r>
            <a:r>
              <a:rPr lang="zh-CN" altLang="en-US" b="1" dirty="0" smtClean="0"/>
              <a:t>，位置误差的变化为</a:t>
            </a:r>
            <a:r>
              <a:rPr lang="en-US" altLang="zh-CN" b="1" dirty="0" err="1" smtClean="0">
                <a:solidFill>
                  <a:srgbClr val="00FF00"/>
                </a:solidFill>
              </a:rPr>
              <a:t>ec</a:t>
            </a:r>
            <a:r>
              <a:rPr lang="zh-CN" altLang="en-US" b="1" dirty="0" smtClean="0"/>
              <a:t>，</a:t>
            </a:r>
          </a:p>
          <a:p>
            <a:pPr marL="812800" indent="-8128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输出控制为</a:t>
            </a:r>
            <a:r>
              <a:rPr lang="en-US" altLang="zh-CN" b="1" dirty="0" smtClean="0">
                <a:solidFill>
                  <a:srgbClr val="00FF00"/>
                </a:solidFill>
              </a:rPr>
              <a:t>u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V="1">
            <a:off x="1763713" y="1249363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1458913" y="4525963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1382713" y="2011363"/>
            <a:ext cx="49530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>
            <a:off x="1763713" y="1592263"/>
            <a:ext cx="4724400" cy="2933700"/>
          </a:xfrm>
          <a:custGeom>
            <a:avLst/>
            <a:gdLst>
              <a:gd name="T0" fmla="*/ 0 w 2976"/>
              <a:gd name="T1" fmla="*/ 1848 h 1848"/>
              <a:gd name="T2" fmla="*/ 384 w 2976"/>
              <a:gd name="T3" fmla="*/ 1704 h 1848"/>
              <a:gd name="T4" fmla="*/ 720 w 2976"/>
              <a:gd name="T5" fmla="*/ 1176 h 1848"/>
              <a:gd name="T6" fmla="*/ 912 w 2976"/>
              <a:gd name="T7" fmla="*/ 792 h 1848"/>
              <a:gd name="T8" fmla="*/ 1008 w 2976"/>
              <a:gd name="T9" fmla="*/ 552 h 1848"/>
              <a:gd name="T10" fmla="*/ 1200 w 2976"/>
              <a:gd name="T11" fmla="*/ 72 h 1848"/>
              <a:gd name="T12" fmla="*/ 1344 w 2976"/>
              <a:gd name="T13" fmla="*/ 120 h 1848"/>
              <a:gd name="T14" fmla="*/ 1440 w 2976"/>
              <a:gd name="T15" fmla="*/ 408 h 1848"/>
              <a:gd name="T16" fmla="*/ 1536 w 2976"/>
              <a:gd name="T17" fmla="*/ 456 h 1848"/>
              <a:gd name="T18" fmla="*/ 1632 w 2976"/>
              <a:gd name="T19" fmla="*/ 264 h 1848"/>
              <a:gd name="T20" fmla="*/ 1680 w 2976"/>
              <a:gd name="T21" fmla="*/ 120 h 1848"/>
              <a:gd name="T22" fmla="*/ 1728 w 2976"/>
              <a:gd name="T23" fmla="*/ 120 h 1848"/>
              <a:gd name="T24" fmla="*/ 1824 w 2976"/>
              <a:gd name="T25" fmla="*/ 408 h 1848"/>
              <a:gd name="T26" fmla="*/ 1968 w 2976"/>
              <a:gd name="T27" fmla="*/ 168 h 1848"/>
              <a:gd name="T28" fmla="*/ 2112 w 2976"/>
              <a:gd name="T29" fmla="*/ 312 h 1848"/>
              <a:gd name="T30" fmla="*/ 2208 w 2976"/>
              <a:gd name="T31" fmla="*/ 264 h 1848"/>
              <a:gd name="T32" fmla="*/ 2304 w 2976"/>
              <a:gd name="T33" fmla="*/ 264 h 1848"/>
              <a:gd name="T34" fmla="*/ 2400 w 2976"/>
              <a:gd name="T35" fmla="*/ 312 h 1848"/>
              <a:gd name="T36" fmla="*/ 2592 w 2976"/>
              <a:gd name="T37" fmla="*/ 264 h 1848"/>
              <a:gd name="T38" fmla="*/ 2688 w 2976"/>
              <a:gd name="T39" fmla="*/ 312 h 1848"/>
              <a:gd name="T40" fmla="*/ 2976 w 2976"/>
              <a:gd name="T41" fmla="*/ 312 h 184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76"/>
              <a:gd name="T64" fmla="*/ 0 h 1848"/>
              <a:gd name="T65" fmla="*/ 2976 w 2976"/>
              <a:gd name="T66" fmla="*/ 1848 h 184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76" h="1848">
                <a:moveTo>
                  <a:pt x="0" y="1848"/>
                </a:moveTo>
                <a:cubicBezTo>
                  <a:pt x="132" y="1832"/>
                  <a:pt x="264" y="1816"/>
                  <a:pt x="384" y="1704"/>
                </a:cubicBezTo>
                <a:cubicBezTo>
                  <a:pt x="504" y="1592"/>
                  <a:pt x="632" y="1328"/>
                  <a:pt x="720" y="1176"/>
                </a:cubicBezTo>
                <a:cubicBezTo>
                  <a:pt x="808" y="1024"/>
                  <a:pt x="864" y="896"/>
                  <a:pt x="912" y="792"/>
                </a:cubicBezTo>
                <a:cubicBezTo>
                  <a:pt x="960" y="688"/>
                  <a:pt x="960" y="672"/>
                  <a:pt x="1008" y="552"/>
                </a:cubicBezTo>
                <a:cubicBezTo>
                  <a:pt x="1056" y="432"/>
                  <a:pt x="1144" y="144"/>
                  <a:pt x="1200" y="72"/>
                </a:cubicBezTo>
                <a:cubicBezTo>
                  <a:pt x="1256" y="0"/>
                  <a:pt x="1304" y="64"/>
                  <a:pt x="1344" y="120"/>
                </a:cubicBezTo>
                <a:cubicBezTo>
                  <a:pt x="1384" y="176"/>
                  <a:pt x="1408" y="352"/>
                  <a:pt x="1440" y="408"/>
                </a:cubicBezTo>
                <a:cubicBezTo>
                  <a:pt x="1472" y="464"/>
                  <a:pt x="1504" y="480"/>
                  <a:pt x="1536" y="456"/>
                </a:cubicBezTo>
                <a:cubicBezTo>
                  <a:pt x="1568" y="432"/>
                  <a:pt x="1608" y="320"/>
                  <a:pt x="1632" y="264"/>
                </a:cubicBezTo>
                <a:cubicBezTo>
                  <a:pt x="1656" y="208"/>
                  <a:pt x="1664" y="144"/>
                  <a:pt x="1680" y="120"/>
                </a:cubicBezTo>
                <a:cubicBezTo>
                  <a:pt x="1696" y="96"/>
                  <a:pt x="1704" y="72"/>
                  <a:pt x="1728" y="120"/>
                </a:cubicBezTo>
                <a:cubicBezTo>
                  <a:pt x="1752" y="168"/>
                  <a:pt x="1784" y="400"/>
                  <a:pt x="1824" y="408"/>
                </a:cubicBezTo>
                <a:cubicBezTo>
                  <a:pt x="1864" y="416"/>
                  <a:pt x="1920" y="184"/>
                  <a:pt x="1968" y="168"/>
                </a:cubicBezTo>
                <a:cubicBezTo>
                  <a:pt x="2016" y="152"/>
                  <a:pt x="2072" y="296"/>
                  <a:pt x="2112" y="312"/>
                </a:cubicBezTo>
                <a:cubicBezTo>
                  <a:pt x="2152" y="328"/>
                  <a:pt x="2176" y="272"/>
                  <a:pt x="2208" y="264"/>
                </a:cubicBezTo>
                <a:cubicBezTo>
                  <a:pt x="2240" y="256"/>
                  <a:pt x="2272" y="256"/>
                  <a:pt x="2304" y="264"/>
                </a:cubicBezTo>
                <a:cubicBezTo>
                  <a:pt x="2336" y="272"/>
                  <a:pt x="2352" y="312"/>
                  <a:pt x="2400" y="312"/>
                </a:cubicBezTo>
                <a:cubicBezTo>
                  <a:pt x="2448" y="312"/>
                  <a:pt x="2544" y="264"/>
                  <a:pt x="2592" y="264"/>
                </a:cubicBezTo>
                <a:cubicBezTo>
                  <a:pt x="2640" y="264"/>
                  <a:pt x="2624" y="304"/>
                  <a:pt x="2688" y="312"/>
                </a:cubicBezTo>
                <a:cubicBezTo>
                  <a:pt x="2752" y="320"/>
                  <a:pt x="2864" y="316"/>
                  <a:pt x="2976" y="312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346" name="Object 9"/>
          <p:cNvGraphicFramePr>
            <a:graphicFrameLocks noChangeAspect="1"/>
          </p:cNvGraphicFramePr>
          <p:nvPr/>
        </p:nvGraphicFramePr>
        <p:xfrm>
          <a:off x="6716713" y="4449763"/>
          <a:ext cx="2143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Equation" r:id="rId3" imgW="88560" imgH="152280" progId="Equation.DSMT4">
                  <p:embed/>
                </p:oleObj>
              </mc:Choice>
              <mc:Fallback>
                <p:oleObj name="Equation" r:id="rId3" imgW="88560" imgH="152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713" y="4449763"/>
                        <a:ext cx="2143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10"/>
          <p:cNvGraphicFramePr>
            <a:graphicFrameLocks noChangeAspect="1"/>
          </p:cNvGraphicFramePr>
          <p:nvPr/>
        </p:nvGraphicFramePr>
        <p:xfrm>
          <a:off x="1916113" y="1249363"/>
          <a:ext cx="796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Equation" r:id="rId5" imgW="330120" imgH="203040" progId="Equation.DSMT4">
                  <p:embed/>
                </p:oleObj>
              </mc:Choice>
              <mc:Fallback>
                <p:oleObj name="Equation" r:id="rId5" imgW="33012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249363"/>
                        <a:ext cx="7969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368300"/>
            <a:ext cx="7772400" cy="55451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/>
              <a:t>    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控制原则：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误差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大或较大时：选取较大的控制量</a:t>
            </a:r>
            <a:r>
              <a:rPr lang="en-US" altLang="zh-CN" sz="2800" b="1" dirty="0" smtClean="0"/>
              <a:t>U</a:t>
            </a:r>
            <a:r>
              <a:rPr lang="zh-CN" altLang="en-US" sz="2800" b="1" dirty="0" smtClean="0"/>
              <a:t>以尽快消除误差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为主：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误差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较小时：选取较小的控制量</a:t>
            </a:r>
            <a:r>
              <a:rPr lang="en-US" altLang="zh-CN" sz="2800" b="1" dirty="0" smtClean="0"/>
              <a:t>U</a:t>
            </a:r>
            <a:r>
              <a:rPr lang="zh-CN" altLang="en-US" sz="2800" b="1" dirty="0" smtClean="0"/>
              <a:t>，以减小超调，保证系统的稳定性。</a:t>
            </a:r>
            <a:endParaRPr lang="zh-CN" altLang="en-US" sz="2800" b="1" u="sng" dirty="0" smtClean="0"/>
          </a:p>
        </p:txBody>
      </p:sp>
      <p:graphicFrame>
        <p:nvGraphicFramePr>
          <p:cNvPr id="614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161370"/>
              </p:ext>
            </p:extLst>
          </p:nvPr>
        </p:nvGraphicFramePr>
        <p:xfrm>
          <a:off x="2951820" y="2744924"/>
          <a:ext cx="1371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0" name="Equation" r:id="rId3" imgW="660240" imgH="203040" progId="Equation.3">
                  <p:embed/>
                </p:oleObj>
              </mc:Choice>
              <mc:Fallback>
                <p:oleObj name="Equation" r:id="rId3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20" y="2744924"/>
                        <a:ext cx="1371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6"/>
          <p:cNvGraphicFramePr>
            <a:graphicFrameLocks noChangeAspect="1"/>
          </p:cNvGraphicFramePr>
          <p:nvPr/>
        </p:nvGraphicFramePr>
        <p:xfrm>
          <a:off x="3024188" y="5445125"/>
          <a:ext cx="1600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1" name="Equation" r:id="rId5" imgW="825480" imgH="203040" progId="Equation.3">
                  <p:embed/>
                </p:oleObj>
              </mc:Choice>
              <mc:Fallback>
                <p:oleObj name="Equation" r:id="rId5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445125"/>
                        <a:ext cx="1600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507216"/>
      </p:ext>
    </p:extLst>
  </p:cSld>
  <p:clrMapOvr>
    <a:masterClrMapping/>
  </p:clrMapOvr>
  <p:transition spd="med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512763"/>
            <a:ext cx="7710487" cy="42275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/>
              <a:t>设</a:t>
            </a:r>
            <a:r>
              <a:rPr lang="en-US" altLang="zh-CN" sz="2800" b="1" dirty="0" smtClean="0"/>
              <a:t>e</a:t>
            </a:r>
            <a:r>
              <a:rPr lang="zh-CN" altLang="en-US" sz="2800" b="1" dirty="0" smtClean="0"/>
              <a:t>的语言变量</a:t>
            </a:r>
            <a:r>
              <a:rPr lang="en-US" altLang="zh-CN" sz="2800" b="1" u="sng" dirty="0" smtClean="0"/>
              <a:t>E</a:t>
            </a:r>
            <a:r>
              <a:rPr lang="zh-CN" altLang="en-US" sz="2800" b="1" dirty="0" smtClean="0"/>
              <a:t>的词集为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　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 </a:t>
            </a:r>
            <a:r>
              <a:rPr lang="en-US" altLang="zh-CN" sz="2800" b="1" dirty="0" smtClean="0"/>
              <a:t>{NB,NM,NS,NO,PO,PS,PM,PB}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b="1" dirty="0" smtClean="0"/>
          </a:p>
          <a:p>
            <a:pPr eaLnBrk="1" hangingPunct="1">
              <a:defRPr/>
            </a:pPr>
            <a:r>
              <a:rPr lang="zh-CN" altLang="en-US" sz="2800" b="1" dirty="0" smtClean="0"/>
              <a:t>设</a:t>
            </a:r>
            <a:r>
              <a:rPr lang="en-US" altLang="zh-CN" sz="2800" b="1" dirty="0" err="1" smtClean="0">
                <a:solidFill>
                  <a:srgbClr val="00FF00"/>
                </a:solidFill>
              </a:rPr>
              <a:t>ec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，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u</a:t>
            </a:r>
            <a:r>
              <a:rPr lang="zh-CN" altLang="en-US" sz="2800" b="1" dirty="0" smtClean="0"/>
              <a:t>的语言变量</a:t>
            </a:r>
            <a:r>
              <a:rPr lang="en-US" altLang="zh-CN" sz="2800" b="1" u="sng" dirty="0" smtClean="0">
                <a:solidFill>
                  <a:srgbClr val="00FF00"/>
                </a:solidFill>
              </a:rPr>
              <a:t>EC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, </a:t>
            </a:r>
            <a:r>
              <a:rPr lang="en-US" altLang="zh-CN" sz="2800" b="1" u="sng" dirty="0" smtClean="0">
                <a:solidFill>
                  <a:srgbClr val="00FF00"/>
                </a:solidFill>
              </a:rPr>
              <a:t>U</a:t>
            </a:r>
            <a:r>
              <a:rPr lang="zh-CN" altLang="en-US" sz="2800" b="1" dirty="0" smtClean="0"/>
              <a:t>的词集为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　　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  </a:t>
            </a:r>
            <a:r>
              <a:rPr lang="en-US" altLang="zh-CN" sz="2800" b="1" dirty="0" smtClean="0"/>
              <a:t>{NB,NM,NS,ZO,PS,PM,PB}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/>
              <a:t> </a:t>
            </a:r>
          </a:p>
        </p:txBody>
      </p:sp>
      <p:graphicFrame>
        <p:nvGraphicFramePr>
          <p:cNvPr id="583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956300" y="2466975"/>
          <a:ext cx="1423988" cy="279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2466975"/>
                        <a:ext cx="1423988" cy="279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900" y="333375"/>
            <a:ext cx="8164513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FF00"/>
                </a:solidFill>
                <a:latin typeface="Times New Roman" pitchFamily="18" charset="0"/>
              </a:rPr>
              <a:t>a.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  </a:t>
            </a:r>
            <a:r>
              <a:rPr lang="en-US" altLang="zh-CN" sz="2800" b="1" dirty="0" smtClean="0">
                <a:solidFill>
                  <a:srgbClr val="00FF00"/>
                </a:solidFill>
                <a:latin typeface="Arial"/>
              </a:rPr>
              <a:t>“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若误差负大且误差变化率也负大，则控制量应正大</a:t>
            </a:r>
            <a:r>
              <a:rPr lang="zh-CN" altLang="en-US" sz="2800" b="1" dirty="0" smtClean="0">
                <a:solidFill>
                  <a:srgbClr val="00FF00"/>
                </a:solidFill>
                <a:latin typeface="Arial"/>
              </a:rPr>
              <a:t>”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．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       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/>
              <a:t>          </a:t>
            </a:r>
            <a:r>
              <a:rPr lang="en-US" altLang="zh-CN" sz="2800" b="1" dirty="0" smtClean="0"/>
              <a:t>If </a:t>
            </a:r>
            <a:r>
              <a:rPr lang="en-US" altLang="zh-CN" sz="2800" b="1" u="sng" dirty="0" smtClean="0"/>
              <a:t>E</a:t>
            </a:r>
            <a:r>
              <a:rPr lang="en-US" altLang="zh-CN" sz="2800" b="1" dirty="0" smtClean="0"/>
              <a:t>=</a:t>
            </a:r>
            <a:r>
              <a:rPr lang="en-US" altLang="zh-CN" sz="2800" b="1" u="sng" dirty="0" smtClean="0"/>
              <a:t>NB</a:t>
            </a:r>
            <a:r>
              <a:rPr lang="en-US" altLang="zh-CN" sz="2800" b="1" dirty="0" smtClean="0"/>
              <a:t> and </a:t>
            </a:r>
            <a:r>
              <a:rPr lang="en-US" altLang="zh-CN" sz="2800" b="1" u="sng" dirty="0" smtClean="0"/>
              <a:t>EC</a:t>
            </a:r>
            <a:r>
              <a:rPr lang="en-US" altLang="zh-CN" sz="2800" b="1" dirty="0" smtClean="0"/>
              <a:t>=</a:t>
            </a:r>
            <a:r>
              <a:rPr lang="en-US" altLang="zh-CN" sz="2800" b="1" u="sng" dirty="0" smtClean="0"/>
              <a:t>NB</a:t>
            </a:r>
            <a:r>
              <a:rPr lang="en-US" altLang="zh-CN" sz="2800" b="1" dirty="0" smtClean="0"/>
              <a:t> then </a:t>
            </a:r>
            <a:r>
              <a:rPr lang="en-US" altLang="zh-CN" sz="2800" b="1" u="sng" dirty="0" smtClean="0"/>
              <a:t>U</a:t>
            </a:r>
            <a:r>
              <a:rPr lang="en-US" altLang="zh-CN" sz="2800" b="1" dirty="0" smtClean="0"/>
              <a:t>=</a:t>
            </a:r>
            <a:r>
              <a:rPr lang="en-US" altLang="zh-CN" sz="2800" b="1" u="sng" dirty="0" smtClean="0"/>
              <a:t>PB</a:t>
            </a:r>
          </a:p>
          <a:p>
            <a:pPr marL="609600" indent="-609600" eaLnBrk="1" hangingPunct="1">
              <a:defRPr/>
            </a:pPr>
            <a:endParaRPr lang="en-US" altLang="zh-CN" sz="2800" b="1" dirty="0" smtClean="0"/>
          </a:p>
          <a:p>
            <a:pPr marL="609600" indent="-609600" eaLnBrk="1" hangingPunct="1">
              <a:defRPr/>
            </a:pPr>
            <a:endParaRPr lang="en-US" altLang="zh-CN" sz="2800" b="1" dirty="0" smtClean="0"/>
          </a:p>
          <a:p>
            <a:pPr marL="609600" indent="-609600" eaLnBrk="1" hangingPunct="1">
              <a:defRPr/>
            </a:pPr>
            <a:endParaRPr lang="en-US" altLang="zh-CN" sz="2800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            </a:t>
            </a:r>
          </a:p>
        </p:txBody>
      </p:sp>
      <p:graphicFrame>
        <p:nvGraphicFramePr>
          <p:cNvPr id="593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50938" y="3068638"/>
          <a:ext cx="5486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8" name="公式" r:id="rId3" imgW="1993680" imgH="253800" progId="Equation.3">
                  <p:embed/>
                </p:oleObj>
              </mc:Choice>
              <mc:Fallback>
                <p:oleObj name="公式" r:id="rId3" imgW="19936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068638"/>
                        <a:ext cx="54864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41325"/>
            <a:ext cx="7920111" cy="42132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rgbClr val="00FF00"/>
                </a:solidFill>
                <a:latin typeface="Times New Roman" pitchFamily="18" charset="0"/>
              </a:rPr>
              <a:t>b.</a:t>
            </a:r>
            <a:r>
              <a:rPr lang="en-US" altLang="zh-CN" sz="2400" b="1" dirty="0" smtClean="0">
                <a:solidFill>
                  <a:srgbClr val="00FF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FF00"/>
                </a:solidFill>
                <a:latin typeface="Arial"/>
              </a:rPr>
              <a:t>“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若误差负大且误差变化率正小时，则控制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00FF00"/>
                </a:solidFill>
              </a:rPr>
              <a:t>     量正中</a:t>
            </a:r>
            <a:r>
              <a:rPr lang="zh-CN" altLang="en-US" sz="2800" b="1" dirty="0" smtClean="0">
                <a:solidFill>
                  <a:srgbClr val="00FF00"/>
                </a:solidFill>
                <a:latin typeface="Arial"/>
              </a:rPr>
              <a:t>”</a:t>
            </a:r>
            <a:endParaRPr lang="zh-CN" altLang="en-US" sz="2800" b="1" dirty="0" smtClean="0">
              <a:solidFill>
                <a:srgbClr val="00FF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 smtClean="0">
              <a:solidFill>
                <a:srgbClr val="00FF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 smtClean="0"/>
              <a:t>            </a:t>
            </a:r>
            <a:r>
              <a:rPr lang="en-US" altLang="zh-CN" sz="2800" b="1" dirty="0" smtClean="0"/>
              <a:t>if</a:t>
            </a:r>
            <a:r>
              <a:rPr lang="en-US" altLang="zh-CN" sz="2800" b="1" u="sng" dirty="0" smtClean="0"/>
              <a:t> E</a:t>
            </a:r>
            <a:r>
              <a:rPr lang="en-US" altLang="zh-CN" sz="2800" b="1" dirty="0" smtClean="0"/>
              <a:t>=</a:t>
            </a:r>
            <a:r>
              <a:rPr lang="en-US" altLang="zh-CN" sz="2800" b="1" u="sng" dirty="0" smtClean="0"/>
              <a:t>NB </a:t>
            </a:r>
            <a:r>
              <a:rPr lang="en-US" altLang="zh-CN" sz="2800" b="1" dirty="0" smtClean="0"/>
              <a:t>and </a:t>
            </a:r>
            <a:r>
              <a:rPr lang="en-US" altLang="zh-CN" sz="2800" b="1" u="sng" dirty="0" smtClean="0"/>
              <a:t>EC</a:t>
            </a:r>
            <a:r>
              <a:rPr lang="en-US" altLang="zh-CN" sz="2800" b="1" dirty="0" smtClean="0"/>
              <a:t>=</a:t>
            </a:r>
            <a:r>
              <a:rPr lang="en-US" altLang="zh-CN" sz="2800" b="1" u="sng" dirty="0" smtClean="0"/>
              <a:t>PS</a:t>
            </a:r>
            <a:r>
              <a:rPr lang="en-US" altLang="zh-CN" sz="2800" b="1" dirty="0" smtClean="0"/>
              <a:t> then </a:t>
            </a:r>
            <a:r>
              <a:rPr lang="en-US" altLang="zh-CN" sz="2800" b="1" u="sng" dirty="0" smtClean="0"/>
              <a:t>U</a:t>
            </a:r>
            <a:r>
              <a:rPr lang="en-US" altLang="zh-CN" sz="2800" b="1" dirty="0" smtClean="0"/>
              <a:t>=</a:t>
            </a:r>
            <a:r>
              <a:rPr lang="en-US" altLang="zh-CN" sz="2800" b="1" u="sng" dirty="0" smtClean="0"/>
              <a:t>PM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zh-CN" sz="2800" b="1" dirty="0" smtClean="0"/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zh-CN" sz="2400" b="1" dirty="0" smtClean="0"/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altLang="zh-CN" sz="24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b="1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误差为负大，误差变化率为正小，系统输出有减小误差的趋势          消除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超调</a:t>
            </a:r>
            <a:r>
              <a:rPr lang="zh-CN" altLang="en-US" sz="2800" b="1" dirty="0" smtClean="0"/>
              <a:t>，所以应取较小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U.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b="1" dirty="0" smtClean="0"/>
          </a:p>
        </p:txBody>
      </p:sp>
      <p:graphicFrame>
        <p:nvGraphicFramePr>
          <p:cNvPr id="604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2708275"/>
          <a:ext cx="62118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公式" r:id="rId3" imgW="2044440" imgH="253800" progId="Equation.3">
                  <p:embed/>
                </p:oleObj>
              </mc:Choice>
              <mc:Fallback>
                <p:oleObj name="公式" r:id="rId3" imgW="204444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08275"/>
                        <a:ext cx="62118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AutoShape 7"/>
          <p:cNvSpPr>
            <a:spLocks noChangeArrowheads="1"/>
          </p:cNvSpPr>
          <p:nvPr/>
        </p:nvSpPr>
        <p:spPr bwMode="auto">
          <a:xfrm>
            <a:off x="3491880" y="4459287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53234" y="5985284"/>
            <a:ext cx="5982535" cy="480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rgbClr val="00FF00"/>
                </a:solidFill>
                <a:latin typeface="Times New Roman" pitchFamily="18" charset="0"/>
              </a:rPr>
              <a:t>c.</a:t>
            </a:r>
            <a:r>
              <a:rPr lang="en-US" altLang="zh-CN" sz="2800" b="1" dirty="0">
                <a:solidFill>
                  <a:srgbClr val="00FF00"/>
                </a:solidFill>
              </a:rPr>
              <a:t>   If </a:t>
            </a:r>
            <a:r>
              <a:rPr lang="en-US" altLang="zh-CN" sz="2800" b="1" u="sng" dirty="0" smtClean="0">
                <a:solidFill>
                  <a:srgbClr val="00FF00"/>
                </a:solidFill>
              </a:rPr>
              <a:t>E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=N</a:t>
            </a:r>
            <a:r>
              <a:rPr lang="en-US" altLang="zh-CN" sz="2800" b="1" u="sng" dirty="0" smtClean="0">
                <a:solidFill>
                  <a:srgbClr val="00FF00"/>
                </a:solidFill>
              </a:rPr>
              <a:t>B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 </a:t>
            </a:r>
            <a:r>
              <a:rPr lang="en-US" altLang="zh-CN" sz="2800" b="1" dirty="0">
                <a:solidFill>
                  <a:srgbClr val="00FF00"/>
                </a:solidFill>
              </a:rPr>
              <a:t>and </a:t>
            </a:r>
            <a:r>
              <a:rPr lang="en-US" altLang="zh-CN" sz="2800" b="1" u="sng" dirty="0">
                <a:solidFill>
                  <a:srgbClr val="00FF00"/>
                </a:solidFill>
              </a:rPr>
              <a:t>EC</a:t>
            </a:r>
            <a:r>
              <a:rPr lang="en-US" altLang="zh-CN" sz="2800" b="1" dirty="0">
                <a:solidFill>
                  <a:srgbClr val="00FF00"/>
                </a:solidFill>
              </a:rPr>
              <a:t>=</a:t>
            </a:r>
            <a:r>
              <a:rPr lang="en-US" altLang="zh-CN" sz="2800" b="1" u="sng" dirty="0">
                <a:solidFill>
                  <a:srgbClr val="00FF00"/>
                </a:solidFill>
              </a:rPr>
              <a:t>PB</a:t>
            </a:r>
            <a:r>
              <a:rPr lang="en-US" altLang="zh-CN" sz="2800" b="1" dirty="0">
                <a:solidFill>
                  <a:srgbClr val="00FF00"/>
                </a:solidFill>
              </a:rPr>
              <a:t> then </a:t>
            </a:r>
            <a:r>
              <a:rPr lang="en-US" altLang="zh-CN" sz="2800" b="1" u="sng" dirty="0">
                <a:solidFill>
                  <a:srgbClr val="00FF00"/>
                </a:solidFill>
              </a:rPr>
              <a:t>U</a:t>
            </a:r>
            <a:r>
              <a:rPr lang="en-US" altLang="zh-CN" sz="2800" b="1" dirty="0">
                <a:solidFill>
                  <a:srgbClr val="00FF00"/>
                </a:solidFill>
              </a:rPr>
              <a:t>=</a:t>
            </a:r>
            <a:r>
              <a:rPr lang="en-US" altLang="zh-CN" sz="2800" b="1" u="sng" dirty="0">
                <a:solidFill>
                  <a:srgbClr val="00FF00"/>
                </a:solidFill>
              </a:rPr>
              <a:t>ZO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225425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同理可得出共</a:t>
            </a:r>
            <a:r>
              <a:rPr lang="en-US" altLang="zh-CN" b="1" smtClean="0"/>
              <a:t>56</a:t>
            </a:r>
            <a:r>
              <a:rPr lang="zh-CN" altLang="en-US" b="1" smtClean="0"/>
              <a:t>条控制规则，如表所示：</a:t>
            </a:r>
          </a:p>
        </p:txBody>
      </p:sp>
      <p:sp>
        <p:nvSpPr>
          <p:cNvPr id="128003" name="Rectangle 103"/>
          <p:cNvSpPr>
            <a:spLocks noChangeArrowheads="1"/>
          </p:cNvSpPr>
          <p:nvPr/>
        </p:nvSpPr>
        <p:spPr bwMode="auto">
          <a:xfrm>
            <a:off x="1962150" y="2233613"/>
            <a:ext cx="67818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9879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98924"/>
              </p:ext>
            </p:extLst>
          </p:nvPr>
        </p:nvGraphicFramePr>
        <p:xfrm>
          <a:off x="971550" y="1700213"/>
          <a:ext cx="7772400" cy="4664079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  <a:gridCol w="971550"/>
                <a:gridCol w="971550"/>
                <a:gridCol w="971550"/>
                <a:gridCol w="971550"/>
                <a:gridCol w="971550"/>
                <a:gridCol w="971550"/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itchFamily="18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PM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PB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ZO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NB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96" name="AutoShape 196"/>
          <p:cNvSpPr>
            <a:spLocks noChangeArrowheads="1"/>
          </p:cNvSpPr>
          <p:nvPr/>
        </p:nvSpPr>
        <p:spPr bwMode="auto">
          <a:xfrm>
            <a:off x="5616575" y="1016000"/>
            <a:ext cx="1905000" cy="381000"/>
          </a:xfrm>
          <a:prstGeom prst="wedgeRectCallout">
            <a:avLst>
              <a:gd name="adj1" fmla="val -36500"/>
              <a:gd name="adj2" fmla="val 1758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u="sng">
                <a:solidFill>
                  <a:schemeClr val="bg2"/>
                </a:solidFill>
                <a:latin typeface="Tahoma" pitchFamily="34" charset="0"/>
              </a:rPr>
              <a:t>EC</a:t>
            </a:r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的语言变量</a:t>
            </a:r>
          </a:p>
        </p:txBody>
      </p:sp>
      <p:sp>
        <p:nvSpPr>
          <p:cNvPr id="128097" name="AutoShape 197"/>
          <p:cNvSpPr>
            <a:spLocks noChangeArrowheads="1"/>
          </p:cNvSpPr>
          <p:nvPr/>
        </p:nvSpPr>
        <p:spPr bwMode="auto">
          <a:xfrm flipH="1">
            <a:off x="-171450" y="2233613"/>
            <a:ext cx="914400" cy="762000"/>
          </a:xfrm>
          <a:prstGeom prst="wedgeRectCallout">
            <a:avLst>
              <a:gd name="adj1" fmla="val -112676"/>
              <a:gd name="adj2" fmla="val 258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 u="sng">
                <a:solidFill>
                  <a:schemeClr val="bg2"/>
                </a:solidFill>
                <a:latin typeface="Tahoma" pitchFamily="34" charset="0"/>
              </a:rPr>
              <a:t>E</a:t>
            </a:r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的语言变量</a:t>
            </a:r>
          </a:p>
        </p:txBody>
      </p:sp>
      <p:sp>
        <p:nvSpPr>
          <p:cNvPr id="128098" name="AutoShape 198"/>
          <p:cNvSpPr>
            <a:spLocks noChangeArrowheads="1"/>
          </p:cNvSpPr>
          <p:nvPr/>
        </p:nvSpPr>
        <p:spPr bwMode="auto">
          <a:xfrm flipH="1">
            <a:off x="1276350" y="862013"/>
            <a:ext cx="1524000" cy="457200"/>
          </a:xfrm>
          <a:prstGeom prst="wedgeRectCallout">
            <a:avLst>
              <a:gd name="adj1" fmla="val -114898"/>
              <a:gd name="adj2" fmla="val 38229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2"/>
                </a:solidFill>
                <a:latin typeface="Tahoma" pitchFamily="34" charset="0"/>
              </a:rPr>
              <a:t>控制规则</a:t>
            </a:r>
            <a:r>
              <a:rPr lang="en-US" altLang="zh-CN" b="1" u="sng">
                <a:solidFill>
                  <a:schemeClr val="bg2"/>
                </a:solidFill>
                <a:latin typeface="Tahoma" pitchFamily="34" charset="0"/>
              </a:rPr>
              <a:t>U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/>
          </a:p>
        </p:txBody>
      </p:sp>
      <p:graphicFrame>
        <p:nvGraphicFramePr>
          <p:cNvPr id="62466" name="Object 4"/>
          <p:cNvGraphicFramePr>
            <a:graphicFrameLocks noChangeAspect="1"/>
          </p:cNvGraphicFramePr>
          <p:nvPr/>
        </p:nvGraphicFramePr>
        <p:xfrm>
          <a:off x="2339975" y="2097088"/>
          <a:ext cx="35052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0" name="Equation" r:id="rId3" imgW="1371600" imgH="583920" progId="Equation.3">
                  <p:embed/>
                </p:oleObj>
              </mc:Choice>
              <mc:Fallback>
                <p:oleObj name="Equation" r:id="rId3" imgW="13716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097088"/>
                        <a:ext cx="350520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43825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如</a:t>
            </a:r>
          </a:p>
          <a:p>
            <a:pPr eaLnBrk="1" hangingPunct="1">
              <a:defRPr/>
            </a:pPr>
            <a:endParaRPr lang="zh-CN" altLang="en-US" sz="2800" b="1" smtClean="0"/>
          </a:p>
          <a:p>
            <a:pPr eaLnBrk="1" hangingPunct="1">
              <a:defRPr/>
            </a:pPr>
            <a:endParaRPr lang="zh-CN" altLang="en-US" sz="2800" b="1" smtClean="0"/>
          </a:p>
          <a:p>
            <a:pPr eaLnBrk="1" hangingPunct="1">
              <a:defRPr/>
            </a:pPr>
            <a:r>
              <a:rPr lang="zh-CN" altLang="en-US" sz="2800" b="1" smtClean="0"/>
              <a:t>如果精确量</a:t>
            </a:r>
            <a:r>
              <a:rPr lang="en-US" altLang="zh-CN" sz="2800" b="1" smtClean="0"/>
              <a:t>e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ec</a:t>
            </a:r>
            <a:r>
              <a:rPr lang="zh-CN" altLang="en-US" sz="2800" b="1" smtClean="0"/>
              <a:t>的实际变化范围：</a:t>
            </a:r>
          </a:p>
        </p:txBody>
      </p:sp>
      <p:graphicFrame>
        <p:nvGraphicFramePr>
          <p:cNvPr id="2050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76363" y="1619250"/>
          <a:ext cx="20589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3" imgW="850680" imgH="203040" progId="Equation.DSMT4">
                  <p:embed/>
                </p:oleObj>
              </mc:Choice>
              <mc:Fallback>
                <p:oleObj name="Equation" r:id="rId3" imgW="850680" imgH="2030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1619250"/>
                        <a:ext cx="205898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6363" y="2478088"/>
          <a:ext cx="32416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公式" r:id="rId5" imgW="1244520" imgH="203040" progId="Equation.3">
                  <p:embed/>
                </p:oleObj>
              </mc:Choice>
              <mc:Fallback>
                <p:oleObj name="公式" r:id="rId5" imgW="1244520" imgH="2030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478088"/>
                        <a:ext cx="32416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26"/>
          <p:cNvGraphicFramePr>
            <a:graphicFrameLocks noChangeAspect="1"/>
          </p:cNvGraphicFramePr>
          <p:nvPr/>
        </p:nvGraphicFramePr>
        <p:xfrm>
          <a:off x="4211638" y="1628775"/>
          <a:ext cx="19446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公式" r:id="rId7" imgW="863280" imgH="203040" progId="Equation.3">
                  <p:embed/>
                </p:oleObj>
              </mc:Choice>
              <mc:Fallback>
                <p:oleObj name="公式" r:id="rId7" imgW="863280" imgH="20304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28775"/>
                        <a:ext cx="194468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027"/>
          <p:cNvGraphicFramePr>
            <a:graphicFrameLocks noChangeAspect="1"/>
          </p:cNvGraphicFramePr>
          <p:nvPr/>
        </p:nvGraphicFramePr>
        <p:xfrm>
          <a:off x="2159000" y="4365625"/>
          <a:ext cx="33131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公式" r:id="rId9" imgW="749160" imgH="203040" progId="Equation.3">
                  <p:embed/>
                </p:oleObj>
              </mc:Choice>
              <mc:Fallback>
                <p:oleObj name="公式" r:id="rId9" imgW="749160" imgH="2030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365625"/>
                        <a:ext cx="33131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solidFill>
                  <a:schemeClr val="hlink"/>
                </a:solidFill>
              </a:rPr>
              <a:t>6.</a:t>
            </a:r>
            <a:r>
              <a:rPr lang="zh-CN" altLang="en-US" dirty="0" smtClean="0">
                <a:solidFill>
                  <a:schemeClr val="hlink"/>
                </a:solidFill>
              </a:rPr>
              <a:t>模糊控制查询表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zh-CN" altLang="en-US" b="1" dirty="0">
                <a:solidFill>
                  <a:schemeClr val="hlink"/>
                </a:solidFill>
              </a:rPr>
              <a:t>模糊控制查询</a:t>
            </a:r>
            <a:r>
              <a:rPr lang="zh-CN" altLang="en-US" b="1" dirty="0" smtClean="0">
                <a:solidFill>
                  <a:schemeClr val="hlink"/>
                </a:solidFill>
              </a:rPr>
              <a:t>表：依据输入量（量化值），根据建立的模糊规则，查询相应的输出量（量化值）。</a:t>
            </a:r>
            <a:endParaRPr lang="en-US" altLang="zh-CN" b="1" dirty="0" smtClean="0">
              <a:solidFill>
                <a:schemeClr val="hlink"/>
              </a:solidFill>
            </a:endParaRPr>
          </a:p>
          <a:p>
            <a:pPr eaLnBrk="1" hangingPunct="1">
              <a:buNone/>
              <a:defRPr/>
            </a:pPr>
            <a:endParaRPr lang="en-US" altLang="zh-CN" b="1" dirty="0" smtClean="0">
              <a:solidFill>
                <a:schemeClr val="hlink"/>
              </a:solidFill>
            </a:endParaRPr>
          </a:p>
          <a:p>
            <a:pPr eaLnBrk="1" hangingPunct="1"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方法： </a:t>
            </a:r>
            <a:endParaRPr lang="en-US" altLang="zh-CN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（</a:t>
            </a:r>
            <a:r>
              <a:rPr lang="en-US" altLang="zh-CN" b="1" dirty="0" smtClean="0">
                <a:solidFill>
                  <a:schemeClr val="hlink"/>
                </a:solidFill>
              </a:rPr>
              <a:t>1</a:t>
            </a:r>
            <a:r>
              <a:rPr lang="zh-CN" altLang="en-US" b="1" dirty="0" smtClean="0">
                <a:solidFill>
                  <a:schemeClr val="hlink"/>
                </a:solidFill>
              </a:rPr>
              <a:t>）间接法求取模糊控制表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hlink"/>
                </a:solidFill>
              </a:rPr>
              <a:t>（</a:t>
            </a:r>
            <a:r>
              <a:rPr lang="en-US" altLang="zh-CN" b="1" dirty="0" smtClean="0">
                <a:solidFill>
                  <a:schemeClr val="hlink"/>
                </a:solidFill>
              </a:rPr>
              <a:t>2</a:t>
            </a:r>
            <a:r>
              <a:rPr lang="zh-CN" altLang="en-US" b="1" dirty="0" smtClean="0">
                <a:solidFill>
                  <a:schemeClr val="hlink"/>
                </a:solidFill>
              </a:rPr>
              <a:t>）</a:t>
            </a:r>
            <a:r>
              <a:rPr lang="en-US" altLang="zh-CN" b="1" dirty="0" err="1" smtClean="0">
                <a:solidFill>
                  <a:schemeClr val="hlink"/>
                </a:solidFill>
              </a:rPr>
              <a:t>Mamdani</a:t>
            </a:r>
            <a:r>
              <a:rPr lang="zh-CN" altLang="en-US" b="1" dirty="0" smtClean="0">
                <a:solidFill>
                  <a:schemeClr val="hlink"/>
                </a:solidFill>
              </a:rPr>
              <a:t>直接推理法</a:t>
            </a:r>
          </a:p>
          <a:p>
            <a:pPr eaLnBrk="1" hangingPunct="1">
              <a:defRPr/>
            </a:pPr>
            <a:endParaRPr lang="en-US" altLang="zh-CN" b="1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>
                <a:solidFill>
                  <a:srgbClr val="00FF00"/>
                </a:solidFill>
              </a:rPr>
              <a:t>（</a:t>
            </a:r>
            <a:r>
              <a:rPr lang="en-US" altLang="zh-CN" smtClean="0">
                <a:solidFill>
                  <a:srgbClr val="00FF00"/>
                </a:solidFill>
              </a:rPr>
              <a:t>1</a:t>
            </a:r>
            <a:r>
              <a:rPr lang="zh-CN" altLang="en-US" smtClean="0">
                <a:solidFill>
                  <a:srgbClr val="00FF00"/>
                </a:solidFill>
              </a:rPr>
              <a:t>）</a:t>
            </a:r>
            <a:r>
              <a:rPr lang="zh-CN" altLang="en-US" b="1" smtClean="0">
                <a:solidFill>
                  <a:srgbClr val="00FF00"/>
                </a:solidFill>
              </a:rPr>
              <a:t>直接法求取模糊控制表</a:t>
            </a:r>
          </a:p>
        </p:txBody>
      </p:sp>
      <p:graphicFrame>
        <p:nvGraphicFramePr>
          <p:cNvPr id="63490" name="Object 4"/>
          <p:cNvGraphicFramePr>
            <a:graphicFrameLocks noChangeAspect="1"/>
          </p:cNvGraphicFramePr>
          <p:nvPr/>
        </p:nvGraphicFramePr>
        <p:xfrm>
          <a:off x="1584325" y="1125538"/>
          <a:ext cx="48736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0" name="Equation" r:id="rId3" imgW="1904760" imgH="228600" progId="Equation.DSMT4">
                  <p:embed/>
                </p:oleObj>
              </mc:Choice>
              <mc:Fallback>
                <p:oleObj name="Equation" r:id="rId3" imgW="19047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125538"/>
                        <a:ext cx="487362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5"/>
          <p:cNvGraphicFramePr>
            <a:graphicFrameLocks noChangeAspect="1"/>
          </p:cNvGraphicFramePr>
          <p:nvPr/>
        </p:nvGraphicFramePr>
        <p:xfrm>
          <a:off x="468313" y="2133600"/>
          <a:ext cx="7467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Equation" r:id="rId5" imgW="3073320" imgH="228600" progId="Equation.DSMT4">
                  <p:embed/>
                </p:oleObj>
              </mc:Choice>
              <mc:Fallback>
                <p:oleObj name="Equation" r:id="rId5" imgW="30733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133600"/>
                        <a:ext cx="7467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6"/>
          <p:cNvGraphicFramePr>
            <a:graphicFrameLocks noChangeAspect="1"/>
          </p:cNvGraphicFramePr>
          <p:nvPr/>
        </p:nvGraphicFramePr>
        <p:xfrm>
          <a:off x="1258888" y="3141663"/>
          <a:ext cx="536892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2" name="Equation" r:id="rId7" imgW="2209680" imgH="711000" progId="Equation.DSMT4">
                  <p:embed/>
                </p:oleObj>
              </mc:Choice>
              <mc:Fallback>
                <p:oleObj name="Equation" r:id="rId7" imgW="22096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5368925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8882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graphicFrame>
        <p:nvGraphicFramePr>
          <p:cNvPr id="64514" name="Object 4"/>
          <p:cNvGraphicFramePr>
            <a:graphicFrameLocks noChangeAspect="1"/>
          </p:cNvGraphicFramePr>
          <p:nvPr/>
        </p:nvGraphicFramePr>
        <p:xfrm>
          <a:off x="863600" y="368300"/>
          <a:ext cx="6138863" cy="627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3" imgW="2527200" imgH="2082600" progId="Equation.DSMT4">
                  <p:embed/>
                </p:oleObj>
              </mc:Choice>
              <mc:Fallback>
                <p:oleObj name="Equation" r:id="rId3" imgW="2527200" imgH="20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68300"/>
                        <a:ext cx="6138863" cy="627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graphicFrame>
        <p:nvGraphicFramePr>
          <p:cNvPr id="65538" name="Object 4"/>
          <p:cNvGraphicFramePr>
            <a:graphicFrameLocks noChangeAspect="1"/>
          </p:cNvGraphicFramePr>
          <p:nvPr/>
        </p:nvGraphicFramePr>
        <p:xfrm>
          <a:off x="287338" y="1557338"/>
          <a:ext cx="8305800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2" name="Equation" r:id="rId3" imgW="2552400" imgH="939600" progId="Equation.DSMT4">
                  <p:embed/>
                </p:oleObj>
              </mc:Choice>
              <mc:Fallback>
                <p:oleObj name="Equation" r:id="rId3" imgW="255240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557338"/>
                        <a:ext cx="8305800" cy="305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17713"/>
            <a:ext cx="7888288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graphicFrame>
        <p:nvGraphicFramePr>
          <p:cNvPr id="66562" name="Object 4"/>
          <p:cNvGraphicFramePr>
            <a:graphicFrameLocks noChangeAspect="1"/>
          </p:cNvGraphicFramePr>
          <p:nvPr/>
        </p:nvGraphicFramePr>
        <p:xfrm>
          <a:off x="647700" y="692150"/>
          <a:ext cx="63881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9" name="Equation" r:id="rId3" imgW="2628720" imgH="241200" progId="Equation.DSMT4">
                  <p:embed/>
                </p:oleObj>
              </mc:Choice>
              <mc:Fallback>
                <p:oleObj name="Equation" r:id="rId3" imgW="26287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692150"/>
                        <a:ext cx="63881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6"/>
          <p:cNvGraphicFramePr>
            <a:graphicFrameLocks noChangeAspect="1"/>
          </p:cNvGraphicFramePr>
          <p:nvPr/>
        </p:nvGraphicFramePr>
        <p:xfrm>
          <a:off x="1619250" y="1952625"/>
          <a:ext cx="31162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5" imgW="1282680" imgH="711000" progId="Equation.DSMT4">
                  <p:embed/>
                </p:oleObj>
              </mc:Choice>
              <mc:Fallback>
                <p:oleObj name="Equation" r:id="rId5" imgW="12826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52625"/>
                        <a:ext cx="3116263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755650" y="549275"/>
          <a:ext cx="28082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9" name="Equation" r:id="rId3" imgW="1155600" imgH="241200" progId="Equation.DSMT4">
                  <p:embed/>
                </p:oleObj>
              </mc:Choice>
              <mc:Fallback>
                <p:oleObj name="Equation" r:id="rId3" imgW="11556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9275"/>
                        <a:ext cx="28082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5"/>
          <p:cNvGraphicFramePr>
            <a:graphicFrameLocks noChangeAspect="1"/>
          </p:cNvGraphicFramePr>
          <p:nvPr/>
        </p:nvGraphicFramePr>
        <p:xfrm>
          <a:off x="1116013" y="1592263"/>
          <a:ext cx="561657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5" imgW="2311200" imgH="253800" progId="Equation.DSMT4">
                  <p:embed/>
                </p:oleObj>
              </mc:Choice>
              <mc:Fallback>
                <p:oleObj name="Equation" r:id="rId5" imgW="23112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92263"/>
                        <a:ext cx="5616575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6"/>
          <p:cNvGraphicFramePr>
            <a:graphicFrameLocks noChangeAspect="1"/>
          </p:cNvGraphicFramePr>
          <p:nvPr/>
        </p:nvGraphicFramePr>
        <p:xfrm>
          <a:off x="1079500" y="2708275"/>
          <a:ext cx="59864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1" name="Equation" r:id="rId7" imgW="2463480" imgH="253800" progId="Equation.DSMT4">
                  <p:embed/>
                </p:oleObj>
              </mc:Choice>
              <mc:Fallback>
                <p:oleObj name="Equation" r:id="rId7" imgW="24634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708275"/>
                        <a:ext cx="598646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Line 7"/>
          <p:cNvSpPr>
            <a:spLocks noChangeShapeType="1"/>
          </p:cNvSpPr>
          <p:nvPr/>
        </p:nvSpPr>
        <p:spPr bwMode="auto">
          <a:xfrm>
            <a:off x="2771775" y="3500438"/>
            <a:ext cx="360363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6516688" y="3465513"/>
            <a:ext cx="3603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" name="Line 9"/>
          <p:cNvSpPr>
            <a:spLocks noChangeShapeType="1"/>
          </p:cNvSpPr>
          <p:nvPr/>
        </p:nvSpPr>
        <p:spPr bwMode="auto">
          <a:xfrm>
            <a:off x="4643438" y="3465513"/>
            <a:ext cx="3603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8313" y="657225"/>
          <a:ext cx="77724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3" imgW="2628720" imgH="241200" progId="Equation.DSMT4">
                  <p:embed/>
                </p:oleObj>
              </mc:Choice>
              <mc:Fallback>
                <p:oleObj name="Equation" r:id="rId3" imgW="262872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57225"/>
                        <a:ext cx="77724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1223963" y="1773238"/>
          <a:ext cx="311626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5" imgW="1282680" imgH="711000" progId="Equation.DSMT4">
                  <p:embed/>
                </p:oleObj>
              </mc:Choice>
              <mc:Fallback>
                <p:oleObj name="Equation" r:id="rId5" imgW="128268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773238"/>
                        <a:ext cx="3116262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03238" y="584200"/>
          <a:ext cx="7772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0" name="Equation" r:id="rId3" imgW="2514600" imgH="253800" progId="Equation.DSMT4">
                  <p:embed/>
                </p:oleObj>
              </mc:Choice>
              <mc:Fallback>
                <p:oleObj name="Equation" r:id="rId3" imgW="251460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584200"/>
                        <a:ext cx="7772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5"/>
          <p:cNvGraphicFramePr>
            <a:graphicFrameLocks noChangeAspect="1"/>
          </p:cNvGraphicFramePr>
          <p:nvPr/>
        </p:nvGraphicFramePr>
        <p:xfrm>
          <a:off x="1079500" y="1808163"/>
          <a:ext cx="61102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Equation" r:id="rId5" imgW="2514600" imgH="253800" progId="Equation.DSMT4">
                  <p:embed/>
                </p:oleObj>
              </mc:Choice>
              <mc:Fallback>
                <p:oleObj name="Equation" r:id="rId5" imgW="251460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808163"/>
                        <a:ext cx="611028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graphicFrame>
        <p:nvGraphicFramePr>
          <p:cNvPr id="70658" name="Object 4"/>
          <p:cNvGraphicFramePr>
            <a:graphicFrameLocks noChangeAspect="1"/>
          </p:cNvGraphicFramePr>
          <p:nvPr/>
        </p:nvGraphicFramePr>
        <p:xfrm>
          <a:off x="611188" y="765175"/>
          <a:ext cx="59324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3" name="Equation" r:id="rId3" imgW="2006280" imgH="241200" progId="Equation.DSMT4">
                  <p:embed/>
                </p:oleObj>
              </mc:Choice>
              <mc:Fallback>
                <p:oleObj name="Equation" r:id="rId3" imgW="20062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5932487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5"/>
          <p:cNvGraphicFramePr>
            <a:graphicFrameLocks noChangeAspect="1"/>
          </p:cNvGraphicFramePr>
          <p:nvPr/>
        </p:nvGraphicFramePr>
        <p:xfrm>
          <a:off x="2287588" y="3051175"/>
          <a:ext cx="42052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4" name="Equation" r:id="rId5" imgW="1422360" imgH="241200" progId="Equation.DSMT4">
                  <p:embed/>
                </p:oleObj>
              </mc:Choice>
              <mc:Fallback>
                <p:oleObj name="Equation" r:id="rId5" imgW="14223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051175"/>
                        <a:ext cx="4205287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6"/>
          <p:cNvGraphicFramePr>
            <a:graphicFrameLocks noChangeAspect="1"/>
          </p:cNvGraphicFramePr>
          <p:nvPr/>
        </p:nvGraphicFramePr>
        <p:xfrm>
          <a:off x="4344988" y="1831975"/>
          <a:ext cx="12398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5" name="Equation" r:id="rId7" imgW="419040" imgH="203040" progId="Equation.DSMT4">
                  <p:embed/>
                </p:oleObj>
              </mc:Choice>
              <mc:Fallback>
                <p:oleObj name="Equation" r:id="rId7" imgW="4190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1831975"/>
                        <a:ext cx="12398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7"/>
          <p:cNvGraphicFramePr>
            <a:graphicFrameLocks noChangeAspect="1"/>
          </p:cNvGraphicFramePr>
          <p:nvPr/>
        </p:nvGraphicFramePr>
        <p:xfrm>
          <a:off x="4344988" y="4194175"/>
          <a:ext cx="12398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6" name="Equation" r:id="rId9" imgW="419040" imgH="203040" progId="Equation.DSMT4">
                  <p:embed/>
                </p:oleObj>
              </mc:Choice>
              <mc:Fallback>
                <p:oleObj name="Equation" r:id="rId9" imgW="41904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4194175"/>
                        <a:ext cx="123983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AutoShape 8"/>
          <p:cNvSpPr>
            <a:spLocks noChangeArrowheads="1"/>
          </p:cNvSpPr>
          <p:nvPr/>
        </p:nvSpPr>
        <p:spPr bwMode="auto">
          <a:xfrm>
            <a:off x="4802188" y="1374775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4" name="AutoShape 9"/>
          <p:cNvSpPr>
            <a:spLocks noChangeArrowheads="1"/>
          </p:cNvSpPr>
          <p:nvPr/>
        </p:nvSpPr>
        <p:spPr bwMode="auto">
          <a:xfrm>
            <a:off x="4725988" y="3660775"/>
            <a:ext cx="228600" cy="5334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</a:t>
            </a:r>
          </a:p>
        </p:txBody>
      </p:sp>
      <p:graphicFrame>
        <p:nvGraphicFramePr>
          <p:cNvPr id="71682" name="Object 4"/>
          <p:cNvGraphicFramePr>
            <a:graphicFrameLocks noChangeAspect="1"/>
          </p:cNvGraphicFramePr>
          <p:nvPr/>
        </p:nvGraphicFramePr>
        <p:xfrm>
          <a:off x="647700" y="549275"/>
          <a:ext cx="5819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Equation" r:id="rId3" imgW="1968480" imgH="253800" progId="Equation.DSMT4">
                  <p:embed/>
                </p:oleObj>
              </mc:Choice>
              <mc:Fallback>
                <p:oleObj name="Equation" r:id="rId3" imgW="1968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49275"/>
                        <a:ext cx="5819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5"/>
          <p:cNvGraphicFramePr>
            <a:graphicFrameLocks noChangeAspect="1"/>
          </p:cNvGraphicFramePr>
          <p:nvPr/>
        </p:nvGraphicFramePr>
        <p:xfrm>
          <a:off x="1638300" y="1692275"/>
          <a:ext cx="47688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Equation" r:id="rId5" imgW="1612800" imgH="241200" progId="Equation.DSMT4">
                  <p:embed/>
                </p:oleObj>
              </mc:Choice>
              <mc:Fallback>
                <p:oleObj name="Equation" r:id="rId5" imgW="16128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692275"/>
                        <a:ext cx="47688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6"/>
          <p:cNvGraphicFramePr>
            <a:graphicFrameLocks noChangeAspect="1"/>
          </p:cNvGraphicFramePr>
          <p:nvPr/>
        </p:nvGraphicFramePr>
        <p:xfrm>
          <a:off x="3619500" y="2606675"/>
          <a:ext cx="2254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8" name="Equation" r:id="rId7" imgW="75960" imgH="177480" progId="Equation.DSMT4">
                  <p:embed/>
                </p:oleObj>
              </mc:Choice>
              <mc:Fallback>
                <p:oleObj name="Equation" r:id="rId7" imgW="759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606675"/>
                        <a:ext cx="2254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7"/>
          <p:cNvGraphicFramePr>
            <a:graphicFrameLocks noChangeAspect="1"/>
          </p:cNvGraphicFramePr>
          <p:nvPr/>
        </p:nvGraphicFramePr>
        <p:xfrm>
          <a:off x="1619250" y="3213100"/>
          <a:ext cx="48053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9" name="Equation" r:id="rId9" imgW="1625400" imgH="241200" progId="Equation.DSMT4">
                  <p:embed/>
                </p:oleObj>
              </mc:Choice>
              <mc:Fallback>
                <p:oleObj name="Equation" r:id="rId9" imgW="16254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13100"/>
                        <a:ext cx="48053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Line 8"/>
          <p:cNvSpPr>
            <a:spLocks noChangeShapeType="1"/>
          </p:cNvSpPr>
          <p:nvPr/>
        </p:nvSpPr>
        <p:spPr bwMode="auto">
          <a:xfrm>
            <a:off x="5795963" y="3897313"/>
            <a:ext cx="3603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12763"/>
            <a:ext cx="4033838" cy="4525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则　</a:t>
            </a:r>
          </a:p>
        </p:txBody>
      </p:sp>
      <p:graphicFrame>
        <p:nvGraphicFramePr>
          <p:cNvPr id="30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23963" y="1449388"/>
          <a:ext cx="62531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2044440" imgH="228600" progId="Equation.DSMT4">
                  <p:embed/>
                </p:oleObj>
              </mc:Choice>
              <mc:Fallback>
                <p:oleObj name="Equation" r:id="rId3" imgW="2044440" imgH="228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449388"/>
                        <a:ext cx="625316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7450" y="2565400"/>
          <a:ext cx="437832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307880" imgH="393480" progId="Equation.DSMT4">
                  <p:embed/>
                </p:oleObj>
              </mc:Choice>
              <mc:Fallback>
                <p:oleObj name="Equation" r:id="rId5" imgW="1307880" imgH="39348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5400"/>
                        <a:ext cx="437832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1187450" y="4257675"/>
          <a:ext cx="45767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1447560" imgH="393480" progId="Equation.DSMT4">
                  <p:embed/>
                </p:oleObj>
              </mc:Choice>
              <mc:Fallback>
                <p:oleObj name="Equation" r:id="rId7" imgW="1447560" imgH="39348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57675"/>
                        <a:ext cx="4576763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611188" y="549275"/>
          <a:ext cx="52435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2" name="Equation" r:id="rId3" imgW="1981080" imgH="228600" progId="Equation.DSMT4">
                  <p:embed/>
                </p:oleObj>
              </mc:Choice>
              <mc:Fallback>
                <p:oleObj name="Equation" r:id="rId3" imgW="1981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9275"/>
                        <a:ext cx="52435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5"/>
          <p:cNvGraphicFramePr>
            <a:graphicFrameLocks noChangeAspect="1"/>
          </p:cNvGraphicFramePr>
          <p:nvPr/>
        </p:nvGraphicFramePr>
        <p:xfrm>
          <a:off x="611188" y="1520825"/>
          <a:ext cx="593248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3" name="Equation" r:id="rId5" imgW="2006280" imgH="253800" progId="Equation.DSMT4">
                  <p:embed/>
                </p:oleObj>
              </mc:Choice>
              <mc:Fallback>
                <p:oleObj name="Equation" r:id="rId5" imgW="200628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20825"/>
                        <a:ext cx="593248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6"/>
          <p:cNvGraphicFramePr>
            <a:graphicFrameLocks noChangeAspect="1"/>
          </p:cNvGraphicFramePr>
          <p:nvPr/>
        </p:nvGraphicFramePr>
        <p:xfrm>
          <a:off x="1581150" y="2663825"/>
          <a:ext cx="49196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4" name="Equation" r:id="rId7" imgW="1663560" imgH="241200" progId="Equation.DSMT4">
                  <p:embed/>
                </p:oleObj>
              </mc:Choice>
              <mc:Fallback>
                <p:oleObj name="Equation" r:id="rId7" imgW="166356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3825"/>
                        <a:ext cx="49196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7"/>
          <p:cNvGraphicFramePr>
            <a:graphicFrameLocks noChangeAspect="1"/>
          </p:cNvGraphicFramePr>
          <p:nvPr/>
        </p:nvGraphicFramePr>
        <p:xfrm>
          <a:off x="3714750" y="3502025"/>
          <a:ext cx="2254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Equation" r:id="rId9" imgW="75960" imgH="177480" progId="Equation.DSMT4">
                  <p:embed/>
                </p:oleObj>
              </mc:Choice>
              <mc:Fallback>
                <p:oleObj name="Equation" r:id="rId9" imgW="7596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3502025"/>
                        <a:ext cx="2254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8"/>
          <p:cNvGraphicFramePr>
            <a:graphicFrameLocks noChangeAspect="1"/>
          </p:cNvGraphicFramePr>
          <p:nvPr/>
        </p:nvGraphicFramePr>
        <p:xfrm>
          <a:off x="1577975" y="3959225"/>
          <a:ext cx="49561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Equation" r:id="rId11" imgW="1676160" imgH="241200" progId="Equation.DSMT4">
                  <p:embed/>
                </p:oleObj>
              </mc:Choice>
              <mc:Fallback>
                <p:oleObj name="Equation" r:id="rId11" imgW="16761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959225"/>
                        <a:ext cx="49561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Line 9"/>
          <p:cNvSpPr>
            <a:spLocks noChangeShapeType="1"/>
          </p:cNvSpPr>
          <p:nvPr/>
        </p:nvSpPr>
        <p:spPr bwMode="auto">
          <a:xfrm>
            <a:off x="6008688" y="4673600"/>
            <a:ext cx="3603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079500" y="657225"/>
          <a:ext cx="17716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3" imgW="647640" imgH="380880" progId="Equation.DSMT4">
                  <p:embed/>
                </p:oleObj>
              </mc:Choice>
              <mc:Fallback>
                <p:oleObj name="Equation" r:id="rId3" imgW="64764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657225"/>
                        <a:ext cx="17716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5"/>
          <p:cNvGraphicFramePr>
            <a:graphicFrameLocks noChangeAspect="1"/>
          </p:cNvGraphicFramePr>
          <p:nvPr/>
        </p:nvGraphicFramePr>
        <p:xfrm>
          <a:off x="1636713" y="3243263"/>
          <a:ext cx="1968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Equation" r:id="rId5" imgW="761760" imgH="203040" progId="Equation.DSMT4">
                  <p:embed/>
                </p:oleObj>
              </mc:Choice>
              <mc:Fallback>
                <p:oleObj name="Equation" r:id="rId5" imgW="76176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243263"/>
                        <a:ext cx="19685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AutoShape 6"/>
          <p:cNvSpPr>
            <a:spLocks noChangeArrowheads="1"/>
          </p:cNvSpPr>
          <p:nvPr/>
        </p:nvSpPr>
        <p:spPr bwMode="auto">
          <a:xfrm>
            <a:off x="2474913" y="2100263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2" name="Object 9"/>
          <p:cNvGraphicFramePr>
            <a:graphicFrameLocks noChangeAspect="1"/>
          </p:cNvGraphicFramePr>
          <p:nvPr/>
        </p:nvGraphicFramePr>
        <p:xfrm>
          <a:off x="3008313" y="2176463"/>
          <a:ext cx="2460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Equation" r:id="rId7" imgW="952200" imgH="203040" progId="Equation.DSMT4">
                  <p:embed/>
                </p:oleObj>
              </mc:Choice>
              <mc:Fallback>
                <p:oleObj name="Equation" r:id="rId7" imgW="95220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2176463"/>
                        <a:ext cx="2460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</a:t>
            </a:r>
          </a:p>
        </p:txBody>
      </p:sp>
      <p:graphicFrame>
        <p:nvGraphicFramePr>
          <p:cNvPr id="74754" name="Object 4"/>
          <p:cNvGraphicFramePr>
            <a:graphicFrameLocks noChangeAspect="1"/>
          </p:cNvGraphicFramePr>
          <p:nvPr/>
        </p:nvGraphicFramePr>
        <p:xfrm>
          <a:off x="457200" y="762000"/>
          <a:ext cx="6429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Equation" r:id="rId3" imgW="2489040" imgH="241200" progId="Equation.DSMT4">
                  <p:embed/>
                </p:oleObj>
              </mc:Choice>
              <mc:Fallback>
                <p:oleObj name="Equation" r:id="rId3" imgW="248904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2000"/>
                        <a:ext cx="64293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5"/>
          <p:cNvGraphicFramePr>
            <a:graphicFrameLocks noChangeAspect="1"/>
          </p:cNvGraphicFramePr>
          <p:nvPr/>
        </p:nvGraphicFramePr>
        <p:xfrm>
          <a:off x="2133600" y="2438400"/>
          <a:ext cx="3543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Equation" r:id="rId5" imgW="1371600" imgH="203040" progId="Equation.DSMT4">
                  <p:embed/>
                </p:oleObj>
              </mc:Choice>
              <mc:Fallback>
                <p:oleObj name="Equation" r:id="rId5" imgW="13716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35433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AutoShape 6"/>
          <p:cNvSpPr>
            <a:spLocks noChangeArrowheads="1"/>
          </p:cNvSpPr>
          <p:nvPr/>
        </p:nvSpPr>
        <p:spPr bwMode="auto">
          <a:xfrm>
            <a:off x="3581400" y="16764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4756" name="Object 7"/>
          <p:cNvGraphicFramePr>
            <a:graphicFrameLocks noChangeAspect="1"/>
          </p:cNvGraphicFramePr>
          <p:nvPr/>
        </p:nvGraphicFramePr>
        <p:xfrm>
          <a:off x="2819400" y="3886200"/>
          <a:ext cx="2098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Equation" r:id="rId7" imgW="812520" imgH="203040" progId="Equation.DSMT4">
                  <p:embed/>
                </p:oleObj>
              </mc:Choice>
              <mc:Fallback>
                <p:oleObj name="Equation" r:id="rId7" imgW="8125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20986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3657600" y="312420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4757" name="Object 9"/>
          <p:cNvGraphicFramePr>
            <a:graphicFrameLocks noChangeAspect="1"/>
          </p:cNvGraphicFramePr>
          <p:nvPr/>
        </p:nvGraphicFramePr>
        <p:xfrm>
          <a:off x="5867400" y="3810000"/>
          <a:ext cx="20669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Equation" r:id="rId9" imgW="799920" imgH="203040" progId="Equation.DSMT4">
                  <p:embed/>
                </p:oleObj>
              </mc:Choice>
              <mc:Fallback>
                <p:oleObj name="Equation" r:id="rId9" imgW="7999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10000"/>
                        <a:ext cx="20669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AutoShape 10"/>
          <p:cNvSpPr>
            <a:spLocks noChangeArrowheads="1"/>
          </p:cNvSpPr>
          <p:nvPr/>
        </p:nvSpPr>
        <p:spPr bwMode="auto">
          <a:xfrm>
            <a:off x="4967288" y="40417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/>
              <a:t> </a:t>
            </a:r>
          </a:p>
        </p:txBody>
      </p:sp>
      <p:graphicFrame>
        <p:nvGraphicFramePr>
          <p:cNvPr id="75778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Rectangle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4"/>
          <p:cNvGraphicFramePr>
            <a:graphicFrameLocks noChangeAspect="1"/>
          </p:cNvGraphicFramePr>
          <p:nvPr/>
        </p:nvGraphicFramePr>
        <p:xfrm>
          <a:off x="1584325" y="1484313"/>
          <a:ext cx="4114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Equation" r:id="rId4" imgW="1320480" imgH="241200" progId="Equation.DSMT4">
                  <p:embed/>
                </p:oleObj>
              </mc:Choice>
              <mc:Fallback>
                <p:oleObj name="Equation" r:id="rId4" imgW="13204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484313"/>
                        <a:ext cx="4114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Rectangle 6"/>
          <p:cNvSpPr>
            <a:spLocks noGrp="1" noChangeArrowheads="1"/>
          </p:cNvSpPr>
          <p:nvPr>
            <p:ph type="title"/>
          </p:nvPr>
        </p:nvSpPr>
        <p:spPr>
          <a:xfrm>
            <a:off x="-936625" y="0"/>
            <a:ext cx="8229600" cy="1143000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00FF00"/>
                </a:solidFill>
              </a:rPr>
              <a:t>（</a:t>
            </a:r>
            <a:r>
              <a:rPr lang="en-US" altLang="zh-CN" sz="3200" dirty="0" smtClean="0">
                <a:solidFill>
                  <a:srgbClr val="00FF00"/>
                </a:solidFill>
              </a:rPr>
              <a:t>1</a:t>
            </a:r>
            <a:r>
              <a:rPr lang="zh-CN" altLang="en-US" sz="3200" dirty="0" smtClean="0">
                <a:solidFill>
                  <a:srgbClr val="00FF00"/>
                </a:solidFill>
              </a:rPr>
              <a:t>）间接法求取模糊控制表</a:t>
            </a:r>
          </a:p>
        </p:txBody>
      </p:sp>
      <p:graphicFrame>
        <p:nvGraphicFramePr>
          <p:cNvPr id="75780" name="Object 7"/>
          <p:cNvGraphicFramePr>
            <a:graphicFrameLocks noChangeAspect="1"/>
          </p:cNvGraphicFramePr>
          <p:nvPr/>
        </p:nvGraphicFramePr>
        <p:xfrm>
          <a:off x="1008063" y="2528888"/>
          <a:ext cx="5791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Equation" r:id="rId6" imgW="1942920" imgH="215640" progId="Equation.DSMT4">
                  <p:embed/>
                </p:oleObj>
              </mc:Choice>
              <mc:Fallback>
                <p:oleObj name="Equation" r:id="rId6" imgW="194292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528888"/>
                        <a:ext cx="5791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8"/>
          <p:cNvGraphicFramePr>
            <a:graphicFrameLocks noChangeAspect="1"/>
          </p:cNvGraphicFramePr>
          <p:nvPr/>
        </p:nvGraphicFramePr>
        <p:xfrm>
          <a:off x="1619250" y="3284538"/>
          <a:ext cx="46863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Equation" r:id="rId8" imgW="1384200" imgH="393480" progId="Equation.DSMT4">
                  <p:embed/>
                </p:oleObj>
              </mc:Choice>
              <mc:Fallback>
                <p:oleObj name="Equation" r:id="rId8" imgW="13842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46863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</p:txBody>
      </p:sp>
      <p:graphicFrame>
        <p:nvGraphicFramePr>
          <p:cNvPr id="76802" name="Object 4"/>
          <p:cNvGraphicFramePr>
            <a:graphicFrameLocks noChangeAspect="1"/>
          </p:cNvGraphicFramePr>
          <p:nvPr/>
        </p:nvGraphicFramePr>
        <p:xfrm>
          <a:off x="503238" y="620713"/>
          <a:ext cx="522128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9" name="Equation" r:id="rId3" imgW="1752480" imgH="253800" progId="Equation.DSMT4">
                  <p:embed/>
                </p:oleObj>
              </mc:Choice>
              <mc:Fallback>
                <p:oleObj name="Equation" r:id="rId3" imgW="175248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620713"/>
                        <a:ext cx="522128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5"/>
          <p:cNvGraphicFramePr>
            <a:graphicFrameLocks noChangeAspect="1"/>
          </p:cNvGraphicFramePr>
          <p:nvPr/>
        </p:nvGraphicFramePr>
        <p:xfrm>
          <a:off x="1646238" y="1916113"/>
          <a:ext cx="36798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Equation" r:id="rId5" imgW="1180800" imgH="266400" progId="Equation.DSMT4">
                  <p:embed/>
                </p:oleObj>
              </mc:Choice>
              <mc:Fallback>
                <p:oleObj name="Equation" r:id="rId5" imgW="1180800" imgH="26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1916113"/>
                        <a:ext cx="36798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6"/>
          <p:cNvGraphicFramePr>
            <a:graphicFrameLocks noChangeAspect="1"/>
          </p:cNvGraphicFramePr>
          <p:nvPr/>
        </p:nvGraphicFramePr>
        <p:xfrm>
          <a:off x="579438" y="3135313"/>
          <a:ext cx="64293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Equation" r:id="rId7" imgW="2489040" imgH="253800" progId="Equation.DSMT4">
                  <p:embed/>
                </p:oleObj>
              </mc:Choice>
              <mc:Fallback>
                <p:oleObj name="Equation" r:id="rId7" imgW="248904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135313"/>
                        <a:ext cx="64293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7"/>
          <p:cNvGraphicFramePr>
            <a:graphicFrameLocks noChangeAspect="1"/>
          </p:cNvGraphicFramePr>
          <p:nvPr/>
        </p:nvGraphicFramePr>
        <p:xfrm>
          <a:off x="2560638" y="3821113"/>
          <a:ext cx="2019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Equation" r:id="rId9" imgW="647640" imgH="266400" progId="Equation.DSMT4">
                  <p:embed/>
                </p:oleObj>
              </mc:Choice>
              <mc:Fallback>
                <p:oleObj name="Equation" r:id="rId9" imgW="64764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821113"/>
                        <a:ext cx="20193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8"/>
          <p:cNvGraphicFramePr>
            <a:graphicFrameLocks noChangeAspect="1"/>
          </p:cNvGraphicFramePr>
          <p:nvPr/>
        </p:nvGraphicFramePr>
        <p:xfrm>
          <a:off x="5380038" y="3973513"/>
          <a:ext cx="20986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3973513"/>
                        <a:ext cx="20986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AutoShape 9"/>
          <p:cNvSpPr>
            <a:spLocks noChangeArrowheads="1"/>
          </p:cNvSpPr>
          <p:nvPr/>
        </p:nvSpPr>
        <p:spPr bwMode="auto">
          <a:xfrm>
            <a:off x="4608513" y="4113213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如：二维</a:t>
            </a:r>
            <a:r>
              <a:rPr lang="en-US" altLang="zh-CN" b="1" smtClean="0">
                <a:solidFill>
                  <a:schemeClr val="hlink"/>
                </a:solidFill>
              </a:rPr>
              <a:t>FC</a:t>
            </a:r>
            <a:r>
              <a:rPr lang="zh-CN" altLang="en-US" b="1" smtClean="0">
                <a:solidFill>
                  <a:schemeClr val="hlink"/>
                </a:solidFill>
              </a:rPr>
              <a:t>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   </a:t>
            </a:r>
          </a:p>
        </p:txBody>
      </p:sp>
      <p:graphicFrame>
        <p:nvGraphicFramePr>
          <p:cNvPr id="77827" name="Object 4"/>
          <p:cNvGraphicFramePr>
            <a:graphicFrameLocks noChangeAspect="1"/>
          </p:cNvGraphicFramePr>
          <p:nvPr/>
        </p:nvGraphicFramePr>
        <p:xfrm>
          <a:off x="863600" y="2600325"/>
          <a:ext cx="791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Equation" r:id="rId3" imgW="2336760" imgH="241200" progId="Equation.DSMT4">
                  <p:embed/>
                </p:oleObj>
              </mc:Choice>
              <mc:Fallback>
                <p:oleObj name="Equation" r:id="rId3" imgW="23367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600325"/>
                        <a:ext cx="791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042988" y="3752850"/>
            <a:ext cx="74676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latin typeface="Tahoma" pitchFamily="34" charset="0"/>
              </a:rPr>
              <a:t>i=1</a:t>
            </a:r>
            <a:r>
              <a:rPr lang="zh-CN" altLang="en-US" sz="3200">
                <a:latin typeface="Tahoma" pitchFamily="34" charset="0"/>
              </a:rPr>
              <a:t>，</a:t>
            </a:r>
            <a:r>
              <a:rPr lang="en-US" altLang="zh-CN" sz="3200">
                <a:latin typeface="Tahoma" pitchFamily="34" charset="0"/>
              </a:rPr>
              <a:t>2</a:t>
            </a:r>
            <a:r>
              <a:rPr lang="zh-CN" altLang="en-US" sz="3200">
                <a:latin typeface="Tahoma" pitchFamily="34" charset="0"/>
              </a:rPr>
              <a:t>，</a:t>
            </a:r>
            <a:r>
              <a:rPr lang="en-US" altLang="zh-CN" sz="3200">
                <a:latin typeface="Arial" charset="0"/>
              </a:rPr>
              <a:t>···</a:t>
            </a:r>
            <a:r>
              <a:rPr lang="zh-CN" altLang="en-US" sz="3200">
                <a:latin typeface="Tahoma" pitchFamily="34" charset="0"/>
              </a:rPr>
              <a:t>，</a:t>
            </a:r>
            <a:r>
              <a:rPr lang="en-US" altLang="zh-CN" sz="3200">
                <a:latin typeface="Tahoma" pitchFamily="34" charset="0"/>
              </a:rPr>
              <a:t>m  </a:t>
            </a:r>
            <a:r>
              <a:rPr lang="zh-CN" altLang="en-US" sz="3200">
                <a:latin typeface="Tahoma" pitchFamily="34" charset="0"/>
              </a:rPr>
              <a:t>； </a:t>
            </a:r>
            <a:r>
              <a:rPr lang="en-US" altLang="zh-CN" sz="3200">
                <a:latin typeface="Tahoma" pitchFamily="34" charset="0"/>
              </a:rPr>
              <a:t>j=1</a:t>
            </a:r>
            <a:r>
              <a:rPr lang="zh-CN" altLang="en-US" sz="3200">
                <a:latin typeface="Tahoma" pitchFamily="34" charset="0"/>
              </a:rPr>
              <a:t>，</a:t>
            </a:r>
            <a:r>
              <a:rPr lang="en-US" altLang="zh-CN" sz="3200">
                <a:latin typeface="Tahoma" pitchFamily="34" charset="0"/>
              </a:rPr>
              <a:t>2</a:t>
            </a:r>
            <a:r>
              <a:rPr lang="zh-CN" altLang="en-US" sz="3200">
                <a:latin typeface="Tahoma" pitchFamily="34" charset="0"/>
              </a:rPr>
              <a:t>，</a:t>
            </a:r>
            <a:r>
              <a:rPr lang="en-US" altLang="zh-CN" sz="3200">
                <a:latin typeface="Arial" charset="0"/>
              </a:rPr>
              <a:t>···</a:t>
            </a:r>
            <a:r>
              <a:rPr lang="zh-CN" altLang="en-US" sz="3200">
                <a:latin typeface="Tahoma" pitchFamily="34" charset="0"/>
              </a:rPr>
              <a:t>，</a:t>
            </a:r>
            <a:r>
              <a:rPr lang="en-US" altLang="zh-CN" sz="3200">
                <a:latin typeface="Tahoma" pitchFamily="34" charset="0"/>
              </a:rPr>
              <a:t>n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320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latin typeface="Tahoma" pitchFamily="34" charset="0"/>
              </a:rPr>
              <a:t>X={-6,+6}  </a:t>
            </a:r>
            <a:r>
              <a:rPr lang="zh-CN" altLang="en-US" sz="3200">
                <a:latin typeface="Tahoma" pitchFamily="34" charset="0"/>
              </a:rPr>
              <a:t>， </a:t>
            </a:r>
            <a:r>
              <a:rPr lang="en-US" altLang="zh-CN" sz="3200">
                <a:latin typeface="Tahoma" pitchFamily="34" charset="0"/>
              </a:rPr>
              <a:t>Y={-6,+6}</a:t>
            </a:r>
            <a:r>
              <a:rPr lang="zh-CN" altLang="en-US" sz="3200">
                <a:latin typeface="Tahoma" pitchFamily="34" charset="0"/>
              </a:rPr>
              <a:t>，</a:t>
            </a:r>
            <a:r>
              <a:rPr lang="en-US" altLang="zh-CN" sz="3200">
                <a:latin typeface="Tahoma" pitchFamily="34" charset="0"/>
              </a:rPr>
              <a:t>Z={-7,+7}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3200">
              <a:latin typeface="Tahoma" pitchFamily="34" charset="0"/>
            </a:endParaRPr>
          </a:p>
        </p:txBody>
      </p:sp>
      <p:sp>
        <p:nvSpPr>
          <p:cNvPr id="273415" name="Rectangle 7"/>
          <p:cNvSpPr>
            <a:spLocks noGrp="1" noChangeArrowheads="1"/>
          </p:cNvSpPr>
          <p:nvPr>
            <p:ph type="title"/>
          </p:nvPr>
        </p:nvSpPr>
        <p:spPr>
          <a:xfrm>
            <a:off x="-1260475" y="0"/>
            <a:ext cx="8229600" cy="1143000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00FF00"/>
                </a:solidFill>
              </a:rPr>
              <a:t>间接法求取模糊控制表</a:t>
            </a:r>
          </a:p>
        </p:txBody>
      </p:sp>
    </p:spTree>
  </p:cSld>
  <p:clrMapOvr>
    <a:masterClrMapping/>
  </p:clrMapOvr>
  <p:transition spd="med"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296863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  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 </a:t>
            </a:r>
            <a:r>
              <a:rPr lang="en-US" altLang="zh-CN" b="1" smtClean="0"/>
              <a:t>X,Y,Z</a:t>
            </a:r>
            <a:r>
              <a:rPr lang="zh-CN" altLang="en-US" b="1" smtClean="0"/>
              <a:t>上的</a:t>
            </a:r>
            <a:r>
              <a:rPr lang="en-US" altLang="zh-CN" b="1" smtClean="0">
                <a:solidFill>
                  <a:schemeClr val="hlink"/>
                </a:solidFill>
              </a:rPr>
              <a:t>Fuzzy Set</a:t>
            </a:r>
          </a:p>
        </p:txBody>
      </p:sp>
      <p:graphicFrame>
        <p:nvGraphicFramePr>
          <p:cNvPr id="78850" name="Object 3"/>
          <p:cNvGraphicFramePr>
            <a:graphicFrameLocks noChangeAspect="1"/>
          </p:cNvGraphicFramePr>
          <p:nvPr/>
        </p:nvGraphicFramePr>
        <p:xfrm>
          <a:off x="395288" y="692150"/>
          <a:ext cx="6624637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3" imgW="1320480" imgH="457200" progId="Equation.DSMT4">
                  <p:embed/>
                </p:oleObj>
              </mc:Choice>
              <mc:Fallback>
                <p:oleObj name="Equation" r:id="rId3" imgW="13204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92150"/>
                        <a:ext cx="6624637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900" y="512763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则：</a:t>
            </a:r>
          </a:p>
        </p:txBody>
      </p:sp>
      <p:graphicFrame>
        <p:nvGraphicFramePr>
          <p:cNvPr id="79874" name="Object 3"/>
          <p:cNvGraphicFramePr>
            <a:graphicFrameLocks noChangeAspect="1"/>
          </p:cNvGraphicFramePr>
          <p:nvPr/>
        </p:nvGraphicFramePr>
        <p:xfrm>
          <a:off x="3851275" y="25209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5209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4"/>
          <p:cNvGraphicFramePr>
            <a:graphicFrameLocks noChangeAspect="1"/>
          </p:cNvGraphicFramePr>
          <p:nvPr/>
        </p:nvGraphicFramePr>
        <p:xfrm>
          <a:off x="1196975" y="800100"/>
          <a:ext cx="55753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2" name="Equation" r:id="rId5" imgW="1600200" imgH="571320" progId="Equation.DSMT4">
                  <p:embed/>
                </p:oleObj>
              </mc:Choice>
              <mc:Fallback>
                <p:oleObj name="Equation" r:id="rId5" imgW="1600200" imgH="5713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800100"/>
                        <a:ext cx="55753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5"/>
          <p:cNvGraphicFramePr>
            <a:graphicFrameLocks noChangeAspect="1"/>
          </p:cNvGraphicFramePr>
          <p:nvPr/>
        </p:nvGraphicFramePr>
        <p:xfrm>
          <a:off x="323850" y="2781300"/>
          <a:ext cx="789463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7" imgW="2145960" imgH="825480" progId="Equation.DSMT4">
                  <p:embed/>
                </p:oleObj>
              </mc:Choice>
              <mc:Fallback>
                <p:oleObj name="Equation" r:id="rId7" imgW="2145960" imgH="825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81300"/>
                        <a:ext cx="7894638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6"/>
          <p:cNvGraphicFramePr>
            <a:graphicFrameLocks noChangeAspect="1"/>
          </p:cNvGraphicFramePr>
          <p:nvPr/>
        </p:nvGraphicFramePr>
        <p:xfrm>
          <a:off x="479425" y="4838700"/>
          <a:ext cx="49942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4" name="Equation" r:id="rId9" imgW="1612800" imgH="203040" progId="Equation.DSMT4">
                  <p:embed/>
                </p:oleObj>
              </mc:Choice>
              <mc:Fallback>
                <p:oleObj name="Equation" r:id="rId9" imgW="16128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4838700"/>
                        <a:ext cx="49942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AutoShape 8"/>
          <p:cNvSpPr>
            <a:spLocks noChangeArrowheads="1"/>
          </p:cNvSpPr>
          <p:nvPr/>
        </p:nvSpPr>
        <p:spPr bwMode="auto">
          <a:xfrm>
            <a:off x="5813425" y="419100"/>
            <a:ext cx="2514600" cy="381000"/>
          </a:xfrm>
          <a:prstGeom prst="wedgeRoundRectCallout">
            <a:avLst>
              <a:gd name="adj1" fmla="val -60606"/>
              <a:gd name="adj2" fmla="val 134167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itchFamily="34" charset="0"/>
            </a:endParaRPr>
          </a:p>
        </p:txBody>
      </p:sp>
      <p:graphicFrame>
        <p:nvGraphicFramePr>
          <p:cNvPr id="79878" name="Object 7"/>
          <p:cNvGraphicFramePr>
            <a:graphicFrameLocks noChangeAspect="1"/>
          </p:cNvGraphicFramePr>
          <p:nvPr/>
        </p:nvGraphicFramePr>
        <p:xfrm>
          <a:off x="5975350" y="419100"/>
          <a:ext cx="18494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Equation" r:id="rId11" imgW="1130040" imgH="228600" progId="Equation.DSMT4">
                  <p:embed/>
                </p:oleObj>
              </mc:Choice>
              <mc:Fallback>
                <p:oleObj name="Equation" r:id="rId11" imgW="11300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419100"/>
                        <a:ext cx="18494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AutoShape 7"/>
          <p:cNvSpPr>
            <a:spLocks noChangeArrowheads="1"/>
          </p:cNvSpPr>
          <p:nvPr/>
        </p:nvSpPr>
        <p:spPr bwMode="auto">
          <a:xfrm>
            <a:off x="4716463" y="1268413"/>
            <a:ext cx="2514600" cy="381000"/>
          </a:xfrm>
          <a:prstGeom prst="wedgeRoundRectCallout">
            <a:avLst>
              <a:gd name="adj1" fmla="val -60606"/>
              <a:gd name="adj2" fmla="val 134167"/>
              <a:gd name="adj3" fmla="val 166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>
              <a:latin typeface="Tahoma" pitchFamily="34" charset="0"/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900" y="26035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如果输入：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则：</a:t>
            </a:r>
          </a:p>
        </p:txBody>
      </p:sp>
      <p:graphicFrame>
        <p:nvGraphicFramePr>
          <p:cNvPr id="80898" name="Object 3"/>
          <p:cNvGraphicFramePr>
            <a:graphicFrameLocks noChangeAspect="1"/>
          </p:cNvGraphicFramePr>
          <p:nvPr/>
        </p:nvGraphicFramePr>
        <p:xfrm>
          <a:off x="2232025" y="0"/>
          <a:ext cx="56149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Equation" r:id="rId3" imgW="1638000" imgH="266400" progId="Equation.DSMT4">
                  <p:embed/>
                </p:oleObj>
              </mc:Choice>
              <mc:Fallback>
                <p:oleObj name="Equation" r:id="rId3" imgW="1638000" imgH="26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0"/>
                        <a:ext cx="5614988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4"/>
          <p:cNvGraphicFramePr>
            <a:graphicFrameLocks noChangeAspect="1"/>
          </p:cNvGraphicFramePr>
          <p:nvPr/>
        </p:nvGraphicFramePr>
        <p:xfrm>
          <a:off x="1584325" y="1736725"/>
          <a:ext cx="35591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5" imgW="1358640" imgH="266400" progId="Equation.DSMT4">
                  <p:embed/>
                </p:oleObj>
              </mc:Choice>
              <mc:Fallback>
                <p:oleObj name="Equation" r:id="rId5" imgW="135864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736725"/>
                        <a:ext cx="355917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5"/>
          <p:cNvGraphicFramePr>
            <a:graphicFrameLocks noChangeAspect="1"/>
          </p:cNvGraphicFramePr>
          <p:nvPr/>
        </p:nvGraphicFramePr>
        <p:xfrm>
          <a:off x="4824413" y="1268413"/>
          <a:ext cx="18700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name="Equation" r:id="rId7" imgW="1143000" imgH="228600" progId="Equation.DSMT4">
                  <p:embed/>
                </p:oleObj>
              </mc:Choice>
              <mc:Fallback>
                <p:oleObj name="Equation" r:id="rId7" imgW="1143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268413"/>
                        <a:ext cx="18700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6"/>
          <p:cNvGraphicFramePr>
            <a:graphicFrameLocks noChangeAspect="1"/>
          </p:cNvGraphicFramePr>
          <p:nvPr/>
        </p:nvGraphicFramePr>
        <p:xfrm>
          <a:off x="935038" y="3644900"/>
          <a:ext cx="6172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9" imgW="1765080" imgH="533160" progId="Equation.DSMT4">
                  <p:embed/>
                </p:oleObj>
              </mc:Choice>
              <mc:Fallback>
                <p:oleObj name="Equation" r:id="rId9" imgW="176508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644900"/>
                        <a:ext cx="6172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8775" y="441325"/>
            <a:ext cx="8193088" cy="4114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找最大判决         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=1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>
                <a:latin typeface="Arial"/>
              </a:rPr>
              <a:t>···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m </a:t>
            </a:r>
            <a:r>
              <a:rPr lang="zh-CN" altLang="en-US" b="1" dirty="0" smtClean="0"/>
              <a:t>； </a:t>
            </a:r>
            <a:r>
              <a:rPr lang="en-US" altLang="zh-CN" b="1" dirty="0" smtClean="0"/>
              <a:t>j=1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</a:t>
            </a:r>
            <a:r>
              <a:rPr lang="en-US" altLang="zh-CN" b="1" dirty="0" smtClean="0">
                <a:latin typeface="Arial"/>
              </a:rPr>
              <a:t>···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n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US" altLang="zh-CN" b="1" dirty="0" smtClean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zh-CN" b="1" dirty="0" smtClean="0"/>
              <a:t>     </a:t>
            </a:r>
            <a:r>
              <a:rPr lang="zh-CN" altLang="en-US" b="1" dirty="0" smtClean="0">
                <a:solidFill>
                  <a:schemeClr val="hlink"/>
                </a:solidFill>
              </a:rPr>
              <a:t>离线</a:t>
            </a:r>
            <a:r>
              <a:rPr lang="zh-CN" altLang="en-US" b="1" dirty="0" smtClean="0"/>
              <a:t>计算出全部             矩阵    </a:t>
            </a:r>
            <a:r>
              <a:rPr lang="zh-CN" altLang="en-US" b="1" dirty="0" smtClean="0">
                <a:solidFill>
                  <a:schemeClr val="hlink"/>
                </a:solidFill>
              </a:rPr>
              <a:t>查询表</a:t>
            </a:r>
            <a:r>
              <a:rPr lang="zh-CN" altLang="en-US" b="1" dirty="0" smtClean="0"/>
              <a:t> 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最后由         查出           实际输出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b="1" dirty="0" smtClean="0"/>
              <a:t>                             </a:t>
            </a:r>
          </a:p>
        </p:txBody>
      </p:sp>
      <p:graphicFrame>
        <p:nvGraphicFramePr>
          <p:cNvPr id="81922" name="Object 3"/>
          <p:cNvGraphicFramePr>
            <a:graphicFrameLocks noChangeAspect="1"/>
          </p:cNvGraphicFramePr>
          <p:nvPr/>
        </p:nvGraphicFramePr>
        <p:xfrm>
          <a:off x="2879725" y="441325"/>
          <a:ext cx="1295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Equation" r:id="rId3" imgW="609480" imgH="241200" progId="Equation.3">
                  <p:embed/>
                </p:oleObj>
              </mc:Choice>
              <mc:Fallback>
                <p:oleObj name="Equation" r:id="rId3" imgW="6094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41325"/>
                        <a:ext cx="1295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4"/>
          <p:cNvGraphicFramePr>
            <a:graphicFrameLocks noChangeAspect="1"/>
          </p:cNvGraphicFramePr>
          <p:nvPr/>
        </p:nvGraphicFramePr>
        <p:xfrm>
          <a:off x="3924300" y="2708275"/>
          <a:ext cx="12779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3" name="Equation" r:id="rId5" imgW="495000" imgH="241200" progId="Equation.DSMT4">
                  <p:embed/>
                </p:oleObj>
              </mc:Choice>
              <mc:Fallback>
                <p:oleObj name="Equation" r:id="rId5" imgW="4950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708275"/>
                        <a:ext cx="12779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AutoShape 5"/>
          <p:cNvSpPr>
            <a:spLocks noChangeArrowheads="1"/>
          </p:cNvSpPr>
          <p:nvPr/>
        </p:nvSpPr>
        <p:spPr bwMode="auto">
          <a:xfrm>
            <a:off x="5903913" y="2924175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24" name="Object 6"/>
          <p:cNvGraphicFramePr>
            <a:graphicFrameLocks noChangeAspect="1"/>
          </p:cNvGraphicFramePr>
          <p:nvPr/>
        </p:nvGraphicFramePr>
        <p:xfrm>
          <a:off x="2159000" y="3249613"/>
          <a:ext cx="9874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4" name="Equation" r:id="rId7" imgW="342720" imgH="241200" progId="Equation.DSMT4">
                  <p:embed/>
                </p:oleObj>
              </mc:Choice>
              <mc:Fallback>
                <p:oleObj name="Equation" r:id="rId7" imgW="3427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249613"/>
                        <a:ext cx="9874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7"/>
          <p:cNvGraphicFramePr>
            <a:graphicFrameLocks noChangeAspect="1"/>
          </p:cNvGraphicFramePr>
          <p:nvPr/>
        </p:nvGraphicFramePr>
        <p:xfrm>
          <a:off x="3959225" y="3321050"/>
          <a:ext cx="407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5" name="Equation" r:id="rId9" imgW="203040" imgH="241200" progId="Equation.3">
                  <p:embed/>
                </p:oleObj>
              </mc:Choice>
              <mc:Fallback>
                <p:oleObj name="Equation" r:id="rId9" imgW="2030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321050"/>
                        <a:ext cx="4079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8"/>
          <p:cNvGraphicFramePr>
            <a:graphicFrameLocks noChangeAspect="1"/>
          </p:cNvGraphicFramePr>
          <p:nvPr/>
        </p:nvGraphicFramePr>
        <p:xfrm>
          <a:off x="4464050" y="4905375"/>
          <a:ext cx="220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6" name="Equation" r:id="rId11" imgW="736560" imgH="241200" progId="Equation.DSMT4">
                  <p:embed/>
                </p:oleObj>
              </mc:Choice>
              <mc:Fallback>
                <p:oleObj name="Equation" r:id="rId11" imgW="73656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905375"/>
                        <a:ext cx="2209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4500563" y="3536950"/>
            <a:ext cx="488950" cy="2444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0" name="AutoShape 10"/>
          <p:cNvSpPr>
            <a:spLocks noChangeArrowheads="1"/>
          </p:cNvSpPr>
          <p:nvPr/>
        </p:nvSpPr>
        <p:spPr bwMode="auto">
          <a:xfrm>
            <a:off x="5327650" y="4005263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6443663" y="3284538"/>
            <a:ext cx="11525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2638</TotalTime>
  <Words>3542</Words>
  <Application>Microsoft Office PowerPoint</Application>
  <PresentationFormat>全屏显示(4:3)</PresentationFormat>
  <Paragraphs>1824</Paragraphs>
  <Slides>140</Slides>
  <Notes>1</Notes>
  <HiddenSlides>12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140</vt:i4>
      </vt:variant>
    </vt:vector>
  </HeadingPairs>
  <TitlesOfParts>
    <vt:vector size="143" baseType="lpstr">
      <vt:lpstr>Stream</vt:lpstr>
      <vt:lpstr>Equation</vt:lpstr>
      <vt:lpstr>公式</vt:lpstr>
      <vt:lpstr>3.3 模糊控制器设计的基本方法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 论域、量化因子、比例因子的选择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    模糊控制器的语言变量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b.            与           之间的影响</vt:lpstr>
      <vt:lpstr>PowerPoint 演示文稿</vt:lpstr>
      <vt:lpstr>PowerPoint 演示文稿</vt:lpstr>
      <vt:lpstr>4. 精确量与模糊量之间的相互转换</vt:lpstr>
      <vt:lpstr>a.   模糊化方法（精确量　　模糊量）</vt:lpstr>
      <vt:lpstr>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　</vt:lpstr>
      <vt:lpstr>PowerPoint 演示文稿</vt:lpstr>
      <vt:lpstr>PowerPoint 演示文稿</vt:lpstr>
      <vt:lpstr>b.非模糊化方法（模糊量　　精确量）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建立模糊控制规则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6.模糊控制查询表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（1）间接法求取模糊控制表</vt:lpstr>
      <vt:lpstr>PowerPoint 演示文稿</vt:lpstr>
      <vt:lpstr>间接法求取模糊控制表</vt:lpstr>
      <vt:lpstr>PowerPoint 演示文稿</vt:lpstr>
      <vt:lpstr>PowerPoint 演示文稿</vt:lpstr>
      <vt:lpstr>PowerPoint 演示文稿</vt:lpstr>
      <vt:lpstr>PowerPoint 演示文稿</vt:lpstr>
      <vt:lpstr>（2）Mamdani直接推理法</vt:lpstr>
      <vt:lpstr>PowerPoint 演示文稿</vt:lpstr>
      <vt:lpstr>PowerPoint 演示文稿</vt:lpstr>
      <vt:lpstr>7. 基本模糊控制算法的实现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模糊控制表</vt:lpstr>
      <vt:lpstr>PowerPoint 演示文稿</vt:lpstr>
      <vt:lpstr>PowerPoint 演示文稿</vt:lpstr>
      <vt:lpstr>PowerPoint 演示文稿</vt:lpstr>
      <vt:lpstr>PowerPoint 演示文稿</vt:lpstr>
      <vt:lpstr>8.模糊控制器的控制性能</vt:lpstr>
      <vt:lpstr>PowerPoint 演示文稿</vt:lpstr>
      <vt:lpstr>（1）参数变化：T1，T2</vt:lpstr>
      <vt:lpstr>（2）结构变化： 2阶    3阶</vt:lpstr>
      <vt:lpstr>3.4 模糊控制规则自调整</vt:lpstr>
      <vt:lpstr>PowerPoint 演示文稿</vt:lpstr>
      <vt:lpstr>            控制规则表</vt:lpstr>
      <vt:lpstr>2.带调整因子的控制规则</vt:lpstr>
      <vt:lpstr>PowerPoint 演示文稿</vt:lpstr>
      <vt:lpstr>PowerPoint 演示文稿</vt:lpstr>
      <vt:lpstr>PowerPoint 演示文稿</vt:lpstr>
      <vt:lpstr>3.调整因子自寻优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FC+PID</vt:lpstr>
      <vt:lpstr>PowerPoint 演示文稿</vt:lpstr>
      <vt:lpstr>5. PID模糊控制</vt:lpstr>
      <vt:lpstr>6. 自适应模糊控制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normanz</dc:creator>
  <cp:lastModifiedBy>normanz</cp:lastModifiedBy>
  <cp:revision>159</cp:revision>
  <cp:lastPrinted>1601-01-01T00:00:00Z</cp:lastPrinted>
  <dcterms:created xsi:type="dcterms:W3CDTF">1601-01-01T00:00:00Z</dcterms:created>
  <dcterms:modified xsi:type="dcterms:W3CDTF">2018-11-13T09:28:00Z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