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60" r:id="rId5"/>
    <p:sldId id="289" r:id="rId6"/>
    <p:sldId id="262" r:id="rId7"/>
    <p:sldId id="263" r:id="rId8"/>
    <p:sldId id="265" r:id="rId9"/>
    <p:sldId id="288" r:id="rId10"/>
    <p:sldId id="267" r:id="rId11"/>
    <p:sldId id="275" r:id="rId12"/>
    <p:sldId id="290" r:id="rId13"/>
    <p:sldId id="271" r:id="rId14"/>
    <p:sldId id="272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80000"/>
    <a:srgbClr val="CC2E00"/>
    <a:srgbClr val="CF3E00"/>
    <a:srgbClr val="91191C"/>
    <a:srgbClr val="AE1F23"/>
    <a:srgbClr val="CB2027"/>
    <a:srgbClr val="921A1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6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825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60" y="0"/>
            <a:ext cx="12192120" cy="648000"/>
          </a:xfrm>
          <a:prstGeom prst="rect">
            <a:avLst/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073150" cy="92075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012557" y="-17539"/>
            <a:ext cx="879884" cy="666896"/>
            <a:chOff x="7402514" y="1243490"/>
            <a:chExt cx="1693862" cy="1283840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2514" y="1243490"/>
              <a:ext cx="806601" cy="83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4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343" y="1361119"/>
              <a:ext cx="286343" cy="296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52" y="1679727"/>
              <a:ext cx="287016" cy="291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4148" y="2109242"/>
              <a:ext cx="272228" cy="26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9"/>
            <p:cNvPicPr>
              <a:picLocks noChangeAspect="1" noChangeArrowheads="1"/>
            </p:cNvPicPr>
            <p:nvPr/>
          </p:nvPicPr>
          <p:blipFill>
            <a:blip r:embed="rId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2345" y="2250397"/>
              <a:ext cx="276933" cy="276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71999359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orient="horz" pos="391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302F-5E2D-4FF9-A986-02603DCE6FDA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449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95609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B69B-F60C-4FDF-A356-DF43E4BC2079}" type="datetimeFigureOut">
              <a:rPr lang="zh-CN" altLang="en-US" smtClean="0"/>
              <a:pPr/>
              <a:t>2015/12/14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E58C-D5A5-4AF2-9E0C-8D1865F517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04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gongdapaopao.yanj.cn/" TargetMode="External"/><Relationship Id="rId13" Type="http://schemas.openxmlformats.org/officeDocument/2006/relationships/hyperlink" Target="http://gongdapaopao.yanj.cn/index.php?act=goods&amp;goods_id=15470" TargetMode="External"/><Relationship Id="rId18" Type="http://schemas.openxmlformats.org/officeDocument/2006/relationships/image" Target="../media/image36.jpeg"/><Relationship Id="rId3" Type="http://schemas.openxmlformats.org/officeDocument/2006/relationships/image" Target="../media/image29.jpeg"/><Relationship Id="rId7" Type="http://schemas.openxmlformats.org/officeDocument/2006/relationships/image" Target="../media/image31.jpeg"/><Relationship Id="rId12" Type="http://schemas.openxmlformats.org/officeDocument/2006/relationships/image" Target="../media/image33.jpeg"/><Relationship Id="rId17" Type="http://schemas.openxmlformats.org/officeDocument/2006/relationships/hyperlink" Target="http://gongdapaopao.yanj.cn/index.php?act=goods&amp;goods_id=15568" TargetMode="External"/><Relationship Id="rId2" Type="http://schemas.openxmlformats.org/officeDocument/2006/relationships/hyperlink" Target="http://gongdapaopao.yanj.cn/index.php?act=goods&amp;goods_id=14137" TargetMode="External"/><Relationship Id="rId16" Type="http://schemas.openxmlformats.org/officeDocument/2006/relationships/image" Target="../media/image35.jpeg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ngdapaopao.yanj.cn/index.php?act=goods&amp;goods_id=15024" TargetMode="External"/><Relationship Id="rId11" Type="http://schemas.openxmlformats.org/officeDocument/2006/relationships/hyperlink" Target="http://gongdapaopao.yanj.cn/index.php?act=goods&amp;goods_id=15342" TargetMode="External"/><Relationship Id="rId5" Type="http://schemas.openxmlformats.org/officeDocument/2006/relationships/image" Target="../media/image30.jpeg"/><Relationship Id="rId15" Type="http://schemas.openxmlformats.org/officeDocument/2006/relationships/hyperlink" Target="http://gongdapaopao.yanj.cn/index.php?act=goods&amp;goods_id=15504" TargetMode="External"/><Relationship Id="rId10" Type="http://schemas.openxmlformats.org/officeDocument/2006/relationships/image" Target="../media/image32.jpeg"/><Relationship Id="rId19" Type="http://schemas.openxmlformats.org/officeDocument/2006/relationships/hyperlink" Target="http://gongdapaopao.yanj.cn/index.php?act=goods&amp;goods_id=15661" TargetMode="External"/><Relationship Id="rId4" Type="http://schemas.openxmlformats.org/officeDocument/2006/relationships/hyperlink" Target="http://gongdapaopao.yanj.cn/index.php?act=goods&amp;goods_id=14581" TargetMode="External"/><Relationship Id="rId9" Type="http://schemas.openxmlformats.org/officeDocument/2006/relationships/hyperlink" Target="http://gongdapaopao.yanj.cn/index.php?act=goods&amp;goods_id=15167" TargetMode="External"/><Relationship Id="rId1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0" y="129370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2"/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PPT</a:t>
            </a:r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2"/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学院</a:t>
            </a:r>
            <a:endParaRPr lang="en-US" altLang="zh-CN" sz="6600" b="1" dirty="0" smtClean="0">
              <a:ln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2"/>
                  </a:gs>
                  <a:gs pos="50000">
                    <a:schemeClr val="accent1"/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</a:endParaRPr>
          </a:p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2"/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学生</a:t>
            </a:r>
            <a:r>
              <a:rPr lang="zh-CN" altLang="en-US" sz="6600" b="1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2"/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党员发展申报答辩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731685" y="3968234"/>
            <a:ext cx="2728632" cy="461665"/>
            <a:chOff x="4731685" y="3968234"/>
            <a:chExt cx="2728632" cy="461665"/>
          </a:xfrm>
        </p:grpSpPr>
        <p:sp>
          <p:nvSpPr>
            <p:cNvPr id="14" name="矩形 13"/>
            <p:cNvSpPr/>
            <p:nvPr/>
          </p:nvSpPr>
          <p:spPr>
            <a:xfrm>
              <a:off x="4731685" y="3968234"/>
              <a:ext cx="27286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@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段公子爱做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PPT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 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741334" y="3989129"/>
              <a:ext cx="0" cy="419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450667" y="3989129"/>
              <a:ext cx="0" cy="419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5285" y="0"/>
            <a:ext cx="4096715" cy="21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06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1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334963" y="1567543"/>
            <a:ext cx="522514" cy="1843314"/>
          </a:xfrm>
          <a:custGeom>
            <a:avLst/>
            <a:gdLst>
              <a:gd name="connsiteX0" fmla="*/ 522514 w 522514"/>
              <a:gd name="connsiteY0" fmla="*/ 1843314 h 1843314"/>
              <a:gd name="connsiteX1" fmla="*/ 0 w 522514"/>
              <a:gd name="connsiteY1" fmla="*/ 1335314 h 1843314"/>
              <a:gd name="connsiteX2" fmla="*/ 0 w 522514"/>
              <a:gd name="connsiteY2" fmla="*/ 0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1843314">
                <a:moveTo>
                  <a:pt x="522514" y="1843314"/>
                </a:moveTo>
                <a:lnTo>
                  <a:pt x="0" y="1335314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11334524" y="3429000"/>
            <a:ext cx="522514" cy="1843314"/>
          </a:xfrm>
          <a:custGeom>
            <a:avLst/>
            <a:gdLst>
              <a:gd name="connsiteX0" fmla="*/ 522514 w 522514"/>
              <a:gd name="connsiteY0" fmla="*/ 1843314 h 1843314"/>
              <a:gd name="connsiteX1" fmla="*/ 0 w 522514"/>
              <a:gd name="connsiteY1" fmla="*/ 1335314 h 1843314"/>
              <a:gd name="connsiteX2" fmla="*/ 0 w 522514"/>
              <a:gd name="connsiteY2" fmla="*/ 0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1843314">
                <a:moveTo>
                  <a:pt x="522514" y="1843314"/>
                </a:moveTo>
                <a:lnTo>
                  <a:pt x="0" y="1335314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三、学习工作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638629" y="3429000"/>
            <a:ext cx="1367245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610734" y="3182257"/>
            <a:ext cx="493486" cy="493486"/>
            <a:chOff x="2002971" y="3182257"/>
            <a:chExt cx="493486" cy="493486"/>
          </a:xfrm>
        </p:grpSpPr>
        <p:sp>
          <p:nvSpPr>
            <p:cNvPr id="7" name="椭圆 6"/>
            <p:cNvSpPr/>
            <p:nvPr/>
          </p:nvSpPr>
          <p:spPr>
            <a:xfrm>
              <a:off x="2002971" y="3182257"/>
              <a:ext cx="493486" cy="493486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97314" y="3276600"/>
              <a:ext cx="30480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87781" y="3182257"/>
            <a:ext cx="493486" cy="493486"/>
            <a:chOff x="2002971" y="3182257"/>
            <a:chExt cx="493486" cy="493486"/>
          </a:xfrm>
        </p:grpSpPr>
        <p:sp>
          <p:nvSpPr>
            <p:cNvPr id="16" name="椭圆 15"/>
            <p:cNvSpPr/>
            <p:nvPr/>
          </p:nvSpPr>
          <p:spPr>
            <a:xfrm>
              <a:off x="2002971" y="3182257"/>
              <a:ext cx="493486" cy="493486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97314" y="3276600"/>
              <a:ext cx="30480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4963" y="1162408"/>
            <a:ext cx="4363198" cy="1742546"/>
            <a:chOff x="334963" y="1162408"/>
            <a:chExt cx="4363198" cy="1742546"/>
          </a:xfrm>
        </p:grpSpPr>
        <p:sp>
          <p:nvSpPr>
            <p:cNvPr id="20" name="矩形 19"/>
            <p:cNvSpPr/>
            <p:nvPr/>
          </p:nvSpPr>
          <p:spPr>
            <a:xfrm>
              <a:off x="334963" y="1162408"/>
              <a:ext cx="3280741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2014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12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月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4963" y="1642216"/>
              <a:ext cx="42639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1"/>
                  </a:solidFill>
                </a:rPr>
                <a:t>学院新生迎新晚会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963" y="2043180"/>
              <a:ext cx="436319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协助</a:t>
              </a:r>
              <a:r>
                <a:rPr lang="zh-CN" altLang="en-US" sz="2000" dirty="0" smtClean="0"/>
                <a:t>某某漂亮学姐负责晚会现场设备仪器调度工作任务，俗称搬桌子</a:t>
              </a:r>
              <a:endParaRPr lang="zh-CN" altLang="en-US" sz="2000" dirty="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98161" y="1162408"/>
            <a:ext cx="2837454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95406" y="1162408"/>
            <a:ext cx="2837454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2"/>
          <p:cNvGrpSpPr/>
          <p:nvPr/>
        </p:nvGrpSpPr>
        <p:grpSpPr>
          <a:xfrm>
            <a:off x="7593054" y="3616892"/>
            <a:ext cx="4263984" cy="2119134"/>
            <a:chOff x="7593054" y="3616892"/>
            <a:chExt cx="4263984" cy="2119134"/>
          </a:xfrm>
        </p:grpSpPr>
        <p:sp>
          <p:nvSpPr>
            <p:cNvPr id="27" name="矩形 26"/>
            <p:cNvSpPr/>
            <p:nvPr/>
          </p:nvSpPr>
          <p:spPr>
            <a:xfrm>
              <a:off x="8576297" y="5274361"/>
              <a:ext cx="3280741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</a:rPr>
                <a:t>2015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年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月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93054" y="4804535"/>
              <a:ext cx="42639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1"/>
                  </a:solidFill>
                </a:rPr>
                <a:t>参与组织学院某大型活动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593054" y="3616892"/>
              <a:ext cx="4263984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 smtClean="0"/>
                <a:t>负责活动宣传以及推广事宜，俗称发传单</a:t>
              </a:r>
              <a:endParaRPr lang="en-US" altLang="zh-CN" sz="2000" dirty="0" smtClean="0"/>
            </a:p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 smtClean="0"/>
                <a:t>负责活动现场布置，俗称挂横幅</a:t>
              </a:r>
              <a:endParaRPr lang="zh-CN" altLang="en-US" sz="2000" dirty="0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8007" y="3828143"/>
            <a:ext cx="2837454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535252" y="3828143"/>
            <a:ext cx="2837454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0049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334963" y="1567543"/>
            <a:ext cx="522514" cy="1843314"/>
          </a:xfrm>
          <a:custGeom>
            <a:avLst/>
            <a:gdLst>
              <a:gd name="connsiteX0" fmla="*/ 522514 w 522514"/>
              <a:gd name="connsiteY0" fmla="*/ 1843314 h 1843314"/>
              <a:gd name="connsiteX1" fmla="*/ 0 w 522514"/>
              <a:gd name="connsiteY1" fmla="*/ 1335314 h 1843314"/>
              <a:gd name="connsiteX2" fmla="*/ 0 w 522514"/>
              <a:gd name="connsiteY2" fmla="*/ 0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1843314">
                <a:moveTo>
                  <a:pt x="522514" y="1843314"/>
                </a:moveTo>
                <a:lnTo>
                  <a:pt x="0" y="1335314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11334524" y="3429000"/>
            <a:ext cx="522514" cy="1843314"/>
          </a:xfrm>
          <a:custGeom>
            <a:avLst/>
            <a:gdLst>
              <a:gd name="connsiteX0" fmla="*/ 522514 w 522514"/>
              <a:gd name="connsiteY0" fmla="*/ 1843314 h 1843314"/>
              <a:gd name="connsiteX1" fmla="*/ 0 w 522514"/>
              <a:gd name="connsiteY1" fmla="*/ 1335314 h 1843314"/>
              <a:gd name="connsiteX2" fmla="*/ 0 w 522514"/>
              <a:gd name="connsiteY2" fmla="*/ 0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1843314">
                <a:moveTo>
                  <a:pt x="522514" y="1843314"/>
                </a:moveTo>
                <a:lnTo>
                  <a:pt x="0" y="1335314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三、学习工作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638629" y="3429000"/>
            <a:ext cx="1367245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610734" y="3182257"/>
            <a:ext cx="493486" cy="493486"/>
            <a:chOff x="2002971" y="3182257"/>
            <a:chExt cx="493486" cy="493486"/>
          </a:xfrm>
        </p:grpSpPr>
        <p:sp>
          <p:nvSpPr>
            <p:cNvPr id="7" name="椭圆 6"/>
            <p:cNvSpPr/>
            <p:nvPr/>
          </p:nvSpPr>
          <p:spPr>
            <a:xfrm>
              <a:off x="2002971" y="3182257"/>
              <a:ext cx="493486" cy="493486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97314" y="3276600"/>
              <a:ext cx="30480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087781" y="3182257"/>
            <a:ext cx="493486" cy="493486"/>
            <a:chOff x="2002971" y="3182257"/>
            <a:chExt cx="493486" cy="493486"/>
          </a:xfrm>
        </p:grpSpPr>
        <p:sp>
          <p:nvSpPr>
            <p:cNvPr id="16" name="椭圆 15"/>
            <p:cNvSpPr/>
            <p:nvPr/>
          </p:nvSpPr>
          <p:spPr>
            <a:xfrm>
              <a:off x="2002971" y="3182257"/>
              <a:ext cx="493486" cy="493486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097314" y="3276600"/>
              <a:ext cx="30480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4963" y="1162408"/>
            <a:ext cx="4363198" cy="1705870"/>
            <a:chOff x="334963" y="1162408"/>
            <a:chExt cx="4363198" cy="1705870"/>
          </a:xfrm>
        </p:grpSpPr>
        <p:sp>
          <p:nvSpPr>
            <p:cNvPr id="20" name="矩形 19"/>
            <p:cNvSpPr/>
            <p:nvPr/>
          </p:nvSpPr>
          <p:spPr>
            <a:xfrm>
              <a:off x="334963" y="1162408"/>
              <a:ext cx="3280741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2015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年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7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月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34963" y="1642216"/>
              <a:ext cx="42639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</a:rPr>
                <a:t>大一学年期末考试结束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963" y="2043180"/>
              <a:ext cx="4363198" cy="825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段公子在年级</a:t>
              </a:r>
              <a:r>
                <a:rPr lang="en-US" altLang="zh-CN" sz="2000" dirty="0"/>
                <a:t>300</a:t>
              </a:r>
              <a:r>
                <a:rPr lang="zh-CN" altLang="en-US" sz="2000" dirty="0"/>
                <a:t>人之中排名第几</a:t>
              </a:r>
              <a:endParaRPr lang="en-US" altLang="zh-CN" sz="2000" dirty="0"/>
            </a:p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其中某门学科特别优异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93054" y="3616892"/>
            <a:ext cx="4263984" cy="2119134"/>
            <a:chOff x="7593054" y="3616892"/>
            <a:chExt cx="4263984" cy="2119134"/>
          </a:xfrm>
        </p:grpSpPr>
        <p:sp>
          <p:nvSpPr>
            <p:cNvPr id="27" name="矩形 26"/>
            <p:cNvSpPr/>
            <p:nvPr/>
          </p:nvSpPr>
          <p:spPr>
            <a:xfrm>
              <a:off x="8576297" y="5274361"/>
              <a:ext cx="3280741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2015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年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9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月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7593054" y="4804535"/>
              <a:ext cx="42639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</a:rPr>
                <a:t>负责大一新生迎新活动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7593054" y="3616892"/>
              <a:ext cx="4263984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积极帮助数十位学妹提行李</a:t>
              </a:r>
              <a:endParaRPr lang="en-US" altLang="zh-CN" sz="2000" dirty="0"/>
            </a:p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n"/>
              </a:pPr>
              <a:r>
                <a:rPr lang="zh-CN" altLang="en-US" sz="2000" dirty="0"/>
                <a:t>帮助数十位学妹熟悉了校园环境与饭菜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8007" y="3828143"/>
            <a:ext cx="2837454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535252" y="3828143"/>
            <a:ext cx="2837454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695117" y="1162408"/>
            <a:ext cx="2843543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892362" y="1162408"/>
            <a:ext cx="2843543" cy="203371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0103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286000" y="3190875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四、群众基础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3027084"/>
            <a:ext cx="1021080" cy="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98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0205" y="4500674"/>
            <a:ext cx="5448300" cy="1352550"/>
            <a:chOff x="1360205" y="4500674"/>
            <a:chExt cx="5448300" cy="1352550"/>
          </a:xfrm>
        </p:grpSpPr>
        <p:sp>
          <p:nvSpPr>
            <p:cNvPr id="9" name="矩形 8"/>
            <p:cNvSpPr/>
            <p:nvPr/>
          </p:nvSpPr>
          <p:spPr>
            <a:xfrm>
              <a:off x="1360205" y="4500674"/>
              <a:ext cx="5448300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76957" y="4515230"/>
              <a:ext cx="39219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迪丽热巴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1705" y="2886329"/>
            <a:ext cx="5448300" cy="1352550"/>
            <a:chOff x="5741705" y="2886329"/>
            <a:chExt cx="5448300" cy="1352550"/>
          </a:xfrm>
        </p:grpSpPr>
        <p:sp>
          <p:nvSpPr>
            <p:cNvPr id="12" name="矩形 11"/>
            <p:cNvSpPr/>
            <p:nvPr/>
          </p:nvSpPr>
          <p:spPr>
            <a:xfrm>
              <a:off x="5741705" y="2886329"/>
              <a:ext cx="5448300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856005" y="2900885"/>
              <a:ext cx="39219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唐嫣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60205" y="1205849"/>
            <a:ext cx="5448300" cy="1352550"/>
            <a:chOff x="1360205" y="1205849"/>
            <a:chExt cx="5448300" cy="1352550"/>
          </a:xfrm>
        </p:grpSpPr>
        <p:sp>
          <p:nvSpPr>
            <p:cNvPr id="2" name="矩形 1"/>
            <p:cNvSpPr/>
            <p:nvPr/>
          </p:nvSpPr>
          <p:spPr>
            <a:xfrm>
              <a:off x="1360205" y="1205849"/>
              <a:ext cx="5448300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676957" y="1220405"/>
              <a:ext cx="39219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400" b="1" dirty="0" err="1" smtClean="0">
                  <a:solidFill>
                    <a:schemeClr val="bg1"/>
                  </a:solidFill>
                </a:rPr>
                <a:t>Angelababy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四、群众基础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0521710">
            <a:off x="660748" y="1056001"/>
            <a:ext cx="1779471" cy="165224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0521710">
            <a:off x="660748" y="4406039"/>
            <a:ext cx="1779471" cy="154182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0521710">
            <a:off x="9944511" y="2716734"/>
            <a:ext cx="1662318" cy="16917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2351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四、群众基础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44856" y="1513577"/>
            <a:ext cx="5238750" cy="1352550"/>
            <a:chOff x="744856" y="1513577"/>
            <a:chExt cx="5238750" cy="1352550"/>
          </a:xfrm>
        </p:grpSpPr>
        <p:sp>
          <p:nvSpPr>
            <p:cNvPr id="2" name="矩形 1"/>
            <p:cNvSpPr/>
            <p:nvPr/>
          </p:nvSpPr>
          <p:spPr>
            <a:xfrm>
              <a:off x="744856" y="1513577"/>
              <a:ext cx="5097462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061608" y="1546471"/>
              <a:ext cx="3921998" cy="1286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胡歌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44856" y="4237727"/>
            <a:ext cx="5238750" cy="1356333"/>
            <a:chOff x="744856" y="4237727"/>
            <a:chExt cx="5238750" cy="1356333"/>
          </a:xfrm>
        </p:grpSpPr>
        <p:sp>
          <p:nvSpPr>
            <p:cNvPr id="18" name="矩形 17"/>
            <p:cNvSpPr/>
            <p:nvPr/>
          </p:nvSpPr>
          <p:spPr>
            <a:xfrm>
              <a:off x="744856" y="4237727"/>
              <a:ext cx="5097462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61608" y="4270621"/>
              <a:ext cx="39219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王凯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70688" y="1513577"/>
            <a:ext cx="5238750" cy="1356333"/>
            <a:chOff x="6770688" y="1513577"/>
            <a:chExt cx="5238750" cy="1356333"/>
          </a:xfrm>
        </p:grpSpPr>
        <p:sp>
          <p:nvSpPr>
            <p:cNvPr id="21" name="矩形 20"/>
            <p:cNvSpPr/>
            <p:nvPr/>
          </p:nvSpPr>
          <p:spPr>
            <a:xfrm>
              <a:off x="6770688" y="1513577"/>
              <a:ext cx="5097462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087440" y="1546471"/>
              <a:ext cx="39219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靳东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70688" y="4237727"/>
            <a:ext cx="5238750" cy="1356333"/>
            <a:chOff x="6770688" y="4237727"/>
            <a:chExt cx="5238750" cy="1356333"/>
          </a:xfrm>
        </p:grpSpPr>
        <p:sp>
          <p:nvSpPr>
            <p:cNvPr id="24" name="矩形 23"/>
            <p:cNvSpPr/>
            <p:nvPr/>
          </p:nvSpPr>
          <p:spPr>
            <a:xfrm>
              <a:off x="6770688" y="4237727"/>
              <a:ext cx="5097462" cy="1352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8087440" y="4270621"/>
              <a:ext cx="392199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 smtClean="0">
                  <a:solidFill>
                    <a:schemeClr val="bg1"/>
                  </a:solidFill>
                </a:rPr>
                <a:t>霍建华</a:t>
              </a:r>
              <a:endParaRPr lang="en-US" altLang="zh-CN" sz="2400" b="1" dirty="0" smtClean="0">
                <a:solidFill>
                  <a:schemeClr val="bg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工大泡泡工作室</a:t>
              </a:r>
              <a:r>
                <a:rPr lang="en-US" altLang="zh-CN" sz="2000" dirty="0" smtClean="0">
                  <a:solidFill>
                    <a:schemeClr val="bg1"/>
                  </a:solidFill>
                </a:rPr>
                <a:t>PPT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做的特别实用好用，强烈推荐大家下载！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图片 2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4963" y="1379852"/>
            <a:ext cx="1620000" cy="1620000"/>
          </a:xfrm>
          <a:prstGeom prst="ellipse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6446" y="4104002"/>
            <a:ext cx="1617034" cy="1620000"/>
          </a:xfrm>
          <a:prstGeom prst="ellipse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67305" y="1379852"/>
            <a:ext cx="1606979" cy="1620000"/>
          </a:xfrm>
          <a:prstGeom prst="ellipse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363397" y="4104002"/>
            <a:ext cx="1614795" cy="1620000"/>
          </a:xfrm>
          <a:prstGeom prst="ellipse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373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5285" y="0"/>
            <a:ext cx="4096715" cy="21788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38650" y="704670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后记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743075" y="1847850"/>
            <a:ext cx="8705850" cy="3953492"/>
          </a:xfrm>
          <a:prstGeom prst="roundRect">
            <a:avLst>
              <a:gd name="adj" fmla="val 11692"/>
            </a:avLst>
          </a:prstGeom>
          <a:solidFill>
            <a:schemeClr val="bg1">
              <a:alpha val="75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306658" y="2702642"/>
            <a:ext cx="42639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第一条原因，巴拉巴拉</a:t>
            </a:r>
            <a:endParaRPr lang="en-US" altLang="zh-CN" sz="20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条原因，巴拉巴拉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306658" y="2095430"/>
            <a:ext cx="4263984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</a:rPr>
              <a:t>我为什么要入党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06658" y="4402999"/>
            <a:ext cx="4263984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第一</a:t>
            </a:r>
            <a:r>
              <a:rPr lang="zh-CN" altLang="en-US" sz="2000" dirty="0" smtClean="0"/>
              <a:t>条</a:t>
            </a:r>
            <a:r>
              <a:rPr lang="zh-CN" altLang="en-US" sz="2000" dirty="0"/>
              <a:t>要求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巴拉巴拉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条</a:t>
            </a:r>
            <a:r>
              <a:rPr lang="zh-CN" altLang="en-US" sz="2000" dirty="0"/>
              <a:t>要求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巴拉巴拉</a:t>
            </a:r>
          </a:p>
        </p:txBody>
      </p:sp>
      <p:sp>
        <p:nvSpPr>
          <p:cNvPr id="24" name="矩形 23"/>
          <p:cNvSpPr/>
          <p:nvPr/>
        </p:nvSpPr>
        <p:spPr>
          <a:xfrm>
            <a:off x="2306658" y="3795787"/>
            <a:ext cx="4263984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</a:rPr>
              <a:t>成为党员后我会怎么样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0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7" grpId="1" animBg="1"/>
      <p:bldP spid="19" grpId="0"/>
      <p:bldP spid="21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0" y="129370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2"/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感谢聆听</a:t>
            </a:r>
          </a:p>
          <a:p>
            <a:pPr algn="ctr"/>
            <a:r>
              <a:rPr lang="zh-CN" altLang="en-US" sz="6600" b="1" dirty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2"/>
                    </a:gs>
                    <a:gs pos="50000">
                      <a:schemeClr val="accent1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</a:rPr>
              <a:t>敬请质询提问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731685" y="3968234"/>
            <a:ext cx="2728632" cy="461665"/>
            <a:chOff x="4731685" y="3968234"/>
            <a:chExt cx="2728632" cy="461665"/>
          </a:xfrm>
        </p:grpSpPr>
        <p:sp>
          <p:nvSpPr>
            <p:cNvPr id="14" name="矩形 13"/>
            <p:cNvSpPr/>
            <p:nvPr/>
          </p:nvSpPr>
          <p:spPr>
            <a:xfrm>
              <a:off x="4731685" y="3968234"/>
              <a:ext cx="27286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@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段公子爱做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PPT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</a:rPr>
                <a:t> 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741334" y="3989129"/>
              <a:ext cx="0" cy="419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450667" y="3989129"/>
              <a:ext cx="0" cy="419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095285" y="0"/>
            <a:ext cx="4096715" cy="21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864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4742" y="1202182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7" name="图片 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8283" y="1202182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8" name="图片 7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1824" y="1202182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sp>
        <p:nvSpPr>
          <p:cNvPr id="9" name="文本框 8"/>
          <p:cNvSpPr txBox="1"/>
          <p:nvPr/>
        </p:nvSpPr>
        <p:spPr>
          <a:xfrm>
            <a:off x="3552030" y="6047115"/>
            <a:ext cx="508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accent1">
                    <a:alpha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http://gongdapaopao.yanj.cn/</a:t>
            </a:r>
            <a:endParaRPr lang="zh-CN" altLang="en-US" sz="2800" dirty="0">
              <a:solidFill>
                <a:schemeClr val="accent1">
                  <a:alpha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2030" y="287665"/>
            <a:ext cx="508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 smtClean="0">
                <a:solidFill>
                  <a:prstClr val="black">
                    <a:alpha val="7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点击图片跳转下载链接</a:t>
            </a:r>
            <a:endParaRPr lang="zh-CN" altLang="en-US" sz="2800" dirty="0">
              <a:solidFill>
                <a:prstClr val="black">
                  <a:alpha val="7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4742" y="2817160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12" name="图片 11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8283" y="2817160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15" name="图片 14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1824" y="2817160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16" name="图片 15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4742" y="4432138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17" name="图片 16">
            <a:hlinkClick r:id="rId17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8283" y="4432138"/>
            <a:ext cx="2175434" cy="1223681"/>
          </a:xfrm>
          <a:prstGeom prst="rect">
            <a:avLst/>
          </a:prstGeom>
          <a:ln w="63500">
            <a:noFill/>
            <a:miter lim="800000"/>
          </a:ln>
        </p:spPr>
      </p:pic>
      <p:pic>
        <p:nvPicPr>
          <p:cNvPr id="18" name="图片 17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1824" y="4432137"/>
            <a:ext cx="2175434" cy="1223682"/>
          </a:xfrm>
          <a:prstGeom prst="rect">
            <a:avLst/>
          </a:prstGeom>
          <a:ln w="6350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xmlns="" val="35502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889829" y="662113"/>
            <a:ext cx="4412342" cy="44123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4000" y="492868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关注微信公共号</a:t>
            </a:r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工大泡泡堂（</a:t>
            </a:r>
            <a:r>
              <a:rPr lang="en-US" altLang="zh-CN" sz="32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nwpuppt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更多免费模板、优质教程尽在工大泡泡</a:t>
            </a:r>
            <a:endParaRPr lang="en-US" altLang="zh-CN" sz="32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89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286000" y="1941195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一、个人简介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438650" y="704670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目录</a:t>
            </a:r>
            <a:endParaRPr lang="zh-CN" altLang="en-US" sz="7200" b="1" dirty="0">
              <a:ln>
                <a:solidFill>
                  <a:schemeClr val="bg1"/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286000" y="3013066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二、思想建设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286000" y="4056058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三、学习工作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2286000" y="5099050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四、群众基础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1777404"/>
            <a:ext cx="1021080" cy="80383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2843621"/>
            <a:ext cx="1021080" cy="80383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3891845"/>
            <a:ext cx="1021080" cy="80383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4940069"/>
            <a:ext cx="1021080" cy="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9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286000" y="3190875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一、个人简介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3027084"/>
            <a:ext cx="1021080" cy="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511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一、个人简介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238250"/>
            <a:ext cx="3676789" cy="516255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"/>
          <p:cNvGrpSpPr/>
          <p:nvPr/>
        </p:nvGrpSpPr>
        <p:grpSpPr>
          <a:xfrm>
            <a:off x="5619750" y="1238250"/>
            <a:ext cx="6237288" cy="5162550"/>
            <a:chOff x="5619750" y="1238250"/>
            <a:chExt cx="6237288" cy="5162550"/>
          </a:xfrm>
        </p:grpSpPr>
        <p:sp>
          <p:nvSpPr>
            <p:cNvPr id="23" name="圆角矩形 22"/>
            <p:cNvSpPr/>
            <p:nvPr/>
          </p:nvSpPr>
          <p:spPr>
            <a:xfrm>
              <a:off x="5619750" y="1524000"/>
              <a:ext cx="6237288" cy="4876800"/>
            </a:xfrm>
            <a:prstGeom prst="roundRect">
              <a:avLst>
                <a:gd name="adj" fmla="val 620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238250"/>
              <a:ext cx="20193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</a:rPr>
                <a:t>段公子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96000" y="2019300"/>
              <a:ext cx="546735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籍贯：</a:t>
              </a:r>
              <a:r>
                <a:rPr lang="zh-CN" altLang="en-US" sz="2400" dirty="0" smtClean="0"/>
                <a:t>陕西西安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专业</a:t>
              </a:r>
              <a:r>
                <a:rPr lang="zh-CN" altLang="en-US" sz="2400" b="1" dirty="0" smtClean="0"/>
                <a:t>：</a:t>
              </a:r>
              <a:r>
                <a:rPr lang="en-US" altLang="zh-CN" sz="2400" dirty="0" smtClean="0"/>
                <a:t>PPT</a:t>
              </a:r>
              <a:r>
                <a:rPr lang="zh-CN" altLang="en-US" sz="2400" dirty="0" smtClean="0"/>
                <a:t>设计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班级</a:t>
              </a:r>
              <a:r>
                <a:rPr lang="zh-CN" altLang="en-US" sz="2400" b="1" dirty="0" smtClean="0"/>
                <a:t>：</a:t>
              </a:r>
              <a:r>
                <a:rPr lang="en-US" altLang="zh-CN" sz="2400" dirty="0" smtClean="0"/>
                <a:t>PPT</a:t>
              </a:r>
              <a:r>
                <a:rPr lang="zh-CN" altLang="en-US" sz="2400" dirty="0" smtClean="0"/>
                <a:t>一班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职务：</a:t>
              </a:r>
              <a:r>
                <a:rPr lang="zh-CN" altLang="en-US" sz="2400" dirty="0" smtClean="0"/>
                <a:t>工大泡泡工作室创始人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</a:pPr>
              <a:r>
                <a:rPr lang="en-US" altLang="zh-CN" sz="2400" dirty="0"/>
                <a:t> </a:t>
              </a:r>
              <a:r>
                <a:rPr lang="en-US" altLang="zh-CN" sz="2400" dirty="0" smtClean="0"/>
                <a:t>        </a:t>
              </a:r>
              <a:r>
                <a:rPr lang="zh-CN" altLang="en-US" sz="2400" dirty="0"/>
                <a:t>锐</a:t>
              </a:r>
              <a:r>
                <a:rPr lang="zh-CN" altLang="en-US" sz="2400" dirty="0" smtClean="0"/>
                <a:t>普认证</a:t>
              </a:r>
              <a:r>
                <a:rPr lang="en-US" altLang="zh-CN" sz="2400" dirty="0" smtClean="0"/>
                <a:t>PPT</a:t>
              </a:r>
              <a:r>
                <a:rPr lang="zh-CN" altLang="en-US" sz="2400" dirty="0" smtClean="0"/>
                <a:t>设计师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特长：</a:t>
              </a:r>
              <a:r>
                <a:rPr lang="en-US" altLang="zh-CN" sz="2400" dirty="0" smtClean="0"/>
                <a:t>PPT</a:t>
              </a:r>
              <a:r>
                <a:rPr lang="zh-CN" altLang="en-US" sz="2400" dirty="0" smtClean="0"/>
                <a:t>、学习</a:t>
              </a:r>
              <a:endParaRPr lang="en-US" altLang="zh-CN" sz="24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座右铭：</a:t>
              </a:r>
              <a:r>
                <a:rPr lang="zh-CN" altLang="en-US" sz="2400" dirty="0" smtClean="0"/>
                <a:t>学好</a:t>
              </a:r>
              <a:r>
                <a:rPr lang="en-US" altLang="zh-CN" sz="2400" dirty="0" smtClean="0"/>
                <a:t>PPT</a:t>
              </a:r>
              <a:r>
                <a:rPr lang="zh-CN" altLang="en-US" sz="2400" dirty="0" smtClean="0"/>
                <a:t>，走遍天下都不</a:t>
              </a:r>
              <a:r>
                <a:rPr lang="zh-CN" altLang="en-US" sz="2400" dirty="0"/>
                <a:t>怕</a:t>
              </a:r>
              <a:endParaRPr lang="en-US" altLang="zh-CN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xmlns="" val="8726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286000" y="3190875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二、思想建设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3027084"/>
            <a:ext cx="1021080" cy="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400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二、思想建设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52850" y="1234872"/>
            <a:ext cx="8128471" cy="461665"/>
            <a:chOff x="3752850" y="1025322"/>
            <a:chExt cx="8128471" cy="461665"/>
          </a:xfrm>
        </p:grpSpPr>
        <p:sp>
          <p:nvSpPr>
            <p:cNvPr id="12" name="矩形 11"/>
            <p:cNvSpPr/>
            <p:nvPr/>
          </p:nvSpPr>
          <p:spPr>
            <a:xfrm>
              <a:off x="3752850" y="1025322"/>
              <a:ext cx="328074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贯彻思想、关注时事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752850" y="1486987"/>
              <a:ext cx="81284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752849" y="1696537"/>
            <a:ext cx="81153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自觉</a:t>
            </a:r>
            <a:r>
              <a:rPr lang="zh-CN" altLang="en-US" sz="2000" dirty="0" smtClean="0"/>
              <a:t>学习党的基本理论、路线、方针、政策和最新会议精神，并自主展开思考；</a:t>
            </a:r>
            <a:endParaRPr lang="en-US" altLang="zh-CN" sz="20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关注</a:t>
            </a:r>
            <a:r>
              <a:rPr lang="zh-CN" altLang="en-US" sz="2000" dirty="0" smtClean="0"/>
              <a:t>时事</a:t>
            </a:r>
            <a:r>
              <a:rPr lang="zh-CN" altLang="en-US" sz="2000" dirty="0"/>
              <a:t>政治，社会热点</a:t>
            </a:r>
            <a:r>
              <a:rPr lang="zh-CN" altLang="en-US" sz="2000" dirty="0" smtClean="0"/>
              <a:t>问题。</a:t>
            </a:r>
            <a:endParaRPr lang="zh-CN" altLang="en-US" sz="2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752850" y="3149397"/>
            <a:ext cx="8128471" cy="461665"/>
            <a:chOff x="3752850" y="2939847"/>
            <a:chExt cx="8128471" cy="461665"/>
          </a:xfrm>
        </p:grpSpPr>
        <p:sp>
          <p:nvSpPr>
            <p:cNvPr id="20" name="矩形 19"/>
            <p:cNvSpPr/>
            <p:nvPr/>
          </p:nvSpPr>
          <p:spPr>
            <a:xfrm>
              <a:off x="3752850" y="2939847"/>
              <a:ext cx="328074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遵纪守法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、严格要求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752850" y="3401512"/>
              <a:ext cx="81284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3752849" y="3611062"/>
            <a:ext cx="81153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无</a:t>
            </a:r>
            <a:r>
              <a:rPr lang="zh-CN" altLang="en-US" sz="2000" dirty="0"/>
              <a:t>违反大学生行为规范和学校各项</a:t>
            </a:r>
            <a:r>
              <a:rPr lang="zh-CN" altLang="en-US" sz="2000" dirty="0" smtClean="0"/>
              <a:t>规章制度的行为；</a:t>
            </a:r>
            <a:endParaRPr lang="en-US" altLang="zh-CN" sz="20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能够</a:t>
            </a:r>
            <a:r>
              <a:rPr lang="zh-CN" altLang="en-US" sz="2000" dirty="0"/>
              <a:t>按照党员标准严格要求自己，时刻注意维护党组织和党员形象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752850" y="4759122"/>
            <a:ext cx="8128471" cy="461665"/>
            <a:chOff x="3752850" y="4854372"/>
            <a:chExt cx="8128471" cy="461665"/>
          </a:xfrm>
        </p:grpSpPr>
        <p:sp>
          <p:nvSpPr>
            <p:cNvPr id="27" name="矩形 26"/>
            <p:cNvSpPr/>
            <p:nvPr/>
          </p:nvSpPr>
          <p:spPr>
            <a:xfrm>
              <a:off x="3752850" y="4854372"/>
              <a:ext cx="3280741" cy="461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自我批评、勇于改进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752850" y="5316037"/>
              <a:ext cx="81284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3752849" y="5220787"/>
            <a:ext cx="81153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能够</a:t>
            </a:r>
            <a:r>
              <a:rPr lang="zh-CN" altLang="en-US" sz="2000" dirty="0"/>
              <a:t>认真地开展批评和</a:t>
            </a:r>
            <a:r>
              <a:rPr lang="zh-CN" altLang="en-US" sz="2000" dirty="0" smtClean="0"/>
              <a:t>自我批评</a:t>
            </a:r>
            <a:endParaRPr lang="en-US" altLang="zh-CN" sz="2000" dirty="0" smtClean="0"/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勇于正视和查找自己在学习、工作、生活和服务同学等方面的缺点和不足</a:t>
            </a:r>
            <a:r>
              <a:rPr lang="zh-CN" altLang="en-US" sz="2000" dirty="0" smtClean="0"/>
              <a:t>，并积极改进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flipH="1">
            <a:off x="173934" y="1002826"/>
            <a:ext cx="3392557" cy="58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680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715733" y="1137103"/>
            <a:ext cx="4770667" cy="476250"/>
          </a:xfrm>
          <a:prstGeom prst="roundRect">
            <a:avLst>
              <a:gd name="adj" fmla="val 20450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开展的党建相关活动</a:t>
            </a:r>
          </a:p>
        </p:txBody>
      </p:sp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二、思想建设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15913" y="918028"/>
            <a:ext cx="870333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05808" y="1946728"/>
            <a:ext cx="504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546192" y="1946728"/>
            <a:ext cx="504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993817" y="5867956"/>
            <a:ext cx="4263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</a:rPr>
              <a:t>某某活动照片（最好有你）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34200" y="5867956"/>
            <a:ext cx="4263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</a:rPr>
              <a:t>某某活动照片（最好有你）</a:t>
            </a:r>
          </a:p>
        </p:txBody>
      </p:sp>
    </p:spTree>
    <p:extLst>
      <p:ext uri="{BB962C8B-B14F-4D97-AF65-F5344CB8AC3E}">
        <p14:creationId xmlns:p14="http://schemas.microsoft.com/office/powerpoint/2010/main" xmlns="" val="1252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00550" y="1946728"/>
            <a:ext cx="7456488" cy="3939722"/>
            <a:chOff x="4400550" y="1946728"/>
            <a:chExt cx="7456488" cy="3939722"/>
          </a:xfrm>
        </p:grpSpPr>
        <p:sp>
          <p:nvSpPr>
            <p:cNvPr id="9" name="圆角矩形 8"/>
            <p:cNvSpPr/>
            <p:nvPr/>
          </p:nvSpPr>
          <p:spPr>
            <a:xfrm>
              <a:off x="4400550" y="1946728"/>
              <a:ext cx="7456488" cy="3939722"/>
            </a:xfrm>
            <a:prstGeom prst="roundRect">
              <a:avLst>
                <a:gd name="adj" fmla="val 620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2096056"/>
              <a:ext cx="426398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accent1"/>
                  </a:solidFill>
                </a:rPr>
                <a:t>单个活动重点突出</a:t>
              </a:r>
              <a:endParaRPr lang="zh-CN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96000" y="2670094"/>
              <a:ext cx="5283200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5000"/>
                </a:lnSpc>
                <a:spcAft>
                  <a:spcPts val="12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dirty="0" smtClean="0"/>
                <a:t>该活动中</a:t>
              </a:r>
              <a:r>
                <a:rPr lang="zh-CN" altLang="en-US" sz="2000" dirty="0" smtClean="0"/>
                <a:t>我主要负责策划、安排、统筹、申报、汇报等工作</a:t>
              </a:r>
              <a:endParaRPr lang="en-US" altLang="zh-CN" sz="2000" dirty="0" smtClean="0"/>
            </a:p>
            <a:p>
              <a:pPr marL="285750" indent="-285750">
                <a:lnSpc>
                  <a:spcPct val="125000"/>
                </a:lnSpc>
                <a:spcAft>
                  <a:spcPts val="12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dirty="0" smtClean="0"/>
                <a:t>通过该活动</a:t>
              </a:r>
              <a:r>
                <a:rPr lang="zh-CN" altLang="en-US" sz="2000" dirty="0" smtClean="0"/>
                <a:t>我认识到应该好好学习，天天向上，学好</a:t>
              </a:r>
              <a:r>
                <a:rPr lang="en-US" altLang="zh-CN" sz="2000" dirty="0" smtClean="0"/>
                <a:t>PPT</a:t>
              </a:r>
              <a:r>
                <a:rPr lang="zh-CN" altLang="en-US" sz="2000" dirty="0" smtClean="0"/>
                <a:t>，不要玩游戏</a:t>
              </a:r>
              <a:endParaRPr lang="en-US" altLang="zh-CN" sz="2000" dirty="0" smtClean="0"/>
            </a:p>
            <a:p>
              <a:pPr marL="285750" indent="-285750">
                <a:lnSpc>
                  <a:spcPct val="125000"/>
                </a:lnSpc>
                <a:spcAft>
                  <a:spcPts val="1200"/>
                </a:spcAft>
                <a:buFont typeface="Wingdings" panose="05000000000000000000" pitchFamily="2" charset="2"/>
                <a:buChar char="n"/>
              </a:pPr>
              <a:r>
                <a:rPr lang="zh-CN" altLang="en-US" sz="2000" b="1" dirty="0" smtClean="0"/>
                <a:t>通过该活动</a:t>
              </a:r>
              <a:r>
                <a:rPr lang="zh-CN" altLang="en-US" sz="2000" dirty="0" smtClean="0"/>
                <a:t>我学到了如何做好一份党建汇报</a:t>
              </a:r>
              <a:r>
                <a:rPr lang="en-US" altLang="zh-CN" sz="2000" dirty="0" smtClean="0"/>
                <a:t>PPT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073150" y="623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二、思想建设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334963" y="1946728"/>
            <a:ext cx="5515611" cy="39397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圆角矩形 11"/>
          <p:cNvSpPr/>
          <p:nvPr/>
        </p:nvSpPr>
        <p:spPr>
          <a:xfrm>
            <a:off x="715733" y="1137103"/>
            <a:ext cx="4770667" cy="476250"/>
          </a:xfrm>
          <a:prstGeom prst="roundRect">
            <a:avLst>
              <a:gd name="adj" fmla="val 20450"/>
            </a:avLst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开展的党建相关活动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15913" y="918028"/>
            <a:ext cx="87033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180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60" y="0"/>
            <a:ext cx="12192120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32" y="3581401"/>
            <a:ext cx="7361168" cy="3009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9" y="4535223"/>
            <a:ext cx="12193057" cy="2322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9" y="4571802"/>
            <a:ext cx="12193057" cy="22861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81" y="4224300"/>
            <a:ext cx="5761219" cy="2633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4200315" cy="146685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286000" y="3190875"/>
            <a:ext cx="7620000" cy="476250"/>
          </a:xfrm>
          <a:prstGeom prst="roundRect">
            <a:avLst>
              <a:gd name="adj" fmla="val 20450"/>
            </a:avLst>
          </a:prstGeom>
          <a:gradFill>
            <a:gsLst>
              <a:gs pos="25000">
                <a:schemeClr val="accent1"/>
              </a:gs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三、学习工作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103120" y="3027084"/>
            <a:ext cx="1021080" cy="8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5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党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80000"/>
      </a:accent1>
      <a:accent2>
        <a:srgbClr val="F4990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588</Words>
  <Application>Microsoft Office PowerPoint</Application>
  <PresentationFormat>自定义</PresentationFormat>
  <Paragraphs>88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Windows 用户</cp:lastModifiedBy>
  <cp:revision>118</cp:revision>
  <dcterms:created xsi:type="dcterms:W3CDTF">2015-11-28T07:56:54Z</dcterms:created>
  <dcterms:modified xsi:type="dcterms:W3CDTF">2015-12-14T01:07:50Z</dcterms:modified>
</cp:coreProperties>
</file>