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4" r:id="rId10"/>
    <p:sldId id="265" r:id="rId12"/>
    <p:sldId id="266" r:id="rId13"/>
    <p:sldId id="267" r:id="rId14"/>
    <p:sldId id="263"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80604020202020204" pitchFamily="34" charset="0"/>
          <a:ea typeface="宋体" pitchFamily="2" charset="-122"/>
        </a:defRPr>
      </a:lvl2pPr>
      <a:lvl3pPr algn="l" rtl="0" fontAlgn="base">
        <a:spcBef>
          <a:spcPct val="0"/>
        </a:spcBef>
        <a:spcAft>
          <a:spcPct val="0"/>
        </a:spcAft>
        <a:defRPr sz="3600">
          <a:solidFill>
            <a:schemeClr val="bg1"/>
          </a:solidFill>
          <a:latin typeface="Arial" panose="02080604020202020204" pitchFamily="34" charset="0"/>
          <a:ea typeface="宋体" pitchFamily="2" charset="-122"/>
        </a:defRPr>
      </a:lvl3pPr>
      <a:lvl4pPr algn="l" rtl="0" fontAlgn="base">
        <a:spcBef>
          <a:spcPct val="0"/>
        </a:spcBef>
        <a:spcAft>
          <a:spcPct val="0"/>
        </a:spcAft>
        <a:defRPr sz="3600">
          <a:solidFill>
            <a:schemeClr val="bg1"/>
          </a:solidFill>
          <a:latin typeface="Arial" panose="02080604020202020204" pitchFamily="34" charset="0"/>
          <a:ea typeface="宋体" pitchFamily="2" charset="-122"/>
        </a:defRPr>
      </a:lvl4pPr>
      <a:lvl5pPr algn="l" rtl="0" fontAlgn="base">
        <a:spcBef>
          <a:spcPct val="0"/>
        </a:spcBef>
        <a:spcAft>
          <a:spcPct val="0"/>
        </a:spcAft>
        <a:defRPr sz="3600">
          <a:solidFill>
            <a:schemeClr val="bg1"/>
          </a:solidFill>
          <a:latin typeface="Arial" panose="02080604020202020204" pitchFamily="34" charset="0"/>
          <a:ea typeface="宋体" pitchFamily="2" charset="-122"/>
        </a:defRPr>
      </a:lvl5pPr>
      <a:lvl6pPr marL="457200" algn="l" rtl="0" fontAlgn="base">
        <a:spcBef>
          <a:spcPct val="0"/>
        </a:spcBef>
        <a:spcAft>
          <a:spcPct val="0"/>
        </a:spcAft>
        <a:defRPr sz="3600">
          <a:solidFill>
            <a:schemeClr val="bg1"/>
          </a:solidFill>
          <a:latin typeface="Arial" panose="02080604020202020204" pitchFamily="34" charset="0"/>
          <a:ea typeface="宋体" pitchFamily="2" charset="-122"/>
        </a:defRPr>
      </a:lvl6pPr>
      <a:lvl7pPr marL="914400" algn="l" rtl="0" fontAlgn="base">
        <a:spcBef>
          <a:spcPct val="0"/>
        </a:spcBef>
        <a:spcAft>
          <a:spcPct val="0"/>
        </a:spcAft>
        <a:defRPr sz="3600">
          <a:solidFill>
            <a:schemeClr val="bg1"/>
          </a:solidFill>
          <a:latin typeface="Arial" panose="02080604020202020204" pitchFamily="34" charset="0"/>
          <a:ea typeface="宋体" pitchFamily="2" charset="-122"/>
        </a:defRPr>
      </a:lvl7pPr>
      <a:lvl8pPr marL="1371600" algn="l" rtl="0" fontAlgn="base">
        <a:spcBef>
          <a:spcPct val="0"/>
        </a:spcBef>
        <a:spcAft>
          <a:spcPct val="0"/>
        </a:spcAft>
        <a:defRPr sz="3600">
          <a:solidFill>
            <a:schemeClr val="bg1"/>
          </a:solidFill>
          <a:latin typeface="Arial" panose="02080604020202020204" pitchFamily="34" charset="0"/>
          <a:ea typeface="宋体" pitchFamily="2" charset="-122"/>
        </a:defRPr>
      </a:lvl8pPr>
      <a:lvl9pPr marL="1828800" algn="l" rtl="0" fontAlgn="base">
        <a:spcBef>
          <a:spcPct val="0"/>
        </a:spcBef>
        <a:spcAft>
          <a:spcPct val="0"/>
        </a:spcAft>
        <a:defRPr sz="3600">
          <a:solidFill>
            <a:schemeClr val="bg1"/>
          </a:solidFill>
          <a:latin typeface="Arial" panose="02080604020202020204" pitchFamily="34" charset="0"/>
          <a:ea typeface="宋体"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04165" y="303530"/>
            <a:ext cx="6516370" cy="368300"/>
          </a:xfrm>
          <a:prstGeom prst="rect">
            <a:avLst/>
          </a:prstGeom>
          <a:noFill/>
        </p:spPr>
        <p:txBody>
          <a:bodyPr wrap="square" rtlCol="0">
            <a:spAutoFit/>
          </a:bodyPr>
          <a:p>
            <a:r>
              <a:rPr lang="en-US"/>
              <a:t>基于Qualcomm SDM</a:t>
            </a:r>
            <a:r>
              <a:rPr lang="en-US" altLang="en-US"/>
              <a:t>660 TP的分析</a:t>
            </a:r>
            <a:endParaRPr lang="en-US" altLang="en-US"/>
          </a:p>
        </p:txBody>
      </p:sp>
      <p:sp>
        <p:nvSpPr>
          <p:cNvPr id="6" name="Text Box 5"/>
          <p:cNvSpPr txBox="1"/>
          <p:nvPr/>
        </p:nvSpPr>
        <p:spPr>
          <a:xfrm>
            <a:off x="462280" y="1238885"/>
            <a:ext cx="3836035" cy="368300"/>
          </a:xfrm>
          <a:prstGeom prst="rect">
            <a:avLst/>
          </a:prstGeom>
          <a:noFill/>
        </p:spPr>
        <p:txBody>
          <a:bodyPr wrap="square" rtlCol="0">
            <a:spAutoFit/>
          </a:bodyPr>
          <a:p>
            <a:r>
              <a:rPr lang="en-US" altLang="en-US"/>
              <a:t>1.原理图分析(硬件连接)</a:t>
            </a:r>
            <a:endParaRPr lang="en-US" altLang="en-US"/>
          </a:p>
        </p:txBody>
      </p:sp>
      <p:pic>
        <p:nvPicPr>
          <p:cNvPr id="7" name="Picture 6"/>
          <p:cNvPicPr>
            <a:picLocks noChangeAspect="1"/>
          </p:cNvPicPr>
          <p:nvPr/>
        </p:nvPicPr>
        <p:blipFill>
          <a:blip r:embed="rId1"/>
          <a:stretch>
            <a:fillRect/>
          </a:stretch>
        </p:blipFill>
        <p:spPr>
          <a:xfrm>
            <a:off x="462280" y="2974975"/>
            <a:ext cx="9515475" cy="1371600"/>
          </a:xfrm>
          <a:prstGeom prst="rect">
            <a:avLst/>
          </a:prstGeom>
        </p:spPr>
      </p:pic>
      <p:pic>
        <p:nvPicPr>
          <p:cNvPr id="8" name="Picture 7"/>
          <p:cNvPicPr>
            <a:picLocks noChangeAspect="1"/>
          </p:cNvPicPr>
          <p:nvPr/>
        </p:nvPicPr>
        <p:blipFill>
          <a:blip r:embed="rId2"/>
          <a:stretch>
            <a:fillRect/>
          </a:stretch>
        </p:blipFill>
        <p:spPr>
          <a:xfrm>
            <a:off x="462280" y="1998345"/>
            <a:ext cx="927735" cy="586105"/>
          </a:xfrm>
          <a:prstGeom prst="rect">
            <a:avLst/>
          </a:prstGeom>
        </p:spPr>
      </p:pic>
      <p:sp>
        <p:nvSpPr>
          <p:cNvPr id="9" name="Text Box 8"/>
          <p:cNvSpPr txBox="1"/>
          <p:nvPr/>
        </p:nvSpPr>
        <p:spPr>
          <a:xfrm>
            <a:off x="9343390" y="3440430"/>
            <a:ext cx="2175510" cy="368300"/>
          </a:xfrm>
          <a:prstGeom prst="rect">
            <a:avLst/>
          </a:prstGeom>
          <a:noFill/>
        </p:spPr>
        <p:txBody>
          <a:bodyPr wrap="square" rtlCol="0">
            <a:spAutoFit/>
          </a:bodyPr>
          <a:p>
            <a:r>
              <a:rPr lang="en-US" altLang="en-US"/>
              <a:t>中断引脚</a:t>
            </a:r>
            <a:endParaRPr lang="en-US" altLang="en-US"/>
          </a:p>
        </p:txBody>
      </p:sp>
      <p:sp>
        <p:nvSpPr>
          <p:cNvPr id="10" name="Text Box 9"/>
          <p:cNvSpPr txBox="1"/>
          <p:nvPr/>
        </p:nvSpPr>
        <p:spPr>
          <a:xfrm>
            <a:off x="9343390" y="3978275"/>
            <a:ext cx="2028825" cy="368300"/>
          </a:xfrm>
          <a:prstGeom prst="rect">
            <a:avLst/>
          </a:prstGeom>
          <a:noFill/>
        </p:spPr>
        <p:txBody>
          <a:bodyPr wrap="square" rtlCol="0">
            <a:spAutoFit/>
          </a:bodyPr>
          <a:p>
            <a:r>
              <a:rPr lang="en-US" altLang="en-US"/>
              <a:t>复位引脚</a:t>
            </a:r>
            <a:endParaRPr lang="en-US" altLang="en-US"/>
          </a:p>
        </p:txBody>
      </p:sp>
      <p:sp>
        <p:nvSpPr>
          <p:cNvPr id="11" name="Text Box 10"/>
          <p:cNvSpPr txBox="1"/>
          <p:nvPr/>
        </p:nvSpPr>
        <p:spPr>
          <a:xfrm>
            <a:off x="9427210" y="4576445"/>
            <a:ext cx="1145540" cy="368300"/>
          </a:xfrm>
          <a:prstGeom prst="rect">
            <a:avLst/>
          </a:prstGeom>
          <a:noFill/>
        </p:spPr>
        <p:txBody>
          <a:bodyPr wrap="square" rtlCol="0">
            <a:spAutoFit/>
          </a:bodyPr>
          <a:p>
            <a:r>
              <a:rPr lang="en-US" altLang="en-US"/>
              <a:t>通信引脚</a:t>
            </a:r>
            <a:endParaRPr lang="en-US" altLang="en-US"/>
          </a:p>
        </p:txBody>
      </p:sp>
      <p:cxnSp>
        <p:nvCxnSpPr>
          <p:cNvPr id="12" name="Straight Arrow Connector 11"/>
          <p:cNvCxnSpPr/>
          <p:nvPr/>
        </p:nvCxnSpPr>
        <p:spPr>
          <a:xfrm>
            <a:off x="7399020" y="3693160"/>
            <a:ext cx="2070100" cy="4095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3" name="Straight Arrow Connector 12"/>
          <p:cNvCxnSpPr/>
          <p:nvPr/>
        </p:nvCxnSpPr>
        <p:spPr>
          <a:xfrm flipV="1">
            <a:off x="7209790" y="3682365"/>
            <a:ext cx="2353945" cy="1682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4" name="Straight Arrow Connector 13"/>
          <p:cNvCxnSpPr>
            <a:endCxn id="11" idx="1"/>
          </p:cNvCxnSpPr>
          <p:nvPr/>
        </p:nvCxnSpPr>
        <p:spPr>
          <a:xfrm>
            <a:off x="7188835" y="4050030"/>
            <a:ext cx="2238375" cy="71056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pic>
        <p:nvPicPr>
          <p:cNvPr id="15" name="Picture 14"/>
          <p:cNvPicPr>
            <a:picLocks noChangeAspect="1"/>
          </p:cNvPicPr>
          <p:nvPr/>
        </p:nvPicPr>
        <p:blipFill>
          <a:blip r:embed="rId3"/>
          <a:stretch>
            <a:fillRect/>
          </a:stretch>
        </p:blipFill>
        <p:spPr>
          <a:xfrm>
            <a:off x="7632700" y="6015990"/>
            <a:ext cx="4570095" cy="838835"/>
          </a:xfrm>
          <a:prstGeom prst="rect">
            <a:avLst/>
          </a:prstGeom>
        </p:spPr>
      </p:pic>
      <p:pic>
        <p:nvPicPr>
          <p:cNvPr id="16" name="Picture 15"/>
          <p:cNvPicPr>
            <a:picLocks noChangeAspect="1"/>
          </p:cNvPicPr>
          <p:nvPr/>
        </p:nvPicPr>
        <p:blipFill>
          <a:blip r:embed="rId4"/>
          <a:stretch>
            <a:fillRect/>
          </a:stretch>
        </p:blipFill>
        <p:spPr>
          <a:xfrm>
            <a:off x="3921760" y="975995"/>
            <a:ext cx="7124700" cy="15335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4615" y="1065530"/>
            <a:ext cx="9128125" cy="3784600"/>
          </a:xfrm>
          <a:prstGeom prst="rect">
            <a:avLst/>
          </a:prstGeom>
          <a:noFill/>
        </p:spPr>
        <p:txBody>
          <a:bodyPr wrap="square" rtlCol="0">
            <a:spAutoFit/>
          </a:bodyPr>
          <a:p>
            <a:r>
              <a:rPr lang="en-US" sz="1200"/>
              <a:t>/*</a:t>
            </a:r>
            <a:endParaRPr lang="en-US" sz="1200"/>
          </a:p>
          <a:p>
            <a:r>
              <a:rPr lang="en-US" sz="1200"/>
              <a:t> * Show IRQ enable/disable status via sysfs</a:t>
            </a:r>
            <a:endParaRPr lang="en-US" sz="1200"/>
          </a:p>
          <a:p>
            <a:r>
              <a:rPr lang="en-US" sz="1200"/>
              <a:t> */</a:t>
            </a:r>
            <a:endParaRPr lang="en-US" sz="1200"/>
          </a:p>
          <a:p>
            <a:r>
              <a:rPr lang="en-US" sz="1200"/>
              <a:t>static ssize_t </a:t>
            </a:r>
            <a:r>
              <a:rPr lang="en-US" sz="1200">
                <a:solidFill>
                  <a:srgbClr val="FF0000"/>
                </a:solidFill>
              </a:rPr>
              <a:t>cyttsp5_drv_irq_show</a:t>
            </a:r>
            <a:r>
              <a:rPr lang="en-US" sz="1200"/>
              <a:t>(struct device *dev,</a:t>
            </a:r>
            <a:endParaRPr lang="en-US" sz="1200"/>
          </a:p>
          <a:p>
            <a:r>
              <a:rPr lang="en-US" sz="1200"/>
              <a:t>                struct device_attribute *attr, char *buf)</a:t>
            </a:r>
            <a:endParaRPr lang="en-US" sz="1200"/>
          </a:p>
          <a:p>
            <a:r>
              <a:rPr lang="en-US" sz="1200"/>
              <a:t>{</a:t>
            </a:r>
            <a:endParaRPr lang="en-US" sz="1200"/>
          </a:p>
          <a:p>
            <a:r>
              <a:rPr lang="en-US" sz="1200"/>
              <a:t>        struct cyttsp5_core_data *cd = dev_get_drvdata(dev);</a:t>
            </a:r>
            <a:endParaRPr lang="en-US" sz="1200"/>
          </a:p>
          <a:p>
            <a:r>
              <a:rPr lang="en-US" sz="1200"/>
              <a:t>        ssize_t ret;</a:t>
            </a:r>
            <a:endParaRPr lang="en-US" sz="1200"/>
          </a:p>
          <a:p>
            <a:endParaRPr lang="en-US" sz="1200"/>
          </a:p>
          <a:p>
            <a:r>
              <a:rPr lang="en-US" sz="1200"/>
              <a:t>        mutex_lock(&amp;cd-&gt;system_lock);</a:t>
            </a:r>
            <a:endParaRPr lang="en-US" sz="1200"/>
          </a:p>
          <a:p>
            <a:r>
              <a:rPr lang="en-US" sz="1200"/>
              <a:t>        if (cd-&gt;irq_enabled)</a:t>
            </a:r>
            <a:endParaRPr lang="en-US" sz="1200"/>
          </a:p>
          <a:p>
            <a:r>
              <a:rPr lang="en-US" sz="1200"/>
              <a:t>                ret = snprintf(buf, CY_MAX_PRBUF_SIZE,</a:t>
            </a:r>
            <a:endParaRPr lang="en-US" sz="1200"/>
          </a:p>
          <a:p>
            <a:r>
              <a:rPr lang="en-US" sz="1200"/>
              <a:t>                        "Driver interrupt is ENABLED\n");</a:t>
            </a:r>
            <a:endParaRPr lang="en-US" sz="1200"/>
          </a:p>
          <a:p>
            <a:r>
              <a:rPr lang="en-US" sz="1200"/>
              <a:t>        else</a:t>
            </a:r>
            <a:endParaRPr lang="en-US" sz="1200"/>
          </a:p>
          <a:p>
            <a:r>
              <a:rPr lang="en-US" sz="1200"/>
              <a:t>                ret = snprintf(buf, CY_MAX_PRBUF_SIZE,</a:t>
            </a:r>
            <a:endParaRPr lang="en-US" sz="1200"/>
          </a:p>
          <a:p>
            <a:r>
              <a:rPr lang="en-US" sz="1200"/>
              <a:t>                        "Driver interrupt is DISABLED\n");</a:t>
            </a:r>
            <a:endParaRPr lang="en-US" sz="1200"/>
          </a:p>
          <a:p>
            <a:r>
              <a:rPr lang="en-US" sz="1200"/>
              <a:t>        mutex_unlock(&amp;cd-&gt;system_lock);</a:t>
            </a:r>
            <a:endParaRPr lang="en-US" sz="1200"/>
          </a:p>
          <a:p>
            <a:endParaRPr lang="en-US" sz="1200"/>
          </a:p>
          <a:p>
            <a:r>
              <a:rPr lang="en-US" sz="1200"/>
              <a:t>        return ret;</a:t>
            </a:r>
            <a:endParaRPr lang="en-US" sz="1200"/>
          </a:p>
          <a:p>
            <a:r>
              <a:rPr lang="en-US" sz="1200"/>
              <a:t>}</a:t>
            </a:r>
            <a:endParaRPr lang="en-US" sz="1200"/>
          </a:p>
        </p:txBody>
      </p:sp>
      <p:sp>
        <p:nvSpPr>
          <p:cNvPr id="3" name="Text Box 2"/>
          <p:cNvSpPr txBox="1"/>
          <p:nvPr/>
        </p:nvSpPr>
        <p:spPr>
          <a:xfrm>
            <a:off x="6296660" y="1267460"/>
            <a:ext cx="5215890" cy="368300"/>
          </a:xfrm>
          <a:prstGeom prst="rect">
            <a:avLst/>
          </a:prstGeom>
          <a:noFill/>
        </p:spPr>
        <p:txBody>
          <a:bodyPr wrap="square" rtlCol="0">
            <a:spAutoFit/>
          </a:bodyPr>
          <a:p>
            <a:r>
              <a:rPr lang="en-US" altLang="en-US"/>
              <a:t>对应cat,打印当前TP状态</a:t>
            </a:r>
            <a:endParaRPr lang="en-US" altLang="en-US"/>
          </a:p>
        </p:txBody>
      </p:sp>
      <p:pic>
        <p:nvPicPr>
          <p:cNvPr id="15" name="Picture 14"/>
          <p:cNvPicPr>
            <a:picLocks noChangeAspect="1"/>
          </p:cNvPicPr>
          <p:nvPr/>
        </p:nvPicPr>
        <p:blipFill>
          <a:blip r:embed="rId1"/>
          <a:stretch>
            <a:fillRect/>
          </a:stretch>
        </p:blipFill>
        <p:spPr>
          <a:xfrm>
            <a:off x="7663180" y="5982970"/>
            <a:ext cx="4570095" cy="8388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865" y="705485"/>
            <a:ext cx="9753600" cy="6369685"/>
          </a:xfrm>
          <a:prstGeom prst="rect">
            <a:avLst/>
          </a:prstGeom>
          <a:noFill/>
        </p:spPr>
        <p:txBody>
          <a:bodyPr wrap="square" rtlCol="0">
            <a:spAutoFit/>
          </a:bodyPr>
          <a:p>
            <a:r>
              <a:rPr lang="en-US" sz="1200"/>
              <a:t>/*</a:t>
            </a:r>
            <a:endParaRPr lang="en-US" sz="1200"/>
          </a:p>
          <a:p>
            <a:r>
              <a:rPr lang="en-US" sz="1200"/>
              <a:t> * Enable/disable IRQ via sysfs</a:t>
            </a:r>
            <a:endParaRPr lang="en-US" sz="1200"/>
          </a:p>
          <a:p>
            <a:r>
              <a:rPr lang="en-US" sz="1200"/>
              <a:t>static ssize_t cyttsp5_drv_irq_store(struct device *dev,</a:t>
            </a:r>
            <a:endParaRPr lang="en-US" sz="1200"/>
          </a:p>
          <a:p>
            <a:r>
              <a:rPr lang="en-US" sz="1200"/>
              <a:t>                struct device_attribute *attr, const char *buf, size_t size)</a:t>
            </a:r>
            <a:endParaRPr lang="en-US" sz="1200"/>
          </a:p>
          <a:p>
            <a:r>
              <a:rPr lang="en-US" sz="1200"/>
              <a:t>{</a:t>
            </a:r>
            <a:endParaRPr lang="en-US" sz="1200"/>
          </a:p>
          <a:p>
            <a:r>
              <a:rPr lang="en-US" sz="1200"/>
              <a:t>        struct cyttsp5_core_data *cd = dev_get_drvdata(dev);</a:t>
            </a:r>
            <a:endParaRPr lang="en-US" sz="1200"/>
          </a:p>
          <a:p>
            <a:r>
              <a:rPr lang="en-US" sz="1200"/>
              <a:t>        switch (value) {</a:t>
            </a:r>
            <a:endParaRPr lang="en-US" sz="1200"/>
          </a:p>
          <a:p>
            <a:r>
              <a:rPr lang="en-US" sz="1200"/>
              <a:t>        case 0:</a:t>
            </a:r>
            <a:endParaRPr lang="en-US" sz="1200"/>
          </a:p>
          <a:p>
            <a:r>
              <a:rPr lang="en-US" sz="1200"/>
              <a:t>                if (cd-&gt;irq_enabled) {</a:t>
            </a:r>
            <a:endParaRPr lang="en-US" sz="1200"/>
          </a:p>
          <a:p>
            <a:r>
              <a:rPr lang="en-US" sz="1200"/>
              <a:t>                        cd-&gt;irq_enabled = false;</a:t>
            </a:r>
            <a:endParaRPr lang="en-US" sz="1200"/>
          </a:p>
          <a:p>
            <a:r>
              <a:rPr lang="en-US" sz="1200"/>
              <a:t>                        /* Disable IRQ */</a:t>
            </a:r>
            <a:endParaRPr lang="en-US" sz="1200"/>
          </a:p>
          <a:p>
            <a:r>
              <a:rPr lang="en-US" sz="1200"/>
              <a:t>                        </a:t>
            </a:r>
            <a:r>
              <a:rPr lang="en-US" sz="1200">
                <a:solidFill>
                  <a:srgbClr val="FF0000"/>
                </a:solidFill>
              </a:rPr>
              <a:t>disable_irq_nosync(cd-&gt;irq);</a:t>
            </a:r>
            <a:endParaRPr lang="en-US" sz="1200">
              <a:solidFill>
                <a:srgbClr val="FF0000"/>
              </a:solidFill>
            </a:endParaRPr>
          </a:p>
          <a:p>
            <a:r>
              <a:rPr lang="en-US" sz="1200"/>
              <a:t>                        dev_info(dev, "%s: Driver IRQ now disabled\n",</a:t>
            </a:r>
            <a:endParaRPr lang="en-US" sz="1200"/>
          </a:p>
          <a:p>
            <a:r>
              <a:rPr lang="en-US" sz="1200"/>
              <a:t>                                __func__);</a:t>
            </a:r>
            <a:endParaRPr lang="en-US" sz="1200"/>
          </a:p>
          <a:p>
            <a:r>
              <a:rPr lang="en-US" sz="1200"/>
              <a:t>                } else</a:t>
            </a:r>
            <a:endParaRPr lang="en-US" sz="1200"/>
          </a:p>
          <a:p>
            <a:r>
              <a:rPr lang="en-US" sz="1200"/>
              <a:t>                        dev_info(dev, "%s: Driver IRQ already disabled\n",</a:t>
            </a:r>
            <a:endParaRPr lang="en-US" sz="1200"/>
          </a:p>
          <a:p>
            <a:r>
              <a:rPr lang="en-US" sz="1200"/>
              <a:t>                                __func__);</a:t>
            </a:r>
            <a:endParaRPr lang="en-US" sz="1200"/>
          </a:p>
          <a:p>
            <a:r>
              <a:rPr lang="en-US" sz="1200"/>
              <a:t>                break;</a:t>
            </a:r>
            <a:endParaRPr lang="en-US" sz="1200"/>
          </a:p>
          <a:p>
            <a:r>
              <a:rPr lang="en-US" sz="1200"/>
              <a:t>        case 1:</a:t>
            </a:r>
            <a:endParaRPr lang="en-US" sz="1200"/>
          </a:p>
          <a:p>
            <a:r>
              <a:rPr lang="en-US" sz="1200"/>
              <a:t>                if (cd-&gt;irq_enabled == false) {</a:t>
            </a:r>
            <a:endParaRPr lang="en-US" sz="1200"/>
          </a:p>
          <a:p>
            <a:r>
              <a:rPr lang="en-US" sz="1200"/>
              <a:t>                        cd-&gt;irq_enabled = true;</a:t>
            </a:r>
            <a:endParaRPr lang="en-US" sz="1200"/>
          </a:p>
          <a:p>
            <a:r>
              <a:rPr lang="en-US" sz="1200"/>
              <a:t>                        /* Enable IRQ */</a:t>
            </a:r>
            <a:endParaRPr lang="en-US" sz="1200"/>
          </a:p>
          <a:p>
            <a:r>
              <a:rPr lang="en-US" sz="1200"/>
              <a:t>                       </a:t>
            </a:r>
            <a:r>
              <a:rPr lang="en-US" sz="1200">
                <a:solidFill>
                  <a:srgbClr val="FF0000"/>
                </a:solidFill>
              </a:rPr>
              <a:t> enable_irq(cd-&gt;irq);</a:t>
            </a:r>
            <a:endParaRPr lang="en-US" sz="1200">
              <a:solidFill>
                <a:srgbClr val="FF0000"/>
              </a:solidFill>
            </a:endParaRPr>
          </a:p>
          <a:p>
            <a:r>
              <a:rPr lang="en-US" sz="1200"/>
              <a:t>                        dev_info(dev, "%s: Driver IRQ now enabled\n",</a:t>
            </a:r>
            <a:endParaRPr lang="en-US" sz="1200"/>
          </a:p>
          <a:p>
            <a:r>
              <a:rPr lang="en-US" sz="1200"/>
              <a:t>                                __func__);</a:t>
            </a:r>
            <a:endParaRPr lang="en-US" sz="1200"/>
          </a:p>
          <a:p>
            <a:r>
              <a:rPr lang="en-US" sz="1200"/>
              <a:t>                } else</a:t>
            </a:r>
            <a:endParaRPr lang="en-US" sz="1200"/>
          </a:p>
          <a:p>
            <a:r>
              <a:rPr lang="en-US" sz="1200"/>
              <a:t>                        dev_info(dev, "%s: Driver IRQ already enabled\n",</a:t>
            </a:r>
            <a:endParaRPr lang="en-US" sz="1200"/>
          </a:p>
          <a:p>
            <a:r>
              <a:rPr lang="en-US" sz="1200"/>
              <a:t>                                __func__);</a:t>
            </a:r>
            <a:endParaRPr lang="en-US" sz="1200"/>
          </a:p>
          <a:p>
            <a:r>
              <a:rPr lang="en-US" sz="1200"/>
              <a:t>                break;</a:t>
            </a:r>
            <a:endParaRPr lang="en-US" sz="1200"/>
          </a:p>
          <a:p>
            <a:r>
              <a:rPr lang="en-US" sz="1200"/>
              <a:t>        default:</a:t>
            </a:r>
            <a:endParaRPr lang="en-US" sz="1200"/>
          </a:p>
          <a:p>
            <a:r>
              <a:rPr lang="en-US" sz="1200"/>
              <a:t>                dev_err(dev, "%s: Invalid value\n", __func__);</a:t>
            </a:r>
            <a:endParaRPr lang="en-US" sz="1200"/>
          </a:p>
          <a:p>
            <a:r>
              <a:rPr lang="en-US" sz="1200"/>
              <a:t>        }</a:t>
            </a:r>
            <a:endParaRPr lang="en-US" sz="1200"/>
          </a:p>
          <a:p>
            <a:r>
              <a:rPr lang="en-US" sz="1200"/>
              <a:t>}</a:t>
            </a:r>
            <a:endParaRPr lang="en-US" sz="1200"/>
          </a:p>
          <a:p>
            <a:endParaRPr lang="en-US" sz="1200"/>
          </a:p>
        </p:txBody>
      </p:sp>
      <p:sp>
        <p:nvSpPr>
          <p:cNvPr id="3" name="Text Box 2"/>
          <p:cNvSpPr txBox="1"/>
          <p:nvPr/>
        </p:nvSpPr>
        <p:spPr>
          <a:xfrm>
            <a:off x="7441565" y="1576070"/>
            <a:ext cx="3678555" cy="645160"/>
          </a:xfrm>
          <a:prstGeom prst="rect">
            <a:avLst/>
          </a:prstGeom>
          <a:noFill/>
        </p:spPr>
        <p:txBody>
          <a:bodyPr wrap="square" rtlCol="0">
            <a:spAutoFit/>
          </a:bodyPr>
          <a:p>
            <a:r>
              <a:rPr lang="en-US" altLang="en-US"/>
              <a:t>对应echo,实现时,要判断TP当前状态</a:t>
            </a:r>
            <a:endParaRPr lang="en-US" altLang="en-US"/>
          </a:p>
        </p:txBody>
      </p:sp>
      <p:pic>
        <p:nvPicPr>
          <p:cNvPr id="15" name="Picture 14"/>
          <p:cNvPicPr>
            <a:picLocks noChangeAspect="1"/>
          </p:cNvPicPr>
          <p:nvPr/>
        </p:nvPicPr>
        <p:blipFill>
          <a:blip r:embed="rId1"/>
          <a:stretch>
            <a:fillRect/>
          </a:stretch>
        </p:blipFill>
        <p:spPr>
          <a:xfrm>
            <a:off x="7662545" y="6004560"/>
            <a:ext cx="4570095" cy="8388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94615" y="1139825"/>
            <a:ext cx="3731895" cy="368300"/>
          </a:xfrm>
          <a:prstGeom prst="rect">
            <a:avLst/>
          </a:prstGeom>
          <a:noFill/>
        </p:spPr>
        <p:txBody>
          <a:bodyPr wrap="square" rtlCol="0">
            <a:spAutoFit/>
          </a:bodyPr>
          <a:p>
            <a:r>
              <a:rPr lang="en-US" altLang="en-US"/>
              <a:t>实验效果</a:t>
            </a:r>
            <a:endParaRPr lang="en-US" altLang="en-US"/>
          </a:p>
        </p:txBody>
      </p:sp>
      <p:pic>
        <p:nvPicPr>
          <p:cNvPr id="3" name="Picture 2"/>
          <p:cNvPicPr>
            <a:picLocks noChangeAspect="1"/>
          </p:cNvPicPr>
          <p:nvPr/>
        </p:nvPicPr>
        <p:blipFill>
          <a:blip r:embed="rId2"/>
          <a:stretch>
            <a:fillRect/>
          </a:stretch>
        </p:blipFill>
        <p:spPr>
          <a:xfrm>
            <a:off x="409575" y="1508125"/>
            <a:ext cx="7364095" cy="2692400"/>
          </a:xfrm>
          <a:prstGeom prst="rect">
            <a:avLst/>
          </a:prstGeom>
        </p:spPr>
      </p:pic>
      <p:sp>
        <p:nvSpPr>
          <p:cNvPr id="4" name="Text Box 3"/>
          <p:cNvSpPr txBox="1"/>
          <p:nvPr/>
        </p:nvSpPr>
        <p:spPr>
          <a:xfrm>
            <a:off x="8406130" y="1786890"/>
            <a:ext cx="3488055" cy="1753235"/>
          </a:xfrm>
          <a:prstGeom prst="rect">
            <a:avLst/>
          </a:prstGeom>
          <a:noFill/>
        </p:spPr>
        <p:txBody>
          <a:bodyPr wrap="square" rtlCol="0">
            <a:spAutoFit/>
          </a:bodyPr>
          <a:p>
            <a:r>
              <a:rPr lang="en-US" altLang="en-US"/>
              <a:t>挂载在i2c4上,设备树的节点对应</a:t>
            </a:r>
            <a:endParaRPr lang="en-US" altLang="en-US"/>
          </a:p>
          <a:p>
            <a:r>
              <a:rPr lang="en-US" altLang="en-US"/>
              <a:t>后面是分配的设备号</a:t>
            </a:r>
            <a:endParaRPr lang="en-US" altLang="en-US"/>
          </a:p>
          <a:p>
            <a:endParaRPr lang="en-US" altLang="en-US"/>
          </a:p>
          <a:p>
            <a:r>
              <a:rPr lang="en-US" altLang="en-US"/>
              <a:t>创建的节点名</a:t>
            </a:r>
            <a:endParaRPr lang="en-US" altLang="en-US"/>
          </a:p>
          <a:p>
            <a:endParaRPr lang="en-US" altLang="en-US"/>
          </a:p>
          <a:p>
            <a:r>
              <a:rPr lang="en-US" altLang="en-US"/>
              <a:t>控制</a:t>
            </a:r>
            <a:endParaRPr lang="en-US" altLang="en-US"/>
          </a:p>
        </p:txBody>
      </p:sp>
      <p:cxnSp>
        <p:nvCxnSpPr>
          <p:cNvPr id="5" name="Straight Arrow Connector 4"/>
          <p:cNvCxnSpPr/>
          <p:nvPr/>
        </p:nvCxnSpPr>
        <p:spPr>
          <a:xfrm>
            <a:off x="4335145" y="1882140"/>
            <a:ext cx="4070985" cy="22288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6" name="Straight Arrow Connector 5"/>
          <p:cNvCxnSpPr/>
          <p:nvPr/>
        </p:nvCxnSpPr>
        <p:spPr>
          <a:xfrm>
            <a:off x="3275330" y="2178685"/>
            <a:ext cx="5130800" cy="61531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 name="Straight Arrow Connector 6"/>
          <p:cNvCxnSpPr/>
          <p:nvPr/>
        </p:nvCxnSpPr>
        <p:spPr>
          <a:xfrm flipV="1">
            <a:off x="6996430" y="3419475"/>
            <a:ext cx="1431290" cy="1270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94615" y="970280"/>
            <a:ext cx="3890645" cy="368300"/>
          </a:xfrm>
          <a:prstGeom prst="rect">
            <a:avLst/>
          </a:prstGeom>
          <a:noFill/>
        </p:spPr>
        <p:txBody>
          <a:bodyPr wrap="square" rtlCol="0">
            <a:spAutoFit/>
          </a:bodyPr>
          <a:p>
            <a:r>
              <a:rPr lang="en-US" altLang="en-US"/>
              <a:t>3.5如何查找注册的TP设备</a:t>
            </a:r>
            <a:endParaRPr lang="en-US" altLang="en-US"/>
          </a:p>
        </p:txBody>
      </p:sp>
      <p:pic>
        <p:nvPicPr>
          <p:cNvPr id="3" name="Picture 2"/>
          <p:cNvPicPr>
            <a:picLocks noChangeAspect="1"/>
          </p:cNvPicPr>
          <p:nvPr/>
        </p:nvPicPr>
        <p:blipFill>
          <a:blip r:embed="rId2"/>
          <a:stretch>
            <a:fillRect/>
          </a:stretch>
        </p:blipFill>
        <p:spPr>
          <a:xfrm>
            <a:off x="160020" y="1338580"/>
            <a:ext cx="4542790" cy="2170430"/>
          </a:xfrm>
          <a:prstGeom prst="rect">
            <a:avLst/>
          </a:prstGeom>
        </p:spPr>
      </p:pic>
      <p:sp>
        <p:nvSpPr>
          <p:cNvPr id="4" name="Text Box 3"/>
          <p:cNvSpPr txBox="1"/>
          <p:nvPr/>
        </p:nvSpPr>
        <p:spPr>
          <a:xfrm>
            <a:off x="7209155" y="1733550"/>
            <a:ext cx="4462780" cy="645160"/>
          </a:xfrm>
          <a:prstGeom prst="rect">
            <a:avLst/>
          </a:prstGeom>
          <a:noFill/>
        </p:spPr>
        <p:txBody>
          <a:bodyPr wrap="square" rtlCol="0">
            <a:spAutoFit/>
          </a:bodyPr>
          <a:p>
            <a:r>
              <a:rPr lang="en-US" altLang="en-US"/>
              <a:t>getevent -l显示注册在input下面的设备</a:t>
            </a:r>
            <a:endParaRPr lang="en-US" altLang="en-US"/>
          </a:p>
          <a:p>
            <a:r>
              <a:rPr lang="en-US" altLang="en-US"/>
              <a:t>然后就可以找到对应的设备</a:t>
            </a:r>
            <a:endParaRPr lang="en-US" altLang="en-US"/>
          </a:p>
        </p:txBody>
      </p:sp>
      <p:pic>
        <p:nvPicPr>
          <p:cNvPr id="5" name="Picture 4"/>
          <p:cNvPicPr>
            <a:picLocks noChangeAspect="1"/>
          </p:cNvPicPr>
          <p:nvPr/>
        </p:nvPicPr>
        <p:blipFill>
          <a:blip r:embed="rId3"/>
          <a:stretch>
            <a:fillRect/>
          </a:stretch>
        </p:blipFill>
        <p:spPr>
          <a:xfrm>
            <a:off x="1558925" y="3636010"/>
            <a:ext cx="4046855" cy="3013075"/>
          </a:xfrm>
          <a:prstGeom prst="rect">
            <a:avLst/>
          </a:prstGeom>
        </p:spPr>
      </p:pic>
      <p:sp>
        <p:nvSpPr>
          <p:cNvPr id="6" name="Text Box 5"/>
          <p:cNvSpPr txBox="1"/>
          <p:nvPr/>
        </p:nvSpPr>
        <p:spPr>
          <a:xfrm>
            <a:off x="6063615" y="3832860"/>
            <a:ext cx="3985895" cy="368300"/>
          </a:xfrm>
          <a:prstGeom prst="rect">
            <a:avLst/>
          </a:prstGeom>
          <a:noFill/>
        </p:spPr>
        <p:txBody>
          <a:bodyPr wrap="square" rtlCol="0">
            <a:spAutoFit/>
          </a:bodyPr>
          <a:p>
            <a:r>
              <a:rPr lang="en-US" altLang="en-US"/>
              <a:t>显示报点的数据</a:t>
            </a:r>
            <a:endParaRPr lang="en-US" altLang="en-US"/>
          </a:p>
        </p:txBody>
      </p:sp>
      <p:cxnSp>
        <p:nvCxnSpPr>
          <p:cNvPr id="7" name="Straight Arrow Connector 6"/>
          <p:cNvCxnSpPr/>
          <p:nvPr/>
        </p:nvCxnSpPr>
        <p:spPr>
          <a:xfrm>
            <a:off x="1706245" y="1584960"/>
            <a:ext cx="5502275" cy="31813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8" name="Straight Arrow Connector 7"/>
          <p:cNvCxnSpPr/>
          <p:nvPr/>
        </p:nvCxnSpPr>
        <p:spPr>
          <a:xfrm flipV="1">
            <a:off x="2140585" y="2178685"/>
            <a:ext cx="5109845" cy="5334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9" name="Straight Arrow Connector 8"/>
          <p:cNvCxnSpPr>
            <a:endCxn id="6" idx="1"/>
          </p:cNvCxnSpPr>
          <p:nvPr/>
        </p:nvCxnSpPr>
        <p:spPr>
          <a:xfrm>
            <a:off x="4939665" y="3790315"/>
            <a:ext cx="1123950" cy="22669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214630" y="1552575"/>
            <a:ext cx="7299325" cy="3753485"/>
          </a:xfrm>
          <a:prstGeom prst="rect">
            <a:avLst/>
          </a:prstGeom>
          <a:noFill/>
        </p:spPr>
        <p:txBody>
          <a:bodyPr wrap="square" rtlCol="0" anchor="t">
            <a:spAutoFit/>
          </a:bodyPr>
          <a:p>
            <a:r>
              <a:rPr lang="" altLang="en-US" sz="1400"/>
              <a:t>4</a:t>
            </a:r>
            <a:r>
              <a:rPr lang="en-US" sz="1400"/>
              <a:t>.什么是内核态和用户态</a:t>
            </a:r>
            <a:endParaRPr lang="en-US" sz="1400"/>
          </a:p>
          <a:p>
            <a:r>
              <a:rPr lang="en-US" sz="1400"/>
              <a:t>内核态：在内核空间执行，通常是驱动程序，中断相关程序，内核调度程序，内存管理及其操作程序。</a:t>
            </a:r>
            <a:endParaRPr lang="en-US" sz="1400"/>
          </a:p>
          <a:p>
            <a:r>
              <a:rPr lang="en-US" sz="1400"/>
              <a:t>用户态：用户程序运行空间。</a:t>
            </a:r>
            <a:endParaRPr lang="en-US" sz="1400"/>
          </a:p>
          <a:p>
            <a:endParaRPr lang="en-US" sz="1400"/>
          </a:p>
          <a:p>
            <a:r>
              <a:rPr lang="en-US" sz="1400"/>
              <a:t>二.什么是进程上下文与中断上下文</a:t>
            </a:r>
            <a:endParaRPr lang="en-US" sz="1400"/>
          </a:p>
          <a:p>
            <a:r>
              <a:rPr lang="en-US" sz="1400"/>
              <a:t>1.进程上下文：</a:t>
            </a:r>
            <a:endParaRPr lang="en-US" sz="1400"/>
          </a:p>
          <a:p>
            <a:r>
              <a:rPr lang="en-US" sz="1400"/>
              <a:t>（1）进程上文：其是指进程由用户态切换到内核态是需要保存用户态时cpu寄存器中的值，进程状态以及堆栈上的内容，即保存当前进程的进程上下文，以便再次执行该进程时，能够恢复切换时的状态，继续执行。</a:t>
            </a:r>
            <a:endParaRPr lang="en-US" sz="1400"/>
          </a:p>
          <a:p>
            <a:r>
              <a:rPr lang="en-US" sz="1400"/>
              <a:t>（2）进程下文：其是指切换到内核态后执行的程序，即进程运行在内核空间的部分。</a:t>
            </a:r>
            <a:endParaRPr lang="en-US" sz="1400"/>
          </a:p>
          <a:p>
            <a:r>
              <a:rPr lang="en-US" sz="1400"/>
              <a:t>2.中断上下文：</a:t>
            </a:r>
            <a:endParaRPr lang="en-US" sz="1400"/>
          </a:p>
          <a:p>
            <a:r>
              <a:rPr lang="en-US" sz="1400"/>
              <a:t>（1）中断上文：硬件通过中断触发信号，导致内核调用中断处理程序，进入内核空间。这个过程中，硬件的一些变量和参数也要传递给内核，内核通过这些参数进行中断处理。中断上文可以看作就是硬件传递过来的这些参数和内核需要保存的一些其他环境（主要是当前被中断的进程环境。</a:t>
            </a:r>
            <a:endParaRPr lang="en-US" sz="1400"/>
          </a:p>
          <a:p>
            <a:r>
              <a:rPr lang="en-US" sz="1400"/>
              <a:t>（2）中断下文：执行在内核空间的中断服务程序。</a:t>
            </a:r>
            <a:endParaRPr lang="en-US" sz="1400"/>
          </a:p>
        </p:txBody>
      </p:sp>
      <p:pic>
        <p:nvPicPr>
          <p:cNvPr id="3" name="Picture 2"/>
          <p:cNvPicPr>
            <a:picLocks noChangeAspect="1"/>
          </p:cNvPicPr>
          <p:nvPr/>
        </p:nvPicPr>
        <p:blipFill>
          <a:blip r:embed="rId2"/>
          <a:stretch>
            <a:fillRect/>
          </a:stretch>
        </p:blipFill>
        <p:spPr>
          <a:xfrm>
            <a:off x="7513955" y="1762760"/>
            <a:ext cx="4333875" cy="2230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22860" y="974090"/>
            <a:ext cx="6387465" cy="645160"/>
          </a:xfrm>
          <a:prstGeom prst="rect">
            <a:avLst/>
          </a:prstGeom>
          <a:noFill/>
        </p:spPr>
        <p:txBody>
          <a:bodyPr wrap="square" rtlCol="0" anchor="t">
            <a:spAutoFit/>
          </a:bodyPr>
          <a:p>
            <a:r>
              <a:rPr lang="" altLang="en-US"/>
              <a:t>5.</a:t>
            </a:r>
            <a:r>
              <a:rPr lang="en-US"/>
              <a:t>Linux内核空间内存申请函数kmalloc、kzalloc、vmalloc的区别</a:t>
            </a:r>
            <a:endParaRPr lang="en-US"/>
          </a:p>
        </p:txBody>
      </p:sp>
      <p:sp>
        <p:nvSpPr>
          <p:cNvPr id="3" name="Text Box 2"/>
          <p:cNvSpPr txBox="1"/>
          <p:nvPr/>
        </p:nvSpPr>
        <p:spPr>
          <a:xfrm>
            <a:off x="108585" y="1619250"/>
            <a:ext cx="10172700" cy="1198880"/>
          </a:xfrm>
          <a:prstGeom prst="rect">
            <a:avLst/>
          </a:prstGeom>
          <a:noFill/>
        </p:spPr>
        <p:txBody>
          <a:bodyPr wrap="square" rtlCol="0" anchor="t">
            <a:spAutoFit/>
          </a:bodyPr>
          <a:p>
            <a:r>
              <a:rPr lang="en-US"/>
              <a:t>void *kmalloc(size_t size, gfp_t flags)；</a:t>
            </a:r>
            <a:endParaRPr lang="en-US"/>
          </a:p>
          <a:p>
            <a:r>
              <a:rPr lang="en-US"/>
              <a:t>　　kmalloc() 申请的内存位于物理内存映射区域，而且在物理上也是连续的，它们与真实的物理地址只有一个固定的偏移，因为存在较简单的转换关系，所以对申请的内存大小有限制，不能超过128KB。</a:t>
            </a:r>
            <a:endParaRPr lang="en-US"/>
          </a:p>
        </p:txBody>
      </p:sp>
      <p:sp>
        <p:nvSpPr>
          <p:cNvPr id="4" name="Text Box 3"/>
          <p:cNvSpPr txBox="1"/>
          <p:nvPr/>
        </p:nvSpPr>
        <p:spPr>
          <a:xfrm>
            <a:off x="22860" y="2818130"/>
            <a:ext cx="10257790" cy="1198880"/>
          </a:xfrm>
          <a:prstGeom prst="rect">
            <a:avLst/>
          </a:prstGeom>
          <a:noFill/>
        </p:spPr>
        <p:txBody>
          <a:bodyPr wrap="square" rtlCol="0" anchor="t">
            <a:spAutoFit/>
          </a:bodyPr>
          <a:p>
            <a:r>
              <a:rPr lang="en-US"/>
              <a:t>kzalloc()</a:t>
            </a:r>
            <a:endParaRPr lang="en-US"/>
          </a:p>
          <a:p>
            <a:r>
              <a:rPr lang="en-US"/>
              <a:t>　　kzalloc() 函数与 kmalloc() 非常相似，参数及返回值是一样的，可以说是前者是后者的一个变种，因为 kzalloc() 实际上只是额外附加了 __GFP_ZERO 标志。所以它除了申请内核内存外，还会对申请到的内存内容清零。</a:t>
            </a:r>
            <a:endParaRPr lang="en-US"/>
          </a:p>
        </p:txBody>
      </p:sp>
      <p:sp>
        <p:nvSpPr>
          <p:cNvPr id="5" name="Text Box 4"/>
          <p:cNvSpPr txBox="1"/>
          <p:nvPr/>
        </p:nvSpPr>
        <p:spPr>
          <a:xfrm>
            <a:off x="22860" y="4210685"/>
            <a:ext cx="10259060" cy="1198880"/>
          </a:xfrm>
          <a:prstGeom prst="rect">
            <a:avLst/>
          </a:prstGeom>
          <a:noFill/>
        </p:spPr>
        <p:txBody>
          <a:bodyPr wrap="square" rtlCol="0" anchor="t">
            <a:spAutoFit/>
          </a:bodyPr>
          <a:p>
            <a:r>
              <a:rPr lang="en-US"/>
              <a:t>void *vmalloc(unsigned long size);</a:t>
            </a:r>
            <a:endParaRPr lang="en-US"/>
          </a:p>
          <a:p>
            <a:r>
              <a:rPr lang="en-US"/>
              <a:t>　　vmalloc() 函数则会在虚拟内存空间给出一块连续的内存区，但这片连续的虚拟内存在物理内存中并不一定连续。由于 vmalloc() 没有保证申请到的是连续的物理内存，因此对申请的内存大小没有限制，如果需要申请较大的内存空间就需要用此函数了。</a:t>
            </a:r>
            <a:endParaRPr lang="en-US"/>
          </a:p>
        </p:txBody>
      </p:sp>
      <p:sp>
        <p:nvSpPr>
          <p:cNvPr id="6" name="Text Box 5"/>
          <p:cNvSpPr txBox="1"/>
          <p:nvPr/>
        </p:nvSpPr>
        <p:spPr>
          <a:xfrm>
            <a:off x="11172190" y="5041265"/>
            <a:ext cx="2540000" cy="368300"/>
          </a:xfrm>
          <a:prstGeom prst="rect">
            <a:avLst/>
          </a:prstGeom>
          <a:noFill/>
        </p:spPr>
        <p:txBody>
          <a:bodyPr wrap="square" rtlCol="0" anchor="t">
            <a:spAutoFit/>
          </a:bodyPr>
          <a:p>
            <a:r>
              <a:rPr lang="en-US"/>
              <a:t>vfree() </a:t>
            </a:r>
            <a:endParaRPr lang="en-US"/>
          </a:p>
        </p:txBody>
      </p:sp>
      <p:sp>
        <p:nvSpPr>
          <p:cNvPr id="7" name="Text Box 6"/>
          <p:cNvSpPr txBox="1"/>
          <p:nvPr/>
        </p:nvSpPr>
        <p:spPr>
          <a:xfrm>
            <a:off x="11172190" y="2545080"/>
            <a:ext cx="2540000" cy="368300"/>
          </a:xfrm>
          <a:prstGeom prst="rect">
            <a:avLst/>
          </a:prstGeom>
          <a:noFill/>
        </p:spPr>
        <p:txBody>
          <a:bodyPr wrap="square" rtlCol="0" anchor="t">
            <a:spAutoFit/>
          </a:bodyPr>
          <a:p>
            <a:r>
              <a:rPr lang="en-US"/>
              <a:t>kfree()</a:t>
            </a:r>
            <a:endParaRPr lang="en-US"/>
          </a:p>
        </p:txBody>
      </p:sp>
      <p:cxnSp>
        <p:nvCxnSpPr>
          <p:cNvPr id="8" name="Straight Arrow Connector 7"/>
          <p:cNvCxnSpPr>
            <a:endCxn id="7" idx="1"/>
          </p:cNvCxnSpPr>
          <p:nvPr/>
        </p:nvCxnSpPr>
        <p:spPr>
          <a:xfrm>
            <a:off x="10399395" y="2295525"/>
            <a:ext cx="772795" cy="43370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9" name="Straight Arrow Connector 8"/>
          <p:cNvCxnSpPr>
            <a:stCxn id="4" idx="3"/>
            <a:endCxn id="7" idx="1"/>
          </p:cNvCxnSpPr>
          <p:nvPr/>
        </p:nvCxnSpPr>
        <p:spPr>
          <a:xfrm flipV="1">
            <a:off x="10280650" y="2729230"/>
            <a:ext cx="891540" cy="68834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0" name="Straight Arrow Connector 9"/>
          <p:cNvCxnSpPr>
            <a:endCxn id="6" idx="1"/>
          </p:cNvCxnSpPr>
          <p:nvPr/>
        </p:nvCxnSpPr>
        <p:spPr>
          <a:xfrm>
            <a:off x="10388600" y="4744720"/>
            <a:ext cx="783590" cy="48069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3980" y="1139190"/>
            <a:ext cx="4655820" cy="368300"/>
          </a:xfrm>
          <a:prstGeom prst="rect">
            <a:avLst/>
          </a:prstGeom>
          <a:noFill/>
        </p:spPr>
        <p:txBody>
          <a:bodyPr wrap="square" rtlCol="0">
            <a:spAutoFit/>
          </a:bodyPr>
          <a:p>
            <a:r>
              <a:rPr lang="en-US" altLang="en-US"/>
              <a:t>2.对应的dts文件</a:t>
            </a:r>
            <a:endParaRPr lang="en-US" altLang="en-US"/>
          </a:p>
        </p:txBody>
      </p:sp>
      <p:pic>
        <p:nvPicPr>
          <p:cNvPr id="3" name="Picture 2"/>
          <p:cNvPicPr>
            <a:picLocks noChangeAspect="1"/>
          </p:cNvPicPr>
          <p:nvPr/>
        </p:nvPicPr>
        <p:blipFill>
          <a:blip r:embed="rId1"/>
          <a:stretch>
            <a:fillRect/>
          </a:stretch>
        </p:blipFill>
        <p:spPr>
          <a:xfrm>
            <a:off x="222885" y="1507490"/>
            <a:ext cx="6369685" cy="5030470"/>
          </a:xfrm>
          <a:prstGeom prst="rect">
            <a:avLst/>
          </a:prstGeom>
        </p:spPr>
      </p:pic>
      <p:sp>
        <p:nvSpPr>
          <p:cNvPr id="9" name="Text Box 8"/>
          <p:cNvSpPr txBox="1"/>
          <p:nvPr/>
        </p:nvSpPr>
        <p:spPr>
          <a:xfrm>
            <a:off x="8366760" y="1590675"/>
            <a:ext cx="2175510" cy="368300"/>
          </a:xfrm>
          <a:prstGeom prst="rect">
            <a:avLst/>
          </a:prstGeom>
          <a:noFill/>
        </p:spPr>
        <p:txBody>
          <a:bodyPr wrap="square" rtlCol="0">
            <a:spAutoFit/>
          </a:bodyPr>
          <a:p>
            <a:r>
              <a:rPr lang="en-US" altLang="en-US"/>
              <a:t>中断引脚</a:t>
            </a:r>
            <a:endParaRPr lang="en-US" altLang="en-US"/>
          </a:p>
        </p:txBody>
      </p:sp>
      <p:sp>
        <p:nvSpPr>
          <p:cNvPr id="10" name="Text Box 9"/>
          <p:cNvSpPr txBox="1"/>
          <p:nvPr/>
        </p:nvSpPr>
        <p:spPr>
          <a:xfrm>
            <a:off x="8439785" y="2438400"/>
            <a:ext cx="2028825" cy="368300"/>
          </a:xfrm>
          <a:prstGeom prst="rect">
            <a:avLst/>
          </a:prstGeom>
          <a:noFill/>
        </p:spPr>
        <p:txBody>
          <a:bodyPr wrap="square" rtlCol="0">
            <a:spAutoFit/>
          </a:bodyPr>
          <a:p>
            <a:r>
              <a:rPr lang="en-US" altLang="en-US"/>
              <a:t>复位引脚</a:t>
            </a:r>
            <a:endParaRPr lang="en-US" altLang="en-US"/>
          </a:p>
        </p:txBody>
      </p:sp>
      <p:sp>
        <p:nvSpPr>
          <p:cNvPr id="11" name="Text Box 10"/>
          <p:cNvSpPr txBox="1"/>
          <p:nvPr/>
        </p:nvSpPr>
        <p:spPr>
          <a:xfrm>
            <a:off x="8549005" y="3072130"/>
            <a:ext cx="1145540" cy="368300"/>
          </a:xfrm>
          <a:prstGeom prst="rect">
            <a:avLst/>
          </a:prstGeom>
          <a:noFill/>
        </p:spPr>
        <p:txBody>
          <a:bodyPr wrap="square" rtlCol="0">
            <a:spAutoFit/>
          </a:bodyPr>
          <a:p>
            <a:r>
              <a:rPr lang="en-US" altLang="en-US"/>
              <a:t>通信引脚</a:t>
            </a:r>
            <a:endParaRPr lang="en-US" altLang="en-US"/>
          </a:p>
        </p:txBody>
      </p:sp>
      <p:cxnSp>
        <p:nvCxnSpPr>
          <p:cNvPr id="4" name="Straight Arrow Connector 3"/>
          <p:cNvCxnSpPr>
            <a:endCxn id="9" idx="1"/>
          </p:cNvCxnSpPr>
          <p:nvPr/>
        </p:nvCxnSpPr>
        <p:spPr>
          <a:xfrm flipV="1">
            <a:off x="3423285" y="1774825"/>
            <a:ext cx="4943475" cy="205803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5" name="Straight Arrow Connector 4"/>
          <p:cNvCxnSpPr/>
          <p:nvPr/>
        </p:nvCxnSpPr>
        <p:spPr>
          <a:xfrm flipV="1">
            <a:off x="3384550" y="2807970"/>
            <a:ext cx="5087620" cy="117030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6" name="Straight Arrow Connector 5"/>
          <p:cNvCxnSpPr>
            <a:endCxn id="11" idx="1"/>
          </p:cNvCxnSpPr>
          <p:nvPr/>
        </p:nvCxnSpPr>
        <p:spPr>
          <a:xfrm>
            <a:off x="1621155" y="1617345"/>
            <a:ext cx="6927850" cy="163893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7" name="Text Box 6"/>
          <p:cNvSpPr txBox="1"/>
          <p:nvPr/>
        </p:nvSpPr>
        <p:spPr>
          <a:xfrm>
            <a:off x="2162175" y="1235710"/>
            <a:ext cx="7336155" cy="275590"/>
          </a:xfrm>
          <a:prstGeom prst="rect">
            <a:avLst/>
          </a:prstGeom>
          <a:noFill/>
        </p:spPr>
        <p:txBody>
          <a:bodyPr wrap="square" rtlCol="0">
            <a:spAutoFit/>
          </a:bodyPr>
          <a:p>
            <a:r>
              <a:rPr lang="en-US" sz="1200"/>
              <a:t>LA.UM.7.2.r1/kernel/msm-4.4/arch/arm64/boot/dts/qcom</a:t>
            </a:r>
            <a:r>
              <a:rPr lang="en-US" altLang="en-US" sz="1200"/>
              <a:t>/sdm660-mtp.dtsi</a:t>
            </a:r>
            <a:endParaRPr lang="en-US" altLang="en-US" sz="1200"/>
          </a:p>
        </p:txBody>
      </p:sp>
      <p:sp>
        <p:nvSpPr>
          <p:cNvPr id="8" name="Text Box 7"/>
          <p:cNvSpPr txBox="1"/>
          <p:nvPr/>
        </p:nvSpPr>
        <p:spPr>
          <a:xfrm>
            <a:off x="8804275" y="3609975"/>
            <a:ext cx="1664335" cy="368300"/>
          </a:xfrm>
          <a:prstGeom prst="rect">
            <a:avLst/>
          </a:prstGeom>
          <a:noFill/>
        </p:spPr>
        <p:txBody>
          <a:bodyPr wrap="square" rtlCol="0">
            <a:spAutoFit/>
          </a:bodyPr>
          <a:p>
            <a:r>
              <a:rPr lang="en-US" altLang="en-US"/>
              <a:t>cy,core</a:t>
            </a:r>
            <a:endParaRPr lang="en-US" altLang="en-US"/>
          </a:p>
        </p:txBody>
      </p:sp>
      <p:sp>
        <p:nvSpPr>
          <p:cNvPr id="12" name="Text Box 11"/>
          <p:cNvSpPr txBox="1"/>
          <p:nvPr/>
        </p:nvSpPr>
        <p:spPr>
          <a:xfrm>
            <a:off x="6805930" y="5067300"/>
            <a:ext cx="1560830" cy="645160"/>
          </a:xfrm>
          <a:prstGeom prst="rect">
            <a:avLst/>
          </a:prstGeom>
          <a:noFill/>
        </p:spPr>
        <p:txBody>
          <a:bodyPr wrap="square" rtlCol="0">
            <a:spAutoFit/>
          </a:bodyPr>
          <a:p>
            <a:r>
              <a:rPr lang="en-US" altLang="en-US"/>
              <a:t>cy,mt</a:t>
            </a:r>
            <a:endParaRPr lang="en-US" altLang="en-US"/>
          </a:p>
          <a:p>
            <a:r>
              <a:rPr lang="en-US" altLang="en-US"/>
              <a:t>多点触摸节点</a:t>
            </a:r>
            <a:endParaRPr lang="en-US" altLang="en-US"/>
          </a:p>
        </p:txBody>
      </p:sp>
      <p:sp>
        <p:nvSpPr>
          <p:cNvPr id="13" name="Text Box 12"/>
          <p:cNvSpPr txBox="1"/>
          <p:nvPr/>
        </p:nvSpPr>
        <p:spPr>
          <a:xfrm>
            <a:off x="8549005" y="5198745"/>
            <a:ext cx="985520" cy="922020"/>
          </a:xfrm>
          <a:prstGeom prst="rect">
            <a:avLst/>
          </a:prstGeom>
          <a:noFill/>
        </p:spPr>
        <p:txBody>
          <a:bodyPr wrap="square" rtlCol="0">
            <a:spAutoFit/>
          </a:bodyPr>
          <a:p>
            <a:r>
              <a:rPr lang="en-US" altLang="en-US"/>
              <a:t>cy,btn</a:t>
            </a:r>
            <a:endParaRPr lang="en-US" altLang="en-US"/>
          </a:p>
          <a:p>
            <a:r>
              <a:rPr lang="en-US" altLang="en-US"/>
              <a:t>按键节点</a:t>
            </a:r>
            <a:endParaRPr lang="en-US" altLang="en-US"/>
          </a:p>
        </p:txBody>
      </p:sp>
      <p:sp>
        <p:nvSpPr>
          <p:cNvPr id="14" name="Text Box 13"/>
          <p:cNvSpPr txBox="1"/>
          <p:nvPr/>
        </p:nvSpPr>
        <p:spPr>
          <a:xfrm>
            <a:off x="10032365" y="5198745"/>
            <a:ext cx="1780540" cy="645160"/>
          </a:xfrm>
          <a:prstGeom prst="rect">
            <a:avLst/>
          </a:prstGeom>
          <a:noFill/>
        </p:spPr>
        <p:txBody>
          <a:bodyPr wrap="square" rtlCol="0">
            <a:spAutoFit/>
          </a:bodyPr>
          <a:p>
            <a:r>
              <a:rPr lang="en-US" altLang="en-US"/>
              <a:t>cy,proximity</a:t>
            </a:r>
            <a:endParaRPr lang="en-US" altLang="en-US"/>
          </a:p>
          <a:p>
            <a:r>
              <a:rPr lang="en-US" altLang="en-US"/>
              <a:t>接近物体节点 </a:t>
            </a:r>
            <a:endParaRPr lang="en-US" altLang="en-US"/>
          </a:p>
        </p:txBody>
      </p:sp>
      <p:cxnSp>
        <p:nvCxnSpPr>
          <p:cNvPr id="15" name="Straight Arrow Connector 14"/>
          <p:cNvCxnSpPr/>
          <p:nvPr/>
        </p:nvCxnSpPr>
        <p:spPr>
          <a:xfrm flipH="1">
            <a:off x="7886700" y="4102100"/>
            <a:ext cx="1144905" cy="9652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6" name="Straight Arrow Connector 15"/>
          <p:cNvCxnSpPr/>
          <p:nvPr/>
        </p:nvCxnSpPr>
        <p:spPr>
          <a:xfrm flipH="1">
            <a:off x="9031605" y="4102735"/>
            <a:ext cx="180340" cy="96456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7" name="Straight Arrow Connector 16"/>
          <p:cNvCxnSpPr/>
          <p:nvPr/>
        </p:nvCxnSpPr>
        <p:spPr>
          <a:xfrm>
            <a:off x="9425305" y="4233545"/>
            <a:ext cx="1250950" cy="9652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pic>
        <p:nvPicPr>
          <p:cNvPr id="18" name="Picture 17"/>
          <p:cNvPicPr>
            <a:picLocks noChangeAspect="1"/>
          </p:cNvPicPr>
          <p:nvPr/>
        </p:nvPicPr>
        <p:blipFill>
          <a:blip r:embed="rId2"/>
          <a:stretch>
            <a:fillRect/>
          </a:stretch>
        </p:blipFill>
        <p:spPr>
          <a:xfrm>
            <a:off x="7667625" y="5970905"/>
            <a:ext cx="4570095" cy="8388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865" y="1033780"/>
            <a:ext cx="3912235" cy="368300"/>
          </a:xfrm>
          <a:prstGeom prst="rect">
            <a:avLst/>
          </a:prstGeom>
          <a:noFill/>
        </p:spPr>
        <p:txBody>
          <a:bodyPr wrap="square" rtlCol="0">
            <a:spAutoFit/>
          </a:bodyPr>
          <a:p>
            <a:r>
              <a:rPr lang="en-US" altLang="en-US"/>
              <a:t>3.驱动代码分析</a:t>
            </a:r>
            <a:endParaRPr lang="en-US" altLang="en-US"/>
          </a:p>
        </p:txBody>
      </p:sp>
      <p:sp>
        <p:nvSpPr>
          <p:cNvPr id="3" name="Text Box 2"/>
          <p:cNvSpPr txBox="1"/>
          <p:nvPr/>
        </p:nvSpPr>
        <p:spPr>
          <a:xfrm>
            <a:off x="179070" y="1447165"/>
            <a:ext cx="1590675" cy="275590"/>
          </a:xfrm>
          <a:prstGeom prst="rect">
            <a:avLst/>
          </a:prstGeom>
          <a:noFill/>
        </p:spPr>
        <p:txBody>
          <a:bodyPr wrap="square" rtlCol="0">
            <a:spAutoFit/>
          </a:bodyPr>
          <a:p>
            <a:r>
              <a:rPr lang="en-US" altLang="en-US" sz="1200"/>
              <a:t>3.1初始化代码</a:t>
            </a:r>
            <a:endParaRPr lang="en-US" altLang="en-US" sz="1200"/>
          </a:p>
        </p:txBody>
      </p:sp>
      <p:sp>
        <p:nvSpPr>
          <p:cNvPr id="4" name="Text Box 3"/>
          <p:cNvSpPr txBox="1"/>
          <p:nvPr/>
        </p:nvSpPr>
        <p:spPr>
          <a:xfrm>
            <a:off x="179070" y="1881505"/>
            <a:ext cx="7999095" cy="829945"/>
          </a:xfrm>
          <a:prstGeom prst="rect">
            <a:avLst/>
          </a:prstGeom>
          <a:noFill/>
        </p:spPr>
        <p:txBody>
          <a:bodyPr wrap="square" rtlCol="0" anchor="t">
            <a:spAutoFit/>
          </a:bodyPr>
          <a:p>
            <a:r>
              <a:rPr lang="en-US" sz="1200"/>
              <a:t>static const struct of_device_id cyttsp5_i2c_of_match[] = {</a:t>
            </a:r>
            <a:endParaRPr lang="en-US" sz="1200"/>
          </a:p>
          <a:p>
            <a:r>
              <a:rPr lang="en-US" sz="1200"/>
              <a:t>        { .compatible = "</a:t>
            </a:r>
            <a:r>
              <a:rPr lang="en-US" sz="1200">
                <a:solidFill>
                  <a:srgbClr val="FF0000"/>
                </a:solidFill>
              </a:rPr>
              <a:t>cy,cyttsp5_i2c_adapter</a:t>
            </a:r>
            <a:r>
              <a:rPr lang="en-US" sz="1200"/>
              <a:t>", },</a:t>
            </a:r>
            <a:endParaRPr lang="en-US" sz="1200"/>
          </a:p>
          <a:p>
            <a:r>
              <a:rPr lang="en-US" sz="1200"/>
              <a:t>        { }</a:t>
            </a:r>
            <a:endParaRPr lang="en-US" sz="1200"/>
          </a:p>
          <a:p>
            <a:r>
              <a:rPr lang="en-US" sz="1200"/>
              <a:t>};</a:t>
            </a:r>
            <a:endParaRPr lang="en-US" sz="1200"/>
          </a:p>
        </p:txBody>
      </p:sp>
      <p:sp>
        <p:nvSpPr>
          <p:cNvPr id="5" name="Text Box 4"/>
          <p:cNvSpPr txBox="1"/>
          <p:nvPr/>
        </p:nvSpPr>
        <p:spPr>
          <a:xfrm>
            <a:off x="179070" y="2950845"/>
            <a:ext cx="7882255" cy="2491740"/>
          </a:xfrm>
          <a:prstGeom prst="rect">
            <a:avLst/>
          </a:prstGeom>
          <a:noFill/>
        </p:spPr>
        <p:txBody>
          <a:bodyPr wrap="square" rtlCol="0" anchor="t">
            <a:spAutoFit/>
          </a:bodyPr>
          <a:p>
            <a:r>
              <a:rPr lang="en-US" sz="1200"/>
              <a:t>static struct i2c_driver cyttsp5_i2c_driver = {</a:t>
            </a:r>
            <a:endParaRPr lang="en-US" sz="1200"/>
          </a:p>
          <a:p>
            <a:r>
              <a:rPr lang="en-US" sz="1200"/>
              <a:t>        .driver = {</a:t>
            </a:r>
            <a:endParaRPr lang="en-US" sz="1200"/>
          </a:p>
          <a:p>
            <a:r>
              <a:rPr lang="en-US" sz="1200"/>
              <a:t>                .name = CYTTSP5_I2C_NAME,</a:t>
            </a:r>
            <a:endParaRPr lang="en-US" sz="1200"/>
          </a:p>
          <a:p>
            <a:r>
              <a:rPr lang="en-US" sz="1200"/>
              <a:t>                .owner = THIS_MODULE,</a:t>
            </a:r>
            <a:endParaRPr lang="en-US" sz="1200"/>
          </a:p>
          <a:p>
            <a:r>
              <a:rPr lang="en-US" sz="1200"/>
              <a:t>                .pm = &amp;cyttsp5_pm_ops,</a:t>
            </a:r>
            <a:endParaRPr lang="en-US" sz="1200"/>
          </a:p>
          <a:p>
            <a:r>
              <a:rPr lang="en-US" sz="1200"/>
              <a:t>#ifdef CONFIG_TOUCHSCREEN_CYPRESS_CYTTSP5_DEVICETREE_SUPPORT</a:t>
            </a:r>
            <a:endParaRPr lang="en-US" sz="1200"/>
          </a:p>
          <a:p>
            <a:r>
              <a:rPr lang="en-US" sz="1200"/>
              <a:t>                .of_match_table = cyttsp5_i2c_of_match,</a:t>
            </a:r>
            <a:endParaRPr lang="en-US" sz="1200"/>
          </a:p>
          <a:p>
            <a:r>
              <a:rPr lang="en-US" sz="1200"/>
              <a:t>#endif</a:t>
            </a:r>
            <a:endParaRPr lang="en-US" sz="1200"/>
          </a:p>
          <a:p>
            <a:r>
              <a:rPr lang="en-US" sz="1200"/>
              <a:t>        },</a:t>
            </a:r>
            <a:endParaRPr lang="en-US" sz="1200"/>
          </a:p>
          <a:p>
            <a:r>
              <a:rPr lang="en-US" sz="1200"/>
              <a:t>        </a:t>
            </a:r>
            <a:r>
              <a:rPr lang="en-US" sz="1200">
                <a:solidFill>
                  <a:srgbClr val="FF0000"/>
                </a:solidFill>
              </a:rPr>
              <a:t>.probe = cyttsp5_i2c_probe</a:t>
            </a:r>
            <a:r>
              <a:rPr lang="en-US" sz="1200"/>
              <a:t>,</a:t>
            </a:r>
            <a:endParaRPr lang="en-US" sz="1200"/>
          </a:p>
          <a:p>
            <a:r>
              <a:rPr lang="en-US" sz="1200"/>
              <a:t>        .remove = cyttsp5_i2c_remove,</a:t>
            </a:r>
            <a:endParaRPr lang="en-US" sz="1200"/>
          </a:p>
          <a:p>
            <a:r>
              <a:rPr lang="en-US" sz="1200"/>
              <a:t>        .id_table = cyttsp5_i2c_id,</a:t>
            </a:r>
            <a:endParaRPr lang="en-US" sz="1200"/>
          </a:p>
          <a:p>
            <a:r>
              <a:rPr lang="en-US" sz="1200"/>
              <a:t>};</a:t>
            </a:r>
            <a:endParaRPr lang="en-US" sz="1200"/>
          </a:p>
        </p:txBody>
      </p:sp>
      <p:sp>
        <p:nvSpPr>
          <p:cNvPr id="6" name="Text Box 5"/>
          <p:cNvSpPr txBox="1"/>
          <p:nvPr/>
        </p:nvSpPr>
        <p:spPr>
          <a:xfrm>
            <a:off x="5928995" y="3048000"/>
            <a:ext cx="8158480" cy="2861310"/>
          </a:xfrm>
          <a:prstGeom prst="rect">
            <a:avLst/>
          </a:prstGeom>
          <a:noFill/>
        </p:spPr>
        <p:txBody>
          <a:bodyPr wrap="square" rtlCol="0" anchor="t">
            <a:spAutoFit/>
          </a:bodyPr>
          <a:p>
            <a:r>
              <a:rPr lang="en-US" sz="1200"/>
              <a:t>static int __init cyttsp5_i2c_init(void)</a:t>
            </a:r>
            <a:endParaRPr lang="en-US" sz="1200"/>
          </a:p>
          <a:p>
            <a:r>
              <a:rPr lang="en-US" sz="1200"/>
              <a:t>{</a:t>
            </a:r>
            <a:endParaRPr lang="en-US" sz="1200"/>
          </a:p>
          <a:p>
            <a:r>
              <a:rPr lang="en-US" sz="1200"/>
              <a:t>        int rc = </a:t>
            </a:r>
            <a:r>
              <a:rPr lang="en-US" sz="1200">
                <a:solidFill>
                  <a:srgbClr val="FF0000"/>
                </a:solidFill>
              </a:rPr>
              <a:t>i2c_add_driver(&amp;cyttsp5_i2c_driver);</a:t>
            </a:r>
            <a:endParaRPr lang="en-US" sz="1200"/>
          </a:p>
          <a:p>
            <a:endParaRPr lang="en-US" sz="1200"/>
          </a:p>
          <a:p>
            <a:r>
              <a:rPr lang="en-US" sz="1200"/>
              <a:t>        pr_info("%s: Parade TTSP I2C Driver (Built %s) rc=%d\n",</a:t>
            </a:r>
            <a:endParaRPr lang="en-US" sz="1200"/>
          </a:p>
          <a:p>
            <a:r>
              <a:rPr lang="en-US" sz="1200"/>
              <a:t>                        __func__, CY_DRIVER_VERSION, rc);</a:t>
            </a:r>
            <a:endParaRPr lang="en-US" sz="1200"/>
          </a:p>
          <a:p>
            <a:r>
              <a:rPr lang="en-US" sz="1200"/>
              <a:t>        return rc;</a:t>
            </a:r>
            <a:endParaRPr lang="en-US" sz="1200"/>
          </a:p>
          <a:p>
            <a:r>
              <a:rPr lang="en-US" sz="1200"/>
              <a:t>}</a:t>
            </a:r>
            <a:endParaRPr lang="en-US" sz="1200"/>
          </a:p>
          <a:p>
            <a:r>
              <a:rPr lang="en-US" sz="1200">
                <a:solidFill>
                  <a:srgbClr val="FF0000"/>
                </a:solidFill>
              </a:rPr>
              <a:t>module_init(cyttsp5_i2c_init);</a:t>
            </a:r>
            <a:endParaRPr lang="en-US" sz="1200"/>
          </a:p>
          <a:p>
            <a:endParaRPr lang="en-US" sz="1200"/>
          </a:p>
          <a:p>
            <a:r>
              <a:rPr lang="en-US" sz="1200"/>
              <a:t>static void __exit cyttsp5_i2c_exit(void)</a:t>
            </a:r>
            <a:endParaRPr lang="en-US" sz="1200"/>
          </a:p>
          <a:p>
            <a:r>
              <a:rPr lang="en-US" sz="1200"/>
              <a:t>{</a:t>
            </a:r>
            <a:endParaRPr lang="en-US" sz="1200"/>
          </a:p>
          <a:p>
            <a:r>
              <a:rPr lang="en-US" sz="1200"/>
              <a:t>        i2c_del_driver(&amp;cyttsp5_i2c_driver);</a:t>
            </a:r>
            <a:endParaRPr lang="en-US" sz="1200"/>
          </a:p>
          <a:p>
            <a:r>
              <a:rPr lang="en-US" sz="1200"/>
              <a:t>}</a:t>
            </a:r>
            <a:endParaRPr lang="en-US" sz="1200"/>
          </a:p>
          <a:p>
            <a:r>
              <a:rPr lang="en-US" sz="1200">
                <a:solidFill>
                  <a:srgbClr val="FF0000"/>
                </a:solidFill>
              </a:rPr>
              <a:t>module_exit(cyttsp5_i2c_exit);</a:t>
            </a:r>
            <a:endParaRPr lang="en-US" sz="1200">
              <a:solidFill>
                <a:srgbClr val="FF0000"/>
              </a:solidFill>
            </a:endParaRPr>
          </a:p>
        </p:txBody>
      </p:sp>
      <p:pic>
        <p:nvPicPr>
          <p:cNvPr id="15" name="Picture 14"/>
          <p:cNvPicPr>
            <a:picLocks noChangeAspect="1"/>
          </p:cNvPicPr>
          <p:nvPr/>
        </p:nvPicPr>
        <p:blipFill>
          <a:blip r:embed="rId1"/>
          <a:stretch>
            <a:fillRect/>
          </a:stretch>
        </p:blipFill>
        <p:spPr>
          <a:xfrm>
            <a:off x="7722870" y="6014720"/>
            <a:ext cx="4570095" cy="8388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275" y="1033780"/>
            <a:ext cx="2767330" cy="275590"/>
          </a:xfrm>
          <a:prstGeom prst="rect">
            <a:avLst/>
          </a:prstGeom>
          <a:noFill/>
        </p:spPr>
        <p:txBody>
          <a:bodyPr wrap="square" rtlCol="0">
            <a:spAutoFit/>
          </a:bodyPr>
          <a:p>
            <a:r>
              <a:rPr lang="en-US" altLang="en-US" sz="1200"/>
              <a:t>3.2probe分析</a:t>
            </a:r>
            <a:endParaRPr lang="en-US" altLang="en-US" sz="1200"/>
          </a:p>
        </p:txBody>
      </p:sp>
      <p:sp>
        <p:nvSpPr>
          <p:cNvPr id="3" name="Text Box 2"/>
          <p:cNvSpPr txBox="1"/>
          <p:nvPr/>
        </p:nvSpPr>
        <p:spPr>
          <a:xfrm>
            <a:off x="9752965" y="1786890"/>
            <a:ext cx="2342515" cy="275590"/>
          </a:xfrm>
          <a:prstGeom prst="rect">
            <a:avLst/>
          </a:prstGeom>
          <a:noFill/>
        </p:spPr>
        <p:txBody>
          <a:bodyPr wrap="square" rtlCol="0">
            <a:spAutoFit/>
          </a:bodyPr>
          <a:p>
            <a:r>
              <a:rPr lang="en-US" sz="1200"/>
              <a:t> cyttsp5_i2c_probe</a:t>
            </a:r>
            <a:r>
              <a:rPr lang="en-US" altLang="en-US" sz="1200"/>
              <a:t>()</a:t>
            </a:r>
            <a:endParaRPr lang="en-US" altLang="en-US" sz="1200"/>
          </a:p>
        </p:txBody>
      </p:sp>
      <p:sp>
        <p:nvSpPr>
          <p:cNvPr id="4" name="Text Box 3"/>
          <p:cNvSpPr txBox="1"/>
          <p:nvPr/>
        </p:nvSpPr>
        <p:spPr>
          <a:xfrm>
            <a:off x="9752965" y="2942590"/>
            <a:ext cx="1839595" cy="275590"/>
          </a:xfrm>
          <a:prstGeom prst="rect">
            <a:avLst/>
          </a:prstGeom>
          <a:noFill/>
        </p:spPr>
        <p:txBody>
          <a:bodyPr wrap="square" rtlCol="0">
            <a:spAutoFit/>
          </a:bodyPr>
          <a:p>
            <a:r>
              <a:rPr lang="en-US" sz="1200"/>
              <a:t>cyttsp5_probe</a:t>
            </a:r>
            <a:r>
              <a:rPr lang="en-US" altLang="en-US" sz="1200"/>
              <a:t>()</a:t>
            </a:r>
            <a:endParaRPr lang="en-US" altLang="en-US" sz="1200"/>
          </a:p>
        </p:txBody>
      </p:sp>
      <p:cxnSp>
        <p:nvCxnSpPr>
          <p:cNvPr id="5" name="Straight Arrow Connector 4"/>
          <p:cNvCxnSpPr/>
          <p:nvPr/>
        </p:nvCxnSpPr>
        <p:spPr>
          <a:xfrm>
            <a:off x="10340975" y="2115185"/>
            <a:ext cx="10795" cy="86931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6" name="Text Box 5"/>
          <p:cNvSpPr txBox="1"/>
          <p:nvPr/>
        </p:nvSpPr>
        <p:spPr>
          <a:xfrm>
            <a:off x="10447020" y="2412365"/>
            <a:ext cx="1092200" cy="368300"/>
          </a:xfrm>
          <a:prstGeom prst="rect">
            <a:avLst/>
          </a:prstGeom>
          <a:noFill/>
        </p:spPr>
        <p:txBody>
          <a:bodyPr wrap="square" rtlCol="0">
            <a:spAutoFit/>
          </a:bodyPr>
          <a:p>
            <a:r>
              <a:rPr lang="en-US" altLang="en-US"/>
              <a:t>调用</a:t>
            </a:r>
            <a:endParaRPr lang="en-US" altLang="en-US"/>
          </a:p>
        </p:txBody>
      </p:sp>
      <p:sp>
        <p:nvSpPr>
          <p:cNvPr id="7" name="Text Box 6"/>
          <p:cNvSpPr txBox="1"/>
          <p:nvPr/>
        </p:nvSpPr>
        <p:spPr>
          <a:xfrm>
            <a:off x="105410" y="1437640"/>
            <a:ext cx="7324090" cy="4154170"/>
          </a:xfrm>
          <a:prstGeom prst="rect">
            <a:avLst/>
          </a:prstGeom>
          <a:noFill/>
        </p:spPr>
        <p:txBody>
          <a:bodyPr wrap="square" rtlCol="0" anchor="t">
            <a:spAutoFit/>
          </a:bodyPr>
          <a:p>
            <a:endParaRPr lang="en-US" sz="1200"/>
          </a:p>
          <a:p>
            <a:r>
              <a:rPr lang="en-US" sz="1200"/>
              <a:t>        /*</a:t>
            </a:r>
            <a:r>
              <a:rPr lang="en-US" sz="1200">
                <a:solidFill>
                  <a:schemeClr val="tx1"/>
                </a:solidFill>
                <a:effectLst>
                  <a:outerShdw blurRad="38100" dist="19050" dir="2700000" algn="tl" rotWithShape="0">
                    <a:schemeClr val="dk1">
                      <a:alpha val="40000"/>
                    </a:schemeClr>
                  </a:outerShdw>
                </a:effectLst>
              </a:rPr>
              <a:t> </a:t>
            </a:r>
            <a:r>
              <a:rPr lang="en-US" sz="1200">
                <a:solidFill>
                  <a:srgbClr val="FF0000"/>
                </a:solidFill>
                <a:effectLst>
                  <a:outerShdw blurRad="38100" dist="19050" dir="2700000" algn="tl" rotWithShape="0">
                    <a:schemeClr val="dk1">
                      <a:alpha val="40000"/>
                    </a:schemeClr>
                  </a:outerShdw>
                </a:effectLst>
              </a:rPr>
              <a:t>Set default values on first probe</a:t>
            </a:r>
            <a:r>
              <a:rPr lang="en-US" sz="1200">
                <a:solidFill>
                  <a:srgbClr val="FF0000"/>
                </a:solidFill>
              </a:rPr>
              <a:t> </a:t>
            </a:r>
            <a:r>
              <a:rPr lang="en-US" sz="1200"/>
              <a:t>*/</a:t>
            </a:r>
            <a:endParaRPr lang="en-US" sz="1200"/>
          </a:p>
          <a:p>
            <a:r>
              <a:rPr lang="en-US" sz="1200"/>
              <a:t>        if (cyttsp5_first_probe) {</a:t>
            </a:r>
            <a:endParaRPr lang="en-US" sz="1200"/>
          </a:p>
          <a:p>
            <a:r>
              <a:rPr lang="en-US" sz="1200"/>
              <a:t>                cyttsp5_first_probe      = false;</a:t>
            </a:r>
            <a:endParaRPr lang="en-US" sz="1200"/>
          </a:p>
          <a:p>
            <a:r>
              <a:rPr lang="en-US" sz="1200"/>
              <a:t>                is_cyttsp5_probe_success = false;</a:t>
            </a:r>
            <a:endParaRPr lang="en-US" sz="1200"/>
          </a:p>
          <a:p>
            <a:r>
              <a:rPr lang="en-US" sz="1200"/>
              <a:t>                cyttsp5_bus_ops_save     = NULL;</a:t>
            </a:r>
            <a:endParaRPr lang="en-US" sz="1200"/>
          </a:p>
          <a:p>
            <a:r>
              <a:rPr lang="en-US" sz="1200"/>
              <a:t>        }</a:t>
            </a:r>
            <a:endParaRPr lang="en-US" sz="1200"/>
          </a:p>
          <a:p>
            <a:endParaRPr lang="en-US" sz="1200"/>
          </a:p>
          <a:p>
            <a:r>
              <a:rPr lang="en-US" sz="1200"/>
              <a:t>        if (!pdata || !pdata-&gt;core_pdata || !pdata-&gt;mt_pdata) {</a:t>
            </a:r>
            <a:endParaRPr lang="en-US" sz="1200"/>
          </a:p>
          <a:p>
            <a:r>
              <a:rPr lang="en-US" sz="1200"/>
              <a:t>                dev_err(dev, "%s: Missing platform data\n", __func__);</a:t>
            </a:r>
            <a:endParaRPr lang="en-US" sz="1200"/>
          </a:p>
          <a:p>
            <a:r>
              <a:rPr lang="en-US" sz="1200"/>
              <a:t>                rc = -ENODEV;</a:t>
            </a:r>
            <a:endParaRPr lang="en-US" sz="1200"/>
          </a:p>
          <a:p>
            <a:r>
              <a:rPr lang="en-US" sz="1200"/>
              <a:t>                goto error_no_pdata;</a:t>
            </a:r>
            <a:endParaRPr lang="en-US" sz="1200"/>
          </a:p>
          <a:p>
            <a:r>
              <a:rPr lang="en-US" sz="1200"/>
              <a:t>        }</a:t>
            </a:r>
            <a:endParaRPr lang="en-US" sz="1200"/>
          </a:p>
          <a:p>
            <a:endParaRPr lang="en-US" sz="1200"/>
          </a:p>
          <a:p>
            <a:r>
              <a:rPr lang="en-US" sz="1200"/>
              <a:t>        if (pdata-&gt;core_pdata-&gt;flags &amp; CY_CORE_FLAG_POWEROFF_ON_SLEEP) {</a:t>
            </a:r>
            <a:endParaRPr lang="en-US" sz="1200"/>
          </a:p>
          <a:p>
            <a:r>
              <a:rPr lang="en-US" sz="1200"/>
              <a:t>                if (!pdata-&gt;core_pdata-&gt;power) {</a:t>
            </a:r>
            <a:endParaRPr lang="en-US" sz="1200"/>
          </a:p>
          <a:p>
            <a:r>
              <a:rPr lang="en-US" sz="1200"/>
              <a:t>                        dev_err(dev, "%s: Missing platform data function\n",</a:t>
            </a:r>
            <a:endParaRPr lang="en-US" sz="1200"/>
          </a:p>
          <a:p>
            <a:r>
              <a:rPr lang="en-US" sz="1200"/>
              <a:t>                                        __func__);</a:t>
            </a:r>
            <a:endParaRPr lang="en-US" sz="1200"/>
          </a:p>
          <a:p>
            <a:r>
              <a:rPr lang="en-US" sz="1200"/>
              <a:t>                        rc = -ENODEV;</a:t>
            </a:r>
            <a:endParaRPr lang="en-US" sz="1200"/>
          </a:p>
          <a:p>
            <a:r>
              <a:rPr lang="en-US" sz="1200"/>
              <a:t>                        goto error_no_pdata;</a:t>
            </a:r>
            <a:endParaRPr lang="en-US" sz="1200"/>
          </a:p>
          <a:p>
            <a:r>
              <a:rPr lang="en-US" sz="1200"/>
              <a:t>                }</a:t>
            </a:r>
            <a:endParaRPr lang="en-US" sz="1200"/>
          </a:p>
          <a:p>
            <a:r>
              <a:rPr lang="en-US" sz="1200"/>
              <a:t>        }</a:t>
            </a:r>
            <a:endParaRPr lang="en-US" sz="1200"/>
          </a:p>
        </p:txBody>
      </p:sp>
      <p:pic>
        <p:nvPicPr>
          <p:cNvPr id="15" name="Picture 14"/>
          <p:cNvPicPr>
            <a:picLocks noChangeAspect="1"/>
          </p:cNvPicPr>
          <p:nvPr/>
        </p:nvPicPr>
        <p:blipFill>
          <a:blip r:embed="rId1"/>
          <a:stretch>
            <a:fillRect/>
          </a:stretch>
        </p:blipFill>
        <p:spPr>
          <a:xfrm>
            <a:off x="7684135" y="5993765"/>
            <a:ext cx="4570095" cy="8388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5900" y="1114425"/>
            <a:ext cx="7394575" cy="4338320"/>
          </a:xfrm>
          <a:prstGeom prst="rect">
            <a:avLst/>
          </a:prstGeom>
          <a:noFill/>
        </p:spPr>
        <p:txBody>
          <a:bodyPr wrap="square" rtlCol="0" anchor="t">
            <a:spAutoFit/>
          </a:bodyPr>
          <a:p>
            <a:r>
              <a:rPr lang="en-US" sz="1200"/>
              <a:t>       </a:t>
            </a:r>
            <a:r>
              <a:rPr lang="en-US" sz="1200">
                <a:solidFill>
                  <a:srgbClr val="FF0000"/>
                </a:solidFill>
                <a:effectLst>
                  <a:outerShdw blurRad="38100" dist="19050" dir="2700000" algn="tl" rotWithShape="0">
                    <a:schemeClr val="dk1">
                      <a:alpha val="40000"/>
                    </a:schemeClr>
                  </a:outerShdw>
                </a:effectLst>
              </a:rPr>
              <a:t> /* get context and debug print buffers */</a:t>
            </a:r>
            <a:endParaRPr lang="en-US" sz="1200">
              <a:solidFill>
                <a:srgbClr val="FF0000"/>
              </a:solidFill>
              <a:effectLst>
                <a:outerShdw blurRad="38100" dist="19050" dir="2700000" algn="tl" rotWithShape="0">
                  <a:schemeClr val="dk1">
                    <a:alpha val="40000"/>
                  </a:schemeClr>
                </a:outerShdw>
              </a:effectLst>
            </a:endParaRPr>
          </a:p>
          <a:p>
            <a:r>
              <a:rPr lang="en-US" sz="1200"/>
              <a:t>        cd = kzalloc(sizeof(*cd), GFP_KERNEL);</a:t>
            </a:r>
            <a:endParaRPr lang="en-US" sz="1200"/>
          </a:p>
          <a:p>
            <a:r>
              <a:rPr lang="en-US" sz="1200"/>
              <a:t>        if (!cd) {</a:t>
            </a:r>
            <a:endParaRPr lang="en-US" sz="1200"/>
          </a:p>
          <a:p>
            <a:r>
              <a:rPr lang="en-US" sz="1200"/>
              <a:t>                rc = -ENOMEM;</a:t>
            </a:r>
            <a:endParaRPr lang="en-US" sz="1200"/>
          </a:p>
          <a:p>
            <a:r>
              <a:rPr lang="en-US" sz="1200"/>
              <a:t>                goto error_alloc_data;</a:t>
            </a:r>
            <a:endParaRPr lang="en-US" sz="1200"/>
          </a:p>
          <a:p>
            <a:r>
              <a:rPr lang="en-US" sz="1200"/>
              <a:t>        }</a:t>
            </a:r>
            <a:endParaRPr lang="en-US" sz="1200"/>
          </a:p>
          <a:p>
            <a:endParaRPr lang="en-US" sz="1200"/>
          </a:p>
          <a:p>
            <a:r>
              <a:rPr lang="en-US" sz="1200"/>
              <a:t>        /</a:t>
            </a:r>
            <a:r>
              <a:rPr lang="en-US" sz="1200">
                <a:solidFill>
                  <a:srgbClr val="FF0000"/>
                </a:solidFill>
                <a:effectLst>
                  <a:outerShdw blurRad="38100" dist="19050" dir="2700000" algn="tl" rotWithShape="0">
                    <a:schemeClr val="dk1">
                      <a:alpha val="40000"/>
                    </a:schemeClr>
                  </a:outerShdw>
                </a:effectLst>
              </a:rPr>
              <a:t>* Initialize device info */</a:t>
            </a:r>
            <a:endParaRPr lang="en-US" sz="1200">
              <a:solidFill>
                <a:srgbClr val="FF0000"/>
              </a:solidFill>
              <a:effectLst>
                <a:outerShdw blurRad="38100" dist="19050" dir="2700000" algn="tl" rotWithShape="0">
                  <a:schemeClr val="dk1">
                    <a:alpha val="40000"/>
                  </a:schemeClr>
                </a:outerShdw>
              </a:effectLst>
            </a:endParaRPr>
          </a:p>
          <a:p>
            <a:r>
              <a:rPr lang="en-US" sz="1200"/>
              <a:t>        cd-&gt;dev = dev;</a:t>
            </a:r>
            <a:endParaRPr lang="en-US" sz="1200"/>
          </a:p>
          <a:p>
            <a:r>
              <a:rPr lang="en-US" sz="1200"/>
              <a:t>        cd-&gt;pdata = pdata;</a:t>
            </a:r>
            <a:endParaRPr lang="en-US" sz="1200"/>
          </a:p>
          <a:p>
            <a:r>
              <a:rPr lang="en-US" sz="1200"/>
              <a:t>        cd-&gt;cpdata = pdata-&gt;core_pdata;</a:t>
            </a:r>
            <a:endParaRPr lang="en-US" sz="1200"/>
          </a:p>
          <a:p>
            <a:r>
              <a:rPr lang="en-US" sz="1200"/>
              <a:t>        cd-&gt;bus_ops = ops;</a:t>
            </a:r>
            <a:endParaRPr lang="en-US" sz="1200"/>
          </a:p>
          <a:p>
            <a:r>
              <a:rPr lang="en-US" sz="1200"/>
              <a:t>        cd-&gt;debug_level = CY_INITIAL_DEBUG_LEVEL;</a:t>
            </a:r>
            <a:endParaRPr lang="en-US" sz="1200"/>
          </a:p>
          <a:p>
            <a:r>
              <a:rPr lang="en-US" sz="1200"/>
              <a:t>        cd-&gt;watchdog_interval = CY_WATCHDOG_TIMEOUT;</a:t>
            </a:r>
            <a:endParaRPr lang="en-US" sz="1200"/>
          </a:p>
          <a:p>
            <a:r>
              <a:rPr lang="en-US" sz="1200"/>
              <a:t>        cd-&gt;show_timestamp = CY_INITIAL_SHOW_TIME_STAMP;</a:t>
            </a:r>
            <a:endParaRPr lang="en-US" sz="1200"/>
          </a:p>
          <a:p>
            <a:r>
              <a:rPr lang="en-US" sz="1200"/>
              <a:t>        scnprintf(cd-&gt;core_id, 20, "%s%d", CYTTSP5_CORE_NAME, core_number++);</a:t>
            </a:r>
            <a:endParaRPr lang="en-US" sz="1200"/>
          </a:p>
          <a:p>
            <a:endParaRPr lang="en-US" sz="1200"/>
          </a:p>
          <a:p>
            <a:r>
              <a:rPr lang="en-US" sz="1200"/>
              <a:t>        </a:t>
            </a:r>
            <a:r>
              <a:rPr lang="en-US" sz="1200">
                <a:solidFill>
                  <a:srgbClr val="FF0000"/>
                </a:solidFill>
              </a:rPr>
              <a:t>/* Initialize mutexes and spinlocks */</a:t>
            </a:r>
            <a:endParaRPr lang="en-US" sz="1200"/>
          </a:p>
          <a:p>
            <a:r>
              <a:rPr lang="en-US" sz="1200"/>
              <a:t>        mutex_init(&amp;cd-&gt;module_list_lock);</a:t>
            </a:r>
            <a:endParaRPr lang="en-US" sz="1200"/>
          </a:p>
          <a:p>
            <a:r>
              <a:rPr lang="en-US" sz="1200"/>
              <a:t>        mutex_init(&amp;cd-&gt;system_lock);</a:t>
            </a:r>
            <a:endParaRPr lang="en-US" sz="1200"/>
          </a:p>
          <a:p>
            <a:r>
              <a:rPr lang="en-US" sz="1200"/>
              <a:t>        mutex_init(&amp;cd-&gt;adap_lock);</a:t>
            </a:r>
            <a:endParaRPr lang="en-US" sz="1200"/>
          </a:p>
          <a:p>
            <a:r>
              <a:rPr lang="en-US" sz="1200"/>
              <a:t>        mutex_init(&amp;cd-&gt;hid_report_lock);</a:t>
            </a:r>
            <a:endParaRPr lang="en-US" sz="1200"/>
          </a:p>
          <a:p>
            <a:r>
              <a:rPr lang="en-US" sz="1200"/>
              <a:t>        spin_lock_init(&amp;cd-&gt;spinlock);</a:t>
            </a:r>
            <a:endParaRPr lang="en-US" sz="1200"/>
          </a:p>
        </p:txBody>
      </p:sp>
      <p:pic>
        <p:nvPicPr>
          <p:cNvPr id="15" name="Picture 14"/>
          <p:cNvPicPr>
            <a:picLocks noChangeAspect="1"/>
          </p:cNvPicPr>
          <p:nvPr/>
        </p:nvPicPr>
        <p:blipFill>
          <a:blip r:embed="rId1"/>
          <a:stretch>
            <a:fillRect/>
          </a:stretch>
        </p:blipFill>
        <p:spPr>
          <a:xfrm>
            <a:off x="7610475" y="5983605"/>
            <a:ext cx="4570095" cy="8388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160" y="1320165"/>
            <a:ext cx="10400030" cy="5077460"/>
          </a:xfrm>
          <a:prstGeom prst="rect">
            <a:avLst/>
          </a:prstGeom>
          <a:noFill/>
        </p:spPr>
        <p:txBody>
          <a:bodyPr wrap="square" rtlCol="0">
            <a:spAutoFit/>
          </a:bodyPr>
          <a:p>
            <a:r>
              <a:rPr lang="en-US" sz="1200"/>
              <a:t>        </a:t>
            </a:r>
            <a:r>
              <a:rPr lang="en-US" sz="1200">
                <a:solidFill>
                  <a:srgbClr val="FF0000"/>
                </a:solidFill>
                <a:effectLst>
                  <a:outerShdw blurRad="38100" dist="19050" dir="2700000" algn="tl" rotWithShape="0">
                    <a:schemeClr val="dk1">
                      <a:alpha val="40000"/>
                    </a:schemeClr>
                  </a:outerShdw>
                </a:effectLst>
              </a:rPr>
              <a:t>/* Initialize module list */</a:t>
            </a:r>
            <a:endParaRPr lang="en-US" sz="1200"/>
          </a:p>
          <a:p>
            <a:r>
              <a:rPr lang="en-US" sz="1200"/>
              <a:t>        INIT_LIST_HEAD(&amp;cd-&gt;module_list);</a:t>
            </a:r>
            <a:endParaRPr lang="en-US" sz="1200"/>
          </a:p>
          <a:p>
            <a:endParaRPr lang="en-US" sz="1200"/>
          </a:p>
          <a:p>
            <a:r>
              <a:rPr lang="en-US" sz="1200"/>
              <a:t>     </a:t>
            </a:r>
            <a:r>
              <a:rPr lang="en-US" sz="1200">
                <a:solidFill>
                  <a:srgbClr val="FF0000"/>
                </a:solidFill>
              </a:rPr>
              <a:t>   /* Initialize attention lists */</a:t>
            </a:r>
            <a:endParaRPr lang="en-US" sz="1200"/>
          </a:p>
          <a:p>
            <a:r>
              <a:rPr lang="en-US" sz="1200"/>
              <a:t>        for (type = 0; type &lt; CY_ATTEN_NUM_ATTEN; type++)</a:t>
            </a:r>
            <a:endParaRPr lang="en-US" sz="1200"/>
          </a:p>
          <a:p>
            <a:r>
              <a:rPr lang="en-US" sz="1200"/>
              <a:t>                INIT_LIST_HEAD(&amp;cd-&gt;atten_list[type]);</a:t>
            </a:r>
            <a:endParaRPr lang="en-US" sz="1200"/>
          </a:p>
          <a:p>
            <a:endParaRPr lang="en-US" sz="1200"/>
          </a:p>
          <a:p>
            <a:r>
              <a:rPr lang="en-US" sz="1200">
                <a:solidFill>
                  <a:srgbClr val="FF0000"/>
                </a:solidFill>
              </a:rPr>
              <a:t>        /* Initialize parameter list */</a:t>
            </a:r>
            <a:endParaRPr lang="en-US" sz="1200"/>
          </a:p>
          <a:p>
            <a:r>
              <a:rPr lang="en-US" sz="1200"/>
              <a:t>        INIT_LIST_HEAD(&amp;cd-&gt;param_list);</a:t>
            </a:r>
            <a:endParaRPr lang="en-US" sz="1200"/>
          </a:p>
          <a:p>
            <a:endParaRPr lang="en-US" sz="1200"/>
          </a:p>
          <a:p>
            <a:r>
              <a:rPr lang="en-US" sz="1200"/>
              <a:t>       </a:t>
            </a:r>
            <a:r>
              <a:rPr lang="en-US" sz="1200">
                <a:solidFill>
                  <a:srgbClr val="FF0000"/>
                </a:solidFill>
              </a:rPr>
              <a:t> /* Initialize wait queue */</a:t>
            </a:r>
            <a:endParaRPr lang="en-US" sz="1200"/>
          </a:p>
          <a:p>
            <a:r>
              <a:rPr lang="en-US" sz="1200"/>
              <a:t>        init_waitqueue_head(&amp;cd-&gt;wait_q);</a:t>
            </a:r>
            <a:endParaRPr lang="en-US" sz="1200"/>
          </a:p>
          <a:p>
            <a:endParaRPr lang="en-US" sz="1200"/>
          </a:p>
          <a:p>
            <a:r>
              <a:rPr lang="en-US" sz="1200"/>
              <a:t>       </a:t>
            </a:r>
            <a:r>
              <a:rPr lang="en-US" sz="1200">
                <a:solidFill>
                  <a:srgbClr val="FF0000"/>
                </a:solidFill>
              </a:rPr>
              <a:t> /* Initialize works */</a:t>
            </a:r>
            <a:endParaRPr lang="en-US" sz="1200"/>
          </a:p>
          <a:p>
            <a:r>
              <a:rPr lang="en-US" sz="1200"/>
              <a:t>        INIT_WORK(&amp;cd-&gt;startup_work, cyttsp5_startup_work_function);</a:t>
            </a:r>
            <a:endParaRPr lang="en-US" sz="1200"/>
          </a:p>
          <a:p>
            <a:r>
              <a:rPr lang="en-US" sz="1200"/>
              <a:t>        INIT_WORK(&amp;cd-&gt;watchdog_work, cyttsp5_watchdog_work);</a:t>
            </a:r>
            <a:endParaRPr lang="en-US" sz="1200"/>
          </a:p>
          <a:p>
            <a:endParaRPr lang="en-US" sz="1200"/>
          </a:p>
          <a:p>
            <a:r>
              <a:rPr lang="en-US" sz="1200"/>
              <a:t>        /</a:t>
            </a:r>
            <a:r>
              <a:rPr lang="en-US" sz="1200">
                <a:solidFill>
                  <a:srgbClr val="FF0000"/>
                </a:solidFill>
              </a:rPr>
              <a:t>* Initialize HID specific data */</a:t>
            </a:r>
            <a:endParaRPr lang="en-US" sz="1200"/>
          </a:p>
          <a:p>
            <a:r>
              <a:rPr lang="en-US" sz="1200"/>
              <a:t>        cd-&gt;hid_core.hid_vendor_id = (cd-&gt;cpdata-&gt;vendor_id) ?</a:t>
            </a:r>
            <a:endParaRPr lang="en-US" sz="1200"/>
          </a:p>
          <a:p>
            <a:r>
              <a:rPr lang="en-US" sz="1200"/>
              <a:t>                cd-&gt;cpdata-&gt;vendor_id : CY_HID_VENDOR_ID;</a:t>
            </a:r>
            <a:endParaRPr lang="en-US" sz="1200"/>
          </a:p>
          <a:p>
            <a:r>
              <a:rPr lang="en-US" sz="1200"/>
              <a:t>        cd-&gt;hid_core.hid_product_id = (cd-&gt;cpdata-&gt;product_id) ?</a:t>
            </a:r>
            <a:endParaRPr lang="en-US" sz="1200"/>
          </a:p>
          <a:p>
            <a:r>
              <a:rPr lang="en-US" sz="1200"/>
              <a:t>                cd-&gt;cpdata-&gt;product_id : CY_HID_APP_PRODUCT_ID;</a:t>
            </a:r>
            <a:endParaRPr lang="en-US" sz="1200"/>
          </a:p>
          <a:p>
            <a:r>
              <a:rPr lang="en-US" sz="1200"/>
              <a:t>        cd-&gt;hid_core.hid_desc_register =</a:t>
            </a:r>
            <a:endParaRPr lang="en-US" sz="1200"/>
          </a:p>
          <a:p>
            <a:r>
              <a:rPr lang="en-US" sz="1200"/>
              <a:t>                cpu_to_le16(cd-&gt;cpdata-&gt;hid_desc_register);</a:t>
            </a:r>
            <a:endParaRPr lang="en-US" sz="1200"/>
          </a:p>
          <a:p>
            <a:endParaRPr lang="en-US" sz="1200"/>
          </a:p>
          <a:p>
            <a:r>
              <a:rPr lang="en-US" sz="1200"/>
              <a:t>        </a:t>
            </a:r>
            <a:r>
              <a:rPr lang="en-US" sz="1200">
                <a:solidFill>
                  <a:srgbClr val="FF0000"/>
                </a:solidFill>
              </a:rPr>
              <a:t>/* Set platform easywake value */</a:t>
            </a:r>
            <a:endParaRPr lang="en-US" sz="1200"/>
          </a:p>
          <a:p>
            <a:r>
              <a:rPr lang="en-US" sz="1200"/>
              <a:t>        cd-&gt;easy_wakeup_gesture = cd-&gt;cpdata-&gt;easy_wakeup_gesture;</a:t>
            </a:r>
            <a:endParaRPr lang="en-US" sz="1200"/>
          </a:p>
        </p:txBody>
      </p:sp>
      <p:pic>
        <p:nvPicPr>
          <p:cNvPr id="15" name="Picture 14"/>
          <p:cNvPicPr>
            <a:picLocks noChangeAspect="1"/>
          </p:cNvPicPr>
          <p:nvPr/>
        </p:nvPicPr>
        <p:blipFill>
          <a:blip r:embed="rId1"/>
          <a:stretch>
            <a:fillRect/>
          </a:stretch>
        </p:blipFill>
        <p:spPr>
          <a:xfrm>
            <a:off x="7663180" y="5962015"/>
            <a:ext cx="4570095" cy="8388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8585" y="1052830"/>
            <a:ext cx="5751830" cy="2306955"/>
          </a:xfrm>
          <a:prstGeom prst="rect">
            <a:avLst/>
          </a:prstGeom>
          <a:noFill/>
        </p:spPr>
        <p:txBody>
          <a:bodyPr wrap="square" rtlCol="0" anchor="t">
            <a:spAutoFit/>
          </a:bodyPr>
          <a:p>
            <a:r>
              <a:rPr lang="en-US" sz="1200"/>
              <a:t>   </a:t>
            </a:r>
            <a:r>
              <a:rPr lang="en-US" sz="1200">
                <a:solidFill>
                  <a:srgbClr val="FF0000"/>
                </a:solidFill>
              </a:rPr>
              <a:t>     pm_runtime_get_noresume(dev);</a:t>
            </a:r>
            <a:endParaRPr lang="en-US" sz="1200">
              <a:solidFill>
                <a:srgbClr val="FF0000"/>
              </a:solidFill>
            </a:endParaRPr>
          </a:p>
          <a:p>
            <a:r>
              <a:rPr lang="en-US" sz="1200">
                <a:solidFill>
                  <a:srgbClr val="FF0000"/>
                </a:solidFill>
              </a:rPr>
              <a:t>        pm_runtime_set_active(dev);</a:t>
            </a:r>
            <a:endParaRPr lang="en-US" sz="1200">
              <a:solidFill>
                <a:srgbClr val="FF0000"/>
              </a:solidFill>
            </a:endParaRPr>
          </a:p>
          <a:p>
            <a:r>
              <a:rPr lang="en-US" sz="1200">
                <a:solidFill>
                  <a:srgbClr val="FF0000"/>
                </a:solidFill>
              </a:rPr>
              <a:t>        pm_runtime_enable(dev);</a:t>
            </a:r>
            <a:endParaRPr lang="en-US" sz="1200"/>
          </a:p>
          <a:p>
            <a:endParaRPr lang="en-US" sz="1200"/>
          </a:p>
          <a:p>
            <a:r>
              <a:rPr lang="en-US" sz="1200"/>
              <a:t>        /*</a:t>
            </a:r>
            <a:endParaRPr lang="en-US" sz="1200"/>
          </a:p>
          <a:p>
            <a:r>
              <a:rPr lang="en-US" sz="1200"/>
              <a:t>         * call startup directly to ensure that the device</a:t>
            </a:r>
            <a:endParaRPr lang="en-US" sz="1200"/>
          </a:p>
          <a:p>
            <a:r>
              <a:rPr lang="en-US" sz="1200"/>
              <a:t>         * is tested before leaving the probe</a:t>
            </a:r>
            <a:endParaRPr lang="en-US" sz="1200"/>
          </a:p>
          <a:p>
            <a:r>
              <a:rPr lang="en-US" sz="1200"/>
              <a:t>         */</a:t>
            </a:r>
            <a:endParaRPr lang="en-US" sz="1200"/>
          </a:p>
          <a:p>
            <a:r>
              <a:rPr lang="en-US" sz="1200"/>
              <a:t>        dev_dbg(dev, "%s: call startup\n", __func__);</a:t>
            </a:r>
            <a:endParaRPr lang="en-US" sz="1200"/>
          </a:p>
          <a:p>
            <a:r>
              <a:rPr lang="en-US" sz="1200"/>
              <a:t>        rc = cyttsp5_startup(cd, false);</a:t>
            </a:r>
            <a:endParaRPr lang="en-US" sz="1200"/>
          </a:p>
          <a:p>
            <a:endParaRPr lang="en-US" sz="1200"/>
          </a:p>
          <a:p>
            <a:r>
              <a:rPr lang="en-US" sz="1200"/>
              <a:t>     </a:t>
            </a:r>
            <a:r>
              <a:rPr lang="en-US" sz="1200">
                <a:solidFill>
                  <a:srgbClr val="FF0000"/>
                </a:solidFill>
              </a:rPr>
              <a:t>   pm_runtime_put_sync(dev);</a:t>
            </a:r>
            <a:endParaRPr lang="en-US" sz="1200">
              <a:solidFill>
                <a:srgbClr val="FF0000"/>
              </a:solidFill>
            </a:endParaRPr>
          </a:p>
        </p:txBody>
      </p:sp>
      <p:sp>
        <p:nvSpPr>
          <p:cNvPr id="3" name="Text Box 2"/>
          <p:cNvSpPr txBox="1"/>
          <p:nvPr/>
        </p:nvSpPr>
        <p:spPr>
          <a:xfrm>
            <a:off x="4624070" y="2933700"/>
            <a:ext cx="7152005" cy="3415030"/>
          </a:xfrm>
          <a:prstGeom prst="rect">
            <a:avLst/>
          </a:prstGeom>
          <a:noFill/>
        </p:spPr>
        <p:txBody>
          <a:bodyPr wrap="square" rtlCol="0" anchor="t">
            <a:spAutoFit/>
          </a:bodyPr>
          <a:p>
            <a:endParaRPr lang="en-US" sz="1200"/>
          </a:p>
          <a:p>
            <a:r>
              <a:rPr lang="en-US" sz="1200"/>
              <a:t>        rc = </a:t>
            </a:r>
            <a:r>
              <a:rPr lang="en-US" sz="1200">
                <a:solidFill>
                  <a:srgbClr val="FF0000"/>
                </a:solidFill>
              </a:rPr>
              <a:t>cyttsp5_mt_probe(dev);</a:t>
            </a:r>
            <a:endParaRPr lang="en-US" sz="1200"/>
          </a:p>
          <a:p>
            <a:r>
              <a:rPr lang="en-US" sz="1200"/>
              <a:t>        if (rc &lt; 0) {</a:t>
            </a:r>
            <a:endParaRPr lang="en-US" sz="1200"/>
          </a:p>
          <a:p>
            <a:r>
              <a:rPr lang="en-US" sz="1200"/>
              <a:t>                dev_err(dev, "%s: Error, fail mt probe\n", __func__);</a:t>
            </a:r>
            <a:endParaRPr lang="en-US" sz="1200"/>
          </a:p>
          <a:p>
            <a:r>
              <a:rPr lang="en-US" sz="1200"/>
              <a:t>                goto error_startup;</a:t>
            </a:r>
            <a:endParaRPr lang="en-US" sz="1200"/>
          </a:p>
          <a:p>
            <a:r>
              <a:rPr lang="en-US" sz="1200"/>
              <a:t>        }</a:t>
            </a:r>
            <a:endParaRPr lang="en-US" sz="1200"/>
          </a:p>
          <a:p>
            <a:endParaRPr lang="en-US" sz="1200"/>
          </a:p>
          <a:p>
            <a:r>
              <a:rPr lang="en-US" sz="1200"/>
              <a:t>        rc =</a:t>
            </a:r>
            <a:r>
              <a:rPr lang="en-US" sz="1200">
                <a:solidFill>
                  <a:srgbClr val="FF0000"/>
                </a:solidFill>
              </a:rPr>
              <a:t> cyttsp5_btn_probe(dev);</a:t>
            </a:r>
            <a:endParaRPr lang="en-US" sz="1200"/>
          </a:p>
          <a:p>
            <a:r>
              <a:rPr lang="en-US" sz="1200"/>
              <a:t>        if (rc &lt; 0) {</a:t>
            </a:r>
            <a:endParaRPr lang="en-US" sz="1200"/>
          </a:p>
          <a:p>
            <a:r>
              <a:rPr lang="en-US" sz="1200"/>
              <a:t>                dev_err(dev, "%s: Error, fail btn probe\n", __func__);</a:t>
            </a:r>
            <a:endParaRPr lang="en-US" sz="1200"/>
          </a:p>
          <a:p>
            <a:r>
              <a:rPr lang="en-US" sz="1200"/>
              <a:t>                goto error_startup_mt;</a:t>
            </a:r>
            <a:endParaRPr lang="en-US" sz="1200"/>
          </a:p>
          <a:p>
            <a:r>
              <a:rPr lang="en-US" sz="1200"/>
              <a:t>        }</a:t>
            </a:r>
            <a:endParaRPr lang="en-US" sz="1200"/>
          </a:p>
          <a:p>
            <a:endParaRPr lang="en-US" sz="1200"/>
          </a:p>
          <a:p>
            <a:r>
              <a:rPr lang="en-US" sz="1200"/>
              <a:t>        rc =</a:t>
            </a:r>
            <a:r>
              <a:rPr lang="en-US" sz="1200">
                <a:solidFill>
                  <a:srgbClr val="FF0000"/>
                </a:solidFill>
              </a:rPr>
              <a:t> cyttsp5_proximity_probe(dev)</a:t>
            </a:r>
            <a:r>
              <a:rPr lang="en-US" sz="1200"/>
              <a:t>;</a:t>
            </a:r>
            <a:endParaRPr lang="en-US" sz="1200"/>
          </a:p>
          <a:p>
            <a:r>
              <a:rPr lang="en-US" sz="1200"/>
              <a:t>        if (rc &lt; 0) {</a:t>
            </a:r>
            <a:endParaRPr lang="en-US" sz="1200"/>
          </a:p>
          <a:p>
            <a:r>
              <a:rPr lang="en-US" sz="1200"/>
              <a:t>                dev_err(dev, "%s: Error, fail proximity probe\n", __func__);</a:t>
            </a:r>
            <a:endParaRPr lang="en-US" sz="1200"/>
          </a:p>
          <a:p>
            <a:r>
              <a:rPr lang="en-US" sz="1200"/>
              <a:t>                goto error_startup_btn;</a:t>
            </a:r>
            <a:endParaRPr lang="en-US" sz="1200"/>
          </a:p>
          <a:p>
            <a:r>
              <a:rPr lang="en-US" sz="1200"/>
              <a:t>        }</a:t>
            </a:r>
            <a:endParaRPr lang="en-US" sz="1200"/>
          </a:p>
        </p:txBody>
      </p:sp>
      <p:pic>
        <p:nvPicPr>
          <p:cNvPr id="15" name="Picture 14"/>
          <p:cNvPicPr>
            <a:picLocks noChangeAspect="1"/>
          </p:cNvPicPr>
          <p:nvPr/>
        </p:nvPicPr>
        <p:blipFill>
          <a:blip r:embed="rId1"/>
          <a:stretch>
            <a:fillRect/>
          </a:stretch>
        </p:blipFill>
        <p:spPr>
          <a:xfrm>
            <a:off x="7662545" y="5972175"/>
            <a:ext cx="4570095" cy="8388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Text Box 1"/>
          <p:cNvSpPr txBox="1"/>
          <p:nvPr/>
        </p:nvSpPr>
        <p:spPr>
          <a:xfrm>
            <a:off x="88900" y="1002030"/>
            <a:ext cx="2216150" cy="275590"/>
          </a:xfrm>
          <a:prstGeom prst="rect">
            <a:avLst/>
          </a:prstGeom>
          <a:noFill/>
        </p:spPr>
        <p:txBody>
          <a:bodyPr wrap="square" rtlCol="0">
            <a:spAutoFit/>
          </a:bodyPr>
          <a:p>
            <a:r>
              <a:rPr lang="en-US" altLang="en-US" sz="1200"/>
              <a:t>3.3数据上报分析</a:t>
            </a:r>
            <a:endParaRPr lang="en-US" altLang="en-US" sz="1200"/>
          </a:p>
        </p:txBody>
      </p:sp>
      <p:sp>
        <p:nvSpPr>
          <p:cNvPr id="3" name="Text Box 2"/>
          <p:cNvSpPr txBox="1"/>
          <p:nvPr/>
        </p:nvSpPr>
        <p:spPr>
          <a:xfrm>
            <a:off x="9098280" y="2311400"/>
            <a:ext cx="5572125" cy="368300"/>
          </a:xfrm>
          <a:prstGeom prst="rect">
            <a:avLst/>
          </a:prstGeom>
          <a:noFill/>
        </p:spPr>
        <p:txBody>
          <a:bodyPr wrap="square" rtlCol="0" anchor="t">
            <a:spAutoFit/>
          </a:bodyPr>
          <a:p>
            <a:r>
              <a:rPr lang="en-US"/>
              <a:t>cyttsp5_setup_irq_gpio</a:t>
            </a:r>
            <a:r>
              <a:rPr lang="en-US" altLang="en-US"/>
              <a:t>()</a:t>
            </a:r>
            <a:endParaRPr lang="en-US" altLang="en-US"/>
          </a:p>
        </p:txBody>
      </p:sp>
      <p:sp>
        <p:nvSpPr>
          <p:cNvPr id="4" name="Text Box 3"/>
          <p:cNvSpPr txBox="1"/>
          <p:nvPr/>
        </p:nvSpPr>
        <p:spPr>
          <a:xfrm>
            <a:off x="9295130" y="1378585"/>
            <a:ext cx="1985010" cy="368300"/>
          </a:xfrm>
          <a:prstGeom prst="rect">
            <a:avLst/>
          </a:prstGeom>
          <a:noFill/>
        </p:spPr>
        <p:txBody>
          <a:bodyPr wrap="none" rtlCol="0" anchor="t">
            <a:spAutoFit/>
          </a:bodyPr>
          <a:p>
            <a:r>
              <a:rPr lang="en-US">
                <a:sym typeface="+mn-ea"/>
              </a:rPr>
              <a:t>cyttsp5_probe</a:t>
            </a:r>
            <a:r>
              <a:rPr lang="en-US" altLang="en-US">
                <a:sym typeface="+mn-ea"/>
              </a:rPr>
              <a:t>()</a:t>
            </a:r>
            <a:endParaRPr lang="en-US" altLang="en-US">
              <a:sym typeface="+mn-ea"/>
            </a:endParaRPr>
          </a:p>
        </p:txBody>
      </p:sp>
      <p:sp>
        <p:nvSpPr>
          <p:cNvPr id="5" name="Text Box 4"/>
          <p:cNvSpPr txBox="1"/>
          <p:nvPr/>
        </p:nvSpPr>
        <p:spPr>
          <a:xfrm>
            <a:off x="8176260" y="3244850"/>
            <a:ext cx="2540000" cy="368300"/>
          </a:xfrm>
          <a:prstGeom prst="rect">
            <a:avLst/>
          </a:prstGeom>
          <a:noFill/>
        </p:spPr>
        <p:txBody>
          <a:bodyPr wrap="square" rtlCol="0" anchor="t">
            <a:spAutoFit/>
          </a:bodyPr>
          <a:p>
            <a:r>
              <a:rPr lang="en-US"/>
              <a:t> gpio_to_irq</a:t>
            </a:r>
            <a:r>
              <a:rPr lang="en-US" altLang="en-US"/>
              <a:t>()</a:t>
            </a:r>
            <a:endParaRPr lang="en-US" altLang="en-US"/>
          </a:p>
        </p:txBody>
      </p:sp>
      <p:sp>
        <p:nvSpPr>
          <p:cNvPr id="6" name="Text Box 5"/>
          <p:cNvSpPr txBox="1"/>
          <p:nvPr/>
        </p:nvSpPr>
        <p:spPr>
          <a:xfrm>
            <a:off x="9407525" y="4003675"/>
            <a:ext cx="7384415" cy="368300"/>
          </a:xfrm>
          <a:prstGeom prst="rect">
            <a:avLst/>
          </a:prstGeom>
          <a:noFill/>
        </p:spPr>
        <p:txBody>
          <a:bodyPr wrap="square" rtlCol="0" anchor="t">
            <a:spAutoFit/>
            <a:scene3d>
              <a:camera prst="orthographicFront"/>
              <a:lightRig rig="threePt" dir="t"/>
            </a:scene3d>
          </a:bodyPr>
          <a:p>
            <a:r>
              <a:rPr lang="en-US">
                <a:solidFill>
                  <a:schemeClr val="tx1"/>
                </a:solidFill>
                <a:effectLst>
                  <a:outerShdw blurRad="38100" dist="19050" dir="2700000" algn="tl" rotWithShape="0">
                    <a:schemeClr val="dk1">
                      <a:alpha val="40000"/>
                    </a:schemeClr>
                  </a:outerShdw>
                </a:effectLst>
              </a:rPr>
              <a:t>request_threaded_irq()</a:t>
            </a:r>
            <a:endParaRPr lang="en-US">
              <a:solidFill>
                <a:schemeClr val="tx1"/>
              </a:solidFill>
              <a:effectLst>
                <a:outerShdw blurRad="38100" dist="19050" dir="2700000" algn="tl" rotWithShape="0">
                  <a:schemeClr val="dk1">
                    <a:alpha val="40000"/>
                  </a:schemeClr>
                </a:outerShdw>
              </a:effectLst>
            </a:endParaRPr>
          </a:p>
        </p:txBody>
      </p:sp>
      <p:cxnSp>
        <p:nvCxnSpPr>
          <p:cNvPr id="7" name="Straight Arrow Connector 6"/>
          <p:cNvCxnSpPr/>
          <p:nvPr/>
        </p:nvCxnSpPr>
        <p:spPr>
          <a:xfrm>
            <a:off x="10017760" y="1765300"/>
            <a:ext cx="10795" cy="4984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8" name="Straight Arrow Connector 7"/>
          <p:cNvCxnSpPr/>
          <p:nvPr/>
        </p:nvCxnSpPr>
        <p:spPr>
          <a:xfrm flipH="1">
            <a:off x="9159240" y="2613660"/>
            <a:ext cx="572135" cy="5194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9" name="Straight Arrow Connector 8"/>
          <p:cNvCxnSpPr/>
          <p:nvPr/>
        </p:nvCxnSpPr>
        <p:spPr>
          <a:xfrm>
            <a:off x="10420350" y="2698750"/>
            <a:ext cx="32385" cy="125095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0" name="Text Box 9"/>
          <p:cNvSpPr txBox="1"/>
          <p:nvPr/>
        </p:nvSpPr>
        <p:spPr>
          <a:xfrm>
            <a:off x="14605" y="1545590"/>
            <a:ext cx="7277100" cy="4523105"/>
          </a:xfrm>
          <a:prstGeom prst="rect">
            <a:avLst/>
          </a:prstGeom>
          <a:noFill/>
        </p:spPr>
        <p:txBody>
          <a:bodyPr wrap="square" rtlCol="0" anchor="t">
            <a:spAutoFit/>
          </a:bodyPr>
          <a:p>
            <a:r>
              <a:rPr lang="en-US" sz="1200"/>
              <a:t>static int cyttsp5_setup_irq_gpio(struct cyttsp5_core_data *cd)</a:t>
            </a:r>
            <a:endParaRPr lang="en-US" sz="1200"/>
          </a:p>
          <a:p>
            <a:r>
              <a:rPr lang="en-US" sz="1200"/>
              <a:t>{</a:t>
            </a:r>
            <a:endParaRPr lang="en-US" sz="1200"/>
          </a:p>
          <a:p>
            <a:r>
              <a:rPr lang="en-US" sz="1200"/>
              <a:t>        struct device *dev = cd-&gt;dev;</a:t>
            </a:r>
            <a:endParaRPr lang="en-US" sz="1200"/>
          </a:p>
          <a:p>
            <a:r>
              <a:rPr lang="en-US" sz="1200"/>
              <a:t>        unsigned long irq_flags;</a:t>
            </a:r>
            <a:endParaRPr lang="en-US" sz="1200"/>
          </a:p>
          <a:p>
            <a:r>
              <a:rPr lang="en-US" sz="1200"/>
              <a:t>        int rc;</a:t>
            </a:r>
            <a:endParaRPr lang="en-US" sz="1200"/>
          </a:p>
          <a:p>
            <a:endParaRPr lang="en-US" sz="1200"/>
          </a:p>
          <a:p>
            <a:r>
              <a:rPr lang="en-US" sz="1200"/>
              <a:t>        /* Initialize IRQ */</a:t>
            </a:r>
            <a:endParaRPr lang="en-US" sz="1200"/>
          </a:p>
          <a:p>
            <a:r>
              <a:rPr lang="en-US" sz="1200"/>
              <a:t>        cd-&gt;irq = </a:t>
            </a:r>
            <a:r>
              <a:rPr lang="en-US" sz="1200">
                <a:solidFill>
                  <a:srgbClr val="FF0000"/>
                </a:solidFill>
              </a:rPr>
              <a:t>gpio_to_irq</a:t>
            </a:r>
            <a:r>
              <a:rPr lang="en-US" sz="1200"/>
              <a:t>(cd-&gt;cpdata-&gt;irq_gpio);</a:t>
            </a:r>
            <a:endParaRPr lang="en-US" sz="1200"/>
          </a:p>
          <a:p>
            <a:r>
              <a:rPr lang="en-US" sz="1200"/>
              <a:t>        if (cd-&gt;irq &lt; 0)</a:t>
            </a:r>
            <a:endParaRPr lang="en-US" sz="1200"/>
          </a:p>
          <a:p>
            <a:r>
              <a:rPr lang="en-US" sz="1200"/>
              <a:t>                return -EINVAL;</a:t>
            </a:r>
            <a:endParaRPr lang="en-US" sz="1200"/>
          </a:p>
          <a:p>
            <a:endParaRPr lang="en-US" sz="1200"/>
          </a:p>
          <a:p>
            <a:r>
              <a:rPr lang="en-US" sz="1200"/>
              <a:t>        cd-&gt;irq_enabled = true;</a:t>
            </a:r>
            <a:endParaRPr lang="en-US" sz="1200"/>
          </a:p>
          <a:p>
            <a:endParaRPr lang="en-US" sz="1200"/>
          </a:p>
          <a:p>
            <a:r>
              <a:rPr lang="en-US" sz="1200"/>
              <a:t>        if (cd-&gt;cpdata-&gt;level_irq_udelay &gt; 0)</a:t>
            </a:r>
            <a:endParaRPr lang="en-US" sz="1200"/>
          </a:p>
          <a:p>
            <a:r>
              <a:rPr lang="en-US" sz="1200"/>
              <a:t>                /* use level triggered interrupts */</a:t>
            </a:r>
            <a:endParaRPr lang="en-US" sz="1200"/>
          </a:p>
          <a:p>
            <a:r>
              <a:rPr lang="en-US" sz="1200"/>
              <a:t>                irq_flags = IRQF_TRIGGER_LOW | IRQF_ONESHOT;</a:t>
            </a:r>
            <a:endParaRPr lang="en-US" sz="1200"/>
          </a:p>
          <a:p>
            <a:r>
              <a:rPr lang="en-US" sz="1200"/>
              <a:t>        else</a:t>
            </a:r>
            <a:endParaRPr lang="en-US" sz="1200"/>
          </a:p>
          <a:p>
            <a:r>
              <a:rPr lang="en-US" sz="1200"/>
              <a:t>                /* use edge triggered interrupts */</a:t>
            </a:r>
            <a:endParaRPr lang="en-US" sz="1200"/>
          </a:p>
          <a:p>
            <a:r>
              <a:rPr lang="en-US" sz="1200"/>
              <a:t>                irq_flags = IRQF_TRIGGER_FALLING | IRQF_ONESHOT;</a:t>
            </a:r>
            <a:endParaRPr lang="en-US" sz="1200"/>
          </a:p>
          <a:p>
            <a:endParaRPr lang="en-US" sz="1200"/>
          </a:p>
          <a:p>
            <a:r>
              <a:rPr lang="en-US" sz="1200"/>
              <a:t>        rc = </a:t>
            </a:r>
            <a:r>
              <a:rPr lang="en-US" sz="1200">
                <a:solidFill>
                  <a:srgbClr val="FF0000"/>
                </a:solidFill>
              </a:rPr>
              <a:t>request_threaded_irq</a:t>
            </a:r>
            <a:r>
              <a:rPr lang="en-US" sz="1200"/>
              <a:t>(cd-&gt;irq, NULL, cyttsp5_irq, irq_flags,</a:t>
            </a:r>
            <a:endParaRPr lang="en-US" sz="1200"/>
          </a:p>
          <a:p>
            <a:r>
              <a:rPr lang="en-US" sz="1200"/>
              <a:t>                dev_name(dev), cd);</a:t>
            </a:r>
            <a:endParaRPr lang="en-US" sz="1200"/>
          </a:p>
          <a:p>
            <a:r>
              <a:rPr lang="en-US" sz="1200"/>
              <a:t>        return rc;</a:t>
            </a:r>
            <a:endParaRPr lang="en-US" sz="1200"/>
          </a:p>
          <a:p>
            <a:r>
              <a:rPr lang="en-US" sz="1200"/>
              <a:t>}</a:t>
            </a:r>
            <a:endParaRPr lang="en-US" sz="1200"/>
          </a:p>
        </p:txBody>
      </p:sp>
      <p:pic>
        <p:nvPicPr>
          <p:cNvPr id="15" name="Picture 14"/>
          <p:cNvPicPr>
            <a:picLocks noChangeAspect="1"/>
          </p:cNvPicPr>
          <p:nvPr/>
        </p:nvPicPr>
        <p:blipFill>
          <a:blip r:embed="rId1"/>
          <a:stretch>
            <a:fillRect/>
          </a:stretch>
        </p:blipFill>
        <p:spPr>
          <a:xfrm>
            <a:off x="7642225" y="5972175"/>
            <a:ext cx="4570095" cy="838835"/>
          </a:xfrm>
          <a:prstGeom prst="rect">
            <a:avLst/>
          </a:prstGeom>
          <a:ln>
            <a:noFill/>
          </a:ln>
        </p:spPr>
      </p:pic>
      <p:sp>
        <p:nvSpPr>
          <p:cNvPr id="11" name="Text Box 10"/>
          <p:cNvSpPr txBox="1"/>
          <p:nvPr/>
        </p:nvSpPr>
        <p:spPr>
          <a:xfrm>
            <a:off x="5441950" y="4711065"/>
            <a:ext cx="6908165" cy="922020"/>
          </a:xfrm>
          <a:prstGeom prst="rect">
            <a:avLst/>
          </a:prstGeom>
          <a:noFill/>
        </p:spPr>
        <p:txBody>
          <a:bodyPr wrap="square" rtlCol="0" anchor="t">
            <a:spAutoFit/>
          </a:bodyPr>
          <a:p>
            <a:r>
              <a:rPr lang="en-US"/>
              <a:t>注册了中断处理函数，这就是重点了。当tp产生触摸操作时产生中断，在中断处理函数中去获取按压位置，再通过input_report_abs上报到/dev/input/eventX节点上以供上层使用。</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5570" y="1012825"/>
            <a:ext cx="3063875" cy="275590"/>
          </a:xfrm>
          <a:prstGeom prst="rect">
            <a:avLst/>
          </a:prstGeom>
          <a:noFill/>
        </p:spPr>
        <p:txBody>
          <a:bodyPr wrap="square" rtlCol="0">
            <a:spAutoFit/>
          </a:bodyPr>
          <a:p>
            <a:r>
              <a:rPr lang="en-US" altLang="en-US" sz="1200"/>
              <a:t>3.4创建接口</a:t>
            </a:r>
            <a:endParaRPr lang="en-US" altLang="en-US" sz="1200"/>
          </a:p>
        </p:txBody>
      </p:sp>
      <p:sp>
        <p:nvSpPr>
          <p:cNvPr id="3" name="Text Box 2"/>
          <p:cNvSpPr txBox="1"/>
          <p:nvPr/>
        </p:nvSpPr>
        <p:spPr>
          <a:xfrm>
            <a:off x="8621395" y="1473835"/>
            <a:ext cx="2540000" cy="368300"/>
          </a:xfrm>
          <a:prstGeom prst="rect">
            <a:avLst/>
          </a:prstGeom>
          <a:noFill/>
        </p:spPr>
        <p:txBody>
          <a:bodyPr wrap="square" rtlCol="0" anchor="t">
            <a:spAutoFit/>
          </a:bodyPr>
          <a:p>
            <a:r>
              <a:rPr lang="en-US"/>
              <a:t>cyttsp5_probe</a:t>
            </a:r>
            <a:endParaRPr lang="en-US"/>
          </a:p>
        </p:txBody>
      </p:sp>
      <p:sp>
        <p:nvSpPr>
          <p:cNvPr id="4" name="Text Box 3"/>
          <p:cNvSpPr txBox="1"/>
          <p:nvPr/>
        </p:nvSpPr>
        <p:spPr>
          <a:xfrm>
            <a:off x="8621395" y="2320925"/>
            <a:ext cx="4172585" cy="368300"/>
          </a:xfrm>
          <a:prstGeom prst="rect">
            <a:avLst/>
          </a:prstGeom>
          <a:noFill/>
        </p:spPr>
        <p:txBody>
          <a:bodyPr wrap="square" rtlCol="0" anchor="t">
            <a:spAutoFit/>
          </a:bodyPr>
          <a:p>
            <a:r>
              <a:rPr lang="en-US"/>
              <a:t> add_sysfs_interfaces(dev)</a:t>
            </a:r>
            <a:endParaRPr lang="en-US"/>
          </a:p>
        </p:txBody>
      </p:sp>
      <p:sp>
        <p:nvSpPr>
          <p:cNvPr id="5" name="Text Box 4"/>
          <p:cNvSpPr txBox="1"/>
          <p:nvPr/>
        </p:nvSpPr>
        <p:spPr>
          <a:xfrm>
            <a:off x="8621395" y="3244850"/>
            <a:ext cx="2540000" cy="645160"/>
          </a:xfrm>
          <a:prstGeom prst="rect">
            <a:avLst/>
          </a:prstGeom>
          <a:noFill/>
        </p:spPr>
        <p:txBody>
          <a:bodyPr wrap="square" rtlCol="0" anchor="t">
            <a:spAutoFit/>
          </a:bodyPr>
          <a:p>
            <a:r>
              <a:rPr lang="en-US"/>
              <a:t>device_create_file</a:t>
            </a:r>
            <a:r>
              <a:rPr lang="en-US" altLang="en-US"/>
              <a:t>()单个接口节点的创建</a:t>
            </a:r>
            <a:endParaRPr lang="en-US" altLang="en-US"/>
          </a:p>
        </p:txBody>
      </p:sp>
      <p:cxnSp>
        <p:nvCxnSpPr>
          <p:cNvPr id="6" name="Straight Arrow Connector 5"/>
          <p:cNvCxnSpPr/>
          <p:nvPr/>
        </p:nvCxnSpPr>
        <p:spPr>
          <a:xfrm flipH="1">
            <a:off x="9498330" y="1924685"/>
            <a:ext cx="20955" cy="44513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 name="Straight Arrow Connector 6"/>
          <p:cNvCxnSpPr/>
          <p:nvPr/>
        </p:nvCxnSpPr>
        <p:spPr>
          <a:xfrm>
            <a:off x="9540875" y="2677160"/>
            <a:ext cx="20955" cy="5829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8" name="Text Box 7"/>
          <p:cNvSpPr txBox="1"/>
          <p:nvPr/>
        </p:nvSpPr>
        <p:spPr>
          <a:xfrm>
            <a:off x="115570" y="1374140"/>
            <a:ext cx="7362190" cy="5077460"/>
          </a:xfrm>
          <a:prstGeom prst="rect">
            <a:avLst/>
          </a:prstGeom>
          <a:noFill/>
        </p:spPr>
        <p:txBody>
          <a:bodyPr wrap="square" rtlCol="0" anchor="t">
            <a:spAutoFit/>
          </a:bodyPr>
          <a:p>
            <a:r>
              <a:rPr lang="en-US" sz="1200"/>
              <a:t>static struct device_attribute attributes[] = {</a:t>
            </a:r>
            <a:endParaRPr lang="en-US" sz="1200"/>
          </a:p>
          <a:p>
            <a:endParaRPr lang="en-US" sz="1200"/>
          </a:p>
          <a:p>
            <a:r>
              <a:rPr lang="en-US" sz="1200"/>
              <a:t>        __ATTR(</a:t>
            </a:r>
            <a:r>
              <a:rPr lang="en-US" sz="1200" b="1">
                <a:solidFill>
                  <a:srgbClr val="FF0000"/>
                </a:solidFill>
              </a:rPr>
              <a:t>drv_irq</a:t>
            </a:r>
            <a:r>
              <a:rPr lang="en-US" sz="1200"/>
              <a:t>, S_IRUSR | S_IWUSR,</a:t>
            </a:r>
            <a:r>
              <a:rPr lang="en-US" sz="1200">
                <a:solidFill>
                  <a:srgbClr val="FF0000"/>
                </a:solidFill>
              </a:rPr>
              <a:t> cyttsp5_drv_irq_show,</a:t>
            </a:r>
            <a:endParaRPr lang="en-US" sz="1200"/>
          </a:p>
          <a:p>
            <a:r>
              <a:rPr lang="en-US" sz="1200"/>
              <a:t>               </a:t>
            </a:r>
            <a:r>
              <a:rPr lang="en-US" sz="1200">
                <a:solidFill>
                  <a:srgbClr val="FF0000"/>
                </a:solidFill>
              </a:rPr>
              <a:t> cyttsp5_drv_irq_store</a:t>
            </a:r>
            <a:r>
              <a:rPr lang="en-US" sz="1200"/>
              <a:t>),</a:t>
            </a:r>
            <a:endParaRPr lang="en-US" sz="1200"/>
          </a:p>
          <a:p>
            <a:r>
              <a:rPr lang="en-US" sz="1200"/>
              <a:t>        __ATTR(drv_debug, S_IWUSR, NULL, cyttsp5_drv_debug_store),</a:t>
            </a:r>
            <a:endParaRPr lang="en-US" sz="1200"/>
          </a:p>
          <a:p>
            <a:r>
              <a:rPr lang="en-US" sz="1200"/>
              <a:t>        __ATTR(sleep_status, S_IRUSR, cyttsp5_sleep_status_show, NULL),</a:t>
            </a:r>
            <a:endParaRPr lang="en-US" sz="1200"/>
          </a:p>
          <a:p>
            <a:r>
              <a:rPr lang="en-US" sz="1200"/>
              <a:t>        __ATTR(easy_wakeup_gesture, S_IRUSR | S_IWUSR,</a:t>
            </a:r>
            <a:endParaRPr lang="en-US" sz="1200"/>
          </a:p>
          <a:p>
            <a:r>
              <a:rPr lang="en-US" sz="1200"/>
              <a:t>                cyttsp5_easy_wakeup_gesture_show,</a:t>
            </a:r>
            <a:endParaRPr lang="en-US" sz="1200"/>
          </a:p>
          <a:p>
            <a:r>
              <a:rPr lang="en-US" sz="1200"/>
              <a:t>                cyttsp5_easy_wakeup_gesture_store),</a:t>
            </a:r>
            <a:endParaRPr lang="en-US" sz="1200"/>
          </a:p>
          <a:p>
            <a:endParaRPr lang="en-US" sz="1200"/>
          </a:p>
          <a:p>
            <a:r>
              <a:rPr lang="en-US" sz="1200"/>
              <a:t>};</a:t>
            </a:r>
            <a:endParaRPr lang="en-US" sz="1200"/>
          </a:p>
          <a:p>
            <a:endParaRPr lang="en-US" sz="1200"/>
          </a:p>
          <a:p>
            <a:r>
              <a:rPr lang="en-US" sz="1200"/>
              <a:t>static int </a:t>
            </a:r>
            <a:r>
              <a:rPr lang="en-US" sz="1200">
                <a:solidFill>
                  <a:srgbClr val="FF0000"/>
                </a:solidFill>
              </a:rPr>
              <a:t>add_sysfs_interfaces</a:t>
            </a:r>
            <a:r>
              <a:rPr lang="en-US" sz="1200"/>
              <a:t>(struct device *dev)</a:t>
            </a:r>
            <a:endParaRPr lang="en-US" sz="1200"/>
          </a:p>
          <a:p>
            <a:r>
              <a:rPr lang="en-US" sz="1200"/>
              <a:t>{</a:t>
            </a:r>
            <a:endParaRPr lang="en-US" sz="1200"/>
          </a:p>
          <a:p>
            <a:r>
              <a:rPr lang="en-US" sz="1200"/>
              <a:t>        int i;</a:t>
            </a:r>
            <a:endParaRPr lang="en-US" sz="1200"/>
          </a:p>
          <a:p>
            <a:endParaRPr lang="en-US" sz="1200"/>
          </a:p>
          <a:p>
            <a:r>
              <a:rPr lang="en-US" sz="1200"/>
              <a:t>        for (i = 0; i &lt; ARRAY_SIZE(attributes); i++)</a:t>
            </a:r>
            <a:endParaRPr lang="en-US" sz="1200"/>
          </a:p>
          <a:p>
            <a:r>
              <a:rPr lang="en-US" sz="1200"/>
              <a:t>                if (</a:t>
            </a:r>
            <a:r>
              <a:rPr lang="en-US" sz="1200">
                <a:solidFill>
                  <a:srgbClr val="FF0000"/>
                </a:solidFill>
              </a:rPr>
              <a:t>device_create_file</a:t>
            </a:r>
            <a:r>
              <a:rPr lang="en-US" sz="1200"/>
              <a:t>(dev, attributes + i))</a:t>
            </a:r>
            <a:endParaRPr lang="en-US" sz="1200"/>
          </a:p>
          <a:p>
            <a:r>
              <a:rPr lang="en-US" sz="1200"/>
              <a:t>                        goto undo;</a:t>
            </a:r>
            <a:endParaRPr lang="en-US" sz="1200"/>
          </a:p>
          <a:p>
            <a:r>
              <a:rPr lang="en-US" sz="1200"/>
              <a:t>        return 0;</a:t>
            </a:r>
            <a:endParaRPr lang="en-US" sz="1200"/>
          </a:p>
          <a:p>
            <a:r>
              <a:rPr lang="en-US" sz="1200"/>
              <a:t>undo:</a:t>
            </a:r>
            <a:endParaRPr lang="en-US" sz="1200"/>
          </a:p>
          <a:p>
            <a:r>
              <a:rPr lang="en-US" sz="1200"/>
              <a:t>        for (i--; i &gt;= 0; i--)</a:t>
            </a:r>
            <a:endParaRPr lang="en-US" sz="1200"/>
          </a:p>
          <a:p>
            <a:r>
              <a:rPr lang="en-US" sz="1200"/>
              <a:t>                </a:t>
            </a:r>
            <a:r>
              <a:rPr lang="en-US" sz="1200">
                <a:solidFill>
                  <a:srgbClr val="FF0000"/>
                </a:solidFill>
              </a:rPr>
              <a:t>device_remove_file</a:t>
            </a:r>
            <a:r>
              <a:rPr lang="en-US" sz="1200"/>
              <a:t>(dev, attributes + i);</a:t>
            </a:r>
            <a:endParaRPr lang="en-US" sz="1200"/>
          </a:p>
          <a:p>
            <a:r>
              <a:rPr lang="en-US" sz="1200"/>
              <a:t>        dev_err(dev, "%s: failed to create sysfs interface\n", __func__);</a:t>
            </a:r>
            <a:endParaRPr lang="en-US" sz="1200"/>
          </a:p>
          <a:p>
            <a:r>
              <a:rPr lang="en-US" sz="1200"/>
              <a:t>        return -ENODEV;</a:t>
            </a:r>
            <a:endParaRPr lang="en-US" sz="1200"/>
          </a:p>
          <a:p>
            <a:r>
              <a:rPr lang="en-US" sz="1200"/>
              <a:t>}</a:t>
            </a:r>
            <a:endParaRPr lang="en-US" sz="1200"/>
          </a:p>
          <a:p>
            <a:endParaRPr lang="en-US" sz="1200"/>
          </a:p>
        </p:txBody>
      </p:sp>
      <p:pic>
        <p:nvPicPr>
          <p:cNvPr id="15" name="Picture 14"/>
          <p:cNvPicPr>
            <a:picLocks noChangeAspect="1"/>
          </p:cNvPicPr>
          <p:nvPr/>
        </p:nvPicPr>
        <p:blipFill>
          <a:blip r:embed="rId1"/>
          <a:stretch>
            <a:fillRect/>
          </a:stretch>
        </p:blipFill>
        <p:spPr>
          <a:xfrm>
            <a:off x="7684770" y="5972810"/>
            <a:ext cx="4570095" cy="838835"/>
          </a:xfrm>
          <a:prstGeom prst="rect">
            <a:avLst/>
          </a:prstGeom>
        </p:spPr>
      </p:pic>
      <p:sp>
        <p:nvSpPr>
          <p:cNvPr id="10" name="Text Box 9"/>
          <p:cNvSpPr txBox="1"/>
          <p:nvPr/>
        </p:nvSpPr>
        <p:spPr>
          <a:xfrm>
            <a:off x="7611110" y="4161790"/>
            <a:ext cx="4208780" cy="645160"/>
          </a:xfrm>
          <a:prstGeom prst="rect">
            <a:avLst/>
          </a:prstGeom>
          <a:noFill/>
        </p:spPr>
        <p:txBody>
          <a:bodyPr wrap="square" rtlCol="0">
            <a:spAutoFit/>
          </a:bodyPr>
          <a:p>
            <a:r>
              <a:rPr lang="en-US" altLang="en-US"/>
              <a:t> 区别:sysfs_create_group()多个接口节点的创建</a:t>
            </a:r>
            <a:endParaRPr lang="en-US" altLang="en-US"/>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9445</Words>
  <Application>WPS Presentation</Application>
  <PresentationFormat>Widescreen</PresentationFormat>
  <Paragraphs>361</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DejaVu Sans</vt:lpstr>
      <vt:lpstr>文泉驿微米黑</vt:lpstr>
      <vt:lpstr>微软雅黑</vt:lpstr>
      <vt:lpstr>宋体</vt:lpstr>
      <vt:lpstr>Arial Unicode MS</vt:lpstr>
      <vt:lpstr>Calibri</vt:lpstr>
      <vt:lpstr>OpenSymbol</vt:lpstr>
      <vt:lpstr>Data Pie Charts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ts</dc:creator>
  <cp:lastModifiedBy>ts</cp:lastModifiedBy>
  <cp:revision>3</cp:revision>
  <dcterms:created xsi:type="dcterms:W3CDTF">2019-08-30T06:43:44Z</dcterms:created>
  <dcterms:modified xsi:type="dcterms:W3CDTF">2019-08-30T06:43:44Z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