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sldIdLst>
    <p:sldId id="256" r:id="rId5"/>
    <p:sldId id="286" r:id="rId6"/>
    <p:sldId id="260" r:id="rId7"/>
    <p:sldId id="279" r:id="rId9"/>
    <p:sldId id="282" r:id="rId10"/>
    <p:sldId id="281" r:id="rId11"/>
    <p:sldId id="263" r:id="rId12"/>
    <p:sldId id="257" r:id="rId13"/>
    <p:sldId id="258" r:id="rId14"/>
    <p:sldId id="271" r:id="rId15"/>
    <p:sldId id="273" r:id="rId16"/>
    <p:sldId id="267" r:id="rId17"/>
    <p:sldId id="268" r:id="rId18"/>
    <p:sldId id="269" r:id="rId19"/>
    <p:sldId id="274" r:id="rId20"/>
    <p:sldId id="270" r:id="rId21"/>
    <p:sldId id="277" r:id="rId22"/>
    <p:sldId id="275" r:id="rId23"/>
    <p:sldId id="278" r:id="rId24"/>
    <p:sldId id="287" r:id="rId25"/>
    <p:sldId id="284" r:id="rId26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A9514D"/>
    <a:srgbClr val="D60093"/>
    <a:srgbClr val="CD2989"/>
    <a:srgbClr val="311ADC"/>
    <a:srgbClr val="6A8C85"/>
    <a:srgbClr val="FF6600"/>
    <a:srgbClr val="E98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816" y="84"/>
      </p:cViewPr>
      <p:guideLst>
        <p:guide orient="horz" pos="1628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3"/>
          <p:cNvSpPr>
            <a:spLocks noGrp="1"/>
          </p:cNvSpPr>
          <p:nvPr>
            <p:ph type="body" sz="quarter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单击此处编辑母版文本样式
第二级
第三级
第四级
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8195" name="备注占位符 2"/>
          <p:cNvSpPr>
            <a:spLocks noGrp="1"/>
          </p:cNvSpPr>
          <p:nvPr>
            <p:ph type="body"/>
          </p:nvPr>
        </p:nvSpPr>
        <p:spPr>
          <a:xfrm>
            <a:off x="684213" y="4398963"/>
            <a:ext cx="5486400" cy="3600450"/>
          </a:xfrm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741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28675" name="备注占位符 2"/>
          <p:cNvSpPr>
            <a:spLocks noGrp="1"/>
          </p:cNvSpPr>
          <p:nvPr>
            <p:ph type="body"/>
          </p:nvPr>
        </p:nvSpPr>
        <p:spPr>
          <a:xfrm>
            <a:off x="684213" y="4398963"/>
            <a:ext cx="5486400" cy="3600450"/>
          </a:xfrm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41" y="3152695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3055632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3043917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7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5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4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1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8" y="254001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6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1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lvl="0" algn="r" eaLnBrk="1" fontAlgn="base" hangingPunct="1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70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lvl="0" algn="r" eaLnBrk="1" fontAlgn="base" hangingPunct="1"/>
            <a:fld id="{9A0DB2DC-4C9A-4742-B13C-FB6460FD3503}" type="slidenum">
              <a:rPr lang="zh-CN" altLang="en-US" sz="14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ctrTitle" idx="4294967295"/>
          </p:nvPr>
        </p:nvSpPr>
        <p:spPr>
          <a:xfrm>
            <a:off x="870857" y="1153886"/>
            <a:ext cx="7336972" cy="2296885"/>
          </a:xfrm>
        </p:spPr>
        <p:txBody>
          <a:bodyPr wrap="square" lIns="91440" tIns="45720" rIns="91440" bIns="45720" anchor="b">
            <a:normAutofit/>
          </a:bodyPr>
          <a:lstStyle>
            <a:lvl1pPr lvl="0">
              <a:defRPr/>
            </a:lvl1pPr>
          </a:lstStyle>
          <a:p>
            <a:pPr lvl="0" algn="ctr" eaLnBrk="1" hangingPunct="1"/>
            <a:r>
              <a:rPr lang="zh-CN" altLang="en-US" sz="4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尔雅通识课学习手册</a:t>
            </a:r>
            <a:br>
              <a:rPr lang="en-US" altLang="zh-CN" sz="4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4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（学生版）</a:t>
            </a:r>
            <a:endParaRPr lang="zh-CN" altLang="en-US" sz="4000" b="1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2" name="TextBox 4"/>
          <p:cNvSpPr txBox="1"/>
          <p:nvPr/>
        </p:nvSpPr>
        <p:spPr>
          <a:xfrm>
            <a:off x="4022728" y="4169570"/>
            <a:ext cx="3287713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70857" y="859619"/>
            <a:ext cx="273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  <a:cs typeface="+mj-cs"/>
              </a:rPr>
              <a:t>南京航空航天大学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1" y="769165"/>
            <a:ext cx="674916" cy="67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2"/>
          <p:cNvSpPr txBox="1"/>
          <p:nvPr/>
        </p:nvSpPr>
        <p:spPr>
          <a:xfrm>
            <a:off x="222250" y="824984"/>
            <a:ext cx="2954338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/>
              <a:t>3）修改个人信息和密码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28" y="1436914"/>
            <a:ext cx="6351587" cy="329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MH_Other_1"/>
          <p:cNvSpPr/>
          <p:nvPr/>
        </p:nvSpPr>
        <p:spPr>
          <a:xfrm>
            <a:off x="1148315" y="1502374"/>
            <a:ext cx="1422400" cy="1066800"/>
          </a:xfrm>
          <a:prstGeom prst="ellipse">
            <a:avLst/>
          </a:prstGeom>
          <a:solidFill>
            <a:srgbClr val="DB5B3F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DF593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MH_SubTitle_1"/>
          <p:cNvSpPr/>
          <p:nvPr/>
        </p:nvSpPr>
        <p:spPr>
          <a:xfrm>
            <a:off x="1218165" y="1569602"/>
            <a:ext cx="1282700" cy="962025"/>
          </a:xfrm>
          <a:custGeom>
            <a:avLst/>
            <a:gdLst>
              <a:gd name="txL" fmla="*/ 0 w 1283800"/>
              <a:gd name="txT" fmla="*/ 0 h 1283250"/>
              <a:gd name="txR" fmla="*/ 1283800 w 1283800"/>
              <a:gd name="txB" fmla="*/ 1283250 h 1283250"/>
            </a:gdLst>
            <a:ahLst/>
            <a:cxnLst>
              <a:cxn ang="0">
                <a:pos x="338477" y="0"/>
              </a:cxn>
              <a:cxn ang="0">
                <a:pos x="364131" y="13942"/>
              </a:cxn>
              <a:cxn ang="0">
                <a:pos x="640251" y="69760"/>
              </a:cxn>
              <a:cxn ang="0">
                <a:pos x="916371" y="13942"/>
              </a:cxn>
              <a:cxn ang="0">
                <a:pos x="942025" y="0"/>
              </a:cxn>
              <a:cxn ang="0">
                <a:pos x="1036869" y="51546"/>
              </a:cxn>
              <a:cxn ang="0">
                <a:pos x="1264007" y="301961"/>
              </a:cxn>
              <a:cxn ang="0">
                <a:pos x="1280503" y="337351"/>
              </a:cxn>
              <a:cxn ang="0">
                <a:pos x="1266029" y="364051"/>
              </a:cxn>
              <a:cxn ang="0">
                <a:pos x="1210283" y="640525"/>
              </a:cxn>
              <a:cxn ang="0">
                <a:pos x="1266029" y="917001"/>
              </a:cxn>
              <a:cxn ang="0">
                <a:pos x="1280503" y="943700"/>
              </a:cxn>
              <a:cxn ang="0">
                <a:pos x="1264007" y="979090"/>
              </a:cxn>
              <a:cxn ang="0">
                <a:pos x="1036869" y="1229506"/>
              </a:cxn>
              <a:cxn ang="0">
                <a:pos x="942025" y="1281051"/>
              </a:cxn>
              <a:cxn ang="0">
                <a:pos x="916371" y="1267109"/>
              </a:cxn>
              <a:cxn ang="0">
                <a:pos x="640251" y="1211291"/>
              </a:cxn>
              <a:cxn ang="0">
                <a:pos x="364131" y="1267109"/>
              </a:cxn>
              <a:cxn ang="0">
                <a:pos x="337467" y="1281600"/>
              </a:cxn>
              <a:cxn ang="0">
                <a:pos x="302122" y="1265084"/>
              </a:cxn>
              <a:cxn ang="0">
                <a:pos x="52027" y="1037654"/>
              </a:cxn>
              <a:cxn ang="0">
                <a:pos x="550" y="942688"/>
              </a:cxn>
              <a:cxn ang="0">
                <a:pos x="14474" y="917001"/>
              </a:cxn>
              <a:cxn ang="0">
                <a:pos x="70220" y="640525"/>
              </a:cxn>
              <a:cxn ang="0">
                <a:pos x="14474" y="364051"/>
              </a:cxn>
              <a:cxn ang="0">
                <a:pos x="0" y="337351"/>
              </a:cxn>
              <a:cxn ang="0">
                <a:pos x="16496" y="301961"/>
              </a:cxn>
              <a:cxn ang="0">
                <a:pos x="243635" y="51546"/>
              </a:cxn>
            </a:cxnLst>
            <a:rect l="txL" t="txT" r="txR" b="txB"/>
            <a:pathLst>
              <a:path w="1283800" h="1283250">
                <a:moveTo>
                  <a:pt x="339349" y="0"/>
                </a:moveTo>
                <a:lnTo>
                  <a:pt x="365069" y="13960"/>
                </a:lnTo>
                <a:cubicBezTo>
                  <a:pt x="450155" y="49949"/>
                  <a:pt x="543704" y="69850"/>
                  <a:pt x="641900" y="69850"/>
                </a:cubicBezTo>
                <a:cubicBezTo>
                  <a:pt x="740096" y="69850"/>
                  <a:pt x="833644" y="49949"/>
                  <a:pt x="918731" y="13960"/>
                </a:cubicBezTo>
                <a:lnTo>
                  <a:pt x="944451" y="0"/>
                </a:lnTo>
                <a:lnTo>
                  <a:pt x="1039539" y="51612"/>
                </a:lnTo>
                <a:cubicBezTo>
                  <a:pt x="1134129" y="115516"/>
                  <a:pt x="1212519" y="201578"/>
                  <a:pt x="1267262" y="302350"/>
                </a:cubicBezTo>
                <a:lnTo>
                  <a:pt x="1283800" y="337786"/>
                </a:lnTo>
                <a:lnTo>
                  <a:pt x="1269290" y="364519"/>
                </a:lnTo>
                <a:cubicBezTo>
                  <a:pt x="1233301" y="449606"/>
                  <a:pt x="1213400" y="543154"/>
                  <a:pt x="1213400" y="641350"/>
                </a:cubicBezTo>
                <a:cubicBezTo>
                  <a:pt x="1213400" y="739546"/>
                  <a:pt x="1233301" y="833095"/>
                  <a:pt x="1269290" y="918181"/>
                </a:cubicBezTo>
                <a:lnTo>
                  <a:pt x="1283800" y="944915"/>
                </a:lnTo>
                <a:lnTo>
                  <a:pt x="1267262" y="980350"/>
                </a:lnTo>
                <a:cubicBezTo>
                  <a:pt x="1212519" y="1081123"/>
                  <a:pt x="1134129" y="1167184"/>
                  <a:pt x="1039539" y="1231088"/>
                </a:cubicBezTo>
                <a:lnTo>
                  <a:pt x="944451" y="1282700"/>
                </a:lnTo>
                <a:lnTo>
                  <a:pt x="918731" y="1268740"/>
                </a:lnTo>
                <a:cubicBezTo>
                  <a:pt x="833644" y="1232751"/>
                  <a:pt x="740096" y="1212850"/>
                  <a:pt x="641900" y="1212850"/>
                </a:cubicBezTo>
                <a:cubicBezTo>
                  <a:pt x="543704" y="1212850"/>
                  <a:pt x="450155" y="1232751"/>
                  <a:pt x="365069" y="1268740"/>
                </a:cubicBezTo>
                <a:lnTo>
                  <a:pt x="338336" y="1283250"/>
                </a:lnTo>
                <a:lnTo>
                  <a:pt x="302900" y="1266712"/>
                </a:lnTo>
                <a:cubicBezTo>
                  <a:pt x="202128" y="1211969"/>
                  <a:pt x="116066" y="1133579"/>
                  <a:pt x="52162" y="1038989"/>
                </a:cubicBezTo>
                <a:lnTo>
                  <a:pt x="550" y="943901"/>
                </a:lnTo>
                <a:lnTo>
                  <a:pt x="14510" y="918181"/>
                </a:lnTo>
                <a:cubicBezTo>
                  <a:pt x="50499" y="833095"/>
                  <a:pt x="70400" y="739546"/>
                  <a:pt x="70400" y="641350"/>
                </a:cubicBezTo>
                <a:cubicBezTo>
                  <a:pt x="70400" y="543154"/>
                  <a:pt x="50499" y="449606"/>
                  <a:pt x="14510" y="364519"/>
                </a:cubicBezTo>
                <a:lnTo>
                  <a:pt x="0" y="337786"/>
                </a:lnTo>
                <a:lnTo>
                  <a:pt x="16538" y="302350"/>
                </a:lnTo>
                <a:cubicBezTo>
                  <a:pt x="71281" y="201578"/>
                  <a:pt x="149672" y="115516"/>
                  <a:pt x="244262" y="51612"/>
                </a:cubicBezTo>
                <a:lnTo>
                  <a:pt x="339349" y="0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DF59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看视频</a:t>
            </a:r>
            <a:endParaRPr lang="zh-CN" altLang="en-US" dirty="0">
              <a:solidFill>
                <a:srgbClr val="DF59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MH_Other_2"/>
          <p:cNvSpPr/>
          <p:nvPr/>
        </p:nvSpPr>
        <p:spPr>
          <a:xfrm>
            <a:off x="3908880" y="1513285"/>
            <a:ext cx="1422400" cy="1066800"/>
          </a:xfrm>
          <a:prstGeom prst="ellipse">
            <a:avLst/>
          </a:prstGeom>
          <a:solidFill>
            <a:srgbClr val="25ABAC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0" name="MH_SubTitle_2"/>
          <p:cNvSpPr/>
          <p:nvPr/>
        </p:nvSpPr>
        <p:spPr>
          <a:xfrm>
            <a:off x="3978730" y="1565672"/>
            <a:ext cx="1282700" cy="962025"/>
          </a:xfrm>
          <a:custGeom>
            <a:avLst/>
            <a:gdLst>
              <a:gd name="txL" fmla="*/ 0 w 1283800"/>
              <a:gd name="txT" fmla="*/ 0 h 1283250"/>
              <a:gd name="txR" fmla="*/ 1283800 w 1283800"/>
              <a:gd name="txB" fmla="*/ 1283250 h 1283250"/>
            </a:gdLst>
            <a:ahLst/>
            <a:cxnLst>
              <a:cxn ang="0">
                <a:pos x="338477" y="0"/>
              </a:cxn>
              <a:cxn ang="0">
                <a:pos x="364131" y="13942"/>
              </a:cxn>
              <a:cxn ang="0">
                <a:pos x="640251" y="69760"/>
              </a:cxn>
              <a:cxn ang="0">
                <a:pos x="916371" y="13942"/>
              </a:cxn>
              <a:cxn ang="0">
                <a:pos x="942025" y="0"/>
              </a:cxn>
              <a:cxn ang="0">
                <a:pos x="1036869" y="51546"/>
              </a:cxn>
              <a:cxn ang="0">
                <a:pos x="1264007" y="301961"/>
              </a:cxn>
              <a:cxn ang="0">
                <a:pos x="1280503" y="337351"/>
              </a:cxn>
              <a:cxn ang="0">
                <a:pos x="1266029" y="364051"/>
              </a:cxn>
              <a:cxn ang="0">
                <a:pos x="1210283" y="640525"/>
              </a:cxn>
              <a:cxn ang="0">
                <a:pos x="1266029" y="917001"/>
              </a:cxn>
              <a:cxn ang="0">
                <a:pos x="1280503" y="943700"/>
              </a:cxn>
              <a:cxn ang="0">
                <a:pos x="1264007" y="979090"/>
              </a:cxn>
              <a:cxn ang="0">
                <a:pos x="1036869" y="1229506"/>
              </a:cxn>
              <a:cxn ang="0">
                <a:pos x="942025" y="1281051"/>
              </a:cxn>
              <a:cxn ang="0">
                <a:pos x="916371" y="1267109"/>
              </a:cxn>
              <a:cxn ang="0">
                <a:pos x="640251" y="1211291"/>
              </a:cxn>
              <a:cxn ang="0">
                <a:pos x="364131" y="1267109"/>
              </a:cxn>
              <a:cxn ang="0">
                <a:pos x="337467" y="1281600"/>
              </a:cxn>
              <a:cxn ang="0">
                <a:pos x="302122" y="1265084"/>
              </a:cxn>
              <a:cxn ang="0">
                <a:pos x="52027" y="1037654"/>
              </a:cxn>
              <a:cxn ang="0">
                <a:pos x="550" y="942688"/>
              </a:cxn>
              <a:cxn ang="0">
                <a:pos x="14474" y="917001"/>
              </a:cxn>
              <a:cxn ang="0">
                <a:pos x="70220" y="640525"/>
              </a:cxn>
              <a:cxn ang="0">
                <a:pos x="14474" y="364051"/>
              </a:cxn>
              <a:cxn ang="0">
                <a:pos x="0" y="337351"/>
              </a:cxn>
              <a:cxn ang="0">
                <a:pos x="16496" y="301961"/>
              </a:cxn>
              <a:cxn ang="0">
                <a:pos x="243635" y="51546"/>
              </a:cxn>
            </a:cxnLst>
            <a:rect l="txL" t="txT" r="txR" b="txB"/>
            <a:pathLst>
              <a:path w="1283800" h="1283250">
                <a:moveTo>
                  <a:pt x="339349" y="0"/>
                </a:moveTo>
                <a:lnTo>
                  <a:pt x="365069" y="13960"/>
                </a:lnTo>
                <a:cubicBezTo>
                  <a:pt x="450155" y="49949"/>
                  <a:pt x="543704" y="69850"/>
                  <a:pt x="641900" y="69850"/>
                </a:cubicBezTo>
                <a:cubicBezTo>
                  <a:pt x="740096" y="69850"/>
                  <a:pt x="833644" y="49949"/>
                  <a:pt x="918731" y="13960"/>
                </a:cubicBezTo>
                <a:lnTo>
                  <a:pt x="944451" y="0"/>
                </a:lnTo>
                <a:lnTo>
                  <a:pt x="1039539" y="51612"/>
                </a:lnTo>
                <a:cubicBezTo>
                  <a:pt x="1134129" y="115516"/>
                  <a:pt x="1212519" y="201578"/>
                  <a:pt x="1267262" y="302350"/>
                </a:cubicBezTo>
                <a:lnTo>
                  <a:pt x="1283800" y="337786"/>
                </a:lnTo>
                <a:lnTo>
                  <a:pt x="1269290" y="364519"/>
                </a:lnTo>
                <a:cubicBezTo>
                  <a:pt x="1233301" y="449606"/>
                  <a:pt x="1213400" y="543154"/>
                  <a:pt x="1213400" y="641350"/>
                </a:cubicBezTo>
                <a:cubicBezTo>
                  <a:pt x="1213400" y="739546"/>
                  <a:pt x="1233301" y="833095"/>
                  <a:pt x="1269290" y="918181"/>
                </a:cubicBezTo>
                <a:lnTo>
                  <a:pt x="1283800" y="944915"/>
                </a:lnTo>
                <a:lnTo>
                  <a:pt x="1267262" y="980350"/>
                </a:lnTo>
                <a:cubicBezTo>
                  <a:pt x="1212519" y="1081123"/>
                  <a:pt x="1134129" y="1167184"/>
                  <a:pt x="1039539" y="1231088"/>
                </a:cubicBezTo>
                <a:lnTo>
                  <a:pt x="944451" y="1282700"/>
                </a:lnTo>
                <a:lnTo>
                  <a:pt x="918731" y="1268740"/>
                </a:lnTo>
                <a:cubicBezTo>
                  <a:pt x="833644" y="1232751"/>
                  <a:pt x="740096" y="1212850"/>
                  <a:pt x="641900" y="1212850"/>
                </a:cubicBezTo>
                <a:cubicBezTo>
                  <a:pt x="543704" y="1212850"/>
                  <a:pt x="450155" y="1232751"/>
                  <a:pt x="365069" y="1268740"/>
                </a:cubicBezTo>
                <a:lnTo>
                  <a:pt x="338336" y="1283250"/>
                </a:lnTo>
                <a:lnTo>
                  <a:pt x="302900" y="1266712"/>
                </a:lnTo>
                <a:cubicBezTo>
                  <a:pt x="202128" y="1211969"/>
                  <a:pt x="116066" y="1133579"/>
                  <a:pt x="52162" y="1038989"/>
                </a:cubicBezTo>
                <a:lnTo>
                  <a:pt x="550" y="943901"/>
                </a:lnTo>
                <a:lnTo>
                  <a:pt x="14510" y="918181"/>
                </a:lnTo>
                <a:cubicBezTo>
                  <a:pt x="50499" y="833095"/>
                  <a:pt x="70400" y="739546"/>
                  <a:pt x="70400" y="641350"/>
                </a:cubicBezTo>
                <a:cubicBezTo>
                  <a:pt x="70400" y="543154"/>
                  <a:pt x="50499" y="449606"/>
                  <a:pt x="14510" y="364519"/>
                </a:cubicBezTo>
                <a:lnTo>
                  <a:pt x="0" y="337786"/>
                </a:lnTo>
                <a:lnTo>
                  <a:pt x="16538" y="302350"/>
                </a:lnTo>
                <a:cubicBezTo>
                  <a:pt x="71281" y="201578"/>
                  <a:pt x="149672" y="115516"/>
                  <a:pt x="244262" y="51612"/>
                </a:cubicBezTo>
                <a:lnTo>
                  <a:pt x="339349" y="0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25AB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做作业</a:t>
            </a:r>
            <a:endParaRPr lang="zh-CN" altLang="en-US" dirty="0">
              <a:solidFill>
                <a:srgbClr val="25AB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MH_Other_3"/>
          <p:cNvSpPr/>
          <p:nvPr/>
        </p:nvSpPr>
        <p:spPr>
          <a:xfrm>
            <a:off x="6643136" y="1513285"/>
            <a:ext cx="1422400" cy="1066800"/>
          </a:xfrm>
          <a:prstGeom prst="ellipse">
            <a:avLst/>
          </a:prstGeom>
          <a:solidFill>
            <a:srgbClr val="F3AA41"/>
          </a:solidFill>
          <a:ln w="9525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2" name="MH_SubTitle_3"/>
          <p:cNvSpPr/>
          <p:nvPr/>
        </p:nvSpPr>
        <p:spPr>
          <a:xfrm>
            <a:off x="6712986" y="1565672"/>
            <a:ext cx="1282700" cy="962025"/>
          </a:xfrm>
          <a:custGeom>
            <a:avLst/>
            <a:gdLst>
              <a:gd name="txL" fmla="*/ 0 w 1283800"/>
              <a:gd name="txT" fmla="*/ 0 h 1283250"/>
              <a:gd name="txR" fmla="*/ 1283800 w 1283800"/>
              <a:gd name="txB" fmla="*/ 1283250 h 1283250"/>
            </a:gdLst>
            <a:ahLst/>
            <a:cxnLst>
              <a:cxn ang="0">
                <a:pos x="338477" y="0"/>
              </a:cxn>
              <a:cxn ang="0">
                <a:pos x="364131" y="13942"/>
              </a:cxn>
              <a:cxn ang="0">
                <a:pos x="640251" y="69760"/>
              </a:cxn>
              <a:cxn ang="0">
                <a:pos x="916371" y="13942"/>
              </a:cxn>
              <a:cxn ang="0">
                <a:pos x="942025" y="0"/>
              </a:cxn>
              <a:cxn ang="0">
                <a:pos x="1036869" y="51546"/>
              </a:cxn>
              <a:cxn ang="0">
                <a:pos x="1264007" y="301961"/>
              </a:cxn>
              <a:cxn ang="0">
                <a:pos x="1280503" y="337351"/>
              </a:cxn>
              <a:cxn ang="0">
                <a:pos x="1266029" y="364051"/>
              </a:cxn>
              <a:cxn ang="0">
                <a:pos x="1210283" y="640525"/>
              </a:cxn>
              <a:cxn ang="0">
                <a:pos x="1266029" y="917001"/>
              </a:cxn>
              <a:cxn ang="0">
                <a:pos x="1280503" y="943700"/>
              </a:cxn>
              <a:cxn ang="0">
                <a:pos x="1264007" y="979090"/>
              </a:cxn>
              <a:cxn ang="0">
                <a:pos x="1036869" y="1229506"/>
              </a:cxn>
              <a:cxn ang="0">
                <a:pos x="942025" y="1281051"/>
              </a:cxn>
              <a:cxn ang="0">
                <a:pos x="916371" y="1267109"/>
              </a:cxn>
              <a:cxn ang="0">
                <a:pos x="640251" y="1211291"/>
              </a:cxn>
              <a:cxn ang="0">
                <a:pos x="364131" y="1267109"/>
              </a:cxn>
              <a:cxn ang="0">
                <a:pos x="337467" y="1281600"/>
              </a:cxn>
              <a:cxn ang="0">
                <a:pos x="302122" y="1265084"/>
              </a:cxn>
              <a:cxn ang="0">
                <a:pos x="52027" y="1037654"/>
              </a:cxn>
              <a:cxn ang="0">
                <a:pos x="550" y="942688"/>
              </a:cxn>
              <a:cxn ang="0">
                <a:pos x="14474" y="917001"/>
              </a:cxn>
              <a:cxn ang="0">
                <a:pos x="70220" y="640525"/>
              </a:cxn>
              <a:cxn ang="0">
                <a:pos x="14474" y="364051"/>
              </a:cxn>
              <a:cxn ang="0">
                <a:pos x="0" y="337351"/>
              </a:cxn>
              <a:cxn ang="0">
                <a:pos x="16496" y="301961"/>
              </a:cxn>
              <a:cxn ang="0">
                <a:pos x="243635" y="51546"/>
              </a:cxn>
            </a:cxnLst>
            <a:rect l="txL" t="txT" r="txR" b="txB"/>
            <a:pathLst>
              <a:path w="1283800" h="1283250">
                <a:moveTo>
                  <a:pt x="339349" y="0"/>
                </a:moveTo>
                <a:lnTo>
                  <a:pt x="365069" y="13960"/>
                </a:lnTo>
                <a:cubicBezTo>
                  <a:pt x="450155" y="49949"/>
                  <a:pt x="543704" y="69850"/>
                  <a:pt x="641900" y="69850"/>
                </a:cubicBezTo>
                <a:cubicBezTo>
                  <a:pt x="740096" y="69850"/>
                  <a:pt x="833644" y="49949"/>
                  <a:pt x="918731" y="13960"/>
                </a:cubicBezTo>
                <a:lnTo>
                  <a:pt x="944451" y="0"/>
                </a:lnTo>
                <a:lnTo>
                  <a:pt x="1039539" y="51612"/>
                </a:lnTo>
                <a:cubicBezTo>
                  <a:pt x="1134129" y="115516"/>
                  <a:pt x="1212519" y="201578"/>
                  <a:pt x="1267262" y="302350"/>
                </a:cubicBezTo>
                <a:lnTo>
                  <a:pt x="1283800" y="337786"/>
                </a:lnTo>
                <a:lnTo>
                  <a:pt x="1269290" y="364519"/>
                </a:lnTo>
                <a:cubicBezTo>
                  <a:pt x="1233301" y="449606"/>
                  <a:pt x="1213400" y="543154"/>
                  <a:pt x="1213400" y="641350"/>
                </a:cubicBezTo>
                <a:cubicBezTo>
                  <a:pt x="1213400" y="739546"/>
                  <a:pt x="1233301" y="833095"/>
                  <a:pt x="1269290" y="918181"/>
                </a:cubicBezTo>
                <a:lnTo>
                  <a:pt x="1283800" y="944915"/>
                </a:lnTo>
                <a:lnTo>
                  <a:pt x="1267262" y="980350"/>
                </a:lnTo>
                <a:cubicBezTo>
                  <a:pt x="1212519" y="1081123"/>
                  <a:pt x="1134129" y="1167184"/>
                  <a:pt x="1039539" y="1231088"/>
                </a:cubicBezTo>
                <a:lnTo>
                  <a:pt x="944451" y="1282700"/>
                </a:lnTo>
                <a:lnTo>
                  <a:pt x="918731" y="1268740"/>
                </a:lnTo>
                <a:cubicBezTo>
                  <a:pt x="833644" y="1232751"/>
                  <a:pt x="740096" y="1212850"/>
                  <a:pt x="641900" y="1212850"/>
                </a:cubicBezTo>
                <a:cubicBezTo>
                  <a:pt x="543704" y="1212850"/>
                  <a:pt x="450155" y="1232751"/>
                  <a:pt x="365069" y="1268740"/>
                </a:cubicBezTo>
                <a:lnTo>
                  <a:pt x="338336" y="1283250"/>
                </a:lnTo>
                <a:lnTo>
                  <a:pt x="302900" y="1266712"/>
                </a:lnTo>
                <a:cubicBezTo>
                  <a:pt x="202128" y="1211969"/>
                  <a:pt x="116066" y="1133579"/>
                  <a:pt x="52162" y="1038989"/>
                </a:cubicBezTo>
                <a:lnTo>
                  <a:pt x="550" y="943901"/>
                </a:lnTo>
                <a:lnTo>
                  <a:pt x="14510" y="918181"/>
                </a:lnTo>
                <a:cubicBezTo>
                  <a:pt x="50499" y="833095"/>
                  <a:pt x="70400" y="739546"/>
                  <a:pt x="70400" y="641350"/>
                </a:cubicBezTo>
                <a:cubicBezTo>
                  <a:pt x="70400" y="543154"/>
                  <a:pt x="50499" y="449606"/>
                  <a:pt x="14510" y="364519"/>
                </a:cubicBezTo>
                <a:lnTo>
                  <a:pt x="0" y="337786"/>
                </a:lnTo>
                <a:lnTo>
                  <a:pt x="16538" y="302350"/>
                </a:lnTo>
                <a:cubicBezTo>
                  <a:pt x="71281" y="201578"/>
                  <a:pt x="149672" y="115516"/>
                  <a:pt x="244262" y="51612"/>
                </a:cubicBezTo>
                <a:lnTo>
                  <a:pt x="339349" y="0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3AA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完成考试</a:t>
            </a:r>
            <a:endParaRPr lang="zh-CN" altLang="en-US" dirty="0">
              <a:solidFill>
                <a:srgbClr val="F3AA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MH_PageTitle"/>
          <p:cNvSpPr>
            <a:spLocks noGrp="1"/>
          </p:cNvSpPr>
          <p:nvPr>
            <p:ph type="title" idx="4294967295"/>
          </p:nvPr>
        </p:nvSpPr>
        <p:spPr>
          <a:xfrm>
            <a:off x="240394" y="778782"/>
            <a:ext cx="3668486" cy="501650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 algn="l" eaLnBrk="1" hangingPunct="1"/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三、如何参加学习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44" name="MH_Text_1"/>
          <p:cNvSpPr/>
          <p:nvPr/>
        </p:nvSpPr>
        <p:spPr>
          <a:xfrm>
            <a:off x="753049" y="2822449"/>
            <a:ext cx="2098675" cy="129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30000"/>
              </a:lnSpc>
            </a:pPr>
            <a:r>
              <a:rPr lang="zh-CN" altLang="en-US" sz="1700" dirty="0">
                <a:solidFill>
                  <a:srgbClr val="FF6600"/>
                </a:solidFill>
                <a:latin typeface="幼圆" panose="02010509060101010101" pitchFamily="49" charset="-122"/>
                <a:ea typeface="微软雅黑" panose="020B0503020204020204" pitchFamily="34" charset="-122"/>
              </a:rPr>
              <a:t>学生登陆空间之后，点击课程，然后进入学习空间，点击章节进行学习</a:t>
            </a:r>
            <a:endParaRPr lang="zh-CN" altLang="en-US" sz="1700" dirty="0">
              <a:solidFill>
                <a:srgbClr val="FF6600"/>
              </a:solidFill>
              <a:latin typeface="幼圆" panose="02010509060101010101" pitchFamily="49" charset="-122"/>
              <a:ea typeface="微软雅黑" panose="020B0503020204020204" pitchFamily="34" charset="-122"/>
            </a:endParaRPr>
          </a:p>
        </p:txBody>
      </p:sp>
      <p:sp>
        <p:nvSpPr>
          <p:cNvPr id="14346" name="MH_Text_3"/>
          <p:cNvSpPr/>
          <p:nvPr/>
        </p:nvSpPr>
        <p:spPr>
          <a:xfrm>
            <a:off x="6388435" y="2825355"/>
            <a:ext cx="2098675" cy="1572474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30000"/>
              </a:lnSpc>
            </a:pPr>
            <a:r>
              <a:rPr lang="zh-CN" altLang="en-US" sz="1700" dirty="0">
                <a:solidFill>
                  <a:srgbClr val="FF6600"/>
                </a:solidFill>
                <a:latin typeface="幼圆" panose="02010509060101010101" pitchFamily="49" charset="-122"/>
                <a:ea typeface="微软雅黑" panose="020B0503020204020204" pitchFamily="34" charset="-122"/>
              </a:rPr>
              <a:t>进入个人学习空间后，点击导航栏里的“考试”，可以查看考试时间</a:t>
            </a:r>
            <a:endParaRPr lang="zh-CN" altLang="en-US" sz="1700" dirty="0">
              <a:solidFill>
                <a:srgbClr val="FF6600"/>
              </a:solidFill>
              <a:latin typeface="幼圆" panose="02010509060101010101" pitchFamily="49" charset="-122"/>
              <a:ea typeface="微软雅黑" panose="020B0503020204020204" pitchFamily="34" charset="-122"/>
            </a:endParaRPr>
          </a:p>
        </p:txBody>
      </p:sp>
      <p:sp>
        <p:nvSpPr>
          <p:cNvPr id="16" name="MH_Text_2"/>
          <p:cNvSpPr/>
          <p:nvPr/>
        </p:nvSpPr>
        <p:spPr>
          <a:xfrm>
            <a:off x="3570742" y="2840904"/>
            <a:ext cx="2098675" cy="12584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30000"/>
              </a:lnSpc>
            </a:pPr>
            <a:r>
              <a:rPr lang="zh-CN" altLang="en-US" sz="1700" dirty="0">
                <a:solidFill>
                  <a:srgbClr val="6A8C85"/>
                </a:solidFill>
                <a:latin typeface="幼圆" panose="02010509060101010101" pitchFamily="49" charset="-122"/>
                <a:ea typeface="微软雅黑" panose="020B0503020204020204" pitchFamily="34" charset="-122"/>
              </a:rPr>
              <a:t>看完一集视频后并完成作业才可以进入下一集</a:t>
            </a:r>
            <a:endParaRPr lang="zh-CN" altLang="en-US" sz="1700" dirty="0">
              <a:solidFill>
                <a:srgbClr val="6A8C85"/>
              </a:solidFill>
              <a:latin typeface="幼圆" panose="02010509060101010101" pitchFamily="49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>
          <a:xfrm>
            <a:off x="293914" y="800100"/>
            <a:ext cx="3352799" cy="322263"/>
          </a:xfrm>
        </p:spPr>
        <p:txBody>
          <a:bodyPr wrap="square" lIns="91440" tIns="45720" rIns="91440" bIns="45720" anchor="b">
            <a:noAutofit/>
          </a:bodyPr>
          <a:lstStyle/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</a:rPr>
              <a:t>常见问题应急处理办法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>
          <a:xfrm>
            <a:off x="555625" y="1265238"/>
            <a:ext cx="8588375" cy="3386137"/>
          </a:xfrm>
        </p:spPr>
        <p:txBody>
          <a:bodyPr wrap="square" lIns="91440" tIns="45720" rIns="91440" bIns="45720" anchor="t"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视频无法播放</a:t>
            </a:r>
            <a:endParaRPr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解决办法：在视频播放器右下角切换到“公网标清”试试，如果视频是黑屏的话，建议安装flash播放插件。</a:t>
            </a:r>
            <a:endParaRPr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作业界面显示不全</a:t>
            </a:r>
            <a:endParaRPr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解决办法：推荐使用谷歌或者是火狐浏览器。</a:t>
            </a:r>
            <a:endParaRPr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视频无法播放下一集</a:t>
            </a:r>
            <a:endParaRPr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解决办法：建议把视频和作业全部完成之后才可以进入下一集，如果都完成了还是进入不了下一集的话，点击页面右侧的章节后的小圆圈，复核一下试试。</a:t>
            </a:r>
            <a:endParaRPr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什么时候考试</a:t>
            </a:r>
            <a:endParaRPr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解决办法：建议自己登录后点击导航栏的“考试”，查看考试时间。</a:t>
            </a:r>
            <a:endParaRPr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/>
          <p:nvPr/>
        </p:nvSpPr>
        <p:spPr>
          <a:xfrm>
            <a:off x="257178" y="847487"/>
            <a:ext cx="3471863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/>
              <a:t>学生学习界面图</a:t>
            </a:r>
            <a:endParaRPr lang="zh-CN" altLang="en-US" b="1" dirty="0"/>
          </a:p>
        </p:txBody>
      </p:sp>
      <p:pic>
        <p:nvPicPr>
          <p:cNvPr id="1638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216819"/>
            <a:ext cx="8513762" cy="35921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AutoShape 206"/>
          <p:cNvSpPr/>
          <p:nvPr/>
        </p:nvSpPr>
        <p:spPr>
          <a:xfrm>
            <a:off x="3441703" y="1216819"/>
            <a:ext cx="773113" cy="325549"/>
          </a:xfrm>
          <a:prstGeom prst="wedgeRoundRectCallout">
            <a:avLst>
              <a:gd name="adj1" fmla="val -72338"/>
              <a:gd name="adj2" fmla="val 66551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作业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AutoShape 206"/>
          <p:cNvSpPr/>
          <p:nvPr/>
        </p:nvSpPr>
        <p:spPr>
          <a:xfrm>
            <a:off x="1460276" y="1123784"/>
            <a:ext cx="771525" cy="325549"/>
          </a:xfrm>
          <a:prstGeom prst="wedgeRoundRectCallout">
            <a:avLst>
              <a:gd name="adj1" fmla="val 53454"/>
              <a:gd name="adj2" fmla="val 96898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视频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AutoShape 206"/>
          <p:cNvSpPr/>
          <p:nvPr/>
        </p:nvSpPr>
        <p:spPr>
          <a:xfrm>
            <a:off x="7712078" y="1902620"/>
            <a:ext cx="938213" cy="296294"/>
          </a:xfrm>
          <a:prstGeom prst="wedgeRoundRectCallout">
            <a:avLst>
              <a:gd name="adj1" fmla="val 50741"/>
              <a:gd name="adj2" fmla="val -193213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复核按钮</a:t>
            </a:r>
            <a:endParaRPr lang="zh-CN" altLang="en-US" sz="12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AutoShape 206"/>
          <p:cNvSpPr/>
          <p:nvPr/>
        </p:nvSpPr>
        <p:spPr>
          <a:xfrm>
            <a:off x="4354513" y="4808936"/>
            <a:ext cx="950912" cy="334564"/>
          </a:xfrm>
          <a:prstGeom prst="wedgeRoundRectCallout">
            <a:avLst>
              <a:gd name="adj1" fmla="val -62278"/>
              <a:gd name="adj2" fmla="val -89995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公网标清</a:t>
            </a:r>
            <a:endParaRPr lang="zh-CN" altLang="en-US" sz="12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xfrm>
            <a:off x="250371" y="683079"/>
            <a:ext cx="3069772" cy="386443"/>
          </a:xfrm>
        </p:spPr>
        <p:txBody>
          <a:bodyPr wrap="square" lIns="91440" tIns="45720" rIns="91440" bIns="45720" anchor="b">
            <a:normAutofit fontScale="90000"/>
          </a:bodyPr>
          <a:lstStyle/>
          <a:p>
            <a:pPr algn="l" eaLnBrk="1" hangingPunct="1"/>
            <a:r>
              <a:rPr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四、如何做作业</a:t>
            </a:r>
            <a:endParaRPr lang="zh-CN" alt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4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963" y="1233225"/>
            <a:ext cx="7020151" cy="386503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AutoShape 206"/>
          <p:cNvSpPr/>
          <p:nvPr/>
        </p:nvSpPr>
        <p:spPr>
          <a:xfrm>
            <a:off x="5516567" y="772717"/>
            <a:ext cx="666520" cy="296805"/>
          </a:xfrm>
          <a:prstGeom prst="wedgeRoundRectCallout">
            <a:avLst>
              <a:gd name="adj1" fmla="val -98773"/>
              <a:gd name="adj2" fmla="val 173218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AutoShape 206"/>
          <p:cNvSpPr/>
          <p:nvPr/>
        </p:nvSpPr>
        <p:spPr>
          <a:xfrm>
            <a:off x="3683000" y="4421983"/>
            <a:ext cx="960438" cy="291531"/>
          </a:xfrm>
          <a:prstGeom prst="wedgeRoundRectCallout">
            <a:avLst>
              <a:gd name="adj1" fmla="val -58060"/>
              <a:gd name="adj2" fmla="val 112069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提交作业</a:t>
            </a:r>
            <a:endParaRPr lang="zh-CN" altLang="en-US" sz="14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AutoShape 206"/>
          <p:cNvSpPr/>
          <p:nvPr/>
        </p:nvSpPr>
        <p:spPr>
          <a:xfrm>
            <a:off x="4821241" y="4421983"/>
            <a:ext cx="960437" cy="291531"/>
          </a:xfrm>
          <a:prstGeom prst="wedgeRoundRectCallout">
            <a:avLst>
              <a:gd name="adj1" fmla="val -57991"/>
              <a:gd name="adj2" fmla="val 119657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保存作业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AutoShape 206"/>
          <p:cNvSpPr/>
          <p:nvPr/>
        </p:nvSpPr>
        <p:spPr>
          <a:xfrm>
            <a:off x="588966" y="2562226"/>
            <a:ext cx="960437" cy="366031"/>
          </a:xfrm>
          <a:prstGeom prst="wedgeRoundRectCallout">
            <a:avLst>
              <a:gd name="adj1" fmla="val 66060"/>
              <a:gd name="adj2" fmla="val 154139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选择选项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H_Other_1"/>
          <p:cNvSpPr txBox="1"/>
          <p:nvPr/>
        </p:nvSpPr>
        <p:spPr>
          <a:xfrm>
            <a:off x="1092801" y="1553767"/>
            <a:ext cx="1112837" cy="901303"/>
          </a:xfrm>
          <a:prstGeom prst="rect">
            <a:avLst/>
          </a:prstGeom>
          <a:solidFill>
            <a:srgbClr val="82DE2E"/>
          </a:solidFill>
          <a:ln w="9525">
            <a:noFill/>
          </a:ln>
        </p:spPr>
        <p:txBody>
          <a:bodyPr anchor="ctr"/>
          <a:lstStyle/>
          <a:p>
            <a:r>
              <a:rPr lang="en-US" altLang="zh-CN" sz="72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72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58" name="MH_SubTitle_1"/>
          <p:cNvSpPr/>
          <p:nvPr/>
        </p:nvSpPr>
        <p:spPr>
          <a:xfrm>
            <a:off x="2205638" y="1553767"/>
            <a:ext cx="6089276" cy="90130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作业一旦提交就无法更改，请提交前一定要确认试题是否是全部完成</a:t>
            </a:r>
            <a:endParaRPr lang="zh-CN" altLang="en-US" sz="2000" dirty="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459" name="MH_Other_2"/>
          <p:cNvSpPr txBox="1"/>
          <p:nvPr/>
        </p:nvSpPr>
        <p:spPr>
          <a:xfrm>
            <a:off x="1222980" y="1693070"/>
            <a:ext cx="877963" cy="5762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0" eaLnBrk="1" hangingPunct="1"/>
            <a:r>
              <a:rPr lang="en-US" altLang="zh-CN" sz="44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</a:t>
            </a:r>
            <a:endParaRPr lang="zh-CN" altLang="en-US" sz="44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60" name="MH_Other_3"/>
          <p:cNvSpPr txBox="1"/>
          <p:nvPr/>
        </p:nvSpPr>
        <p:spPr>
          <a:xfrm>
            <a:off x="1092801" y="2493170"/>
            <a:ext cx="1112837" cy="900113"/>
          </a:xfrm>
          <a:prstGeom prst="rect">
            <a:avLst/>
          </a:prstGeom>
          <a:solidFill>
            <a:srgbClr val="02ACEE"/>
          </a:solidFill>
          <a:ln w="9525">
            <a:noFill/>
          </a:ln>
        </p:spPr>
        <p:txBody>
          <a:bodyPr anchor="ctr"/>
          <a:lstStyle/>
          <a:p>
            <a:r>
              <a:rPr lang="en-US" altLang="zh-CN" sz="72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72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61" name="MH_SubTitle_2"/>
          <p:cNvSpPr/>
          <p:nvPr/>
        </p:nvSpPr>
        <p:spPr>
          <a:xfrm>
            <a:off x="2205638" y="2493170"/>
            <a:ext cx="6089276" cy="9001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rgbClr val="311ADC"/>
                </a:solidFill>
                <a:latin typeface="华文新魏" pitchFamily="2" charset="-122"/>
                <a:ea typeface="华文新魏" pitchFamily="2" charset="-122"/>
              </a:rPr>
              <a:t>保存作业只是保存当前完成的选项，不是提交作业，如果只保存不提交的话，是没有作业成绩的</a:t>
            </a:r>
            <a:endParaRPr lang="zh-CN" altLang="en-US" sz="2000" dirty="0">
              <a:solidFill>
                <a:srgbClr val="311AD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462" name="MH_Other_4"/>
          <p:cNvSpPr txBox="1"/>
          <p:nvPr/>
        </p:nvSpPr>
        <p:spPr>
          <a:xfrm>
            <a:off x="1222980" y="2631282"/>
            <a:ext cx="660249" cy="577454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0" eaLnBrk="1" hangingPunct="1"/>
            <a:r>
              <a:rPr lang="en-US" altLang="zh-CN" sz="44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</a:t>
            </a:r>
            <a:endParaRPr lang="zh-CN" altLang="en-US" sz="44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63" name="MH_Other_5"/>
          <p:cNvSpPr txBox="1"/>
          <p:nvPr/>
        </p:nvSpPr>
        <p:spPr>
          <a:xfrm>
            <a:off x="1092801" y="3431382"/>
            <a:ext cx="1112837" cy="901304"/>
          </a:xfrm>
          <a:prstGeom prst="rect">
            <a:avLst/>
          </a:prstGeom>
          <a:solidFill>
            <a:srgbClr val="A362D0"/>
          </a:solidFill>
          <a:ln w="9525">
            <a:noFill/>
          </a:ln>
        </p:spPr>
        <p:txBody>
          <a:bodyPr anchor="ctr"/>
          <a:lstStyle/>
          <a:p>
            <a:r>
              <a:rPr lang="en-US" altLang="zh-CN" sz="72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72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64" name="MH_SubTitle_3"/>
          <p:cNvSpPr/>
          <p:nvPr/>
        </p:nvSpPr>
        <p:spPr>
          <a:xfrm>
            <a:off x="2205638" y="3431382"/>
            <a:ext cx="6089276" cy="90130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rgbClr val="D60093"/>
                </a:solidFill>
                <a:latin typeface="华文新魏" pitchFamily="2" charset="-122"/>
                <a:ea typeface="华文新魏" pitchFamily="2" charset="-122"/>
              </a:rPr>
              <a:t>作业提交不成功的话，建议先换谷歌浏览器和网络环境好的地方尝试提交。</a:t>
            </a:r>
            <a:endParaRPr lang="zh-CN" altLang="en-US" sz="2000" dirty="0">
              <a:solidFill>
                <a:srgbClr val="D60093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465" name="MH_Other_6"/>
          <p:cNvSpPr txBox="1"/>
          <p:nvPr/>
        </p:nvSpPr>
        <p:spPr>
          <a:xfrm>
            <a:off x="1222980" y="3570685"/>
            <a:ext cx="779991" cy="5762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0" eaLnBrk="1" hangingPunct="1"/>
            <a:r>
              <a:rPr lang="en-US" altLang="zh-CN" sz="44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</a:t>
            </a:r>
            <a:endParaRPr lang="zh-CN" altLang="en-US" sz="44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66" name="MH_PageTitle"/>
          <p:cNvSpPr>
            <a:spLocks noGrp="1"/>
          </p:cNvSpPr>
          <p:nvPr>
            <p:ph type="title" idx="4294967295"/>
          </p:nvPr>
        </p:nvSpPr>
        <p:spPr>
          <a:xfrm>
            <a:off x="130629" y="876300"/>
            <a:ext cx="9013371" cy="498475"/>
          </a:xfrm>
        </p:spPr>
        <p:txBody>
          <a:bodyPr wrap="square" lIns="91440" tIns="45720" rIns="91440" bIns="45720" anchor="ctr"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</a:rPr>
              <a:t>注意事项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xfrm>
            <a:off x="1" y="738813"/>
            <a:ext cx="3649666" cy="488950"/>
          </a:xfrm>
        </p:spPr>
        <p:txBody>
          <a:bodyPr wrap="square" lIns="91440" tIns="45720" rIns="91440" bIns="45720" anchor="b">
            <a:normAutofit fontScale="90000"/>
          </a:bodyPr>
          <a:lstStyle/>
          <a:p>
            <a:pPr algn="l" eaLnBrk="1" hangingPunct="1"/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五、如何考试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48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1738136"/>
            <a:ext cx="8106682" cy="3095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AutoShape 206"/>
          <p:cNvSpPr/>
          <p:nvPr/>
        </p:nvSpPr>
        <p:spPr>
          <a:xfrm>
            <a:off x="7316791" y="1037947"/>
            <a:ext cx="684210" cy="379631"/>
          </a:xfrm>
          <a:prstGeom prst="wedgeRoundRectCallout">
            <a:avLst>
              <a:gd name="adj1" fmla="val 10014"/>
              <a:gd name="adj2" fmla="val 173218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AutoShape 206"/>
          <p:cNvSpPr/>
          <p:nvPr/>
        </p:nvSpPr>
        <p:spPr>
          <a:xfrm>
            <a:off x="3609076" y="1891905"/>
            <a:ext cx="960437" cy="296124"/>
          </a:xfrm>
          <a:prstGeom prst="wedgeRoundRectCallout">
            <a:avLst>
              <a:gd name="adj1" fmla="val -98773"/>
              <a:gd name="adj2" fmla="val 173218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考试分数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MH_Other_1"/>
          <p:cNvSpPr/>
          <p:nvPr/>
        </p:nvSpPr>
        <p:spPr>
          <a:xfrm rot="-5400000">
            <a:off x="1900638" y="2734866"/>
            <a:ext cx="1564481" cy="514350"/>
          </a:xfrm>
          <a:prstGeom prst="parallelogram">
            <a:avLst>
              <a:gd name="adj" fmla="val 156666"/>
            </a:avLst>
          </a:prstGeom>
          <a:solidFill>
            <a:srgbClr val="DDDDDD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06" name="MH_Other_2"/>
          <p:cNvSpPr/>
          <p:nvPr/>
        </p:nvSpPr>
        <p:spPr>
          <a:xfrm>
            <a:off x="1608138" y="2078833"/>
            <a:ext cx="184150" cy="130969"/>
          </a:xfrm>
          <a:prstGeom prst="rtTriangle">
            <a:avLst/>
          </a:prstGeom>
          <a:solidFill>
            <a:srgbClr val="DDDDDD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endParaRPr lang="zh-CN" altLang="en-US" sz="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07" name="MH_SubTitle_1"/>
          <p:cNvSpPr/>
          <p:nvPr/>
        </p:nvSpPr>
        <p:spPr>
          <a:xfrm>
            <a:off x="1055688" y="2209802"/>
            <a:ext cx="1377950" cy="1564481"/>
          </a:xfrm>
          <a:prstGeom prst="rect">
            <a:avLst/>
          </a:prstGeom>
          <a:solidFill>
            <a:srgbClr val="FEFFFF"/>
          </a:solidFill>
          <a:ln w="3175" cap="flat" cmpd="sng">
            <a:solidFill>
              <a:srgbClr val="FEC306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ctr" rotWithShape="0">
              <a:srgbClr val="000000">
                <a:alpha val="37999"/>
              </a:srgbClr>
            </a:outerShdw>
          </a:effectLst>
        </p:spPr>
        <p:txBody>
          <a:bodyPr lIns="72000" tIns="144000" rIns="72000" bIns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E98E0D"/>
                </a:solidFill>
                <a:latin typeface="+mj-ea"/>
                <a:ea typeface="+mj-ea"/>
              </a:rPr>
              <a:t>考试有时间限制，点击考试后右上角有提示</a:t>
            </a:r>
            <a:r>
              <a:rPr lang="en-US" altLang="x-none" dirty="0">
                <a:solidFill>
                  <a:srgbClr val="E98E0D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E98E0D"/>
              </a:solidFill>
              <a:latin typeface="+mj-ea"/>
              <a:ea typeface="+mj-ea"/>
            </a:endParaRPr>
          </a:p>
        </p:txBody>
      </p:sp>
      <p:sp>
        <p:nvSpPr>
          <p:cNvPr id="21508" name="MH_Other_3"/>
          <p:cNvSpPr/>
          <p:nvPr/>
        </p:nvSpPr>
        <p:spPr>
          <a:xfrm>
            <a:off x="1122363" y="2078832"/>
            <a:ext cx="476250" cy="407194"/>
          </a:xfrm>
          <a:custGeom>
            <a:avLst/>
            <a:gdLst>
              <a:gd name="txL" fmla="*/ 0 w 466725"/>
              <a:gd name="txT" fmla="*/ 0 h 533401"/>
              <a:gd name="txR" fmla="*/ 466725 w 466725"/>
              <a:gd name="txB" fmla="*/ 533401 h 533401"/>
            </a:gdLst>
            <a:ahLst/>
            <a:cxnLst>
              <a:cxn ang="0">
                <a:pos x="0" y="0"/>
              </a:cxn>
              <a:cxn ang="0">
                <a:pos x="495887" y="0"/>
              </a:cxn>
              <a:cxn ang="0">
                <a:pos x="495887" y="316398"/>
              </a:cxn>
              <a:cxn ang="0">
                <a:pos x="247943" y="562486"/>
              </a:cxn>
              <a:cxn ang="0">
                <a:pos x="247945" y="562485"/>
              </a:cxn>
              <a:cxn ang="0">
                <a:pos x="0" y="316397"/>
              </a:cxn>
            </a:cxnLst>
            <a:rect l="txL" t="txT" r="txR" b="txB"/>
            <a:pathLst>
              <a:path w="466725" h="533401">
                <a:moveTo>
                  <a:pt x="0" y="0"/>
                </a:moveTo>
                <a:lnTo>
                  <a:pt x="466725" y="0"/>
                </a:lnTo>
                <a:lnTo>
                  <a:pt x="466725" y="300038"/>
                </a:lnTo>
                <a:cubicBezTo>
                  <a:pt x="466725" y="428921"/>
                  <a:pt x="362245" y="533401"/>
                  <a:pt x="233362" y="533401"/>
                </a:cubicBezTo>
                <a:lnTo>
                  <a:pt x="233363" y="533400"/>
                </a:lnTo>
                <a:cubicBezTo>
                  <a:pt x="104480" y="533400"/>
                  <a:pt x="0" y="428920"/>
                  <a:pt x="0" y="300037"/>
                </a:cubicBezTo>
                <a:lnTo>
                  <a:pt x="0" y="0"/>
                </a:lnTo>
                <a:close/>
              </a:path>
            </a:pathLst>
          </a:custGeom>
          <a:solidFill>
            <a:srgbClr val="F5BB01"/>
          </a:solidFill>
          <a:ln w="9525">
            <a:noFill/>
          </a:ln>
          <a:effectLst>
            <a:outerShdw dist="25400" dir="108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09" name="MH_Other_4"/>
          <p:cNvSpPr/>
          <p:nvPr/>
        </p:nvSpPr>
        <p:spPr>
          <a:xfrm rot="-5400000">
            <a:off x="3786588" y="2734866"/>
            <a:ext cx="1564481" cy="514350"/>
          </a:xfrm>
          <a:prstGeom prst="parallelogram">
            <a:avLst>
              <a:gd name="adj" fmla="val 156666"/>
            </a:avLst>
          </a:prstGeom>
          <a:solidFill>
            <a:srgbClr val="DDDDDD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0" name="MH_Other_5"/>
          <p:cNvSpPr/>
          <p:nvPr/>
        </p:nvSpPr>
        <p:spPr>
          <a:xfrm>
            <a:off x="3494088" y="2078833"/>
            <a:ext cx="184150" cy="130969"/>
          </a:xfrm>
          <a:prstGeom prst="rtTriangle">
            <a:avLst/>
          </a:prstGeom>
          <a:solidFill>
            <a:srgbClr val="DDDDDD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endParaRPr lang="zh-CN" altLang="en-US" sz="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1" name="MH_SubTitle_2"/>
          <p:cNvSpPr/>
          <p:nvPr/>
        </p:nvSpPr>
        <p:spPr>
          <a:xfrm>
            <a:off x="2940050" y="2209802"/>
            <a:ext cx="1377950" cy="1564481"/>
          </a:xfrm>
          <a:prstGeom prst="rect">
            <a:avLst/>
          </a:prstGeom>
          <a:solidFill>
            <a:srgbClr val="FEFFFF"/>
          </a:solidFill>
          <a:ln w="3175" cap="flat" cmpd="sng">
            <a:solidFill>
              <a:srgbClr val="60A7FE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ctr" rotWithShape="0">
              <a:srgbClr val="000000">
                <a:alpha val="37999"/>
              </a:srgbClr>
            </a:outerShdw>
          </a:effectLst>
        </p:spPr>
        <p:txBody>
          <a:bodyPr lIns="72000" tIns="144000" rIns="72000" bIns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5FA7FE"/>
                </a:solidFill>
                <a:latin typeface="+mj-ea"/>
                <a:ea typeface="+mj-ea"/>
              </a:rPr>
              <a:t>保存考试之后，下次登录考试时间是累计的</a:t>
            </a:r>
            <a:r>
              <a:rPr lang="en-US" altLang="x-none" dirty="0">
                <a:solidFill>
                  <a:srgbClr val="5FA7FE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5FA7FE"/>
              </a:solidFill>
              <a:latin typeface="+mj-ea"/>
              <a:ea typeface="+mj-ea"/>
            </a:endParaRPr>
          </a:p>
        </p:txBody>
      </p:sp>
      <p:sp>
        <p:nvSpPr>
          <p:cNvPr id="21512" name="MH_Other_6"/>
          <p:cNvSpPr/>
          <p:nvPr/>
        </p:nvSpPr>
        <p:spPr>
          <a:xfrm>
            <a:off x="3008313" y="2078832"/>
            <a:ext cx="476250" cy="407194"/>
          </a:xfrm>
          <a:custGeom>
            <a:avLst/>
            <a:gdLst>
              <a:gd name="txL" fmla="*/ 0 w 466725"/>
              <a:gd name="txT" fmla="*/ 0 h 533401"/>
              <a:gd name="txR" fmla="*/ 466725 w 466725"/>
              <a:gd name="txB" fmla="*/ 533401 h 533401"/>
            </a:gdLst>
            <a:ahLst/>
            <a:cxnLst>
              <a:cxn ang="0">
                <a:pos x="0" y="0"/>
              </a:cxn>
              <a:cxn ang="0">
                <a:pos x="495887" y="0"/>
              </a:cxn>
              <a:cxn ang="0">
                <a:pos x="495887" y="316398"/>
              </a:cxn>
              <a:cxn ang="0">
                <a:pos x="247943" y="562486"/>
              </a:cxn>
              <a:cxn ang="0">
                <a:pos x="247945" y="562485"/>
              </a:cxn>
              <a:cxn ang="0">
                <a:pos x="0" y="316397"/>
              </a:cxn>
            </a:cxnLst>
            <a:rect l="txL" t="txT" r="txR" b="txB"/>
            <a:pathLst>
              <a:path w="466725" h="533401">
                <a:moveTo>
                  <a:pt x="0" y="0"/>
                </a:moveTo>
                <a:lnTo>
                  <a:pt x="466725" y="0"/>
                </a:lnTo>
                <a:lnTo>
                  <a:pt x="466725" y="300038"/>
                </a:lnTo>
                <a:cubicBezTo>
                  <a:pt x="466725" y="428921"/>
                  <a:pt x="362245" y="533401"/>
                  <a:pt x="233362" y="533401"/>
                </a:cubicBezTo>
                <a:lnTo>
                  <a:pt x="233363" y="533400"/>
                </a:lnTo>
                <a:cubicBezTo>
                  <a:pt x="104480" y="533400"/>
                  <a:pt x="0" y="428920"/>
                  <a:pt x="0" y="300037"/>
                </a:cubicBezTo>
                <a:lnTo>
                  <a:pt x="0" y="0"/>
                </a:lnTo>
                <a:close/>
              </a:path>
            </a:pathLst>
          </a:custGeom>
          <a:solidFill>
            <a:srgbClr val="5FA7FE"/>
          </a:solidFill>
          <a:ln w="9525">
            <a:noFill/>
          </a:ln>
          <a:effectLst>
            <a:outerShdw dist="25400" dir="108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lang="zh-CN" altLang="en-US" sz="28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3" name="MH_Other_7"/>
          <p:cNvSpPr/>
          <p:nvPr/>
        </p:nvSpPr>
        <p:spPr>
          <a:xfrm rot="-5400000">
            <a:off x="5670950" y="2734866"/>
            <a:ext cx="1564481" cy="514350"/>
          </a:xfrm>
          <a:prstGeom prst="parallelogram">
            <a:avLst>
              <a:gd name="adj" fmla="val 156666"/>
            </a:avLst>
          </a:prstGeom>
          <a:solidFill>
            <a:srgbClr val="DDDDDD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4" name="MH_Other_8"/>
          <p:cNvSpPr/>
          <p:nvPr/>
        </p:nvSpPr>
        <p:spPr>
          <a:xfrm>
            <a:off x="5378450" y="2078833"/>
            <a:ext cx="184150" cy="130969"/>
          </a:xfrm>
          <a:prstGeom prst="rtTriangle">
            <a:avLst/>
          </a:prstGeom>
          <a:solidFill>
            <a:srgbClr val="DDDDDD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endParaRPr lang="zh-CN" altLang="en-US" sz="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5" name="MH_SubTitle_3"/>
          <p:cNvSpPr/>
          <p:nvPr/>
        </p:nvSpPr>
        <p:spPr>
          <a:xfrm>
            <a:off x="4826000" y="2209800"/>
            <a:ext cx="1377950" cy="1564481"/>
          </a:xfrm>
          <a:prstGeom prst="rect">
            <a:avLst/>
          </a:prstGeom>
          <a:solidFill>
            <a:srgbClr val="FEFFFF"/>
          </a:solidFill>
          <a:ln w="3175" cap="flat" cmpd="sng">
            <a:solidFill>
              <a:srgbClr val="71CC36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ctr" rotWithShape="0">
              <a:srgbClr val="000000">
                <a:alpha val="37999"/>
              </a:srgbClr>
            </a:outerShdw>
          </a:effectLst>
        </p:spPr>
        <p:txBody>
          <a:bodyPr lIns="72000" tIns="144000" rIns="72000" bIns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一定注意考试时间，错过考试时间按0分处理</a:t>
            </a:r>
            <a:r>
              <a:rPr lang="en-US" altLang="x-none" dirty="0">
                <a:solidFill>
                  <a:srgbClr val="72CC36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72CC36"/>
              </a:solidFill>
              <a:latin typeface="+mj-ea"/>
              <a:ea typeface="+mj-ea"/>
            </a:endParaRPr>
          </a:p>
        </p:txBody>
      </p:sp>
      <p:sp>
        <p:nvSpPr>
          <p:cNvPr id="21516" name="MH_Other_9"/>
          <p:cNvSpPr/>
          <p:nvPr/>
        </p:nvSpPr>
        <p:spPr>
          <a:xfrm>
            <a:off x="4894263" y="2078832"/>
            <a:ext cx="474662" cy="407194"/>
          </a:xfrm>
          <a:custGeom>
            <a:avLst/>
            <a:gdLst>
              <a:gd name="txL" fmla="*/ 0 w 466725"/>
              <a:gd name="txT" fmla="*/ 0 h 533401"/>
              <a:gd name="txR" fmla="*/ 466725 w 466725"/>
              <a:gd name="txB" fmla="*/ 533401 h 533401"/>
            </a:gdLst>
            <a:ahLst/>
            <a:cxnLst>
              <a:cxn ang="0">
                <a:pos x="0" y="0"/>
              </a:cxn>
              <a:cxn ang="0">
                <a:pos x="490943" y="0"/>
              </a:cxn>
              <a:cxn ang="0">
                <a:pos x="490943" y="316398"/>
              </a:cxn>
              <a:cxn ang="0">
                <a:pos x="245471" y="562486"/>
              </a:cxn>
              <a:cxn ang="0">
                <a:pos x="245473" y="562485"/>
              </a:cxn>
              <a:cxn ang="0">
                <a:pos x="0" y="316397"/>
              </a:cxn>
            </a:cxnLst>
            <a:rect l="txL" t="txT" r="txR" b="txB"/>
            <a:pathLst>
              <a:path w="466725" h="533401">
                <a:moveTo>
                  <a:pt x="0" y="0"/>
                </a:moveTo>
                <a:lnTo>
                  <a:pt x="466725" y="0"/>
                </a:lnTo>
                <a:lnTo>
                  <a:pt x="466725" y="300038"/>
                </a:lnTo>
                <a:cubicBezTo>
                  <a:pt x="466725" y="428921"/>
                  <a:pt x="362245" y="533401"/>
                  <a:pt x="233362" y="533401"/>
                </a:cubicBezTo>
                <a:lnTo>
                  <a:pt x="233363" y="533400"/>
                </a:lnTo>
                <a:cubicBezTo>
                  <a:pt x="104480" y="533400"/>
                  <a:pt x="0" y="428920"/>
                  <a:pt x="0" y="300037"/>
                </a:cubicBezTo>
                <a:lnTo>
                  <a:pt x="0" y="0"/>
                </a:lnTo>
                <a:close/>
              </a:path>
            </a:pathLst>
          </a:custGeom>
          <a:solidFill>
            <a:srgbClr val="72CC36"/>
          </a:solidFill>
          <a:ln w="9525">
            <a:noFill/>
          </a:ln>
          <a:effectLst>
            <a:outerShdw dist="25400" dir="108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7" name="MH_Other_10"/>
          <p:cNvSpPr/>
          <p:nvPr/>
        </p:nvSpPr>
        <p:spPr>
          <a:xfrm>
            <a:off x="7264400" y="2078833"/>
            <a:ext cx="184150" cy="130969"/>
          </a:xfrm>
          <a:prstGeom prst="rtTriangle">
            <a:avLst/>
          </a:prstGeom>
          <a:solidFill>
            <a:srgbClr val="DDDDDD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endParaRPr lang="zh-CN" altLang="en-US" sz="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8" name="MH_SubTitle_4"/>
          <p:cNvSpPr/>
          <p:nvPr/>
        </p:nvSpPr>
        <p:spPr>
          <a:xfrm>
            <a:off x="6710363" y="2209802"/>
            <a:ext cx="1377950" cy="1564481"/>
          </a:xfrm>
          <a:prstGeom prst="rect">
            <a:avLst/>
          </a:prstGeom>
          <a:solidFill>
            <a:srgbClr val="FEFFFF"/>
          </a:solidFill>
          <a:ln w="3175" cap="flat" cmpd="sng">
            <a:solidFill>
              <a:srgbClr val="E85D46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ctr" rotWithShape="0">
              <a:srgbClr val="000000">
                <a:alpha val="37999"/>
              </a:srgbClr>
            </a:outerShdw>
          </a:effectLst>
        </p:spPr>
        <p:txBody>
          <a:bodyPr lIns="72000" tIns="144000" rIns="72000" bIns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E85C45"/>
                </a:solidFill>
                <a:latin typeface="华文新魏" pitchFamily="2" charset="-122"/>
                <a:ea typeface="华文新魏" pitchFamily="2" charset="-122"/>
              </a:rPr>
              <a:t>考试截止前要提交试卷，仅保存不提交无成绩</a:t>
            </a:r>
            <a:endParaRPr lang="zh-CN" altLang="en-US" dirty="0">
              <a:solidFill>
                <a:srgbClr val="E85C45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19" name="MH_Other_11"/>
          <p:cNvSpPr/>
          <p:nvPr/>
        </p:nvSpPr>
        <p:spPr>
          <a:xfrm>
            <a:off x="6778625" y="2078832"/>
            <a:ext cx="476250" cy="407194"/>
          </a:xfrm>
          <a:custGeom>
            <a:avLst/>
            <a:gdLst>
              <a:gd name="txL" fmla="*/ 0 w 466725"/>
              <a:gd name="txT" fmla="*/ 0 h 533401"/>
              <a:gd name="txR" fmla="*/ 466725 w 466725"/>
              <a:gd name="txB" fmla="*/ 533401 h 533401"/>
            </a:gdLst>
            <a:ahLst/>
            <a:cxnLst>
              <a:cxn ang="0">
                <a:pos x="0" y="0"/>
              </a:cxn>
              <a:cxn ang="0">
                <a:pos x="495887" y="0"/>
              </a:cxn>
              <a:cxn ang="0">
                <a:pos x="495887" y="316398"/>
              </a:cxn>
              <a:cxn ang="0">
                <a:pos x="247943" y="562486"/>
              </a:cxn>
              <a:cxn ang="0">
                <a:pos x="247945" y="562485"/>
              </a:cxn>
              <a:cxn ang="0">
                <a:pos x="0" y="316397"/>
              </a:cxn>
            </a:cxnLst>
            <a:rect l="txL" t="txT" r="txR" b="txB"/>
            <a:pathLst>
              <a:path w="466725" h="533401">
                <a:moveTo>
                  <a:pt x="0" y="0"/>
                </a:moveTo>
                <a:lnTo>
                  <a:pt x="466725" y="0"/>
                </a:lnTo>
                <a:lnTo>
                  <a:pt x="466725" y="300038"/>
                </a:lnTo>
                <a:cubicBezTo>
                  <a:pt x="466725" y="428921"/>
                  <a:pt x="362245" y="533401"/>
                  <a:pt x="233362" y="533401"/>
                </a:cubicBezTo>
                <a:lnTo>
                  <a:pt x="233363" y="533400"/>
                </a:lnTo>
                <a:cubicBezTo>
                  <a:pt x="104480" y="533400"/>
                  <a:pt x="0" y="428920"/>
                  <a:pt x="0" y="300037"/>
                </a:cubicBezTo>
                <a:lnTo>
                  <a:pt x="0" y="0"/>
                </a:lnTo>
                <a:close/>
              </a:path>
            </a:pathLst>
          </a:custGeom>
          <a:solidFill>
            <a:srgbClr val="E85C45"/>
          </a:solidFill>
          <a:ln w="9525">
            <a:noFill/>
          </a:ln>
          <a:effectLst>
            <a:outerShdw dist="25400" dir="108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20" name="MH_PageTitle"/>
          <p:cNvSpPr>
            <a:spLocks noGrp="1"/>
          </p:cNvSpPr>
          <p:nvPr>
            <p:ph type="title" idx="4294967295"/>
          </p:nvPr>
        </p:nvSpPr>
        <p:spPr>
          <a:xfrm>
            <a:off x="250370" y="927100"/>
            <a:ext cx="1972129" cy="611188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</a:rPr>
              <a:t>注意事项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xfrm>
            <a:off x="239486" y="642256"/>
            <a:ext cx="3907971" cy="551035"/>
          </a:xfrm>
        </p:spPr>
        <p:txBody>
          <a:bodyPr wrap="square" lIns="91440" tIns="45720" rIns="91440" bIns="45720" anchor="b"/>
          <a:lstStyle/>
          <a:p>
            <a:pPr algn="l" eaLnBrk="1" hangingPunct="1"/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六、如何查看统计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7" y="1775312"/>
            <a:ext cx="7642225" cy="2437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AutoShape 206"/>
          <p:cNvSpPr/>
          <p:nvPr/>
        </p:nvSpPr>
        <p:spPr>
          <a:xfrm>
            <a:off x="5513388" y="1178721"/>
            <a:ext cx="958850" cy="351406"/>
          </a:xfrm>
          <a:prstGeom prst="wedgeRoundRectCallout">
            <a:avLst>
              <a:gd name="adj1" fmla="val 47356"/>
              <a:gd name="adj2" fmla="val 142644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点击统计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AutoShape 206"/>
          <p:cNvSpPr/>
          <p:nvPr/>
        </p:nvSpPr>
        <p:spPr>
          <a:xfrm>
            <a:off x="3002192" y="1850233"/>
            <a:ext cx="962025" cy="310753"/>
          </a:xfrm>
          <a:prstGeom prst="wedgeRoundRectCallout">
            <a:avLst>
              <a:gd name="adj1" fmla="val -62486"/>
              <a:gd name="adj2" fmla="val 119884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进度统计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AutoShape 206"/>
          <p:cNvSpPr/>
          <p:nvPr/>
        </p:nvSpPr>
        <p:spPr>
          <a:xfrm>
            <a:off x="4552950" y="1850234"/>
            <a:ext cx="960438" cy="310752"/>
          </a:xfrm>
          <a:prstGeom prst="wedgeRoundRectCallout">
            <a:avLst>
              <a:gd name="adj1" fmla="val -49273"/>
              <a:gd name="adj2" fmla="val 161722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章节统计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AutoShape 206"/>
          <p:cNvSpPr/>
          <p:nvPr/>
        </p:nvSpPr>
        <p:spPr>
          <a:xfrm>
            <a:off x="6624638" y="1815242"/>
            <a:ext cx="960437" cy="366121"/>
          </a:xfrm>
          <a:prstGeom prst="wedgeRoundRectCallout">
            <a:avLst>
              <a:gd name="adj1" fmla="val -57000"/>
              <a:gd name="adj2" fmla="val 104481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访问统计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MH_PageTitle"/>
          <p:cNvSpPr>
            <a:spLocks noGrp="1"/>
          </p:cNvSpPr>
          <p:nvPr>
            <p:ph type="title" idx="4294967295"/>
          </p:nvPr>
        </p:nvSpPr>
        <p:spPr>
          <a:xfrm>
            <a:off x="239486" y="923925"/>
            <a:ext cx="2281464" cy="4699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</a:rPr>
              <a:t>统计功能详解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3554" name="MH_Other_1"/>
          <p:cNvSpPr/>
          <p:nvPr/>
        </p:nvSpPr>
        <p:spPr>
          <a:xfrm>
            <a:off x="1169991" y="1912145"/>
            <a:ext cx="1520825" cy="561975"/>
          </a:xfrm>
          <a:custGeom>
            <a:avLst/>
            <a:gdLst>
              <a:gd name="txL" fmla="*/ 0 w 1521440"/>
              <a:gd name="txT" fmla="*/ 0 h 749300"/>
              <a:gd name="txR" fmla="*/ 1521440 w 1521440"/>
              <a:gd name="txB" fmla="*/ 749300 h 749300"/>
            </a:gdLst>
            <a:ahLst/>
            <a:cxnLst>
              <a:cxn ang="0">
                <a:pos x="0" y="0"/>
              </a:cxn>
              <a:cxn ang="0">
                <a:pos x="1519595" y="0"/>
              </a:cxn>
              <a:cxn ang="0">
                <a:pos x="1505412" y="140870"/>
              </a:cxn>
              <a:cxn ang="0">
                <a:pos x="759799" y="749300"/>
              </a:cxn>
              <a:cxn ang="0">
                <a:pos x="14183" y="140870"/>
              </a:cxn>
            </a:cxnLst>
            <a:rect l="txL" t="txT" r="txR" b="tx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23555" name="MH_Other_2"/>
          <p:cNvPicPr/>
          <p:nvPr/>
        </p:nvPicPr>
        <p:blipFill>
          <a:blip r:embed="rId1"/>
          <a:srcRect t="50887"/>
          <a:stretch>
            <a:fillRect/>
          </a:stretch>
        </p:blipFill>
        <p:spPr>
          <a:xfrm>
            <a:off x="669925" y="1912145"/>
            <a:ext cx="2520950" cy="8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MH_Text_1"/>
          <p:cNvSpPr/>
          <p:nvPr/>
        </p:nvSpPr>
        <p:spPr>
          <a:xfrm>
            <a:off x="855666" y="3078958"/>
            <a:ext cx="2149475" cy="133111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可以查看各项比例和成绩，以及任务完成数和总成绩</a:t>
            </a:r>
            <a:endParaRPr lang="zh-CN" altLang="en-US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7" name="MH_SubTitle_1"/>
          <p:cNvSpPr/>
          <p:nvPr/>
        </p:nvSpPr>
        <p:spPr>
          <a:xfrm>
            <a:off x="855666" y="2597944"/>
            <a:ext cx="2149475" cy="42505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910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进度统计</a:t>
            </a:r>
            <a:endParaRPr lang="zh-CN" altLang="en-US" sz="2000" b="1" dirty="0">
              <a:solidFill>
                <a:srgbClr val="910B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MH_Other_3"/>
          <p:cNvSpPr/>
          <p:nvPr/>
        </p:nvSpPr>
        <p:spPr>
          <a:xfrm>
            <a:off x="3811591" y="1912145"/>
            <a:ext cx="1520825" cy="561975"/>
          </a:xfrm>
          <a:custGeom>
            <a:avLst/>
            <a:gdLst>
              <a:gd name="txL" fmla="*/ 0 w 1521440"/>
              <a:gd name="txT" fmla="*/ 0 h 749300"/>
              <a:gd name="txR" fmla="*/ 1521440 w 1521440"/>
              <a:gd name="txB" fmla="*/ 749300 h 749300"/>
            </a:gdLst>
            <a:ahLst/>
            <a:cxnLst>
              <a:cxn ang="0">
                <a:pos x="0" y="0"/>
              </a:cxn>
              <a:cxn ang="0">
                <a:pos x="1519595" y="0"/>
              </a:cxn>
              <a:cxn ang="0">
                <a:pos x="1505412" y="140870"/>
              </a:cxn>
              <a:cxn ang="0">
                <a:pos x="759799" y="749300"/>
              </a:cxn>
              <a:cxn ang="0">
                <a:pos x="14183" y="140870"/>
              </a:cxn>
            </a:cxnLst>
            <a:rect l="txL" t="txT" r="txR" b="tx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23559" name="MH_Other_4"/>
          <p:cNvPicPr/>
          <p:nvPr/>
        </p:nvPicPr>
        <p:blipFill>
          <a:blip r:embed="rId1"/>
          <a:srcRect t="50887"/>
          <a:stretch>
            <a:fillRect/>
          </a:stretch>
        </p:blipFill>
        <p:spPr>
          <a:xfrm>
            <a:off x="3311525" y="1912145"/>
            <a:ext cx="2520950" cy="8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MH_Text_2"/>
          <p:cNvSpPr/>
          <p:nvPr/>
        </p:nvSpPr>
        <p:spPr>
          <a:xfrm>
            <a:off x="3497266" y="3078958"/>
            <a:ext cx="2149475" cy="133111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可以查看作业的分数和视频完成情况</a:t>
            </a:r>
            <a:endParaRPr lang="zh-CN" altLang="en-US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61" name="MH_SubTitle_2"/>
          <p:cNvSpPr/>
          <p:nvPr/>
        </p:nvSpPr>
        <p:spPr>
          <a:xfrm>
            <a:off x="3497266" y="2597944"/>
            <a:ext cx="2149475" cy="42505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A63E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章节统计</a:t>
            </a:r>
            <a:endParaRPr lang="zh-CN" altLang="en-US" sz="2000" b="1" dirty="0">
              <a:solidFill>
                <a:srgbClr val="A63E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2" name="MH_Other_5"/>
          <p:cNvSpPr/>
          <p:nvPr/>
        </p:nvSpPr>
        <p:spPr>
          <a:xfrm>
            <a:off x="6453191" y="1912145"/>
            <a:ext cx="1520825" cy="561975"/>
          </a:xfrm>
          <a:custGeom>
            <a:avLst/>
            <a:gdLst>
              <a:gd name="txL" fmla="*/ 0 w 1521440"/>
              <a:gd name="txT" fmla="*/ 0 h 749300"/>
              <a:gd name="txR" fmla="*/ 1521440 w 1521440"/>
              <a:gd name="txB" fmla="*/ 749300 h 749300"/>
            </a:gdLst>
            <a:ahLst/>
            <a:cxnLst>
              <a:cxn ang="0">
                <a:pos x="0" y="0"/>
              </a:cxn>
              <a:cxn ang="0">
                <a:pos x="1519595" y="0"/>
              </a:cxn>
              <a:cxn ang="0">
                <a:pos x="1505412" y="140870"/>
              </a:cxn>
              <a:cxn ang="0">
                <a:pos x="759799" y="749300"/>
              </a:cxn>
              <a:cxn ang="0">
                <a:pos x="14183" y="140870"/>
              </a:cxn>
            </a:cxnLst>
            <a:rect l="txL" t="txT" r="txR" b="tx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lnTo>
                  <a:pt x="0" y="0"/>
                </a:lnTo>
                <a:close/>
              </a:path>
            </a:pathLst>
          </a:custGeom>
          <a:solidFill>
            <a:srgbClr val="C68F2C"/>
          </a:solidFill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03</a:t>
            </a:r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23563" name="MH_Other_6"/>
          <p:cNvPicPr/>
          <p:nvPr/>
        </p:nvPicPr>
        <p:blipFill>
          <a:blip r:embed="rId1"/>
          <a:srcRect t="50887"/>
          <a:stretch>
            <a:fillRect/>
          </a:stretch>
        </p:blipFill>
        <p:spPr>
          <a:xfrm>
            <a:off x="5953125" y="1912145"/>
            <a:ext cx="2520950" cy="8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4" name="MH_Text_3"/>
          <p:cNvSpPr/>
          <p:nvPr/>
        </p:nvSpPr>
        <p:spPr>
          <a:xfrm>
            <a:off x="6138866" y="3078958"/>
            <a:ext cx="2149475" cy="133111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可以按照月份查看每个月的访问量</a:t>
            </a:r>
            <a:endParaRPr lang="zh-CN" altLang="en-US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65" name="MH_SubTitle_3"/>
          <p:cNvSpPr/>
          <p:nvPr/>
        </p:nvSpPr>
        <p:spPr>
          <a:xfrm>
            <a:off x="6138866" y="2597944"/>
            <a:ext cx="2149475" cy="42505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A951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访问统计</a:t>
            </a:r>
            <a:endParaRPr lang="zh-CN" altLang="en-US" sz="2000" b="1" dirty="0">
              <a:solidFill>
                <a:srgbClr val="A951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1"/>
          <p:cNvSpPr txBox="1"/>
          <p:nvPr/>
        </p:nvSpPr>
        <p:spPr>
          <a:xfrm>
            <a:off x="568742" y="3708776"/>
            <a:ext cx="84359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登录地址：</a:t>
            </a:r>
            <a:r>
              <a:rPr lang="en-US" altLang="zh-CN" sz="2000" dirty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http</a:t>
            </a:r>
            <a:r>
              <a:rPr lang="en-US" altLang="zh-CN" sz="2000" dirty="0" smtClean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://nuaa.fanya.chaoxing.com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账号：学号     密码同手机端</a:t>
            </a:r>
            <a:endParaRPr lang="en-US" altLang="zh-CN" sz="2000" b="1" dirty="0">
              <a:solidFill>
                <a:srgbClr val="0070C0"/>
              </a:solidFill>
              <a:latin typeface="幼圆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515" y="3222591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PC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端学习方式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289" y="72141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手机端学习方式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531" y="1183297"/>
            <a:ext cx="93932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+mj-ea"/>
                <a:ea typeface="+mj-ea"/>
              </a:rPr>
              <a:t>扫描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右侧</a:t>
            </a:r>
            <a:r>
              <a:rPr lang="zh-CN" altLang="zh-CN" sz="2000" dirty="0">
                <a:solidFill>
                  <a:srgbClr val="0070C0"/>
                </a:solidFill>
                <a:latin typeface="+mj-ea"/>
                <a:ea typeface="+mj-ea"/>
              </a:rPr>
              <a:t>二维码，下载超星学习通</a:t>
            </a:r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</a:rPr>
              <a:t>APP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，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选择“新用户注册”</a:t>
            </a:r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设置登录密码</a:t>
            </a:r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</a:rPr>
              <a:t>—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绑定学校</a:t>
            </a:r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</a:rPr>
              <a:t>—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验证学号</a:t>
            </a:r>
            <a:endParaRPr lang="zh-CN" altLang="zh-CN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+mj-ea"/>
                <a:ea typeface="+mj-ea"/>
              </a:rPr>
              <a:t>学校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名称</a:t>
            </a:r>
            <a:r>
              <a:rPr lang="zh-CN" altLang="zh-CN" sz="2000" dirty="0">
                <a:solidFill>
                  <a:srgbClr val="0070C0"/>
                </a:solidFill>
                <a:latin typeface="+mj-ea"/>
                <a:ea typeface="+mj-ea"/>
              </a:rPr>
              <a:t>：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南京航空航天大学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+mj-ea"/>
                <a:ea typeface="+mj-ea"/>
              </a:rPr>
              <a:t>学号：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校内学</a:t>
            </a:r>
            <a:r>
              <a:rPr lang="zh-CN" altLang="zh-CN" sz="2000" dirty="0">
                <a:solidFill>
                  <a:srgbClr val="0070C0"/>
                </a:solidFill>
                <a:latin typeface="+mj-ea"/>
                <a:ea typeface="+mj-ea"/>
              </a:rPr>
              <a:t>号</a:t>
            </a:r>
            <a:endParaRPr lang="zh-CN" altLang="zh-CN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pic>
        <p:nvPicPr>
          <p:cNvPr id="7" name="图片 6" descr="C:\Users\admin\AppData\Local\Temp\ksohtml\wps5551.tmp.jp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80" y="1288153"/>
            <a:ext cx="1850572" cy="174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799" y="1415142"/>
            <a:ext cx="78268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学习中遇到任何问题，可通过以下几种方式联系助教老师：</a:t>
            </a:r>
            <a:endParaRPr lang="zh-CN" altLang="zh-CN" sz="20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）在线客服：直接点击首页的“</a:t>
            </a:r>
            <a:r>
              <a:rPr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在线</a:t>
            </a:r>
            <a:r>
              <a:rPr lang="zh-CN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客服”即可与助教老师在线交流</a:t>
            </a:r>
            <a:endParaRPr lang="zh-CN" altLang="zh-CN" sz="20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Email: eryamooc@chaoxing.com</a:t>
            </a:r>
            <a:endParaRPr lang="zh-CN" altLang="zh-CN" sz="20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）客服电话：</a:t>
            </a:r>
            <a:r>
              <a:rPr lang="en-US" altLang="zh-CN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400-902-0966</a:t>
            </a:r>
            <a:endParaRPr lang="zh-CN" altLang="zh-CN" sz="20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任意多边形 2"/>
          <p:cNvSpPr/>
          <p:nvPr/>
        </p:nvSpPr>
        <p:spPr>
          <a:xfrm>
            <a:off x="1497016" y="1822848"/>
            <a:ext cx="6008687" cy="1664494"/>
          </a:xfrm>
          <a:custGeom>
            <a:avLst/>
            <a:gdLst/>
            <a:ahLst/>
            <a:cxnLst>
              <a:cxn ang="0">
                <a:pos x="0" y="452568"/>
              </a:cxn>
              <a:cxn ang="0">
                <a:pos x="252538" y="1792867"/>
              </a:cxn>
              <a:cxn ang="0">
                <a:pos x="5320736" y="2219325"/>
              </a:cxn>
              <a:cxn ang="0">
                <a:pos x="6008687" y="0"/>
              </a:cxn>
              <a:cxn ang="0">
                <a:pos x="0" y="452568"/>
              </a:cxn>
            </a:cxnLst>
            <a:rect l="0" t="0" r="0" b="0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00B05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0" name="任意多边形 3"/>
          <p:cNvSpPr/>
          <p:nvPr/>
        </p:nvSpPr>
        <p:spPr>
          <a:xfrm>
            <a:off x="7562850" y="1862138"/>
            <a:ext cx="400050" cy="119063"/>
          </a:xfrm>
          <a:custGeom>
            <a:avLst/>
            <a:gdLst/>
            <a:ahLst/>
            <a:cxnLst>
              <a:cxn ang="0">
                <a:pos x="0" y="152400"/>
              </a:cxn>
              <a:cxn ang="0">
                <a:pos x="374650" y="0"/>
              </a:cxn>
              <a:cxn ang="0">
                <a:pos x="400050" y="158750"/>
              </a:cxn>
              <a:cxn ang="0">
                <a:pos x="0" y="152400"/>
              </a:cxn>
            </a:cxnLst>
            <a:rect l="0" t="0" r="0" b="0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00B05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1" name="任意多边形 4"/>
          <p:cNvSpPr/>
          <p:nvPr/>
        </p:nvSpPr>
        <p:spPr>
          <a:xfrm>
            <a:off x="7435850" y="1452563"/>
            <a:ext cx="368300" cy="257175"/>
          </a:xfrm>
          <a:custGeom>
            <a:avLst/>
            <a:gdLst/>
            <a:ahLst/>
            <a:cxnLst>
              <a:cxn ang="0">
                <a:pos x="0" y="342900"/>
              </a:cxn>
              <a:cxn ang="0">
                <a:pos x="254000" y="0"/>
              </a:cxn>
              <a:cxn ang="0">
                <a:pos x="368300" y="139700"/>
              </a:cxn>
              <a:cxn ang="0">
                <a:pos x="0" y="342900"/>
              </a:cxn>
            </a:cxnLst>
            <a:rect l="0" t="0" r="0" b="0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00B05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2" name="文本框 5"/>
          <p:cNvSpPr txBox="1"/>
          <p:nvPr/>
        </p:nvSpPr>
        <p:spPr>
          <a:xfrm rot="-254625">
            <a:off x="1381128" y="1814512"/>
            <a:ext cx="6124575" cy="126325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27653" name="文本框 6"/>
          <p:cNvSpPr txBox="1"/>
          <p:nvPr/>
        </p:nvSpPr>
        <p:spPr>
          <a:xfrm rot="298406">
            <a:off x="4632328" y="3058716"/>
            <a:ext cx="2170113" cy="29408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r"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尔雅通识课</a:t>
            </a:r>
            <a:endParaRPr lang="zh-CN" altLang="en-US" sz="1400" b="1" dirty="0">
              <a:solidFill>
                <a:srgbClr val="FFFFFF"/>
              </a:solidFill>
              <a:latin typeface="Bell MT" panose="02020503060305020303" pitchFamily="18" charset="0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任意多边形 31"/>
          <p:cNvSpPr/>
          <p:nvPr/>
        </p:nvSpPr>
        <p:spPr>
          <a:xfrm>
            <a:off x="1712916" y="2316956"/>
            <a:ext cx="2027237" cy="304800"/>
          </a:xfrm>
          <a:custGeom>
            <a:avLst/>
            <a:gdLst>
              <a:gd name="txL" fmla="*/ 0 w 2026745"/>
              <a:gd name="txT" fmla="*/ 0 h 406076"/>
              <a:gd name="txR" fmla="*/ 2026745 w 2026745"/>
              <a:gd name="txB" fmla="*/ 406076 h 406076"/>
            </a:gdLst>
            <a:ahLst/>
            <a:cxnLst>
              <a:cxn ang="0">
                <a:pos x="185107" y="0"/>
              </a:cxn>
              <a:cxn ang="0">
                <a:pos x="1843114" y="0"/>
              </a:cxn>
              <a:cxn ang="0">
                <a:pos x="2028221" y="185416"/>
              </a:cxn>
              <a:cxn ang="0">
                <a:pos x="2028221" y="221634"/>
              </a:cxn>
              <a:cxn ang="0">
                <a:pos x="1843114" y="407049"/>
              </a:cxn>
              <a:cxn ang="0">
                <a:pos x="185107" y="407049"/>
              </a:cxn>
              <a:cxn ang="0">
                <a:pos x="0" y="221634"/>
              </a:cxn>
              <a:cxn ang="0">
                <a:pos x="0" y="185416"/>
              </a:cxn>
              <a:cxn ang="0">
                <a:pos x="185107" y="0"/>
              </a:cxn>
            </a:cxnLst>
            <a:rect l="txL" t="txT" r="txR" b="txB"/>
            <a:pathLst>
              <a:path w="2026745" h="406076">
                <a:moveTo>
                  <a:pt x="184972" y="0"/>
                </a:moveTo>
                <a:lnTo>
                  <a:pt x="1841773" y="0"/>
                </a:lnTo>
                <a:cubicBezTo>
                  <a:pt x="1943930" y="0"/>
                  <a:pt x="2026745" y="82815"/>
                  <a:pt x="2026745" y="184972"/>
                </a:cubicBezTo>
                <a:lnTo>
                  <a:pt x="2026745" y="221104"/>
                </a:lnTo>
                <a:cubicBezTo>
                  <a:pt x="2026745" y="323261"/>
                  <a:pt x="1943930" y="406076"/>
                  <a:pt x="1841773" y="406076"/>
                </a:cubicBezTo>
                <a:lnTo>
                  <a:pt x="184972" y="406076"/>
                </a:lnTo>
                <a:cubicBezTo>
                  <a:pt x="82815" y="406076"/>
                  <a:pt x="0" y="323261"/>
                  <a:pt x="0" y="221104"/>
                </a:cubicBezTo>
                <a:lnTo>
                  <a:pt x="0" y="184972"/>
                </a:lnTo>
                <a:cubicBezTo>
                  <a:pt x="0" y="82815"/>
                  <a:pt x="82815" y="0"/>
                  <a:pt x="184972" y="0"/>
                </a:cubicBezTo>
                <a:close/>
              </a:path>
            </a:pathLst>
          </a:custGeom>
          <a:solidFill>
            <a:srgbClr val="FFFFFF"/>
          </a:solidFill>
          <a:ln w="41275" cap="flat" cmpd="sng">
            <a:solidFill>
              <a:srgbClr val="99CB3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如何网页登录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任意多边形 32"/>
          <p:cNvSpPr/>
          <p:nvPr/>
        </p:nvSpPr>
        <p:spPr>
          <a:xfrm>
            <a:off x="1763716" y="2813447"/>
            <a:ext cx="2039937" cy="304800"/>
          </a:xfrm>
          <a:custGeom>
            <a:avLst/>
            <a:gdLst>
              <a:gd name="txL" fmla="*/ 0 w 2026745"/>
              <a:gd name="txT" fmla="*/ 0 h 406076"/>
              <a:gd name="txR" fmla="*/ 2026745 w 2026745"/>
              <a:gd name="txB" fmla="*/ 406076 h 406076"/>
            </a:gdLst>
            <a:ahLst/>
            <a:cxnLst>
              <a:cxn ang="0">
                <a:pos x="187286" y="0"/>
              </a:cxn>
              <a:cxn ang="0">
                <a:pos x="1864821" y="0"/>
              </a:cxn>
              <a:cxn ang="0">
                <a:pos x="2052108" y="185416"/>
              </a:cxn>
              <a:cxn ang="0">
                <a:pos x="2052108" y="221634"/>
              </a:cxn>
              <a:cxn ang="0">
                <a:pos x="1864821" y="407049"/>
              </a:cxn>
              <a:cxn ang="0">
                <a:pos x="187286" y="407049"/>
              </a:cxn>
              <a:cxn ang="0">
                <a:pos x="0" y="221634"/>
              </a:cxn>
              <a:cxn ang="0">
                <a:pos x="0" y="185416"/>
              </a:cxn>
              <a:cxn ang="0">
                <a:pos x="187286" y="0"/>
              </a:cxn>
            </a:cxnLst>
            <a:rect l="txL" t="txT" r="txR" b="txB"/>
            <a:pathLst>
              <a:path w="2026745" h="406076">
                <a:moveTo>
                  <a:pt x="184972" y="0"/>
                </a:moveTo>
                <a:lnTo>
                  <a:pt x="1841773" y="0"/>
                </a:lnTo>
                <a:cubicBezTo>
                  <a:pt x="1943930" y="0"/>
                  <a:pt x="2026745" y="82815"/>
                  <a:pt x="2026745" y="184972"/>
                </a:cubicBezTo>
                <a:lnTo>
                  <a:pt x="2026745" y="221104"/>
                </a:lnTo>
                <a:cubicBezTo>
                  <a:pt x="2026745" y="323261"/>
                  <a:pt x="1943930" y="406076"/>
                  <a:pt x="1841773" y="406076"/>
                </a:cubicBezTo>
                <a:lnTo>
                  <a:pt x="184972" y="406076"/>
                </a:lnTo>
                <a:cubicBezTo>
                  <a:pt x="82815" y="406076"/>
                  <a:pt x="0" y="323261"/>
                  <a:pt x="0" y="221104"/>
                </a:cubicBezTo>
                <a:lnTo>
                  <a:pt x="0" y="184972"/>
                </a:lnTo>
                <a:cubicBezTo>
                  <a:pt x="0" y="82815"/>
                  <a:pt x="82815" y="0"/>
                  <a:pt x="184972" y="0"/>
                </a:cubicBezTo>
                <a:close/>
              </a:path>
            </a:pathLst>
          </a:custGeom>
          <a:solidFill>
            <a:srgbClr val="FFFFFF"/>
          </a:solidFill>
          <a:ln w="41275" cap="flat" cmpd="sng">
            <a:solidFill>
              <a:srgbClr val="99CB3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如何参加学习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任意多边形 33"/>
          <p:cNvSpPr/>
          <p:nvPr/>
        </p:nvSpPr>
        <p:spPr>
          <a:xfrm>
            <a:off x="1655766" y="3371850"/>
            <a:ext cx="2027237" cy="304800"/>
          </a:xfrm>
          <a:custGeom>
            <a:avLst/>
            <a:gdLst>
              <a:gd name="txL" fmla="*/ 0 w 2026745"/>
              <a:gd name="txT" fmla="*/ 0 h 406077"/>
              <a:gd name="txR" fmla="*/ 2026745 w 2026745"/>
              <a:gd name="txB" fmla="*/ 406077 h 406077"/>
            </a:gdLst>
            <a:ahLst/>
            <a:cxnLst>
              <a:cxn ang="0">
                <a:pos x="185107" y="0"/>
              </a:cxn>
              <a:cxn ang="0">
                <a:pos x="1843114" y="0"/>
              </a:cxn>
              <a:cxn ang="0">
                <a:pos x="2028221" y="185414"/>
              </a:cxn>
              <a:cxn ang="0">
                <a:pos x="2028221" y="221633"/>
              </a:cxn>
              <a:cxn ang="0">
                <a:pos x="1843114" y="407047"/>
              </a:cxn>
              <a:cxn ang="0">
                <a:pos x="185107" y="407047"/>
              </a:cxn>
              <a:cxn ang="0">
                <a:pos x="0" y="221633"/>
              </a:cxn>
              <a:cxn ang="0">
                <a:pos x="0" y="185414"/>
              </a:cxn>
              <a:cxn ang="0">
                <a:pos x="185107" y="0"/>
              </a:cxn>
            </a:cxnLst>
            <a:rect l="txL" t="txT" r="txR" b="txB"/>
            <a:pathLst>
              <a:path w="2026745" h="406077">
                <a:moveTo>
                  <a:pt x="184972" y="0"/>
                </a:moveTo>
                <a:lnTo>
                  <a:pt x="1841773" y="0"/>
                </a:lnTo>
                <a:cubicBezTo>
                  <a:pt x="1943930" y="0"/>
                  <a:pt x="2026745" y="82816"/>
                  <a:pt x="2026745" y="184973"/>
                </a:cubicBezTo>
                <a:lnTo>
                  <a:pt x="2026745" y="221105"/>
                </a:lnTo>
                <a:cubicBezTo>
                  <a:pt x="2026745" y="323262"/>
                  <a:pt x="1943930" y="406077"/>
                  <a:pt x="1841773" y="406077"/>
                </a:cubicBezTo>
                <a:lnTo>
                  <a:pt x="184972" y="406077"/>
                </a:lnTo>
                <a:cubicBezTo>
                  <a:pt x="82815" y="406077"/>
                  <a:pt x="0" y="323262"/>
                  <a:pt x="0" y="221105"/>
                </a:cubicBezTo>
                <a:lnTo>
                  <a:pt x="0" y="184973"/>
                </a:lnTo>
                <a:cubicBezTo>
                  <a:pt x="0" y="82816"/>
                  <a:pt x="82815" y="0"/>
                  <a:pt x="184972" y="0"/>
                </a:cubicBezTo>
                <a:close/>
              </a:path>
            </a:pathLst>
          </a:custGeom>
          <a:solidFill>
            <a:srgbClr val="FFFFFF"/>
          </a:solidFill>
          <a:ln w="41275" cap="flat" cmpd="sng">
            <a:solidFill>
              <a:srgbClr val="99CB3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如何查看统计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任意多边形 34"/>
          <p:cNvSpPr/>
          <p:nvPr/>
        </p:nvSpPr>
        <p:spPr>
          <a:xfrm>
            <a:off x="5070472" y="2815386"/>
            <a:ext cx="2025650" cy="304800"/>
          </a:xfrm>
          <a:custGeom>
            <a:avLst/>
            <a:gdLst>
              <a:gd name="txL" fmla="*/ 0 w 2026745"/>
              <a:gd name="txT" fmla="*/ 0 h 406076"/>
              <a:gd name="txR" fmla="*/ 2026745 w 2026745"/>
              <a:gd name="txB" fmla="*/ 406076 h 406076"/>
            </a:gdLst>
            <a:ahLst/>
            <a:cxnLst>
              <a:cxn ang="0">
                <a:pos x="184672" y="0"/>
              </a:cxn>
              <a:cxn ang="0">
                <a:pos x="1838790" y="0"/>
              </a:cxn>
              <a:cxn ang="0">
                <a:pos x="2023462" y="185416"/>
              </a:cxn>
              <a:cxn ang="0">
                <a:pos x="2023462" y="221634"/>
              </a:cxn>
              <a:cxn ang="0">
                <a:pos x="1838790" y="407049"/>
              </a:cxn>
              <a:cxn ang="0">
                <a:pos x="184672" y="407049"/>
              </a:cxn>
              <a:cxn ang="0">
                <a:pos x="0" y="221634"/>
              </a:cxn>
              <a:cxn ang="0">
                <a:pos x="0" y="185416"/>
              </a:cxn>
              <a:cxn ang="0">
                <a:pos x="184672" y="0"/>
              </a:cxn>
            </a:cxnLst>
            <a:rect l="txL" t="txT" r="txR" b="txB"/>
            <a:pathLst>
              <a:path w="2026745" h="406076">
                <a:moveTo>
                  <a:pt x="184972" y="0"/>
                </a:moveTo>
                <a:lnTo>
                  <a:pt x="1841773" y="0"/>
                </a:lnTo>
                <a:cubicBezTo>
                  <a:pt x="1943930" y="0"/>
                  <a:pt x="2026745" y="82815"/>
                  <a:pt x="2026745" y="184972"/>
                </a:cubicBezTo>
                <a:lnTo>
                  <a:pt x="2026745" y="221104"/>
                </a:lnTo>
                <a:cubicBezTo>
                  <a:pt x="2026745" y="323261"/>
                  <a:pt x="1943930" y="406076"/>
                  <a:pt x="1841773" y="406076"/>
                </a:cubicBezTo>
                <a:lnTo>
                  <a:pt x="184972" y="406076"/>
                </a:lnTo>
                <a:cubicBezTo>
                  <a:pt x="82815" y="406076"/>
                  <a:pt x="0" y="323261"/>
                  <a:pt x="0" y="221104"/>
                </a:cubicBezTo>
                <a:lnTo>
                  <a:pt x="0" y="184972"/>
                </a:lnTo>
                <a:cubicBezTo>
                  <a:pt x="0" y="82815"/>
                  <a:pt x="82815" y="0"/>
                  <a:pt x="184972" y="0"/>
                </a:cubicBezTo>
                <a:close/>
              </a:path>
            </a:pathLst>
          </a:custGeom>
          <a:solidFill>
            <a:srgbClr val="FFFFFF"/>
          </a:solidFill>
          <a:ln w="41275" cap="flat" cmpd="sng">
            <a:solidFill>
              <a:srgbClr val="99CB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68000" rIns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如何做作业</a:t>
            </a:r>
            <a:r>
              <a:rPr lang="en-US" altLang="x-none" sz="1600" dirty="0">
                <a:solidFill>
                  <a:srgbClr val="5252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rgbClr val="5252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任意多边形 35"/>
          <p:cNvSpPr/>
          <p:nvPr/>
        </p:nvSpPr>
        <p:spPr>
          <a:xfrm>
            <a:off x="5222913" y="3399235"/>
            <a:ext cx="2025650" cy="303610"/>
          </a:xfrm>
          <a:custGeom>
            <a:avLst/>
            <a:gdLst>
              <a:gd name="txL" fmla="*/ 0 w 2026745"/>
              <a:gd name="txT" fmla="*/ 0 h 406076"/>
              <a:gd name="txR" fmla="*/ 2026745 w 2026745"/>
              <a:gd name="txB" fmla="*/ 406076 h 406076"/>
            </a:gdLst>
            <a:ahLst/>
            <a:cxnLst>
              <a:cxn ang="0">
                <a:pos x="184672" y="0"/>
              </a:cxn>
              <a:cxn ang="0">
                <a:pos x="1838790" y="0"/>
              </a:cxn>
              <a:cxn ang="0">
                <a:pos x="2023462" y="183251"/>
              </a:cxn>
              <a:cxn ang="0">
                <a:pos x="2023462" y="219047"/>
              </a:cxn>
              <a:cxn ang="0">
                <a:pos x="1838790" y="402299"/>
              </a:cxn>
              <a:cxn ang="0">
                <a:pos x="184672" y="402299"/>
              </a:cxn>
              <a:cxn ang="0">
                <a:pos x="0" y="219047"/>
              </a:cxn>
              <a:cxn ang="0">
                <a:pos x="0" y="183251"/>
              </a:cxn>
              <a:cxn ang="0">
                <a:pos x="184672" y="0"/>
              </a:cxn>
            </a:cxnLst>
            <a:rect l="txL" t="txT" r="txR" b="txB"/>
            <a:pathLst>
              <a:path w="2026745" h="406076">
                <a:moveTo>
                  <a:pt x="184972" y="0"/>
                </a:moveTo>
                <a:lnTo>
                  <a:pt x="1841773" y="0"/>
                </a:lnTo>
                <a:cubicBezTo>
                  <a:pt x="1943930" y="0"/>
                  <a:pt x="2026745" y="82815"/>
                  <a:pt x="2026745" y="184972"/>
                </a:cubicBezTo>
                <a:lnTo>
                  <a:pt x="2026745" y="221104"/>
                </a:lnTo>
                <a:cubicBezTo>
                  <a:pt x="2026745" y="323261"/>
                  <a:pt x="1943930" y="406076"/>
                  <a:pt x="1841773" y="406076"/>
                </a:cubicBezTo>
                <a:lnTo>
                  <a:pt x="184972" y="406076"/>
                </a:lnTo>
                <a:cubicBezTo>
                  <a:pt x="82815" y="406076"/>
                  <a:pt x="0" y="323261"/>
                  <a:pt x="0" y="221104"/>
                </a:cubicBezTo>
                <a:lnTo>
                  <a:pt x="0" y="184972"/>
                </a:lnTo>
                <a:cubicBezTo>
                  <a:pt x="0" y="82815"/>
                  <a:pt x="82815" y="0"/>
                  <a:pt x="184972" y="0"/>
                </a:cubicBezTo>
                <a:close/>
              </a:path>
            </a:pathLst>
          </a:custGeom>
          <a:solidFill>
            <a:srgbClr val="FFFFFF"/>
          </a:solidFill>
          <a:ln w="41275" cap="flat" cmpd="sng">
            <a:solidFill>
              <a:srgbClr val="99CB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68000" rIns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如何参加考试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任意多边形 36"/>
          <p:cNvSpPr/>
          <p:nvPr/>
        </p:nvSpPr>
        <p:spPr>
          <a:xfrm>
            <a:off x="5422897" y="2294335"/>
            <a:ext cx="2027238" cy="304800"/>
          </a:xfrm>
          <a:custGeom>
            <a:avLst/>
            <a:gdLst>
              <a:gd name="txL" fmla="*/ 0 w 2026745"/>
              <a:gd name="txT" fmla="*/ 0 h 406077"/>
              <a:gd name="txR" fmla="*/ 2026745 w 2026745"/>
              <a:gd name="txB" fmla="*/ 406077 h 406077"/>
            </a:gdLst>
            <a:ahLst/>
            <a:cxnLst>
              <a:cxn ang="0">
                <a:pos x="185107" y="0"/>
              </a:cxn>
              <a:cxn ang="0">
                <a:pos x="1843117" y="0"/>
              </a:cxn>
              <a:cxn ang="0">
                <a:pos x="2028224" y="185414"/>
              </a:cxn>
              <a:cxn ang="0">
                <a:pos x="2028224" y="221633"/>
              </a:cxn>
              <a:cxn ang="0">
                <a:pos x="1843117" y="407047"/>
              </a:cxn>
              <a:cxn ang="0">
                <a:pos x="185107" y="407047"/>
              </a:cxn>
              <a:cxn ang="0">
                <a:pos x="0" y="221633"/>
              </a:cxn>
              <a:cxn ang="0">
                <a:pos x="0" y="185414"/>
              </a:cxn>
              <a:cxn ang="0">
                <a:pos x="185107" y="0"/>
              </a:cxn>
            </a:cxnLst>
            <a:rect l="txL" t="txT" r="txR" b="txB"/>
            <a:pathLst>
              <a:path w="2026745" h="406077">
                <a:moveTo>
                  <a:pt x="184972" y="0"/>
                </a:moveTo>
                <a:lnTo>
                  <a:pt x="1841773" y="0"/>
                </a:lnTo>
                <a:cubicBezTo>
                  <a:pt x="1943930" y="0"/>
                  <a:pt x="2026745" y="82816"/>
                  <a:pt x="2026745" y="184973"/>
                </a:cubicBezTo>
                <a:lnTo>
                  <a:pt x="2026745" y="221105"/>
                </a:lnTo>
                <a:cubicBezTo>
                  <a:pt x="2026745" y="323262"/>
                  <a:pt x="1943930" y="406077"/>
                  <a:pt x="1841773" y="406077"/>
                </a:cubicBezTo>
                <a:lnTo>
                  <a:pt x="184972" y="406077"/>
                </a:lnTo>
                <a:cubicBezTo>
                  <a:pt x="82815" y="406077"/>
                  <a:pt x="0" y="323262"/>
                  <a:pt x="0" y="221105"/>
                </a:cubicBezTo>
                <a:lnTo>
                  <a:pt x="0" y="184973"/>
                </a:lnTo>
                <a:cubicBezTo>
                  <a:pt x="0" y="82816"/>
                  <a:pt x="82815" y="0"/>
                  <a:pt x="184972" y="0"/>
                </a:cubicBezTo>
                <a:close/>
              </a:path>
            </a:pathLst>
          </a:custGeom>
          <a:solidFill>
            <a:srgbClr val="FFFFFF"/>
          </a:solidFill>
          <a:ln w="41275" cap="flat" cmpd="sng">
            <a:solidFill>
              <a:srgbClr val="99CB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68000" rIns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手机客户端登录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椭圆 30"/>
          <p:cNvSpPr/>
          <p:nvPr/>
        </p:nvSpPr>
        <p:spPr>
          <a:xfrm rot="1069622">
            <a:off x="2125663" y="1920480"/>
            <a:ext cx="2532062" cy="2069306"/>
          </a:xfrm>
          <a:custGeom>
            <a:avLst/>
            <a:gdLst/>
            <a:ahLst/>
            <a:cxnLst>
              <a:cxn ang="0">
                <a:pos x="1152789" y="0"/>
              </a:cxn>
              <a:cxn ang="0">
                <a:pos x="2532062" y="1379538"/>
              </a:cxn>
              <a:cxn ang="0">
                <a:pos x="1152789" y="2759075"/>
              </a:cxn>
              <a:cxn ang="0">
                <a:pos x="765894" y="2703036"/>
              </a:cxn>
              <a:cxn ang="0">
                <a:pos x="1019490" y="2728171"/>
              </a:cxn>
              <a:cxn ang="0">
                <a:pos x="2319319" y="1428093"/>
              </a:cxn>
              <a:cxn ang="0">
                <a:pos x="1019490" y="128015"/>
              </a:cxn>
              <a:cxn ang="0">
                <a:pos x="0" y="623165"/>
              </a:cxn>
              <a:cxn ang="0">
                <a:pos x="1152789" y="0"/>
              </a:cxn>
            </a:cxnLst>
            <a:rect l="0" t="0" r="0" b="0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EAEAE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椭圆 39"/>
          <p:cNvSpPr/>
          <p:nvPr/>
        </p:nvSpPr>
        <p:spPr>
          <a:xfrm>
            <a:off x="3343275" y="2252663"/>
            <a:ext cx="547688" cy="410766"/>
          </a:xfrm>
          <a:prstGeom prst="ellipse">
            <a:avLst/>
          </a:prstGeom>
          <a:solidFill>
            <a:srgbClr val="99CB38"/>
          </a:solidFill>
          <a:ln w="444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Bodoni MT" panose="02070603080606020203" pitchFamily="18" charset="0"/>
              <a:ea typeface="微软雅黑" panose="020B0503020204020204" pitchFamily="34" charset="-122"/>
            </a:endParaRPr>
          </a:p>
        </p:txBody>
      </p:sp>
      <p:sp>
        <p:nvSpPr>
          <p:cNvPr id="7177" name="椭圆 40"/>
          <p:cNvSpPr/>
          <p:nvPr/>
        </p:nvSpPr>
        <p:spPr>
          <a:xfrm>
            <a:off x="3617916" y="2750344"/>
            <a:ext cx="547687" cy="410766"/>
          </a:xfrm>
          <a:prstGeom prst="ellipse">
            <a:avLst/>
          </a:prstGeom>
          <a:solidFill>
            <a:srgbClr val="99CB38"/>
          </a:solidFill>
          <a:ln w="444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Bodoni MT" panose="02070603080606020203" pitchFamily="18" charset="0"/>
              <a:ea typeface="微软雅黑" panose="020B0503020204020204" pitchFamily="34" charset="-122"/>
            </a:endParaRPr>
          </a:p>
        </p:txBody>
      </p:sp>
      <p:sp>
        <p:nvSpPr>
          <p:cNvPr id="7178" name="椭圆 41"/>
          <p:cNvSpPr/>
          <p:nvPr/>
        </p:nvSpPr>
        <p:spPr>
          <a:xfrm>
            <a:off x="3286125" y="3307556"/>
            <a:ext cx="547688" cy="410766"/>
          </a:xfrm>
          <a:prstGeom prst="ellipse">
            <a:avLst/>
          </a:prstGeom>
          <a:solidFill>
            <a:srgbClr val="99CB38"/>
          </a:solidFill>
          <a:ln w="444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rgbClr val="FFFFFF"/>
              </a:solidFill>
              <a:latin typeface="Bodoni MT" panose="02070603080606020203" pitchFamily="18" charset="0"/>
              <a:ea typeface="微软雅黑" panose="020B0503020204020204" pitchFamily="34" charset="-122"/>
            </a:endParaRPr>
          </a:p>
        </p:txBody>
      </p:sp>
      <p:sp>
        <p:nvSpPr>
          <p:cNvPr id="7179" name="椭圆 30"/>
          <p:cNvSpPr/>
          <p:nvPr/>
        </p:nvSpPr>
        <p:spPr>
          <a:xfrm rot="-1069622" flipH="1">
            <a:off x="4527550" y="1920480"/>
            <a:ext cx="2533650" cy="2069306"/>
          </a:xfrm>
          <a:custGeom>
            <a:avLst/>
            <a:gdLst/>
            <a:ahLst/>
            <a:cxnLst>
              <a:cxn ang="0">
                <a:pos x="1153512" y="0"/>
              </a:cxn>
              <a:cxn ang="0">
                <a:pos x="2533650" y="1379538"/>
              </a:cxn>
              <a:cxn ang="0">
                <a:pos x="1153512" y="2759075"/>
              </a:cxn>
              <a:cxn ang="0">
                <a:pos x="766375" y="2703036"/>
              </a:cxn>
              <a:cxn ang="0">
                <a:pos x="1020130" y="2728171"/>
              </a:cxn>
              <a:cxn ang="0">
                <a:pos x="2320774" y="1428093"/>
              </a:cxn>
              <a:cxn ang="0">
                <a:pos x="1020130" y="128015"/>
              </a:cxn>
              <a:cxn ang="0">
                <a:pos x="0" y="623165"/>
              </a:cxn>
              <a:cxn ang="0">
                <a:pos x="1153512" y="0"/>
              </a:cxn>
            </a:cxnLst>
            <a:rect l="0" t="0" r="0" b="0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EAEAE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0" name="椭圆 43"/>
          <p:cNvSpPr/>
          <p:nvPr/>
        </p:nvSpPr>
        <p:spPr>
          <a:xfrm>
            <a:off x="4946650" y="2751094"/>
            <a:ext cx="549275" cy="410765"/>
          </a:xfrm>
          <a:prstGeom prst="ellipse">
            <a:avLst/>
          </a:prstGeom>
          <a:solidFill>
            <a:srgbClr val="99CB38"/>
          </a:solidFill>
          <a:ln w="444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Bodoni MT" panose="02070603080606020203" pitchFamily="18" charset="0"/>
              <a:ea typeface="微软雅黑" panose="020B0503020204020204" pitchFamily="34" charset="-122"/>
            </a:endParaRPr>
          </a:p>
        </p:txBody>
      </p:sp>
      <p:sp>
        <p:nvSpPr>
          <p:cNvPr id="7181" name="椭圆 44"/>
          <p:cNvSpPr/>
          <p:nvPr/>
        </p:nvSpPr>
        <p:spPr>
          <a:xfrm>
            <a:off x="5099091" y="3333751"/>
            <a:ext cx="549275" cy="411956"/>
          </a:xfrm>
          <a:prstGeom prst="ellipse">
            <a:avLst/>
          </a:prstGeom>
          <a:solidFill>
            <a:srgbClr val="99CB38"/>
          </a:solidFill>
          <a:ln w="444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rgbClr val="FFFFFF"/>
              </a:solidFill>
              <a:latin typeface="Bodoni MT" panose="02070603080606020203" pitchFamily="18" charset="0"/>
              <a:ea typeface="微软雅黑" panose="020B0503020204020204" pitchFamily="34" charset="-122"/>
            </a:endParaRPr>
          </a:p>
        </p:txBody>
      </p:sp>
      <p:sp>
        <p:nvSpPr>
          <p:cNvPr id="7182" name="椭圆 45"/>
          <p:cNvSpPr/>
          <p:nvPr/>
        </p:nvSpPr>
        <p:spPr>
          <a:xfrm>
            <a:off x="5256213" y="2256235"/>
            <a:ext cx="547687" cy="410766"/>
          </a:xfrm>
          <a:prstGeom prst="ellipse">
            <a:avLst/>
          </a:prstGeom>
          <a:solidFill>
            <a:srgbClr val="99CB38"/>
          </a:solidFill>
          <a:ln w="444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Bodoni MT" panose="02070603080606020203" pitchFamily="18" charset="0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Bodoni MT" panose="02070603080606020203" pitchFamily="18" charset="0"/>
              <a:ea typeface="微软雅黑" panose="020B0503020204020204" pitchFamily="34" charset="-122"/>
            </a:endParaRPr>
          </a:p>
        </p:txBody>
      </p:sp>
      <p:sp>
        <p:nvSpPr>
          <p:cNvPr id="7183" name="文本框 1"/>
          <p:cNvSpPr txBox="1"/>
          <p:nvPr/>
        </p:nvSpPr>
        <p:spPr>
          <a:xfrm>
            <a:off x="3695700" y="753667"/>
            <a:ext cx="1627188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MH_Other_1"/>
          <p:cNvSpPr/>
          <p:nvPr/>
        </p:nvSpPr>
        <p:spPr>
          <a:xfrm>
            <a:off x="774700" y="1987155"/>
            <a:ext cx="2211388" cy="1663303"/>
          </a:xfrm>
          <a:custGeom>
            <a:avLst/>
            <a:gdLst/>
            <a:ahLst/>
            <a:cxnLst>
              <a:cxn ang="0">
                <a:pos x="0" y="248686"/>
              </a:cxn>
              <a:cxn ang="0">
                <a:pos x="211257" y="2217737"/>
              </a:cxn>
              <a:cxn ang="0">
                <a:pos x="2211388" y="1931577"/>
              </a:cxn>
              <a:cxn ang="0">
                <a:pos x="1945613" y="0"/>
              </a:cxn>
              <a:cxn ang="0">
                <a:pos x="0" y="248686"/>
              </a:cxn>
            </a:cxnLst>
            <a:rect l="0" t="0" r="0" b="0"/>
            <a:pathLst>
              <a:path w="8242300" h="8267700">
                <a:moveTo>
                  <a:pt x="0" y="927100"/>
                </a:moveTo>
                <a:lnTo>
                  <a:pt x="787400" y="8267700"/>
                </a:lnTo>
                <a:lnTo>
                  <a:pt x="8242300" y="7200900"/>
                </a:lnTo>
                <a:lnTo>
                  <a:pt x="725170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EF2D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8" name="MH_Other_2"/>
          <p:cNvSpPr/>
          <p:nvPr/>
        </p:nvSpPr>
        <p:spPr>
          <a:xfrm>
            <a:off x="3556000" y="1987155"/>
            <a:ext cx="2211388" cy="1663303"/>
          </a:xfrm>
          <a:custGeom>
            <a:avLst/>
            <a:gdLst/>
            <a:ahLst/>
            <a:cxnLst>
              <a:cxn ang="0">
                <a:pos x="0" y="248686"/>
              </a:cxn>
              <a:cxn ang="0">
                <a:pos x="211257" y="2217737"/>
              </a:cxn>
              <a:cxn ang="0">
                <a:pos x="2211388" y="1931577"/>
              </a:cxn>
              <a:cxn ang="0">
                <a:pos x="1945613" y="0"/>
              </a:cxn>
              <a:cxn ang="0">
                <a:pos x="0" y="248686"/>
              </a:cxn>
            </a:cxnLst>
            <a:rect l="0" t="0" r="0" b="0"/>
            <a:pathLst>
              <a:path w="8242300" h="8267700">
                <a:moveTo>
                  <a:pt x="0" y="927100"/>
                </a:moveTo>
                <a:lnTo>
                  <a:pt x="787400" y="8267700"/>
                </a:lnTo>
                <a:lnTo>
                  <a:pt x="8242300" y="7200900"/>
                </a:lnTo>
                <a:lnTo>
                  <a:pt x="725170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ECF6E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9" name="MH_Other_3"/>
          <p:cNvSpPr/>
          <p:nvPr/>
        </p:nvSpPr>
        <p:spPr>
          <a:xfrm>
            <a:off x="6337300" y="1987155"/>
            <a:ext cx="2211388" cy="1663303"/>
          </a:xfrm>
          <a:custGeom>
            <a:avLst/>
            <a:gdLst/>
            <a:ahLst/>
            <a:cxnLst>
              <a:cxn ang="0">
                <a:pos x="0" y="248686"/>
              </a:cxn>
              <a:cxn ang="0">
                <a:pos x="211257" y="2217737"/>
              </a:cxn>
              <a:cxn ang="0">
                <a:pos x="2211388" y="1931577"/>
              </a:cxn>
              <a:cxn ang="0">
                <a:pos x="1945613" y="0"/>
              </a:cxn>
              <a:cxn ang="0">
                <a:pos x="0" y="248686"/>
              </a:cxn>
            </a:cxnLst>
            <a:rect l="0" t="0" r="0" b="0"/>
            <a:pathLst>
              <a:path w="8242300" h="8267700">
                <a:moveTo>
                  <a:pt x="0" y="927100"/>
                </a:moveTo>
                <a:lnTo>
                  <a:pt x="787400" y="8267700"/>
                </a:lnTo>
                <a:lnTo>
                  <a:pt x="8242300" y="7200900"/>
                </a:lnTo>
                <a:lnTo>
                  <a:pt x="725170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BE1E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MH_SubTitle_1"/>
          <p:cNvSpPr/>
          <p:nvPr/>
        </p:nvSpPr>
        <p:spPr>
          <a:xfrm>
            <a:off x="-3954" y="1615277"/>
            <a:ext cx="3143250" cy="2335622"/>
          </a:xfrm>
          <a:custGeom>
            <a:avLst/>
            <a:gdLst>
              <a:gd name="txL" fmla="*/ 0 w 9017122"/>
              <a:gd name="txT" fmla="*/ 0 h 9436100"/>
              <a:gd name="txR" fmla="*/ 9017122 w 9017122"/>
              <a:gd name="txB" fmla="*/ 9436100 h 9436100"/>
            </a:gdLst>
            <a:ahLst/>
            <a:cxnLst>
              <a:cxn ang="0">
                <a:pos x="0" y="47114"/>
              </a:cxn>
              <a:cxn ang="0">
                <a:pos x="47097" y="182322"/>
              </a:cxn>
              <a:cxn ang="0">
                <a:pos x="134424" y="148949"/>
              </a:cxn>
              <a:cxn ang="0">
                <a:pos x="172200" y="124902"/>
              </a:cxn>
              <a:cxn ang="0">
                <a:pos x="166803" y="87112"/>
              </a:cxn>
              <a:cxn ang="0">
                <a:pos x="133197" y="0"/>
              </a:cxn>
              <a:cxn ang="0">
                <a:pos x="0" y="47114"/>
              </a:cxn>
            </a:cxnLst>
            <a:rect l="txL" t="txT" r="txR" b="txB"/>
            <a:pathLst>
              <a:path w="9017122" h="9436100">
                <a:moveTo>
                  <a:pt x="0" y="2438400"/>
                </a:moveTo>
                <a:lnTo>
                  <a:pt x="2438400" y="9436100"/>
                </a:lnTo>
                <a:lnTo>
                  <a:pt x="6959600" y="7708900"/>
                </a:lnTo>
                <a:cubicBezTo>
                  <a:pt x="7632700" y="7480300"/>
                  <a:pt x="8636000" y="6997700"/>
                  <a:pt x="8915400" y="6464300"/>
                </a:cubicBezTo>
                <a:cubicBezTo>
                  <a:pt x="9194800" y="5930900"/>
                  <a:pt x="8830733" y="5173133"/>
                  <a:pt x="8636000" y="4508500"/>
                </a:cubicBezTo>
                <a:lnTo>
                  <a:pt x="689610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FBB10D"/>
          </a:solidFill>
          <a:ln w="9525">
            <a:noFill/>
          </a:ln>
        </p:spPr>
        <p:txBody>
          <a:bodyPr lIns="21600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下载客户端</a:t>
            </a:r>
            <a:endParaRPr lang="zh-CN" altLang="en-US" dirty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“超星学习通”</a:t>
            </a:r>
            <a:endParaRPr lang="zh-CN" altLang="en-US" dirty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1" name="MH_SubTitle_2"/>
          <p:cNvSpPr/>
          <p:nvPr/>
        </p:nvSpPr>
        <p:spPr>
          <a:xfrm>
            <a:off x="3135312" y="1615276"/>
            <a:ext cx="3082926" cy="2336400"/>
          </a:xfrm>
          <a:custGeom>
            <a:avLst/>
            <a:gdLst>
              <a:gd name="txL" fmla="*/ 0 w 9017122"/>
              <a:gd name="txT" fmla="*/ 0 h 9436100"/>
              <a:gd name="txR" fmla="*/ 9017122 w 9017122"/>
              <a:gd name="txB" fmla="*/ 9436100 h 9436100"/>
            </a:gdLst>
            <a:ahLst/>
            <a:cxnLst>
              <a:cxn ang="0">
                <a:pos x="0" y="47114"/>
              </a:cxn>
              <a:cxn ang="0">
                <a:pos x="47097" y="182322"/>
              </a:cxn>
              <a:cxn ang="0">
                <a:pos x="134424" y="148949"/>
              </a:cxn>
              <a:cxn ang="0">
                <a:pos x="172200" y="124902"/>
              </a:cxn>
              <a:cxn ang="0">
                <a:pos x="166803" y="87112"/>
              </a:cxn>
              <a:cxn ang="0">
                <a:pos x="133197" y="0"/>
              </a:cxn>
              <a:cxn ang="0">
                <a:pos x="0" y="47114"/>
              </a:cxn>
            </a:cxnLst>
            <a:rect l="txL" t="txT" r="txR" b="txB"/>
            <a:pathLst>
              <a:path w="9017122" h="9436100">
                <a:moveTo>
                  <a:pt x="0" y="2438400"/>
                </a:moveTo>
                <a:lnTo>
                  <a:pt x="2438400" y="9436100"/>
                </a:lnTo>
                <a:lnTo>
                  <a:pt x="6959600" y="7708900"/>
                </a:lnTo>
                <a:cubicBezTo>
                  <a:pt x="7632700" y="7480300"/>
                  <a:pt x="8636000" y="6997700"/>
                  <a:pt x="8915400" y="6464300"/>
                </a:cubicBezTo>
                <a:cubicBezTo>
                  <a:pt x="9194800" y="5930900"/>
                  <a:pt x="8830733" y="5173133"/>
                  <a:pt x="8636000" y="4508500"/>
                </a:cubicBezTo>
                <a:lnTo>
                  <a:pt x="689610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8ECA52"/>
          </a:solidFill>
          <a:ln w="9525">
            <a:noFill/>
          </a:ln>
        </p:spPr>
        <p:txBody>
          <a:bodyPr lIns="21600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选择“新用户注册</a:t>
            </a:r>
            <a:r>
              <a:rPr lang="en-US" altLang="zh-CN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绑定</a:t>
            </a:r>
            <a:endParaRPr lang="en-US" altLang="zh-CN" dirty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学校</a:t>
            </a:r>
            <a:r>
              <a:rPr lang="en-US" altLang="zh-CN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验证学号”</a:t>
            </a:r>
            <a:endParaRPr lang="en-US" altLang="zh-CN" dirty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登录</a:t>
            </a:r>
            <a:endParaRPr lang="zh-CN" altLang="en-US" dirty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2" name="MH_SubTitle_3"/>
          <p:cNvSpPr/>
          <p:nvPr/>
        </p:nvSpPr>
        <p:spPr>
          <a:xfrm>
            <a:off x="6240074" y="1442749"/>
            <a:ext cx="2828068" cy="2336400"/>
          </a:xfrm>
          <a:custGeom>
            <a:avLst/>
            <a:gdLst>
              <a:gd name="txL" fmla="*/ 0 w 9017122"/>
              <a:gd name="txT" fmla="*/ 0 h 9436100"/>
              <a:gd name="txR" fmla="*/ 9017122 w 9017122"/>
              <a:gd name="txB" fmla="*/ 9436100 h 9436100"/>
            </a:gdLst>
            <a:ahLst/>
            <a:cxnLst>
              <a:cxn ang="0">
                <a:pos x="0" y="47114"/>
              </a:cxn>
              <a:cxn ang="0">
                <a:pos x="47097" y="182322"/>
              </a:cxn>
              <a:cxn ang="0">
                <a:pos x="134424" y="148949"/>
              </a:cxn>
              <a:cxn ang="0">
                <a:pos x="172200" y="124902"/>
              </a:cxn>
              <a:cxn ang="0">
                <a:pos x="166803" y="87112"/>
              </a:cxn>
              <a:cxn ang="0">
                <a:pos x="133197" y="0"/>
              </a:cxn>
              <a:cxn ang="0">
                <a:pos x="0" y="47114"/>
              </a:cxn>
            </a:cxnLst>
            <a:rect l="txL" t="txT" r="txR" b="txB"/>
            <a:pathLst>
              <a:path w="9017122" h="9436100">
                <a:moveTo>
                  <a:pt x="0" y="2438400"/>
                </a:moveTo>
                <a:lnTo>
                  <a:pt x="2438400" y="9436100"/>
                </a:lnTo>
                <a:lnTo>
                  <a:pt x="6959600" y="7708900"/>
                </a:lnTo>
                <a:cubicBezTo>
                  <a:pt x="7632700" y="7480300"/>
                  <a:pt x="8636000" y="6997700"/>
                  <a:pt x="8915400" y="6464300"/>
                </a:cubicBezTo>
                <a:cubicBezTo>
                  <a:pt x="9194800" y="5930900"/>
                  <a:pt x="8830733" y="5173133"/>
                  <a:pt x="8636000" y="4508500"/>
                </a:cubicBezTo>
                <a:lnTo>
                  <a:pt x="689610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ED6D79"/>
          </a:solidFill>
          <a:ln w="9525">
            <a:noFill/>
          </a:ln>
        </p:spPr>
        <p:txBody>
          <a:bodyPr lIns="21600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登录查看课程</a:t>
            </a:r>
            <a:endParaRPr lang="en-US" altLang="zh-CN" dirty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进行学习</a:t>
            </a:r>
            <a:endParaRPr lang="zh-CN" altLang="en-US" dirty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4583" name="MH_Other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2078" y="2125266"/>
            <a:ext cx="296863" cy="3012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4" name="MH_PageTitle"/>
          <p:cNvSpPr>
            <a:spLocks noGrp="1"/>
          </p:cNvSpPr>
          <p:nvPr>
            <p:ph type="title" idx="4294967295"/>
          </p:nvPr>
        </p:nvSpPr>
        <p:spPr>
          <a:xfrm>
            <a:off x="159317" y="801914"/>
            <a:ext cx="3660778" cy="523875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一、手机客户端登录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585" name="MH_Other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8" y="2125266"/>
            <a:ext cx="296863" cy="3012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6" name="MH_Other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8" y="2125266"/>
            <a:ext cx="296863" cy="3012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MH_Other_1"/>
          <p:cNvSpPr txBox="1"/>
          <p:nvPr/>
        </p:nvSpPr>
        <p:spPr>
          <a:xfrm>
            <a:off x="611191" y="1770460"/>
            <a:ext cx="1265237" cy="831056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ctr"/>
          <a:lstStyle/>
          <a:p>
            <a:pPr algn="ctr"/>
            <a:r>
              <a:rPr lang="en-US" altLang="zh-CN" sz="7200" dirty="0">
                <a:solidFill>
                  <a:srgbClr val="6A8C8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sz="7200" dirty="0">
              <a:solidFill>
                <a:srgbClr val="6A8C8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2" name="MH_SubTitle_1"/>
          <p:cNvSpPr txBox="1"/>
          <p:nvPr/>
        </p:nvSpPr>
        <p:spPr>
          <a:xfrm flipH="1">
            <a:off x="1957391" y="1654969"/>
            <a:ext cx="2479675" cy="88820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扫码或在应用市场下载“超星学习通”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603" name="MH_Other_2"/>
          <p:cNvCxnSpPr/>
          <p:nvPr/>
        </p:nvCxnSpPr>
        <p:spPr>
          <a:xfrm>
            <a:off x="763591" y="2583656"/>
            <a:ext cx="3673475" cy="0"/>
          </a:xfrm>
          <a:prstGeom prst="line">
            <a:avLst/>
          </a:prstGeom>
          <a:ln w="38100" cap="flat" cmpd="sng">
            <a:solidFill>
              <a:srgbClr val="F57454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04" name="MH_Other_3"/>
          <p:cNvSpPr txBox="1"/>
          <p:nvPr/>
        </p:nvSpPr>
        <p:spPr>
          <a:xfrm>
            <a:off x="611191" y="3199210"/>
            <a:ext cx="1265237" cy="831056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ctr"/>
          <a:lstStyle/>
          <a:p>
            <a:pPr algn="ctr"/>
            <a:r>
              <a:rPr lang="en-US" altLang="zh-CN" sz="7200" dirty="0">
                <a:solidFill>
                  <a:srgbClr val="E98E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en-US" altLang="zh-CN" sz="7200" dirty="0">
              <a:solidFill>
                <a:srgbClr val="E98E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5" name="MH_SubTitle_3"/>
          <p:cNvSpPr txBox="1"/>
          <p:nvPr/>
        </p:nvSpPr>
        <p:spPr>
          <a:xfrm flipH="1">
            <a:off x="1957391" y="3248025"/>
            <a:ext cx="2479675" cy="73461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手机播放视频卡的话，</a:t>
            </a:r>
            <a:r>
              <a:rPr lang="en-US" altLang="x-none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点击视频</a:t>
            </a:r>
            <a:r>
              <a:rPr lang="zh-CN" altLang="en-US" sz="1600" dirty="0">
                <a:ea typeface="微软雅黑" panose="020B0503020204020204" pitchFamily="34" charset="-122"/>
              </a:rPr>
              <a:t>右下</a:t>
            </a:r>
            <a:r>
              <a:rPr lang="en-US" altLang="x-none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角，手动切换公网标清和本地标清</a:t>
            </a:r>
            <a:endParaRPr lang="en-US" altLang="x-none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606" name="MH_Other_4"/>
          <p:cNvCxnSpPr/>
          <p:nvPr/>
        </p:nvCxnSpPr>
        <p:spPr>
          <a:xfrm>
            <a:off x="763591" y="4012406"/>
            <a:ext cx="3673475" cy="0"/>
          </a:xfrm>
          <a:prstGeom prst="line">
            <a:avLst/>
          </a:prstGeom>
          <a:ln w="38100" cap="flat" cmpd="sng">
            <a:solidFill>
              <a:srgbClr val="7F80C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07" name="MH_Other_5"/>
          <p:cNvSpPr txBox="1"/>
          <p:nvPr/>
        </p:nvSpPr>
        <p:spPr>
          <a:xfrm>
            <a:off x="4706941" y="1770460"/>
            <a:ext cx="1265237" cy="831056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ctr"/>
          <a:lstStyle/>
          <a:p>
            <a:pPr algn="ctr"/>
            <a:r>
              <a:rPr lang="en-US" altLang="zh-CN" sz="7200" dirty="0">
                <a:solidFill>
                  <a:srgbClr val="FDC2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7200" dirty="0">
              <a:solidFill>
                <a:srgbClr val="FDC2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8" name="MH_SubTitle_2"/>
          <p:cNvSpPr txBox="1"/>
          <p:nvPr/>
        </p:nvSpPr>
        <p:spPr>
          <a:xfrm flipH="1">
            <a:off x="6053140" y="1654969"/>
            <a:ext cx="2479675" cy="91678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手机看视频的时候一定要下载客户端，用网页看不</a:t>
            </a:r>
            <a:r>
              <a:rPr lang="zh-CN" altLang="en-US" sz="1600" dirty="0">
                <a:ea typeface="微软雅黑" panose="020B0503020204020204" pitchFamily="34" charset="-122"/>
              </a:rPr>
              <a:t>记录成绩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609" name="MH_Other_6"/>
          <p:cNvCxnSpPr/>
          <p:nvPr/>
        </p:nvCxnSpPr>
        <p:spPr>
          <a:xfrm>
            <a:off x="4859341" y="2583656"/>
            <a:ext cx="3673475" cy="0"/>
          </a:xfrm>
          <a:prstGeom prst="line">
            <a:avLst/>
          </a:prstGeom>
          <a:ln w="38100" cap="flat" cmpd="sng">
            <a:solidFill>
              <a:srgbClr val="FDC23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10" name="MH_Other_7"/>
          <p:cNvSpPr txBox="1"/>
          <p:nvPr/>
        </p:nvSpPr>
        <p:spPr>
          <a:xfrm>
            <a:off x="4706941" y="3199210"/>
            <a:ext cx="1265237" cy="831056"/>
          </a:xfrm>
          <a:prstGeom prst="rect">
            <a:avLst/>
          </a:prstGeom>
          <a:noFill/>
          <a:ln w="9525">
            <a:noFill/>
          </a:ln>
        </p:spPr>
        <p:txBody>
          <a:bodyPr tIns="0" rIns="0" bIns="0" anchor="ctr"/>
          <a:lstStyle/>
          <a:p>
            <a:pPr algn="ctr"/>
            <a:r>
              <a:rPr lang="en-US" altLang="zh-CN" sz="7200" dirty="0">
                <a:solidFill>
                  <a:srgbClr val="33B0E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7200" dirty="0">
              <a:solidFill>
                <a:srgbClr val="33B0E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11" name="MH_SubTitle_4"/>
          <p:cNvSpPr txBox="1"/>
          <p:nvPr/>
        </p:nvSpPr>
        <p:spPr>
          <a:xfrm flipH="1">
            <a:off x="6053140" y="2895600"/>
            <a:ext cx="2479675" cy="108704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just">
              <a:lnSpc>
                <a:spcPct val="120000"/>
              </a:lnSpc>
            </a:pPr>
            <a:r>
              <a:rPr lang="en-US" altLang="x-none" sz="1600" dirty="0">
                <a:latin typeface="Arial" panose="020B0604020202020204" pitchFamily="34" charset="0"/>
                <a:ea typeface="微软雅黑" panose="020B0503020204020204" pitchFamily="34" charset="-122"/>
              </a:rPr>
              <a:t>目前平台支持的移动终端包括安卓系统手机、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iOS</a:t>
            </a:r>
            <a:r>
              <a:rPr lang="en-US" altLang="x-none" sz="1600" dirty="0">
                <a:latin typeface="Arial" panose="020B0604020202020204" pitchFamily="34" charset="0"/>
                <a:ea typeface="微软雅黑" panose="020B0503020204020204" pitchFamily="34" charset="-122"/>
              </a:rPr>
              <a:t>系统手机和安卓平板电脑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x-none" sz="1600" dirty="0">
                <a:latin typeface="Arial" panose="020B0604020202020204" pitchFamily="34" charset="0"/>
                <a:ea typeface="微软雅黑" panose="020B0503020204020204" pitchFamily="34" charset="-122"/>
              </a:rPr>
              <a:t>暂时不支持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iPad</a:t>
            </a:r>
            <a:r>
              <a:rPr lang="en-US" altLang="x-none" sz="16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x-none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612" name="MH_Other_8"/>
          <p:cNvCxnSpPr/>
          <p:nvPr/>
        </p:nvCxnSpPr>
        <p:spPr>
          <a:xfrm>
            <a:off x="4859341" y="4012406"/>
            <a:ext cx="3673475" cy="0"/>
          </a:xfrm>
          <a:prstGeom prst="line">
            <a:avLst/>
          </a:prstGeom>
          <a:ln w="38100" cap="flat" cmpd="sng">
            <a:solidFill>
              <a:srgbClr val="33B0E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13" name="MH_PageTitle"/>
          <p:cNvSpPr>
            <a:spLocks noGrp="1"/>
          </p:cNvSpPr>
          <p:nvPr>
            <p:ph type="title" idx="4294967295"/>
          </p:nvPr>
        </p:nvSpPr>
        <p:spPr>
          <a:xfrm>
            <a:off x="0" y="879475"/>
            <a:ext cx="7886700" cy="388938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手机客户端常见问题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3" y="1226592"/>
            <a:ext cx="1815326" cy="32272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20" y="1226593"/>
            <a:ext cx="7056780" cy="32272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MH_SubTitle_1"/>
          <p:cNvSpPr/>
          <p:nvPr/>
        </p:nvSpPr>
        <p:spPr>
          <a:xfrm>
            <a:off x="874713" y="2351314"/>
            <a:ext cx="2365230" cy="1323539"/>
          </a:xfrm>
          <a:custGeom>
            <a:avLst/>
            <a:gdLst>
              <a:gd name="txL" fmla="*/ 0 w 2336977"/>
              <a:gd name="txT" fmla="*/ 0 h 1170423"/>
              <a:gd name="txR" fmla="*/ 2336977 w 2336977"/>
              <a:gd name="txB" fmla="*/ 1170423 h 1170423"/>
            </a:gdLst>
            <a:ahLst/>
            <a:cxnLst>
              <a:cxn ang="0">
                <a:pos x="1846" y="45141"/>
              </a:cxn>
              <a:cxn ang="0">
                <a:pos x="1420617" y="45141"/>
              </a:cxn>
              <a:cxn ang="0">
                <a:pos x="1416232" y="104884"/>
              </a:cxn>
              <a:cxn ang="0">
                <a:pos x="999361" y="652203"/>
              </a:cxn>
              <a:cxn ang="0">
                <a:pos x="231642" y="527355"/>
              </a:cxn>
              <a:cxn ang="0">
                <a:pos x="3288" y="80409"/>
              </a:cxn>
              <a:cxn ang="0">
                <a:pos x="0" y="0"/>
              </a:cxn>
              <a:cxn ang="0">
                <a:pos x="709644" y="0"/>
              </a:cxn>
              <a:cxn ang="0">
                <a:pos x="711350" y="570"/>
              </a:cxn>
              <a:cxn ang="0">
                <a:pos x="1423889" y="570"/>
              </a:cxn>
              <a:cxn ang="0">
                <a:pos x="1422227" y="23210"/>
              </a:cxn>
              <a:cxn ang="0">
                <a:pos x="949" y="23210"/>
              </a:cxn>
            </a:cxnLst>
            <a:rect l="txL" t="txT" r="txR" b="txB"/>
            <a:pathLst>
              <a:path w="2336977" h="1170423">
                <a:moveTo>
                  <a:pt x="3030" y="74100"/>
                </a:moveTo>
                <a:lnTo>
                  <a:pt x="2331608" y="74100"/>
                </a:lnTo>
                <a:lnTo>
                  <a:pt x="2324410" y="172170"/>
                </a:lnTo>
                <a:cubicBezTo>
                  <a:pt x="2266324" y="565225"/>
                  <a:pt x="2010816" y="906836"/>
                  <a:pt x="1640215" y="1070609"/>
                </a:cubicBezTo>
                <a:cubicBezTo>
                  <a:pt x="1216672" y="1257778"/>
                  <a:pt x="722581" y="1177415"/>
                  <a:pt x="380185" y="865668"/>
                </a:cubicBezTo>
                <a:cubicBezTo>
                  <a:pt x="166188" y="670825"/>
                  <a:pt x="36639" y="408536"/>
                  <a:pt x="5397" y="131995"/>
                </a:cubicBezTo>
                <a:lnTo>
                  <a:pt x="3030" y="74100"/>
                </a:lnTo>
                <a:close/>
                <a:moveTo>
                  <a:pt x="0" y="0"/>
                </a:moveTo>
                <a:lnTo>
                  <a:pt x="1164712" y="0"/>
                </a:lnTo>
                <a:lnTo>
                  <a:pt x="1167513" y="936"/>
                </a:lnTo>
                <a:lnTo>
                  <a:pt x="2336977" y="936"/>
                </a:lnTo>
                <a:lnTo>
                  <a:pt x="2334250" y="38100"/>
                </a:lnTo>
                <a:lnTo>
                  <a:pt x="155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72CC36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ea typeface="微软雅黑" panose="020B0503020204020204" pitchFamily="34" charset="-122"/>
              </a:rPr>
              <a:t>正确的</a:t>
            </a:r>
            <a:endParaRPr lang="en-US" altLang="zh-CN" sz="1600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ea typeface="微软雅黑" panose="020B0503020204020204" pitchFamily="34" charset="-122"/>
              </a:rPr>
              <a:t>学习网址</a:t>
            </a:r>
            <a:endParaRPr lang="zh-CN" altLang="en-US" sz="16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18" name="MH_SubTitle_2"/>
          <p:cNvSpPr/>
          <p:nvPr/>
        </p:nvSpPr>
        <p:spPr>
          <a:xfrm>
            <a:off x="3581399" y="2351314"/>
            <a:ext cx="2393503" cy="1323539"/>
          </a:xfrm>
          <a:custGeom>
            <a:avLst/>
            <a:gdLst>
              <a:gd name="txL" fmla="*/ 0 w 2336977"/>
              <a:gd name="txT" fmla="*/ 0 h 1170423"/>
              <a:gd name="txR" fmla="*/ 2336977 w 2336977"/>
              <a:gd name="txB" fmla="*/ 1170423 h 1170423"/>
            </a:gdLst>
            <a:ahLst/>
            <a:cxnLst>
              <a:cxn ang="0">
                <a:pos x="1846" y="45141"/>
              </a:cxn>
              <a:cxn ang="0">
                <a:pos x="1420617" y="45141"/>
              </a:cxn>
              <a:cxn ang="0">
                <a:pos x="1416232" y="104884"/>
              </a:cxn>
              <a:cxn ang="0">
                <a:pos x="999361" y="652204"/>
              </a:cxn>
              <a:cxn ang="0">
                <a:pos x="231642" y="527357"/>
              </a:cxn>
              <a:cxn ang="0">
                <a:pos x="3288" y="80409"/>
              </a:cxn>
              <a:cxn ang="0">
                <a:pos x="0" y="0"/>
              </a:cxn>
              <a:cxn ang="0">
                <a:pos x="709644" y="0"/>
              </a:cxn>
              <a:cxn ang="0">
                <a:pos x="711350" y="570"/>
              </a:cxn>
              <a:cxn ang="0">
                <a:pos x="1423889" y="570"/>
              </a:cxn>
              <a:cxn ang="0">
                <a:pos x="1422227" y="23211"/>
              </a:cxn>
              <a:cxn ang="0">
                <a:pos x="949" y="23211"/>
              </a:cxn>
            </a:cxnLst>
            <a:rect l="txL" t="txT" r="txR" b="txB"/>
            <a:pathLst>
              <a:path w="2336977" h="1170423">
                <a:moveTo>
                  <a:pt x="3030" y="74100"/>
                </a:moveTo>
                <a:lnTo>
                  <a:pt x="2331608" y="74100"/>
                </a:lnTo>
                <a:lnTo>
                  <a:pt x="2324410" y="172170"/>
                </a:lnTo>
                <a:cubicBezTo>
                  <a:pt x="2266324" y="565225"/>
                  <a:pt x="2010816" y="906836"/>
                  <a:pt x="1640215" y="1070609"/>
                </a:cubicBezTo>
                <a:cubicBezTo>
                  <a:pt x="1216672" y="1257778"/>
                  <a:pt x="722581" y="1177415"/>
                  <a:pt x="380185" y="865668"/>
                </a:cubicBezTo>
                <a:cubicBezTo>
                  <a:pt x="166188" y="670825"/>
                  <a:pt x="36639" y="408536"/>
                  <a:pt x="5397" y="131995"/>
                </a:cubicBezTo>
                <a:lnTo>
                  <a:pt x="3030" y="74100"/>
                </a:lnTo>
                <a:close/>
                <a:moveTo>
                  <a:pt x="0" y="0"/>
                </a:moveTo>
                <a:lnTo>
                  <a:pt x="1164712" y="0"/>
                </a:lnTo>
                <a:lnTo>
                  <a:pt x="1167513" y="936"/>
                </a:lnTo>
                <a:lnTo>
                  <a:pt x="2336977" y="936"/>
                </a:lnTo>
                <a:lnTo>
                  <a:pt x="2334250" y="38100"/>
                </a:lnTo>
                <a:lnTo>
                  <a:pt x="155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72CC36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ea typeface="微软雅黑" panose="020B0503020204020204" pitchFamily="34" charset="-122"/>
              </a:rPr>
              <a:t>“登录”按钮</a:t>
            </a:r>
            <a:endParaRPr lang="zh-CN" altLang="en-US" sz="1600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9219" name="MH_SubTitle_3"/>
          <p:cNvSpPr/>
          <p:nvPr/>
        </p:nvSpPr>
        <p:spPr>
          <a:xfrm>
            <a:off x="6316663" y="2351314"/>
            <a:ext cx="2365230" cy="1323539"/>
          </a:xfrm>
          <a:custGeom>
            <a:avLst/>
            <a:gdLst>
              <a:gd name="txL" fmla="*/ 0 w 2336977"/>
              <a:gd name="txT" fmla="*/ 0 h 1170423"/>
              <a:gd name="txR" fmla="*/ 2336977 w 2336977"/>
              <a:gd name="txB" fmla="*/ 1170423 h 1170423"/>
            </a:gdLst>
            <a:ahLst/>
            <a:cxnLst>
              <a:cxn ang="0">
                <a:pos x="1846" y="45141"/>
              </a:cxn>
              <a:cxn ang="0">
                <a:pos x="1420617" y="45141"/>
              </a:cxn>
              <a:cxn ang="0">
                <a:pos x="1416232" y="104884"/>
              </a:cxn>
              <a:cxn ang="0">
                <a:pos x="999361" y="652203"/>
              </a:cxn>
              <a:cxn ang="0">
                <a:pos x="231642" y="527355"/>
              </a:cxn>
              <a:cxn ang="0">
                <a:pos x="3288" y="80409"/>
              </a:cxn>
              <a:cxn ang="0">
                <a:pos x="0" y="0"/>
              </a:cxn>
              <a:cxn ang="0">
                <a:pos x="709644" y="0"/>
              </a:cxn>
              <a:cxn ang="0">
                <a:pos x="711350" y="570"/>
              </a:cxn>
              <a:cxn ang="0">
                <a:pos x="1423889" y="570"/>
              </a:cxn>
              <a:cxn ang="0">
                <a:pos x="1422227" y="23210"/>
              </a:cxn>
              <a:cxn ang="0">
                <a:pos x="949" y="23210"/>
              </a:cxn>
            </a:cxnLst>
            <a:rect l="txL" t="txT" r="txR" b="txB"/>
            <a:pathLst>
              <a:path w="2336977" h="1170423">
                <a:moveTo>
                  <a:pt x="3030" y="74100"/>
                </a:moveTo>
                <a:lnTo>
                  <a:pt x="2331608" y="74100"/>
                </a:lnTo>
                <a:lnTo>
                  <a:pt x="2324410" y="172170"/>
                </a:lnTo>
                <a:cubicBezTo>
                  <a:pt x="2266324" y="565225"/>
                  <a:pt x="2010816" y="906836"/>
                  <a:pt x="1640215" y="1070609"/>
                </a:cubicBezTo>
                <a:cubicBezTo>
                  <a:pt x="1216672" y="1257778"/>
                  <a:pt x="722581" y="1177415"/>
                  <a:pt x="380185" y="865668"/>
                </a:cubicBezTo>
                <a:cubicBezTo>
                  <a:pt x="166188" y="670825"/>
                  <a:pt x="36639" y="408536"/>
                  <a:pt x="5397" y="131995"/>
                </a:cubicBezTo>
                <a:lnTo>
                  <a:pt x="3030" y="74100"/>
                </a:lnTo>
                <a:close/>
                <a:moveTo>
                  <a:pt x="0" y="0"/>
                </a:moveTo>
                <a:lnTo>
                  <a:pt x="1164712" y="0"/>
                </a:lnTo>
                <a:lnTo>
                  <a:pt x="1167513" y="936"/>
                </a:lnTo>
                <a:lnTo>
                  <a:pt x="2336977" y="936"/>
                </a:lnTo>
                <a:lnTo>
                  <a:pt x="2334250" y="38100"/>
                </a:lnTo>
                <a:lnTo>
                  <a:pt x="155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72CC36"/>
          </a:solidFill>
          <a:ln w="9525">
            <a:noFill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正确的</a:t>
            </a:r>
            <a:endParaRPr lang="en-US" altLang="zh-CN" sz="16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学号和密码</a:t>
            </a:r>
            <a:endParaRPr lang="zh-CN" altLang="en-US" sz="16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MH_PageTitle"/>
          <p:cNvSpPr>
            <a:spLocks noGrp="1"/>
          </p:cNvSpPr>
          <p:nvPr>
            <p:ph type="title" idx="4294967295"/>
          </p:nvPr>
        </p:nvSpPr>
        <p:spPr>
          <a:xfrm>
            <a:off x="250371" y="779462"/>
            <a:ext cx="7462158" cy="993776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二、如何网页登录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/>
          <p:nvPr/>
        </p:nvSpPr>
        <p:spPr>
          <a:xfrm>
            <a:off x="230191" y="790866"/>
            <a:ext cx="2295525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）登录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71" y="1160198"/>
            <a:ext cx="7158401" cy="398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/>
          <p:nvPr/>
        </p:nvSpPr>
        <p:spPr>
          <a:xfrm>
            <a:off x="230191" y="790866"/>
            <a:ext cx="2295525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2）找回密码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9" y="1160198"/>
            <a:ext cx="6564085" cy="383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WPS 演示</Application>
  <PresentationFormat>全屏显示(16:9)</PresentationFormat>
  <Paragraphs>219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Symbol</vt:lpstr>
      <vt:lpstr>Calibri</vt:lpstr>
      <vt:lpstr>华文新魏</vt:lpstr>
      <vt:lpstr>黑体</vt:lpstr>
      <vt:lpstr>幼圆</vt:lpstr>
      <vt:lpstr>微软雅黑</vt:lpstr>
      <vt:lpstr>Bodoni MT</vt:lpstr>
      <vt:lpstr>Wingdings 2</vt:lpstr>
      <vt:lpstr>Candara</vt:lpstr>
      <vt:lpstr>Arial Unicode MS</vt:lpstr>
      <vt:lpstr>Wingdings</vt:lpstr>
      <vt:lpstr>Bodoni MT Black</vt:lpstr>
      <vt:lpstr>Bell MT</vt:lpstr>
      <vt:lpstr>华文仿宋</vt:lpstr>
      <vt:lpstr>华文新魏</vt:lpstr>
      <vt:lpstr>Segoe Print</vt:lpstr>
      <vt:lpstr>PMingLiU-ExtB</vt:lpstr>
      <vt:lpstr>仿宋</vt:lpstr>
      <vt:lpstr>默认设计模板</vt:lpstr>
      <vt:lpstr>波形</vt:lpstr>
      <vt:lpstr>1_波形</vt:lpstr>
      <vt:lpstr>尔雅通识课学习手册 （学生版）</vt:lpstr>
      <vt:lpstr>PowerPoint 演示文稿</vt:lpstr>
      <vt:lpstr>PowerPoint 演示文稿</vt:lpstr>
      <vt:lpstr>一、手机客户端登录</vt:lpstr>
      <vt:lpstr>手机客户端常见问题</vt:lpstr>
      <vt:lpstr>PowerPoint 演示文稿</vt:lpstr>
      <vt:lpstr>二、如何网页登录</vt:lpstr>
      <vt:lpstr>PowerPoint 演示文稿</vt:lpstr>
      <vt:lpstr>PowerPoint 演示文稿</vt:lpstr>
      <vt:lpstr>PowerPoint 演示文稿</vt:lpstr>
      <vt:lpstr>三、如何参加学习</vt:lpstr>
      <vt:lpstr>常见问题应急处理办法</vt:lpstr>
      <vt:lpstr>PowerPoint 演示文稿</vt:lpstr>
      <vt:lpstr>四、如何做作业</vt:lpstr>
      <vt:lpstr>注意事项</vt:lpstr>
      <vt:lpstr>五、如何考试</vt:lpstr>
      <vt:lpstr>注意事项</vt:lpstr>
      <vt:lpstr>六、如何查看统计</vt:lpstr>
      <vt:lpstr>统计功能详解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gesumei</dc:creator>
  <cp:lastModifiedBy>焦丽娟</cp:lastModifiedBy>
  <cp:revision>36</cp:revision>
  <dcterms:created xsi:type="dcterms:W3CDTF">2013-01-25T01:44:00Z</dcterms:created>
  <dcterms:modified xsi:type="dcterms:W3CDTF">2019-09-10T01:35:44Z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