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8B3D-BB0F-4FB7-8E47-DCDB7FE933CC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B6ED-8266-41E5-B603-FB2A1CB24B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7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8B3D-BB0F-4FB7-8E47-DCDB7FE933CC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B6ED-8266-41E5-B603-FB2A1CB24B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96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8B3D-BB0F-4FB7-8E47-DCDB7FE933CC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B6ED-8266-41E5-B603-FB2A1CB24B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77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8B3D-BB0F-4FB7-8E47-DCDB7FE933CC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B6ED-8266-41E5-B603-FB2A1CB24B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45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8B3D-BB0F-4FB7-8E47-DCDB7FE933CC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B6ED-8266-41E5-B603-FB2A1CB24B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51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8B3D-BB0F-4FB7-8E47-DCDB7FE933CC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B6ED-8266-41E5-B603-FB2A1CB24B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900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8B3D-BB0F-4FB7-8E47-DCDB7FE933CC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B6ED-8266-41E5-B603-FB2A1CB24B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73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8B3D-BB0F-4FB7-8E47-DCDB7FE933CC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B6ED-8266-41E5-B603-FB2A1CB24B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87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8B3D-BB0F-4FB7-8E47-DCDB7FE933CC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B6ED-8266-41E5-B603-FB2A1CB24B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02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3B8B3D-BB0F-4FB7-8E47-DCDB7FE933CC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8B6ED-8266-41E5-B603-FB2A1CB24B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558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8B3D-BB0F-4FB7-8E47-DCDB7FE933CC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B6ED-8266-41E5-B603-FB2A1CB24B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15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3B8B3D-BB0F-4FB7-8E47-DCDB7FE933CC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6D8B6ED-8266-41E5-B603-FB2A1CB24B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99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E57879-A80D-4F01-81D3-2CA40DE86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901952"/>
            <a:ext cx="10058400" cy="209134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5400" dirty="0"/>
              <a:t>Dark Channel Prior</a:t>
            </a:r>
            <a:r>
              <a:rPr lang="ja-JP" altLang="en-US" sz="5400" dirty="0"/>
              <a:t>による画像霧除去</a:t>
            </a:r>
            <a:br>
              <a:rPr lang="en-US" altLang="ja-JP" sz="5400" dirty="0"/>
            </a:br>
            <a:br>
              <a:rPr lang="en-US" altLang="ja-JP" sz="5400" dirty="0"/>
            </a:br>
            <a:r>
              <a:rPr lang="en-US" altLang="ja-JP" sz="2000" dirty="0"/>
              <a:t>2021/07/20</a:t>
            </a:r>
            <a:endParaRPr kumimoji="1" lang="ja-JP" altLang="en-US" sz="2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E17B8B-3FB9-42AC-993A-3654395E5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kumimoji="1" lang="ja-JP" altLang="en-US" dirty="0"/>
              <a:t>情報科学部</a:t>
            </a:r>
            <a:r>
              <a:rPr kumimoji="1" lang="en-US" altLang="ja-JP" dirty="0"/>
              <a:t>3</a:t>
            </a:r>
            <a:r>
              <a:rPr kumimoji="1" lang="ja-JP" altLang="en-US" dirty="0"/>
              <a:t>年</a:t>
            </a:r>
            <a:endParaRPr kumimoji="1" lang="en-US" altLang="ja-JP" dirty="0"/>
          </a:p>
          <a:p>
            <a:pPr algn="ctr"/>
            <a:r>
              <a:rPr lang="en-US" altLang="ja-JP" dirty="0"/>
              <a:t>19K1142</a:t>
            </a:r>
          </a:p>
          <a:p>
            <a:pPr algn="ctr"/>
            <a:r>
              <a:rPr kumimoji="1" lang="ja-JP" altLang="en-US" dirty="0"/>
              <a:t>リ　イーセイ</a:t>
            </a:r>
          </a:p>
        </p:txBody>
      </p:sp>
    </p:spTree>
    <p:extLst>
      <p:ext uri="{BB962C8B-B14F-4D97-AF65-F5344CB8AC3E}">
        <p14:creationId xmlns:p14="http://schemas.microsoft.com/office/powerpoint/2010/main" val="137546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AD984-63F0-4469-8CF2-FBFE9699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Dark</a:t>
            </a:r>
            <a:r>
              <a:rPr lang="ja-JP" altLang="en-US" dirty="0"/>
              <a:t> </a:t>
            </a:r>
            <a:r>
              <a:rPr lang="en-US" altLang="ja-JP" dirty="0"/>
              <a:t>Channel</a:t>
            </a:r>
            <a:r>
              <a:rPr lang="ja-JP" altLang="en-US" dirty="0"/>
              <a:t> </a:t>
            </a:r>
            <a:r>
              <a:rPr lang="en-US" altLang="ja-JP" dirty="0"/>
              <a:t>Prior</a:t>
            </a:r>
            <a:endParaRPr kumimoji="1" lang="ja-JP" altLang="en-US" dirty="0"/>
          </a:p>
        </p:txBody>
      </p:sp>
      <p:pic>
        <p:nvPicPr>
          <p:cNvPr id="5" name="コンテンツ プレースホルダー 4" descr="山と湖の景色&#10;&#10;自動的に生成された説明">
            <a:extLst>
              <a:ext uri="{FF2B5EF4-FFF2-40B4-BE49-F238E27FC236}">
                <a16:creationId xmlns:a16="http://schemas.microsoft.com/office/drawing/2014/main" id="{5AD0D7F9-9E1C-413F-8676-AD9B6FA21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69" y="1883339"/>
            <a:ext cx="4417806" cy="2485016"/>
          </a:xfr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DD66E993-DCDB-469D-9B2C-D467068755EA}"/>
              </a:ext>
            </a:extLst>
          </p:cNvPr>
          <p:cNvSpPr/>
          <p:nvPr/>
        </p:nvSpPr>
        <p:spPr>
          <a:xfrm rot="10800000">
            <a:off x="3490385" y="3791139"/>
            <a:ext cx="942200" cy="2288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8BA9E5D-E28A-4A9C-B6EA-10F8E8645C27}"/>
              </a:ext>
            </a:extLst>
          </p:cNvPr>
          <p:cNvSpPr txBox="1"/>
          <p:nvPr/>
        </p:nvSpPr>
        <p:spPr>
          <a:xfrm>
            <a:off x="4432585" y="3720908"/>
            <a:ext cx="15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highlight>
                  <a:srgbClr val="FFFF00"/>
                </a:highlight>
              </a:rPr>
              <a:t>RGB: (82,44,0)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4089A2D-5AD1-4599-B3AF-C4B05B4C2AD6}"/>
              </a:ext>
            </a:extLst>
          </p:cNvPr>
          <p:cNvSpPr txBox="1"/>
          <p:nvPr/>
        </p:nvSpPr>
        <p:spPr>
          <a:xfrm>
            <a:off x="1097280" y="4741701"/>
            <a:ext cx="102988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空ではないところに、多くの画素の</a:t>
            </a:r>
            <a:r>
              <a:rPr kumimoji="1" lang="en-US" altLang="ja-JP" sz="2000" dirty="0"/>
              <a:t>RGB</a:t>
            </a:r>
            <a:r>
              <a:rPr kumimoji="1" lang="ja-JP" altLang="en-US" sz="2000" dirty="0"/>
              <a:t>値は、少なくとも一つのチャンネルの値が</a:t>
            </a:r>
            <a:r>
              <a:rPr kumimoji="1" lang="en-US" altLang="ja-JP" sz="2000" dirty="0"/>
              <a:t>0</a:t>
            </a:r>
            <a:r>
              <a:rPr kumimoji="1" lang="ja-JP" altLang="en-US" sz="2000" dirty="0"/>
              <a:t>に近い。</a:t>
            </a:r>
            <a:endParaRPr kumimoji="1"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このような画素は</a:t>
            </a:r>
            <a:r>
              <a:rPr kumimoji="1" lang="en-US" altLang="ja-JP" sz="2000" dirty="0"/>
              <a:t>dark pixels</a:t>
            </a:r>
            <a:r>
              <a:rPr kumimoji="1" lang="ja-JP" altLang="en-US" sz="2000" dirty="0"/>
              <a:t>と呼ぶ。</a:t>
            </a:r>
            <a:endParaRPr kumimoji="1"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dark pixels</a:t>
            </a:r>
            <a:r>
              <a:rPr kumimoji="1" lang="ja-JP" altLang="en-US" sz="2000" dirty="0"/>
              <a:t>の最も値の低いチャンネルで、霧の透過率を推測できる。</a:t>
            </a:r>
          </a:p>
        </p:txBody>
      </p:sp>
      <p:pic>
        <p:nvPicPr>
          <p:cNvPr id="17" name="図 16" descr="屋外, 水, 草, 山 が含まれている画像&#10;&#10;自動的に生成された説明">
            <a:extLst>
              <a:ext uri="{FF2B5EF4-FFF2-40B4-BE49-F238E27FC236}">
                <a16:creationId xmlns:a16="http://schemas.microsoft.com/office/drawing/2014/main" id="{D4C64D7C-ED1E-4BA2-9C5E-E9707C52A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125" y="1879492"/>
            <a:ext cx="4417806" cy="2485016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7FDFAB-4F4A-4751-BD96-52191B7C98DB}"/>
              </a:ext>
            </a:extLst>
          </p:cNvPr>
          <p:cNvSpPr txBox="1"/>
          <p:nvPr/>
        </p:nvSpPr>
        <p:spPr>
          <a:xfrm>
            <a:off x="2883974" y="43645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元の画像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21F1AC9-1B7A-4CE9-B139-B38FEB8E2374}"/>
              </a:ext>
            </a:extLst>
          </p:cNvPr>
          <p:cNvSpPr txBox="1"/>
          <p:nvPr/>
        </p:nvSpPr>
        <p:spPr>
          <a:xfrm>
            <a:off x="8200032" y="4365208"/>
            <a:ext cx="182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Dark Channel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505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EE01F-5F44-4ACF-A2DB-731C9FCE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透過率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3E9DF9C-FBC0-4063-8514-C46703A84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>
                    <a:solidFill>
                      <a:schemeClr val="tx1"/>
                    </a:solidFill>
                  </a:rPr>
                  <a:t>透過率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ja-JP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は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ja-JP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kumimoji="1" lang="ja-JP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ja-JP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dirty="0">
                    <a:solidFill>
                      <a:schemeClr val="tx1"/>
                    </a:solidFill>
                  </a:rPr>
                  <a:t>で計算する。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は霧画像、</a:t>
                </a:r>
                <a14:m>
                  <m:oMath xmlns:m="http://schemas.openxmlformats.org/officeDocument/2006/math">
                    <m:r>
                      <a:rPr lang="ja-JP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は霧の除去率、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は大気光である。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ja-JP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の求め方：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ja-JP" altLang="en-US" dirty="0">
                    <a:solidFill>
                      <a:schemeClr val="tx1"/>
                    </a:solidFill>
                  </a:rPr>
                  <a:t>　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Dark Channel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画像から、最も明るい画素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(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総画素数の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)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を取り出し、座標を記録する。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ja-JP" altLang="en-US" dirty="0">
                    <a:solidFill>
                      <a:schemeClr val="tx1"/>
                    </a:solidFill>
                  </a:rPr>
                  <a:t>　元の画像から、これらの画素の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RGB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値の平均値</a:t>
                </a:r>
                <a:r>
                  <a:rPr lang="en-US" altLang="ja-JP" dirty="0" err="1">
                    <a:solidFill>
                      <a:schemeClr val="tx1"/>
                    </a:solidFill>
                  </a:rPr>
                  <a:t>avg_R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、</a:t>
                </a:r>
                <a:r>
                  <a:rPr lang="en-US" altLang="ja-JP" dirty="0" err="1">
                    <a:solidFill>
                      <a:schemeClr val="tx1"/>
                    </a:solidFill>
                  </a:rPr>
                  <a:t>avg_G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、</a:t>
                </a:r>
                <a:r>
                  <a:rPr lang="en-US" altLang="ja-JP" dirty="0" err="1">
                    <a:solidFill>
                      <a:schemeClr val="tx1"/>
                    </a:solidFill>
                  </a:rPr>
                  <a:t>avg_B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を計算する。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ja-JP" altLang="en-US" dirty="0">
                    <a:solidFill>
                      <a:schemeClr val="tx1"/>
                    </a:solidFill>
                  </a:rPr>
                  <a:t>　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ja-JP" dirty="0">
                            <a:solidFill>
                              <a:schemeClr val="tx1"/>
                            </a:solidFill>
                          </a:rPr>
                          <m:t>avg</m:t>
                        </m:r>
                        <m:r>
                          <m:rPr>
                            <m:nor/>
                          </m:rPr>
                          <a:rPr lang="en-US" altLang="ja-JP" dirty="0">
                            <a:solidFill>
                              <a:schemeClr val="tx1"/>
                            </a:solidFill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ja-JP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ja-JP" dirty="0">
                            <a:solidFill>
                              <a:schemeClr val="tx1"/>
                            </a:solidFill>
                          </a:rPr>
                          <m:t>avg</m:t>
                        </m:r>
                        <m:r>
                          <m:rPr>
                            <m:nor/>
                          </m:rPr>
                          <a:rPr lang="en-US" altLang="ja-JP" dirty="0">
                            <a:solidFill>
                              <a:schemeClr val="tx1"/>
                            </a:solidFill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ja-JP" dirty="0">
                            <a:solidFill>
                              <a:schemeClr val="tx1"/>
                            </a:solidFill>
                          </a:rPr>
                          <m:t>G</m:t>
                        </m:r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ja-JP" dirty="0">
                            <a:solidFill>
                              <a:schemeClr val="tx1"/>
                            </a:solidFill>
                          </a:rPr>
                          <m:t>avg</m:t>
                        </m:r>
                        <m:r>
                          <m:rPr>
                            <m:nor/>
                          </m:rPr>
                          <a:rPr lang="en-US" altLang="ja-JP" dirty="0">
                            <a:solidFill>
                              <a:schemeClr val="tx1"/>
                            </a:solidFill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ja-JP" dirty="0">
                            <a:solidFill>
                              <a:schemeClr val="tx1"/>
                            </a:solidFill>
                          </a:rPr>
                          <m:t>B</m:t>
                        </m:r>
                      </m:e>
                    </m:d>
                  </m:oMath>
                </a14:m>
                <a:endParaRPr lang="en-US" altLang="ja-JP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ja-JP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3E9DF9C-FBC0-4063-8514-C46703A84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3" t="-1964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59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15208A-5A39-4059-8402-CCEF0E5D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霧除去画像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8C8B76-89D4-4027-8047-CB1A6AE6CF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>
                    <a:solidFill>
                      <a:schemeClr val="tx1"/>
                    </a:solidFill>
                  </a:rPr>
                  <a:t>最後の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scene radiance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は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func>
                            <m:func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dirty="0">
                    <a:solidFill>
                      <a:schemeClr val="tx1"/>
                    </a:solidFill>
                  </a:rPr>
                  <a:t>で計算する。</a:t>
                </a:r>
                <a:r>
                  <a:rPr kumimoji="1" lang="en-US" altLang="ja-JP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は元の画像、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は透過率、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は大気光である。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ja-JP" dirty="0">
                  <a:solidFill>
                    <a:schemeClr val="tx1"/>
                  </a:solidFill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ja-JP" altLang="en-US" dirty="0">
                    <a:solidFill>
                      <a:schemeClr val="tx1"/>
                    </a:solidFill>
                  </a:rPr>
                  <a:t>　</a:t>
                </a:r>
                <a:r>
                  <a:rPr kumimoji="1" lang="en-US" altLang="ja-JP" dirty="0">
                    <a:solidFill>
                      <a:schemeClr val="tx1"/>
                    </a:solidFill>
                  </a:rPr>
                  <a:t>output(:,:,1)=uint8((I1(:,:,1)-(1-t)*mean(Ac))./t);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　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ja-JP" altLang="en-US" dirty="0">
                    <a:solidFill>
                      <a:schemeClr val="tx1"/>
                    </a:solidFill>
                  </a:rPr>
                  <a:t>　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output(:,:,2)=uint8((I1(:,:,2)-(1-t)*mean(Ac))./t);</a:t>
                </a: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kumimoji="1" lang="ja-JP" altLang="en-US" dirty="0">
                    <a:solidFill>
                      <a:schemeClr val="tx1"/>
                    </a:solidFill>
                  </a:rPr>
                  <a:t>　</a:t>
                </a:r>
                <a:r>
                  <a:rPr kumimoji="1" lang="en-US" altLang="ja-JP" dirty="0">
                    <a:solidFill>
                      <a:schemeClr val="tx1"/>
                    </a:solidFill>
                  </a:rPr>
                  <a:t>output(:,:,3)=uint8((I1(:,:,3)-(1-t)*mean(Ac))./t);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8C8B76-89D4-4027-8047-CB1A6AE6C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17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D52579A-AE3C-40B6-8253-91DB1C730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9D193-DAC1-4D45-8E21-33BFF0B8F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4089B0-A3F2-47C8-9D55-473E55024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145C504-E6E7-43AD-AD10-C0E661721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4EE7C40-6A1C-4AD8-B45D-331CB72B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結果</a:t>
            </a:r>
            <a:r>
              <a:rPr lang="ja-JP" alt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１</a:t>
            </a:r>
            <a:endParaRPr kumimoji="1" lang="en-US" altLang="ja-JP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コンテンツ プレースホルダー 4" descr="山と湖の景色&#10;&#10;自動的に生成された説明">
            <a:extLst>
              <a:ext uri="{FF2B5EF4-FFF2-40B4-BE49-F238E27FC236}">
                <a16:creationId xmlns:a16="http://schemas.microsoft.com/office/drawing/2014/main" id="{BC3E22FA-7B82-4953-9BDB-A1940E3EA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1742573"/>
            <a:ext cx="2484888" cy="139774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968FA58-1CBD-401D-8888-7B3368B2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 descr="山と湖の風景&#10;&#10;自動的に生成された説明">
            <a:extLst>
              <a:ext uri="{FF2B5EF4-FFF2-40B4-BE49-F238E27FC236}">
                <a16:creationId xmlns:a16="http://schemas.microsoft.com/office/drawing/2014/main" id="{C36C4745-140F-4CA8-9B4A-B48B224D8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327" y="1735225"/>
            <a:ext cx="2476811" cy="139320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D4AF4CF-5AA4-4CD9-B42E-8193A975D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図 8" descr="波に乗っている人の白黒写真&#10;&#10;低い精度で自動的に生成された説明">
            <a:extLst>
              <a:ext uri="{FF2B5EF4-FFF2-40B4-BE49-F238E27FC236}">
                <a16:creationId xmlns:a16="http://schemas.microsoft.com/office/drawing/2014/main" id="{0D890DCF-217C-4DCA-AF44-8D919C9DF0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93" y="1735225"/>
            <a:ext cx="2511016" cy="141244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3F84FEE-4F24-4112-8AEB-09B38763A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図 6" descr="屋外, 水, 草, 山 が含まれている画像&#10;&#10;自動的に生成された説明">
            <a:extLst>
              <a:ext uri="{FF2B5EF4-FFF2-40B4-BE49-F238E27FC236}">
                <a16:creationId xmlns:a16="http://schemas.microsoft.com/office/drawing/2014/main" id="{7F634281-7ABC-4FAA-8349-054D657E48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129" y="1735225"/>
            <a:ext cx="2487746" cy="139935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3F04D8-273E-4608-8D87-DB7C017CB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9EFE836-4AE7-4FE7-993A-66682E0A5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6A0BC9-22CE-4C52-B4BA-911950FF9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3B61ED2-8F78-4F8E-859D-5EC87167A828}"/>
              </a:ext>
            </a:extLst>
          </p:cNvPr>
          <p:cNvSpPr txBox="1"/>
          <p:nvPr/>
        </p:nvSpPr>
        <p:spPr>
          <a:xfrm>
            <a:off x="1327943" y="3275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元の画像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0EED571-7C37-4919-9F5F-B58FA12D4B81}"/>
              </a:ext>
            </a:extLst>
          </p:cNvPr>
          <p:cNvSpPr txBox="1"/>
          <p:nvPr/>
        </p:nvSpPr>
        <p:spPr>
          <a:xfrm>
            <a:off x="4001130" y="327757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Dark Channel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AB3FB21-E893-4C5C-8612-28FE2A996E7F}"/>
              </a:ext>
            </a:extLst>
          </p:cNvPr>
          <p:cNvSpPr txBox="1"/>
          <p:nvPr/>
        </p:nvSpPr>
        <p:spPr>
          <a:xfrm>
            <a:off x="6743708" y="327757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透過率マップ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5691279-C076-4BAE-A48C-B17F0444C874}"/>
              </a:ext>
            </a:extLst>
          </p:cNvPr>
          <p:cNvSpPr txBox="1"/>
          <p:nvPr/>
        </p:nvSpPr>
        <p:spPr>
          <a:xfrm>
            <a:off x="9744350" y="32728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霧除去画像</a:t>
            </a:r>
          </a:p>
        </p:txBody>
      </p:sp>
    </p:spTree>
    <p:extLst>
      <p:ext uri="{BB962C8B-B14F-4D97-AF65-F5344CB8AC3E}">
        <p14:creationId xmlns:p14="http://schemas.microsoft.com/office/powerpoint/2010/main" val="153714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D52579A-AE3C-40B6-8253-91DB1C730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9D193-DAC1-4D45-8E21-33BFF0B8F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4089B0-A3F2-47C8-9D55-473E55024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145C504-E6E7-43AD-AD10-C0E661721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4EE7C40-6A1C-4AD8-B45D-331CB72B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結果</a:t>
            </a:r>
            <a:r>
              <a:rPr lang="ja-JP" alt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２</a:t>
            </a:r>
            <a:endParaRPr kumimoji="1" lang="en-US" altLang="ja-JP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68FA58-1CBD-401D-8888-7B3368B2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4AF4CF-5AA4-4CD9-B42E-8193A975D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F84FEE-4F24-4112-8AEB-09B38763A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3F04D8-273E-4608-8D87-DB7C017CB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9EFE836-4AE7-4FE7-993A-66682E0A5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6A0BC9-22CE-4C52-B4BA-911950FF9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3B61ED2-8F78-4F8E-859D-5EC87167A828}"/>
              </a:ext>
            </a:extLst>
          </p:cNvPr>
          <p:cNvSpPr txBox="1"/>
          <p:nvPr/>
        </p:nvSpPr>
        <p:spPr>
          <a:xfrm>
            <a:off x="1327943" y="3275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元の画像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0EED571-7C37-4919-9F5F-B58FA12D4B81}"/>
              </a:ext>
            </a:extLst>
          </p:cNvPr>
          <p:cNvSpPr txBox="1"/>
          <p:nvPr/>
        </p:nvSpPr>
        <p:spPr>
          <a:xfrm>
            <a:off x="4001130" y="327757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Dark Channel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AB3FB21-E893-4C5C-8612-28FE2A996E7F}"/>
              </a:ext>
            </a:extLst>
          </p:cNvPr>
          <p:cNvSpPr txBox="1"/>
          <p:nvPr/>
        </p:nvSpPr>
        <p:spPr>
          <a:xfrm>
            <a:off x="6743708" y="327757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透過率マップ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5691279-C076-4BAE-A48C-B17F0444C874}"/>
              </a:ext>
            </a:extLst>
          </p:cNvPr>
          <p:cNvSpPr txBox="1"/>
          <p:nvPr/>
        </p:nvSpPr>
        <p:spPr>
          <a:xfrm>
            <a:off x="9744350" y="32728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霧除去画像</a:t>
            </a:r>
          </a:p>
        </p:txBody>
      </p:sp>
      <p:pic>
        <p:nvPicPr>
          <p:cNvPr id="4" name="図 3" descr="森に歩いている人&#10;&#10;自動的に生成された説明">
            <a:extLst>
              <a:ext uri="{FF2B5EF4-FFF2-40B4-BE49-F238E27FC236}">
                <a16:creationId xmlns:a16="http://schemas.microsoft.com/office/drawing/2014/main" id="{A1E6C753-829D-4FCF-8B2B-0E5DA4EE6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70" y="1732750"/>
            <a:ext cx="2125694" cy="1414915"/>
          </a:xfrm>
          <a:prstGeom prst="rect">
            <a:avLst/>
          </a:prstGeom>
        </p:spPr>
      </p:pic>
      <p:pic>
        <p:nvPicPr>
          <p:cNvPr id="13" name="図 12" descr="森の中に立っている男性の白黒写真&#10;&#10;中程度の精度で自動的に生成された説明">
            <a:extLst>
              <a:ext uri="{FF2B5EF4-FFF2-40B4-BE49-F238E27FC236}">
                <a16:creationId xmlns:a16="http://schemas.microsoft.com/office/drawing/2014/main" id="{DBFEB31A-27B0-461C-AE0D-0877AF0CA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92" y="1732749"/>
            <a:ext cx="2120682" cy="1411579"/>
          </a:xfrm>
          <a:prstGeom prst="rect">
            <a:avLst/>
          </a:prstGeom>
        </p:spPr>
      </p:pic>
      <p:pic>
        <p:nvPicPr>
          <p:cNvPr id="15" name="図 14" descr="屋外, 男, 草, フィールド が含まれている画像&#10;&#10;自動的に生成された説明">
            <a:extLst>
              <a:ext uri="{FF2B5EF4-FFF2-40B4-BE49-F238E27FC236}">
                <a16:creationId xmlns:a16="http://schemas.microsoft.com/office/drawing/2014/main" id="{50400EED-65DB-4F70-B3CA-B1210BAEC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94" y="1732749"/>
            <a:ext cx="2120679" cy="1411577"/>
          </a:xfrm>
          <a:prstGeom prst="rect">
            <a:avLst/>
          </a:prstGeom>
        </p:spPr>
      </p:pic>
      <p:pic>
        <p:nvPicPr>
          <p:cNvPr id="19" name="図 18" descr="草の上を歩いている人&#10;&#10;中程度の精度で自動的に生成された説明">
            <a:extLst>
              <a:ext uri="{FF2B5EF4-FFF2-40B4-BE49-F238E27FC236}">
                <a16:creationId xmlns:a16="http://schemas.microsoft.com/office/drawing/2014/main" id="{A3BC39D7-D3FB-4D04-AE56-07CA150227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163" y="1732749"/>
            <a:ext cx="2120679" cy="141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5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D52579A-AE3C-40B6-8253-91DB1C730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9D193-DAC1-4D45-8E21-33BFF0B8F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4089B0-A3F2-47C8-9D55-473E55024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145C504-E6E7-43AD-AD10-C0E661721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4EE7C40-6A1C-4AD8-B45D-331CB72B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結果３</a:t>
            </a:r>
            <a:endParaRPr kumimoji="1" lang="en-US" altLang="ja-JP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68FA58-1CBD-401D-8888-7B3368B2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4AF4CF-5AA4-4CD9-B42E-8193A975D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F84FEE-4F24-4112-8AEB-09B38763A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3F04D8-273E-4608-8D87-DB7C017CB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9EFE836-4AE7-4FE7-993A-66682E0A5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6A0BC9-22CE-4C52-B4BA-911950FF9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3B61ED2-8F78-4F8E-859D-5EC87167A828}"/>
              </a:ext>
            </a:extLst>
          </p:cNvPr>
          <p:cNvSpPr txBox="1"/>
          <p:nvPr/>
        </p:nvSpPr>
        <p:spPr>
          <a:xfrm>
            <a:off x="1327943" y="3275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元の画像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0EED571-7C37-4919-9F5F-B58FA12D4B81}"/>
              </a:ext>
            </a:extLst>
          </p:cNvPr>
          <p:cNvSpPr txBox="1"/>
          <p:nvPr/>
        </p:nvSpPr>
        <p:spPr>
          <a:xfrm>
            <a:off x="4001130" y="327757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Dark Channel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AB3FB21-E893-4C5C-8612-28FE2A996E7F}"/>
              </a:ext>
            </a:extLst>
          </p:cNvPr>
          <p:cNvSpPr txBox="1"/>
          <p:nvPr/>
        </p:nvSpPr>
        <p:spPr>
          <a:xfrm>
            <a:off x="6743708" y="327757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透過率マップ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5691279-C076-4BAE-A48C-B17F0444C874}"/>
              </a:ext>
            </a:extLst>
          </p:cNvPr>
          <p:cNvSpPr txBox="1"/>
          <p:nvPr/>
        </p:nvSpPr>
        <p:spPr>
          <a:xfrm>
            <a:off x="9744350" y="32728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霧除去画像</a:t>
            </a:r>
          </a:p>
        </p:txBody>
      </p:sp>
      <p:pic>
        <p:nvPicPr>
          <p:cNvPr id="5" name="図 4" descr="雪が積もっている山の絵&#10;&#10;自動的に生成された説明">
            <a:extLst>
              <a:ext uri="{FF2B5EF4-FFF2-40B4-BE49-F238E27FC236}">
                <a16:creationId xmlns:a16="http://schemas.microsoft.com/office/drawing/2014/main" id="{316BDC9A-6882-468D-8F2C-16E73CFF1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9" y="1731585"/>
            <a:ext cx="2561390" cy="1348732"/>
          </a:xfrm>
          <a:prstGeom prst="rect">
            <a:avLst/>
          </a:prstGeom>
        </p:spPr>
      </p:pic>
      <p:pic>
        <p:nvPicPr>
          <p:cNvPr id="7" name="図 6" descr="波に乗っている人の白黒写真&#10;&#10;中程度の精度で自動的に生成された説明">
            <a:extLst>
              <a:ext uri="{FF2B5EF4-FFF2-40B4-BE49-F238E27FC236}">
                <a16:creationId xmlns:a16="http://schemas.microsoft.com/office/drawing/2014/main" id="{B023F1AC-D5C2-48A5-B02C-7F4D2941B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69" y="1730284"/>
            <a:ext cx="2545688" cy="1340464"/>
          </a:xfrm>
          <a:prstGeom prst="rect">
            <a:avLst/>
          </a:prstGeom>
        </p:spPr>
      </p:pic>
      <p:pic>
        <p:nvPicPr>
          <p:cNvPr id="9" name="図 8" descr="波に乗っている人の白黒写真&#10;&#10;自動的に生成された説明">
            <a:extLst>
              <a:ext uri="{FF2B5EF4-FFF2-40B4-BE49-F238E27FC236}">
                <a16:creationId xmlns:a16="http://schemas.microsoft.com/office/drawing/2014/main" id="{8C4D55D8-B30F-4033-A979-8AC7865C3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11" y="1727377"/>
            <a:ext cx="2556727" cy="1346277"/>
          </a:xfrm>
          <a:prstGeom prst="rect">
            <a:avLst/>
          </a:prstGeom>
        </p:spPr>
      </p:pic>
      <p:pic>
        <p:nvPicPr>
          <p:cNvPr id="11" name="図 10" descr="波にのっている&#10;&#10;低い精度で自動的に生成された説明">
            <a:extLst>
              <a:ext uri="{FF2B5EF4-FFF2-40B4-BE49-F238E27FC236}">
                <a16:creationId xmlns:a16="http://schemas.microsoft.com/office/drawing/2014/main" id="{005E308D-8F45-4D92-820B-8699D2777C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853" y="1727377"/>
            <a:ext cx="2545688" cy="134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0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BDD6E5-4B41-40FA-A656-EE7B24B9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53C965-F130-4846-A225-7551DA152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l"/>
            </a:pPr>
            <a:r>
              <a:rPr kumimoji="1" lang="ja-JP" altLang="en-US" dirty="0"/>
              <a:t>　</a:t>
            </a:r>
            <a:r>
              <a:rPr kumimoji="1" lang="en-US" altLang="ja-JP" dirty="0"/>
              <a:t>Dark Channel Prior</a:t>
            </a:r>
            <a:r>
              <a:rPr kumimoji="1" lang="ja-JP" altLang="en-US" dirty="0"/>
              <a:t>の手法は室外で撮影し、加工されていない写真に効果が良い。</a:t>
            </a:r>
            <a:endParaRPr kumimoji="1" lang="en-US" altLang="ja-JP" dirty="0"/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ja-JP" altLang="en-US" dirty="0"/>
              <a:t>　結果</a:t>
            </a:r>
            <a:r>
              <a:rPr lang="en-US" altLang="ja-JP" dirty="0"/>
              <a:t>2</a:t>
            </a:r>
            <a:r>
              <a:rPr lang="ja-JP" altLang="en-US" dirty="0"/>
              <a:t>では、空のところに黒い画素が残った。</a:t>
            </a:r>
            <a:endParaRPr lang="en-US" altLang="ja-JP" dirty="0"/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ja-JP" altLang="en-US" dirty="0"/>
              <a:t>　今後の課題として、透過率の精度を上げる</a:t>
            </a:r>
            <a:r>
              <a:rPr lang="en-US" altLang="ja-JP" dirty="0"/>
              <a:t>Soft matting</a:t>
            </a:r>
            <a:r>
              <a:rPr lang="ja-JP" altLang="en-US" dirty="0"/>
              <a:t>を実装する。</a:t>
            </a:r>
            <a:endParaRPr lang="en-US" altLang="ja-JP" dirty="0"/>
          </a:p>
          <a:p>
            <a:pPr>
              <a:buClrTx/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ClrTx/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 marL="0" indent="0">
              <a:buClrTx/>
              <a:buNone/>
            </a:pPr>
            <a:r>
              <a:rPr kumimoji="1" lang="ja-JP" altLang="en-US" dirty="0"/>
              <a:t>参考文献</a:t>
            </a:r>
            <a:r>
              <a:rPr kumimoji="1" lang="en-US" altLang="ja-JP" dirty="0"/>
              <a:t>:</a:t>
            </a:r>
          </a:p>
          <a:p>
            <a:pPr marL="0" indent="0">
              <a:buClrTx/>
              <a:buNone/>
            </a:pPr>
            <a:r>
              <a:rPr kumimoji="1" lang="en-US" altLang="ja-JP" dirty="0"/>
              <a:t>Single Image Haze Removal</a:t>
            </a:r>
            <a:r>
              <a:rPr lang="ja-JP" altLang="en-US" dirty="0"/>
              <a:t> </a:t>
            </a:r>
            <a:r>
              <a:rPr kumimoji="1" lang="en-US" altLang="ja-JP" dirty="0"/>
              <a:t>Using Dark Channel Prior, </a:t>
            </a:r>
            <a:r>
              <a:rPr kumimoji="1" lang="en-US" altLang="ja-JP" dirty="0" err="1"/>
              <a:t>Kaiming</a:t>
            </a:r>
            <a:r>
              <a:rPr kumimoji="1" lang="en-US" altLang="ja-JP" dirty="0"/>
              <a:t> He, Jian Sun, and </a:t>
            </a:r>
            <a:r>
              <a:rPr kumimoji="1" lang="en-US" altLang="ja-JP" dirty="0" err="1"/>
              <a:t>Xiaoou</a:t>
            </a:r>
            <a:r>
              <a:rPr kumimoji="1" lang="en-US" altLang="ja-JP" dirty="0"/>
              <a:t> Tang, </a:t>
            </a:r>
            <a:r>
              <a:rPr kumimoji="1" lang="ja-JP" altLang="en-US" dirty="0"/>
              <a:t>　　　</a:t>
            </a:r>
            <a:r>
              <a:rPr kumimoji="1" lang="en-US" altLang="ja-JP" dirty="0"/>
              <a:t>Fellow, IEEE, DECEMBER 2011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0770904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936</TotalTime>
  <Words>402</Words>
  <Application>Microsoft Office PowerPoint</Application>
  <PresentationFormat>ワイド画面</PresentationFormat>
  <Paragraphs>51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レトロスペクト</vt:lpstr>
      <vt:lpstr>Dark Channel Priorによる画像霧除去  2021/07/20</vt:lpstr>
      <vt:lpstr>Dark Channel Prior</vt:lpstr>
      <vt:lpstr>透過率</vt:lpstr>
      <vt:lpstr>霧除去画像</vt:lpstr>
      <vt:lpstr>結果１</vt:lpstr>
      <vt:lpstr>結果２</vt:lpstr>
      <vt:lpstr>結果３</vt:lpstr>
      <vt:lpstr>考察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リ　イーセイ</dc:creator>
  <cp:lastModifiedBy>リ　イーセイ</cp:lastModifiedBy>
  <cp:revision>42</cp:revision>
  <dcterms:created xsi:type="dcterms:W3CDTF">2021-07-13T07:34:22Z</dcterms:created>
  <dcterms:modified xsi:type="dcterms:W3CDTF">2021-07-20T10:22:22Z</dcterms:modified>
</cp:coreProperties>
</file>