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cmHcKLXWxbZMf86u2N6K2uTj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ECFA3-D3AC-42D7-B80B-AB1CFEA52FA9}">
  <a:tblStyle styleId="{21CECFA3-D3AC-42D7-B80B-AB1CFEA52FA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1"/>
    <p:restoredTop sz="96006"/>
  </p:normalViewPr>
  <p:slideViewPr>
    <p:cSldViewPr snapToGrid="0">
      <p:cViewPr>
        <p:scale>
          <a:sx n="174" d="100"/>
          <a:sy n="174" d="100"/>
        </p:scale>
        <p:origin x="30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;n" descr="tud_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88913" y="8685213"/>
            <a:ext cx="1619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923925"/>
            <a:ext cx="5461000" cy="3071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190500" y="360363"/>
            <a:ext cx="6478588" cy="0"/>
          </a:xfrm>
          <a:prstGeom prst="straightConnector1">
            <a:avLst/>
          </a:prstGeom>
          <a:noFill/>
          <a:ln w="15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n"/>
          <p:cNvCxnSpPr/>
          <p:nvPr/>
        </p:nvCxnSpPr>
        <p:spPr>
          <a:xfrm>
            <a:off x="190500" y="781050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n"/>
          <p:cNvCxnSpPr/>
          <p:nvPr/>
        </p:nvCxnSpPr>
        <p:spPr>
          <a:xfrm>
            <a:off x="190500" y="8685213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n"/>
          <p:cNvCxnSpPr/>
          <p:nvPr/>
        </p:nvCxnSpPr>
        <p:spPr>
          <a:xfrm>
            <a:off x="188913" y="4103688"/>
            <a:ext cx="64785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56792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923925"/>
            <a:ext cx="5461000" cy="3071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62:notes"/>
          <p:cNvSpPr txBox="1">
            <a:spLocks noGrp="1"/>
          </p:cNvSpPr>
          <p:nvPr>
            <p:ph type="body" idx="1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400" name="Google Shape;400;p62:notes"/>
          <p:cNvSpPr txBox="1">
            <a:spLocks noGrp="1"/>
          </p:cNvSpPr>
          <p:nvPr>
            <p:ph type="sldNum" idx="12"/>
          </p:nvPr>
        </p:nvSpPr>
        <p:spPr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6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D1A3-0C90-1046-9201-1D5A6413764B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/>
          <p:nvPr/>
        </p:nvSpPr>
        <p:spPr>
          <a:xfrm>
            <a:off x="1106729" y="466922"/>
            <a:ext cx="1755000" cy="13889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Current traffic forecasting methods lack accuracy and fail to adapt to dynamic urban environments.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Thus, a dynamic traffic management solution is needed in Darmstadt, focusing on predictive analytics and data visualization.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03" name="Google Shape;403;p62"/>
          <p:cNvSpPr/>
          <p:nvPr/>
        </p:nvSpPr>
        <p:spPr>
          <a:xfrm>
            <a:off x="1106729" y="510470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2"/>
          <p:cNvSpPr/>
          <p:nvPr/>
        </p:nvSpPr>
        <p:spPr>
          <a:xfrm>
            <a:off x="2612678" y="519202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2"/>
          <p:cNvSpPr/>
          <p:nvPr/>
        </p:nvSpPr>
        <p:spPr>
          <a:xfrm>
            <a:off x="1106729" y="1855885"/>
            <a:ext cx="1755000" cy="140633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Time series forecasting techniques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Geospatial data analysis and visualization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Utilization of UTD19 sensor-based traffic flow data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Generation of density maps for traffic patterns and congestion levels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Interactive access to detailed traffic predictions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Statistical metrics such as mean, variance, and RMSE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Exploration of sensor correlations</a:t>
            </a:r>
          </a:p>
        </p:txBody>
      </p:sp>
      <p:sp>
        <p:nvSpPr>
          <p:cNvPr id="406" name="Google Shape;406;p62"/>
          <p:cNvSpPr/>
          <p:nvPr/>
        </p:nvSpPr>
        <p:spPr>
          <a:xfrm>
            <a:off x="1106729" y="1899434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2"/>
          <p:cNvSpPr/>
          <p:nvPr/>
        </p:nvSpPr>
        <p:spPr>
          <a:xfrm>
            <a:off x="1106729" y="3262215"/>
            <a:ext cx="1755000" cy="162472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City Planners and Officials: urban development, transportation infrastructure investments, and traffic management policies.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Transportation Departments: planning of road maintenance schedules, and </a:t>
            </a:r>
            <a:r>
              <a:rPr lang="en-US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deplopment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of resources efficiently to mitigate congestion and improve road safety.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Emergency Services: emergency response routes planning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and response times during emergencies reduction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08" name="Google Shape;408;p62"/>
          <p:cNvSpPr/>
          <p:nvPr/>
        </p:nvSpPr>
        <p:spPr>
          <a:xfrm>
            <a:off x="1106729" y="3305763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&amp;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2"/>
          <p:cNvSpPr/>
          <p:nvPr/>
        </p:nvSpPr>
        <p:spPr>
          <a:xfrm>
            <a:off x="2861729" y="466922"/>
            <a:ext cx="1755000" cy="131083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 Source: UTD19 Traffic Dataset - Darmstadt Subset (</a:t>
            </a:r>
            <a:r>
              <a:rPr lang="en-US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Detectors_darmstadt_data.csv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utd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19.csv)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raffic data were collected from stationary detectors across Darmstadt's urban road network, including vehicle flow and occupancy data recorded at regular intervals (typically 3 minutes) by loop detectors. 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10" name="Google Shape;410;p62"/>
          <p:cNvSpPr/>
          <p:nvPr/>
        </p:nvSpPr>
        <p:spPr>
          <a:xfrm>
            <a:off x="2861729" y="513597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2861729" y="1777756"/>
            <a:ext cx="1755000" cy="109835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 Traffic flow, which represents the volume of vehicles passing through a specific location or intersection at a given time. It is a continuous numerical variable.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Features: Time of day, Day of the week, Historical traffic patterns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 CNN, LSTM</a:t>
            </a:r>
            <a:r>
              <a:rPr lang="de-DE" sz="6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600" dirty="0" err="1">
                <a:latin typeface="Times New Roman"/>
                <a:ea typeface="Times New Roman"/>
                <a:cs typeface="Times New Roman"/>
                <a:sym typeface="Times New Roman"/>
              </a:rPr>
              <a:t>Arima</a:t>
            </a:r>
            <a:endParaRPr lang="en-US" altLang="zh-CN" sz="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62"/>
          <p:cNvSpPr/>
          <p:nvPr/>
        </p:nvSpPr>
        <p:spPr>
          <a:xfrm>
            <a:off x="2861729" y="1821304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 Formulation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2"/>
          <p:cNvSpPr/>
          <p:nvPr/>
        </p:nvSpPr>
        <p:spPr>
          <a:xfrm>
            <a:off x="2861729" y="2870979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CNN: 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apture spatial patterns in the traffic data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LSTM: 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apture temporal dependencies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ARIMA: Time series forecasting.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 leveraging these diverse modeling techniques, we aim to assess the strengths and limitations of each approach in predicting traffic flow. 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14" name="Google Shape;414;p62"/>
          <p:cNvSpPr/>
          <p:nvPr/>
        </p:nvSpPr>
        <p:spPr>
          <a:xfrm>
            <a:off x="2861728" y="2914526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2"/>
          <p:cNvSpPr/>
          <p:nvPr/>
        </p:nvSpPr>
        <p:spPr>
          <a:xfrm>
            <a:off x="2861729" y="3878960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Outliers Handling &amp; Datasets Merging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Converting days &amp; intervals into timestamp, Selection of suitable variables (datetime, </a:t>
            </a:r>
            <a:r>
              <a:rPr lang="en-US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detid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flow, </a:t>
            </a:r>
            <a:r>
              <a:rPr lang="en-US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lat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lon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...) -&gt; Filtering </a:t>
            </a:r>
            <a:r>
              <a:rPr lang="en-US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Pipeline.ipynb</a:t>
            </a:r>
            <a:endParaRPr lang="en-US"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Signal Point Selection (K1D43 </a:t>
            </a:r>
            <a:r>
              <a:rPr lang="en-US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data.csv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Time Period Extraction for Training and Testing</a:t>
            </a:r>
          </a:p>
        </p:txBody>
      </p:sp>
      <p:sp>
        <p:nvSpPr>
          <p:cNvPr id="416" name="Google Shape;416;p62"/>
          <p:cNvSpPr/>
          <p:nvPr/>
        </p:nvSpPr>
        <p:spPr>
          <a:xfrm>
            <a:off x="2861728" y="3922508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2"/>
          <p:cNvSpPr/>
          <p:nvPr/>
        </p:nvSpPr>
        <p:spPr>
          <a:xfrm>
            <a:off x="4616729" y="467321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altLang="zh-CN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Evaluate model performance with metrics like Root Mean Squared Error (RMSE)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altLang="zh-CN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Implement cross-validation and holdout validation for model generalization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altLang="zh-CN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Visualization for enhanced evaluation</a:t>
            </a:r>
            <a:endParaRPr lang="zh-CN" altLang="en-US"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18" name="Google Shape;418;p62"/>
          <p:cNvSpPr/>
          <p:nvPr/>
        </p:nvSpPr>
        <p:spPr>
          <a:xfrm>
            <a:off x="4616729" y="510869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2"/>
          <p:cNvSpPr/>
          <p:nvPr/>
        </p:nvSpPr>
        <p:spPr>
          <a:xfrm>
            <a:off x="4616729" y="1474261"/>
            <a:ext cx="1755000" cy="139862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en-US" sz="600" dirty="0">
                <a:latin typeface="Times New Roman"/>
                <a:ea typeface="Times New Roman"/>
                <a:cs typeface="Times New Roman"/>
                <a:sym typeface="Times New Roman"/>
              </a:rPr>
              <a:t>Objective success criteria: accuracy of predictions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en-US" sz="600" dirty="0">
                <a:latin typeface="Times New Roman"/>
                <a:ea typeface="Times New Roman"/>
                <a:cs typeface="Times New Roman"/>
                <a:sym typeface="Times New Roman"/>
              </a:rPr>
              <a:t>Subjective success criteria: users’ satisfaction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sz="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62"/>
          <p:cNvSpPr/>
          <p:nvPr/>
        </p:nvSpPr>
        <p:spPr>
          <a:xfrm>
            <a:off x="4616729" y="1505054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Criteria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2"/>
          <p:cNvSpPr/>
          <p:nvPr/>
        </p:nvSpPr>
        <p:spPr>
          <a:xfrm>
            <a:off x="4616729" y="2872889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prediction models are used. There is a need for more complex or combined models for more accurate traffic predictions.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spatial analysis, focused only on time series.</a:t>
            </a:r>
          </a:p>
        </p:txBody>
      </p:sp>
      <p:sp>
        <p:nvSpPr>
          <p:cNvPr id="422" name="Google Shape;422;p62"/>
          <p:cNvSpPr/>
          <p:nvPr/>
        </p:nvSpPr>
        <p:spPr>
          <a:xfrm>
            <a:off x="4616728" y="2916437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2"/>
          <p:cNvSpPr/>
          <p:nvPr/>
        </p:nvSpPr>
        <p:spPr>
          <a:xfrm>
            <a:off x="6371729" y="466280"/>
            <a:ext cx="1755000" cy="149544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anose="05000000000000000000" pitchFamily="2" charset="2"/>
              <a:buChar char="l"/>
            </a:pP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infrastructure planning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anose="05000000000000000000" pitchFamily="2" charset="2"/>
              <a:buChar char="l"/>
            </a:pP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urban mobility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anose="05000000000000000000" pitchFamily="2" charset="2"/>
              <a:buChar char="l"/>
            </a:pP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public safety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anose="05000000000000000000" pitchFamily="2" charset="2"/>
              <a:buChar char="l"/>
            </a:pP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Development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anose="05000000000000000000" pitchFamily="2" charset="2"/>
              <a:buChar char="l"/>
            </a:pP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 reduction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anose="05000000000000000000" pitchFamily="2" charset="2"/>
              <a:buChar char="l"/>
            </a:pPr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monetization opportunities</a:t>
            </a:r>
          </a:p>
        </p:txBody>
      </p:sp>
      <p:sp>
        <p:nvSpPr>
          <p:cNvPr id="424" name="Google Shape;424;p62"/>
          <p:cNvSpPr/>
          <p:nvPr/>
        </p:nvSpPr>
        <p:spPr>
          <a:xfrm>
            <a:off x="6371729" y="509828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Value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2"/>
          <p:cNvSpPr/>
          <p:nvPr/>
        </p:nvSpPr>
        <p:spPr>
          <a:xfrm>
            <a:off x="6371728" y="1962041"/>
            <a:ext cx="1755000" cy="91084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algn="just">
              <a:buSzPts val="600"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 interactive graphical user interface (GUI) capable of presenting a dynamic map illustrating the density of urban traffic flow and predictive results.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26" name="Google Shape;426;p62"/>
          <p:cNvSpPr/>
          <p:nvPr/>
        </p:nvSpPr>
        <p:spPr>
          <a:xfrm>
            <a:off x="6371728" y="2005589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2"/>
          <p:cNvSpPr/>
          <p:nvPr/>
        </p:nvSpPr>
        <p:spPr>
          <a:xfrm>
            <a:off x="6371728" y="2876106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planners, city administrators, traffic engineers: define traffic management strategies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600"/>
              <a:buFont typeface="Wingdings" pitchFamily="2" charset="2"/>
              <a:buChar char="l"/>
            </a:pPr>
            <a:r>
              <a:rPr lang="en-US" sz="6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scientists, and software developers: develop predictive models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62"/>
          <p:cNvSpPr/>
          <p:nvPr/>
        </p:nvSpPr>
        <p:spPr>
          <a:xfrm>
            <a:off x="6371728" y="2919653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2"/>
          <p:cNvSpPr/>
          <p:nvPr/>
        </p:nvSpPr>
        <p:spPr>
          <a:xfrm>
            <a:off x="4619866" y="3878842"/>
            <a:ext cx="3506862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Backend: Python and Python </a:t>
            </a:r>
            <a:r>
              <a:rPr lang="de-DE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libraries</a:t>
            </a: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de-DE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pandas</a:t>
            </a: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de-DE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numpy</a:t>
            </a: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,, </a:t>
            </a:r>
            <a:r>
              <a:rPr lang="de-DE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sklearn</a:t>
            </a: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de-DE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keras</a:t>
            </a: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de-DE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matplotlib</a:t>
            </a: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…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de-DE" sz="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de-DE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</a:t>
            </a:r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anagement: </a:t>
            </a:r>
            <a:r>
              <a:rPr lang="de-DE" sz="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Trello</a:t>
            </a:r>
            <a:r>
              <a:rPr lang="de-DE" sz="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Zoom,  WhatsApp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Wingdings" pitchFamily="2" charset="2"/>
              <a:buChar char="l"/>
            </a:pPr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</a:t>
            </a:r>
            <a:r>
              <a:rPr lang="de-DE" sz="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de-DE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sz="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30" name="Google Shape;430;p62"/>
          <p:cNvSpPr/>
          <p:nvPr/>
        </p:nvSpPr>
        <p:spPr>
          <a:xfrm>
            <a:off x="4613239" y="3915461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2"/>
          <p:cNvSpPr/>
          <p:nvPr/>
        </p:nvSpPr>
        <p:spPr>
          <a:xfrm>
            <a:off x="1036885" y="105450"/>
            <a:ext cx="30232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CANVAS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2"/>
          <p:cNvSpPr/>
          <p:nvPr/>
        </p:nvSpPr>
        <p:spPr>
          <a:xfrm>
            <a:off x="5341455" y="160539"/>
            <a:ext cx="1202611" cy="175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de-DE" sz="750" dirty="0" err="1">
                <a:latin typeface="Times New Roman"/>
                <a:ea typeface="Times New Roman"/>
                <a:cs typeface="Times New Roman"/>
                <a:sym typeface="Times New Roman"/>
              </a:rPr>
              <a:t>Predictive</a:t>
            </a:r>
            <a:r>
              <a:rPr lang="de-DE" sz="750" dirty="0">
                <a:latin typeface="Times New Roman"/>
                <a:ea typeface="Times New Roman"/>
                <a:cs typeface="Times New Roman"/>
                <a:sym typeface="Times New Roman"/>
              </a:rPr>
              <a:t> Analysis and </a:t>
            </a:r>
            <a:r>
              <a:rPr lang="de-DE" sz="750" dirty="0" err="1"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lang="de-DE" sz="75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750" dirty="0" err="1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de-DE" sz="750" dirty="0">
                <a:latin typeface="Times New Roman"/>
                <a:ea typeface="Times New Roman"/>
                <a:cs typeface="Times New Roman"/>
                <a:sym typeface="Times New Roman"/>
              </a:rPr>
              <a:t> Traffic Flow in Darmstadt</a:t>
            </a:r>
            <a:r>
              <a:rPr lang="de-DE" sz="7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62"/>
          <p:cNvSpPr/>
          <p:nvPr/>
        </p:nvSpPr>
        <p:spPr>
          <a:xfrm>
            <a:off x="6938161" y="146587"/>
            <a:ext cx="287504" cy="1917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endParaRPr sz="7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62"/>
          <p:cNvSpPr/>
          <p:nvPr/>
        </p:nvSpPr>
        <p:spPr>
          <a:xfrm>
            <a:off x="7619759" y="140284"/>
            <a:ext cx="518983" cy="20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de-DE" sz="7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05.02.24</a:t>
            </a:r>
            <a:endParaRPr sz="7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62"/>
          <p:cNvSpPr txBox="1"/>
          <p:nvPr/>
        </p:nvSpPr>
        <p:spPr>
          <a:xfrm>
            <a:off x="7346169" y="153223"/>
            <a:ext cx="37420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2"/>
          <p:cNvSpPr txBox="1"/>
          <p:nvPr/>
        </p:nvSpPr>
        <p:spPr>
          <a:xfrm>
            <a:off x="6544066" y="156865"/>
            <a:ext cx="6815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 </a:t>
            </a:r>
            <a:r>
              <a:rPr lang="de-DE" sz="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2"/>
          <p:cNvSpPr txBox="1"/>
          <p:nvPr/>
        </p:nvSpPr>
        <p:spPr>
          <a:xfrm>
            <a:off x="4801495" y="173027"/>
            <a:ext cx="75118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"/>
          <p:cNvSpPr txBox="1"/>
          <p:nvPr/>
        </p:nvSpPr>
        <p:spPr>
          <a:xfrm>
            <a:off x="3370301" y="167319"/>
            <a:ext cx="751181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dirty="0">
                <a:latin typeface="Times New Roman"/>
                <a:cs typeface="Times New Roman"/>
                <a:sym typeface="Times New Roman"/>
              </a:rPr>
              <a:t>Team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2"/>
          <p:cNvSpPr/>
          <p:nvPr/>
        </p:nvSpPr>
        <p:spPr>
          <a:xfrm>
            <a:off x="3812536" y="156078"/>
            <a:ext cx="971417" cy="193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de-DE" sz="75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Doraemon</a:t>
            </a:r>
            <a:r>
              <a:rPr lang="de-DE" sz="7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1.0</a:t>
            </a:r>
            <a:endParaRPr sz="7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0" name="Google Shape;440;p62" descr="Question 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0551" y="544200"/>
            <a:ext cx="139004" cy="13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2"/>
          <p:cNvSpPr/>
          <p:nvPr/>
        </p:nvSpPr>
        <p:spPr>
          <a:xfrm>
            <a:off x="2575723" y="1911089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62" descr="Lightbul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5547" y="1933044"/>
            <a:ext cx="151172" cy="15117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2"/>
          <p:cNvSpPr/>
          <p:nvPr/>
        </p:nvSpPr>
        <p:spPr>
          <a:xfrm>
            <a:off x="2575723" y="331737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62" descr="Us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3543" y="3332047"/>
            <a:ext cx="155180" cy="15518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2"/>
          <p:cNvSpPr/>
          <p:nvPr/>
        </p:nvSpPr>
        <p:spPr>
          <a:xfrm>
            <a:off x="4368839" y="515015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endParaRPr sz="375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4121482" y="488328"/>
            <a:ext cx="688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10011001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01011010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2"/>
          <p:cNvSpPr/>
          <p:nvPr/>
        </p:nvSpPr>
        <p:spPr>
          <a:xfrm>
            <a:off x="4368839" y="182632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62"/>
          <p:cNvSpPr/>
          <p:nvPr/>
        </p:nvSpPr>
        <p:spPr>
          <a:xfrm>
            <a:off x="4368839" y="292467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2"/>
          <p:cNvSpPr/>
          <p:nvPr/>
        </p:nvSpPr>
        <p:spPr>
          <a:xfrm>
            <a:off x="4365479" y="392606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62"/>
          <p:cNvSpPr/>
          <p:nvPr/>
        </p:nvSpPr>
        <p:spPr>
          <a:xfrm>
            <a:off x="7879250" y="392874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62" descr="Databas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8599" y="3958821"/>
            <a:ext cx="135000" cy="1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2"/>
          <p:cNvSpPr/>
          <p:nvPr/>
        </p:nvSpPr>
        <p:spPr>
          <a:xfrm>
            <a:off x="7849541" y="2933276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2"/>
          <p:cNvSpPr/>
          <p:nvPr/>
        </p:nvSpPr>
        <p:spPr>
          <a:xfrm>
            <a:off x="7852364" y="202433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62" descr="User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389" y="2952144"/>
            <a:ext cx="147257" cy="14725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2"/>
          <p:cNvSpPr/>
          <p:nvPr/>
        </p:nvSpPr>
        <p:spPr>
          <a:xfrm>
            <a:off x="7855859" y="515015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62" descr="Dolla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72481" y="527498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2" descr="Smart Phon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72290" y="2044588"/>
            <a:ext cx="148500" cy="1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2"/>
          <p:cNvSpPr/>
          <p:nvPr/>
        </p:nvSpPr>
        <p:spPr>
          <a:xfrm>
            <a:off x="6124373" y="511403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62"/>
          <p:cNvSpPr/>
          <p:nvPr/>
        </p:nvSpPr>
        <p:spPr>
          <a:xfrm>
            <a:off x="6127072" y="151442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62"/>
          <p:cNvSpPr/>
          <p:nvPr/>
        </p:nvSpPr>
        <p:spPr>
          <a:xfrm>
            <a:off x="6130774" y="292467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62" descr="Trophy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39862" y="1532928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2" descr="No sign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48853" y="2937401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2" descr="Research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37306" y="526208"/>
            <a:ext cx="1620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2"/>
          <p:cNvSpPr/>
          <p:nvPr/>
        </p:nvSpPr>
        <p:spPr>
          <a:xfrm>
            <a:off x="4283969" y="1851575"/>
            <a:ext cx="39626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f(x)=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62" descr="Gear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397160" y="2957437"/>
            <a:ext cx="136379" cy="13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2" descr="Mop and bucke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93996" y="3951146"/>
            <a:ext cx="136379" cy="13637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2"/>
          <p:cNvSpPr txBox="1"/>
          <p:nvPr/>
        </p:nvSpPr>
        <p:spPr>
          <a:xfrm>
            <a:off x="4516748" y="4899965"/>
            <a:ext cx="36772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Spryfox GmbH, licensed under a creative commons attribution-sharealike 4.0 international license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inspired by the Business model canvas of Osterwalder et 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582</Words>
  <Application>Microsoft Macintosh PowerPoint</Application>
  <PresentationFormat>全屏显示(16:9)</PresentationFormat>
  <Paragraphs>75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Times New Roman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Lohse</dc:creator>
  <cp:lastModifiedBy>rve</cp:lastModifiedBy>
  <cp:revision>34</cp:revision>
  <dcterms:created xsi:type="dcterms:W3CDTF">2009-12-23T09:42:49Z</dcterms:created>
  <dcterms:modified xsi:type="dcterms:W3CDTF">2024-02-05T09:19:26Z</dcterms:modified>
</cp:coreProperties>
</file>