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9" r:id="rId2"/>
    <p:sldId id="265" r:id="rId3"/>
    <p:sldId id="267" r:id="rId4"/>
    <p:sldId id="276" r:id="rId5"/>
    <p:sldId id="273" r:id="rId6"/>
    <p:sldId id="268" r:id="rId7"/>
    <p:sldId id="274" r:id="rId8"/>
    <p:sldId id="287" r:id="rId9"/>
    <p:sldId id="266" r:id="rId10"/>
    <p:sldId id="275" r:id="rId11"/>
    <p:sldId id="270" r:id="rId12"/>
    <p:sldId id="278" r:id="rId13"/>
    <p:sldId id="288" r:id="rId14"/>
    <p:sldId id="272" r:id="rId1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116" d="100"/>
          <a:sy n="116" d="100"/>
        </p:scale>
        <p:origin x="318" y="102"/>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2018/5/13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3675" y="2360410"/>
            <a:ext cx="5724644" cy="830997"/>
          </a:xfrm>
          <a:prstGeom prst="rect">
            <a:avLst/>
          </a:prstGeom>
        </p:spPr>
        <p:txBody>
          <a:bodyPr wrap="none">
            <a:spAutoFit/>
          </a:bodyPr>
          <a:lstStyle/>
          <a:p>
            <a:pPr algn="ctr"/>
            <a:r>
              <a:rPr lang="zh-CN" altLang="en-US" sz="4800" b="1" dirty="0" smtClean="0"/>
              <a:t>常见的数据交换格式</a:t>
            </a:r>
            <a:endParaRPr lang="en-US" altLang="zh-CN" sz="4800" b="1" dirty="0"/>
          </a:p>
        </p:txBody>
      </p:sp>
      <p:sp>
        <p:nvSpPr>
          <p:cNvPr id="12" name="矩形 11"/>
          <p:cNvSpPr/>
          <p:nvPr/>
        </p:nvSpPr>
        <p:spPr>
          <a:xfrm>
            <a:off x="4896504" y="4128161"/>
            <a:ext cx="2536848" cy="369332"/>
          </a:xfrm>
          <a:prstGeom prst="rect">
            <a:avLst/>
          </a:prstGeom>
        </p:spPr>
        <p:txBody>
          <a:bodyPr wrap="none">
            <a:spAutoFit/>
          </a:bodyPr>
          <a:lstStyle/>
          <a:p>
            <a:r>
              <a:rPr lang="en-US" altLang="zh-CN" dirty="0"/>
              <a:t>PRESENTED BY </a:t>
            </a:r>
            <a:r>
              <a:rPr lang="en-US" altLang="zh-CN" dirty="0" smtClean="0"/>
              <a:t>Psion Li</a:t>
            </a:r>
            <a:endParaRPr lang="en-US" altLang="zh-CN" dirty="0"/>
          </a:p>
        </p:txBody>
      </p:sp>
      <p:sp>
        <p:nvSpPr>
          <p:cNvPr id="14" name="矩形 13"/>
          <p:cNvSpPr/>
          <p:nvPr/>
        </p:nvSpPr>
        <p:spPr>
          <a:xfrm>
            <a:off x="4754033"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smtClean="0">
                <a:solidFill>
                  <a:schemeClr val="tx1"/>
                </a:solidFill>
              </a:rPr>
              <a:t>报告人：李易沾</a:t>
            </a:r>
            <a:endParaRPr lang="en-US" altLang="zh-CN"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16405" cy="307777"/>
          </a:xfrm>
          <a:prstGeom prst="rect">
            <a:avLst/>
          </a:prstGeom>
        </p:spPr>
        <p:txBody>
          <a:bodyPr wrap="none">
            <a:spAutoFit/>
          </a:bodyPr>
          <a:lstStyle/>
          <a:p>
            <a:r>
              <a:rPr lang="en-US" altLang="zh-CN" sz="1400" b="1" dirty="0"/>
              <a:t>PART </a:t>
            </a:r>
            <a:r>
              <a:rPr lang="en-US" altLang="zh-CN" sz="1400" b="1" dirty="0" smtClean="0"/>
              <a:t>THREE CSV</a:t>
            </a:r>
            <a:endParaRPr lang="zh-CN" altLang="en-US" sz="1400" b="1" dirty="0"/>
          </a:p>
        </p:txBody>
      </p:sp>
      <p:sp>
        <p:nvSpPr>
          <p:cNvPr id="3" name="椭圆 2"/>
          <p:cNvSpPr/>
          <p:nvPr/>
        </p:nvSpPr>
        <p:spPr>
          <a:xfrm>
            <a:off x="1757150"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4069024" y="869168"/>
            <a:ext cx="4750147" cy="523220"/>
          </a:xfrm>
          <a:prstGeom prst="rect">
            <a:avLst/>
          </a:prstGeom>
        </p:spPr>
        <p:txBody>
          <a:bodyPr wrap="none">
            <a:spAutoFit/>
          </a:bodyPr>
          <a:lstStyle/>
          <a:p>
            <a:r>
              <a:rPr lang="en-US" altLang="zh-CN" sz="2800" b="1" dirty="0" smtClean="0"/>
              <a:t>CSV</a:t>
            </a:r>
            <a:r>
              <a:rPr lang="zh-CN" altLang="en-US" sz="2800" b="1" dirty="0" smtClean="0"/>
              <a:t>，与</a:t>
            </a:r>
            <a:r>
              <a:rPr lang="en-US" altLang="zh-CN" sz="2800" b="1" dirty="0" smtClean="0"/>
              <a:t>EXCEL</a:t>
            </a:r>
            <a:r>
              <a:rPr lang="zh-CN" altLang="en-US" sz="2800" b="1" dirty="0" smtClean="0"/>
              <a:t>联动的好助手</a:t>
            </a:r>
            <a:endParaRPr lang="zh-CN" altLang="en-US" sz="2800" b="1" dirty="0"/>
          </a:p>
        </p:txBody>
      </p:sp>
      <p:sp>
        <p:nvSpPr>
          <p:cNvPr id="8" name="矩形 7"/>
          <p:cNvSpPr/>
          <p:nvPr/>
        </p:nvSpPr>
        <p:spPr>
          <a:xfrm>
            <a:off x="4069024" y="1392388"/>
            <a:ext cx="6999826" cy="652486"/>
          </a:xfrm>
          <a:prstGeom prst="rect">
            <a:avLst/>
          </a:prstGeom>
        </p:spPr>
        <p:txBody>
          <a:bodyPr wrap="square">
            <a:spAutoFit/>
          </a:bodyPr>
          <a:lstStyle/>
          <a:p>
            <a:pPr lvl="0">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CSV</a:t>
            </a:r>
            <a:r>
              <a:rPr lang="zh-CN" altLang="en-US" sz="1400" dirty="0" smtClean="0">
                <a:solidFill>
                  <a:schemeClr val="bg1">
                    <a:lumMod val="50000"/>
                  </a:schemeClr>
                </a:solidFill>
                <a:latin typeface="微软雅黑" panose="020B0503020204020204" charset="-122"/>
                <a:ea typeface="微软雅黑" panose="020B0503020204020204" charset="-122"/>
              </a:rPr>
              <a:t>，中文名逗号分割符文件，文本以行组织，行内属性值以逗号分割。以其简单的文本格式和与</a:t>
            </a:r>
            <a:r>
              <a:rPr lang="en-US" altLang="zh-CN" sz="1400" dirty="0" smtClean="0">
                <a:solidFill>
                  <a:schemeClr val="bg1">
                    <a:lumMod val="50000"/>
                  </a:schemeClr>
                </a:solidFill>
                <a:latin typeface="微软雅黑" panose="020B0503020204020204" charset="-122"/>
                <a:ea typeface="微软雅黑" panose="020B0503020204020204" charset="-122"/>
              </a:rPr>
              <a:t>EXCEL</a:t>
            </a:r>
            <a:r>
              <a:rPr lang="zh-CN" altLang="en-US" sz="1400" dirty="0" smtClean="0">
                <a:solidFill>
                  <a:schemeClr val="bg1">
                    <a:lumMod val="50000"/>
                  </a:schemeClr>
                </a:solidFill>
                <a:latin typeface="微软雅黑" panose="020B0503020204020204" charset="-122"/>
                <a:ea typeface="微软雅黑" panose="020B0503020204020204" charset="-122"/>
              </a:rPr>
              <a:t>之间相互转换的便利性有一定的流行程度。</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21" name="矩形 20"/>
          <p:cNvSpPr/>
          <p:nvPr/>
        </p:nvSpPr>
        <p:spPr>
          <a:xfrm>
            <a:off x="5179525" y="2821912"/>
            <a:ext cx="543739" cy="307777"/>
          </a:xfrm>
          <a:prstGeom prst="rect">
            <a:avLst/>
          </a:prstGeom>
        </p:spPr>
        <p:txBody>
          <a:bodyPr wrap="none">
            <a:spAutoFit/>
          </a:bodyPr>
          <a:lstStyle/>
          <a:p>
            <a:r>
              <a:rPr lang="zh-CN" altLang="en-US" sz="1400" b="1" dirty="0" smtClean="0"/>
              <a:t>例子</a:t>
            </a:r>
            <a:endParaRPr lang="zh-CN" altLang="en-US" sz="1400" b="1" dirty="0"/>
          </a:p>
        </p:txBody>
      </p:sp>
      <p:sp>
        <p:nvSpPr>
          <p:cNvPr id="22" name="矩形 21"/>
          <p:cNvSpPr/>
          <p:nvPr/>
        </p:nvSpPr>
        <p:spPr>
          <a:xfrm>
            <a:off x="4149061" y="3066437"/>
            <a:ext cx="2594406" cy="1192634"/>
          </a:xfrm>
          <a:prstGeom prst="rect">
            <a:avLst/>
          </a:prstGeom>
        </p:spPr>
        <p:txBody>
          <a:bodyPr wrap="square">
            <a:spAutoFit/>
          </a:bodyPr>
          <a:lstStyle/>
          <a:p>
            <a:pPr lvl="0" algn="just">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Name </a:t>
            </a:r>
            <a:r>
              <a:rPr lang="zh-CN" altLang="en-US" sz="1100" dirty="0" smtClean="0">
                <a:solidFill>
                  <a:schemeClr val="bg1">
                    <a:lumMod val="50000"/>
                  </a:schemeClr>
                </a:solidFill>
                <a:latin typeface="微软雅黑" panose="020B0503020204020204" charset="-122"/>
                <a:ea typeface="微软雅黑" panose="020B0503020204020204" charset="-122"/>
              </a:rPr>
              <a:t>，</a:t>
            </a:r>
            <a:r>
              <a:rPr lang="en-US" altLang="zh-CN" sz="1100" dirty="0" smtClean="0">
                <a:solidFill>
                  <a:schemeClr val="bg1">
                    <a:lumMod val="50000"/>
                  </a:schemeClr>
                </a:solidFill>
                <a:latin typeface="微软雅黑" panose="020B0503020204020204" charset="-122"/>
                <a:ea typeface="微软雅黑" panose="020B0503020204020204" charset="-122"/>
              </a:rPr>
              <a:t>Age , School , Major , Class</a:t>
            </a:r>
          </a:p>
          <a:p>
            <a:pPr lvl="0" algn="just">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Psion Li , 22 , GDUT , CS , 15 , 7</a:t>
            </a:r>
          </a:p>
          <a:p>
            <a:pPr algn="just">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Yuppie , 22 </a:t>
            </a:r>
            <a:r>
              <a:rPr lang="en-US" altLang="zh-CN" sz="1100" dirty="0">
                <a:solidFill>
                  <a:schemeClr val="bg1">
                    <a:lumMod val="50000"/>
                  </a:schemeClr>
                </a:solidFill>
                <a:latin typeface="微软雅黑" panose="020B0503020204020204" charset="-122"/>
                <a:ea typeface="微软雅黑" panose="020B0503020204020204" charset="-122"/>
              </a:rPr>
              <a:t>, GDUT , CS , 15 , 7</a:t>
            </a:r>
            <a:endParaRPr lang="zh-CN" altLang="en-US" sz="1100" dirty="0">
              <a:solidFill>
                <a:schemeClr val="bg1">
                  <a:lumMod val="50000"/>
                </a:schemeClr>
              </a:solidFill>
              <a:latin typeface="微软雅黑" panose="020B0503020204020204" charset="-122"/>
              <a:ea typeface="微软雅黑" panose="020B0503020204020204" charset="-122"/>
            </a:endParaRPr>
          </a:p>
          <a:p>
            <a:pPr algn="just">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Aurora </a:t>
            </a:r>
            <a:r>
              <a:rPr lang="en-US" altLang="zh-CN" sz="1100" dirty="0">
                <a:solidFill>
                  <a:schemeClr val="bg1">
                    <a:lumMod val="50000"/>
                  </a:schemeClr>
                </a:solidFill>
                <a:latin typeface="微软雅黑" panose="020B0503020204020204" charset="-122"/>
                <a:ea typeface="微软雅黑" panose="020B0503020204020204" charset="-122"/>
              </a:rPr>
              <a:t>, 22 , GDUT , CS , 15 , 7</a:t>
            </a:r>
            <a:endParaRPr lang="zh-CN" altLang="en-US" sz="1100" dirty="0">
              <a:solidFill>
                <a:schemeClr val="bg1">
                  <a:lumMod val="50000"/>
                </a:schemeClr>
              </a:solidFill>
              <a:latin typeface="微软雅黑" panose="020B0503020204020204" charset="-122"/>
              <a:ea typeface="微软雅黑" panose="020B0503020204020204" charset="-122"/>
            </a:endParaRPr>
          </a:p>
          <a:p>
            <a:pPr lvl="0" algn="just">
              <a:lnSpc>
                <a:spcPct val="130000"/>
              </a:lnSpc>
            </a:pP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23" name="矩形 22"/>
          <p:cNvSpPr/>
          <p:nvPr/>
        </p:nvSpPr>
        <p:spPr>
          <a:xfrm>
            <a:off x="8532707" y="2821913"/>
            <a:ext cx="1211485" cy="307777"/>
          </a:xfrm>
          <a:prstGeom prst="rect">
            <a:avLst/>
          </a:prstGeom>
        </p:spPr>
        <p:txBody>
          <a:bodyPr wrap="none">
            <a:spAutoFit/>
          </a:bodyPr>
          <a:lstStyle/>
          <a:p>
            <a:r>
              <a:rPr lang="en-US" altLang="zh-CN" sz="1400" b="1" dirty="0" smtClean="0"/>
              <a:t>CSV</a:t>
            </a:r>
            <a:r>
              <a:rPr lang="zh-CN" altLang="en-US" sz="1400" b="1" dirty="0" smtClean="0"/>
              <a:t>与</a:t>
            </a:r>
            <a:r>
              <a:rPr lang="en-US" altLang="zh-CN" sz="1400" b="1" dirty="0" smtClean="0"/>
              <a:t>EXCEL</a:t>
            </a:r>
            <a:endParaRPr lang="zh-CN" altLang="en-US" sz="1400" b="1" dirty="0"/>
          </a:p>
        </p:txBody>
      </p:sp>
      <p:sp>
        <p:nvSpPr>
          <p:cNvPr id="24" name="矩形 23"/>
          <p:cNvSpPr/>
          <p:nvPr/>
        </p:nvSpPr>
        <p:spPr>
          <a:xfrm>
            <a:off x="7841247" y="3066437"/>
            <a:ext cx="2594406" cy="752514"/>
          </a:xfrm>
          <a:prstGeom prst="rect">
            <a:avLst/>
          </a:prstGeom>
        </p:spPr>
        <p:txBody>
          <a:bodyPr wrap="square">
            <a:spAutoFit/>
          </a:bodyPr>
          <a:lstStyle/>
          <a:p>
            <a:pPr lvl="0" algn="just">
              <a:lnSpc>
                <a:spcPct val="130000"/>
              </a:lnSpc>
            </a:pPr>
            <a:r>
              <a:rPr lang="zh-CN" altLang="en-US" sz="1100" dirty="0" smtClean="0">
                <a:solidFill>
                  <a:schemeClr val="bg1">
                    <a:lumMod val="50000"/>
                  </a:schemeClr>
                </a:solidFill>
                <a:latin typeface="微软雅黑" panose="020B0503020204020204" charset="-122"/>
                <a:ea typeface="微软雅黑" panose="020B0503020204020204" charset="-122"/>
              </a:rPr>
              <a:t>在</a:t>
            </a:r>
            <a:r>
              <a:rPr lang="en-US" altLang="zh-CN" sz="1100" dirty="0" smtClean="0">
                <a:solidFill>
                  <a:schemeClr val="bg1">
                    <a:lumMod val="50000"/>
                  </a:schemeClr>
                </a:solidFill>
                <a:latin typeface="微软雅黑" panose="020B0503020204020204" charset="-122"/>
                <a:ea typeface="微软雅黑" panose="020B0503020204020204" charset="-122"/>
              </a:rPr>
              <a:t>EXCEL</a:t>
            </a:r>
            <a:r>
              <a:rPr lang="zh-CN" altLang="en-US" sz="1100" dirty="0" smtClean="0">
                <a:solidFill>
                  <a:schemeClr val="bg1">
                    <a:lumMod val="50000"/>
                  </a:schemeClr>
                </a:solidFill>
                <a:latin typeface="微软雅黑" panose="020B0503020204020204" charset="-122"/>
                <a:ea typeface="微软雅黑" panose="020B0503020204020204" charset="-122"/>
              </a:rPr>
              <a:t>的各个版本中，都支持将</a:t>
            </a:r>
            <a:r>
              <a:rPr lang="en-US" altLang="zh-CN" sz="1100" dirty="0" err="1" smtClean="0">
                <a:solidFill>
                  <a:schemeClr val="bg1">
                    <a:lumMod val="50000"/>
                  </a:schemeClr>
                </a:solidFill>
                <a:latin typeface="微软雅黑" panose="020B0503020204020204" charset="-122"/>
                <a:ea typeface="微软雅黑" panose="020B0503020204020204" charset="-122"/>
              </a:rPr>
              <a:t>EXCEl</a:t>
            </a:r>
            <a:r>
              <a:rPr lang="zh-CN" altLang="en-US" sz="1100" dirty="0" smtClean="0">
                <a:solidFill>
                  <a:schemeClr val="bg1">
                    <a:lumMod val="50000"/>
                  </a:schemeClr>
                </a:solidFill>
                <a:latin typeface="微软雅黑" panose="020B0503020204020204" charset="-122"/>
                <a:ea typeface="微软雅黑" panose="020B0503020204020204" charset="-122"/>
              </a:rPr>
              <a:t>和</a:t>
            </a:r>
            <a:r>
              <a:rPr lang="en-US" altLang="zh-CN" sz="1100" dirty="0" smtClean="0">
                <a:solidFill>
                  <a:schemeClr val="bg1">
                    <a:lumMod val="50000"/>
                  </a:schemeClr>
                </a:solidFill>
                <a:latin typeface="微软雅黑" panose="020B0503020204020204" charset="-122"/>
                <a:ea typeface="微软雅黑" panose="020B0503020204020204" charset="-122"/>
              </a:rPr>
              <a:t>CSV</a:t>
            </a:r>
            <a:r>
              <a:rPr lang="zh-CN" altLang="en-US" sz="1100" dirty="0" smtClean="0">
                <a:solidFill>
                  <a:schemeClr val="bg1">
                    <a:lumMod val="50000"/>
                  </a:schemeClr>
                </a:solidFill>
                <a:latin typeface="微软雅黑" panose="020B0503020204020204" charset="-122"/>
                <a:ea typeface="微软雅黑" panose="020B0503020204020204" charset="-122"/>
              </a:rPr>
              <a:t>做相互转换操作，</a:t>
            </a:r>
            <a:r>
              <a:rPr lang="en-US" altLang="zh-CN" sz="1100" dirty="0" smtClean="0">
                <a:solidFill>
                  <a:schemeClr val="bg1">
                    <a:lumMod val="50000"/>
                  </a:schemeClr>
                </a:solidFill>
                <a:latin typeface="微软雅黑" panose="020B0503020204020204" charset="-122"/>
                <a:ea typeface="微软雅黑" panose="020B0503020204020204" charset="-122"/>
              </a:rPr>
              <a:t>EXCEL</a:t>
            </a:r>
            <a:r>
              <a:rPr lang="zh-CN" altLang="en-US" sz="1100" dirty="0" smtClean="0">
                <a:solidFill>
                  <a:schemeClr val="bg1">
                    <a:lumMod val="50000"/>
                  </a:schemeClr>
                </a:solidFill>
                <a:latin typeface="微软雅黑" panose="020B0503020204020204" charset="-122"/>
                <a:ea typeface="微软雅黑" panose="020B0503020204020204" charset="-122"/>
              </a:rPr>
              <a:t>表格将以换行和逗号输出成</a:t>
            </a:r>
            <a:r>
              <a:rPr lang="en-US" altLang="zh-CN" sz="1100" dirty="0" smtClean="0">
                <a:solidFill>
                  <a:schemeClr val="bg1">
                    <a:lumMod val="50000"/>
                  </a:schemeClr>
                </a:solidFill>
                <a:latin typeface="微软雅黑" panose="020B0503020204020204" charset="-122"/>
                <a:ea typeface="微软雅黑" panose="020B0503020204020204" charset="-122"/>
              </a:rPr>
              <a:t>CSV</a:t>
            </a:r>
            <a:r>
              <a:rPr lang="zh-CN" altLang="en-US" sz="1100" dirty="0" smtClean="0">
                <a:solidFill>
                  <a:schemeClr val="bg1">
                    <a:lumMod val="50000"/>
                  </a:schemeClr>
                </a:solidFill>
                <a:latin typeface="微软雅黑" panose="020B0503020204020204" charset="-122"/>
                <a:ea typeface="微软雅黑" panose="020B0503020204020204" charset="-122"/>
              </a:rPr>
              <a:t>。</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25" name="矩形 24"/>
          <p:cNvSpPr/>
          <p:nvPr/>
        </p:nvSpPr>
        <p:spPr>
          <a:xfrm>
            <a:off x="4149061" y="4990242"/>
            <a:ext cx="2698175" cy="307777"/>
          </a:xfrm>
          <a:prstGeom prst="rect">
            <a:avLst/>
          </a:prstGeom>
        </p:spPr>
        <p:txBody>
          <a:bodyPr wrap="none">
            <a:spAutoFit/>
          </a:bodyPr>
          <a:lstStyle/>
          <a:p>
            <a:r>
              <a:rPr lang="zh-CN" altLang="en-US" sz="1400" b="1" dirty="0" smtClean="0"/>
              <a:t>互联网早期流行的数据传输格式</a:t>
            </a:r>
            <a:endParaRPr lang="zh-CN" altLang="en-US" sz="1400" b="1" dirty="0"/>
          </a:p>
        </p:txBody>
      </p:sp>
      <p:sp>
        <p:nvSpPr>
          <p:cNvPr id="26" name="矩形 25"/>
          <p:cNvSpPr/>
          <p:nvPr/>
        </p:nvSpPr>
        <p:spPr>
          <a:xfrm>
            <a:off x="4149061" y="5234766"/>
            <a:ext cx="2594406" cy="1192634"/>
          </a:xfrm>
          <a:prstGeom prst="rect">
            <a:avLst/>
          </a:prstGeom>
        </p:spPr>
        <p:txBody>
          <a:bodyPr wrap="square">
            <a:spAutoFit/>
          </a:bodyPr>
          <a:lstStyle/>
          <a:p>
            <a:pPr lvl="0" algn="just">
              <a:lnSpc>
                <a:spcPct val="130000"/>
              </a:lnSpc>
            </a:pPr>
            <a:r>
              <a:rPr lang="zh-CN" altLang="en-US" sz="1100" dirty="0" smtClean="0">
                <a:solidFill>
                  <a:schemeClr val="bg1">
                    <a:lumMod val="50000"/>
                  </a:schemeClr>
                </a:solidFill>
                <a:latin typeface="微软雅黑" panose="020B0503020204020204" charset="-122"/>
                <a:ea typeface="微软雅黑" panose="020B0503020204020204" charset="-122"/>
              </a:rPr>
              <a:t>早期的互联网产品大多数都是企业管理系统，系统与系统之间、系统内部之间大多传输的都是办公</a:t>
            </a:r>
            <a:r>
              <a:rPr lang="en-US" altLang="zh-CN" sz="1100" dirty="0" smtClean="0">
                <a:solidFill>
                  <a:schemeClr val="bg1">
                    <a:lumMod val="50000"/>
                  </a:schemeClr>
                </a:solidFill>
                <a:latin typeface="微软雅黑" panose="020B0503020204020204" charset="-122"/>
                <a:ea typeface="微软雅黑" panose="020B0503020204020204" charset="-122"/>
              </a:rPr>
              <a:t>EXCEL</a:t>
            </a:r>
            <a:r>
              <a:rPr lang="zh-CN" altLang="en-US" sz="1100" dirty="0" smtClean="0">
                <a:solidFill>
                  <a:schemeClr val="bg1">
                    <a:lumMod val="50000"/>
                  </a:schemeClr>
                </a:solidFill>
                <a:latin typeface="微软雅黑" panose="020B0503020204020204" charset="-122"/>
                <a:ea typeface="微软雅黑" panose="020B0503020204020204" charset="-122"/>
              </a:rPr>
              <a:t>数据，为了程序开发工作简易化，通信之间使用</a:t>
            </a:r>
            <a:r>
              <a:rPr lang="en-US" altLang="zh-CN" sz="1100" dirty="0" smtClean="0">
                <a:solidFill>
                  <a:schemeClr val="bg1">
                    <a:lumMod val="50000"/>
                  </a:schemeClr>
                </a:solidFill>
                <a:latin typeface="微软雅黑" panose="020B0503020204020204" charset="-122"/>
                <a:ea typeface="微软雅黑" panose="020B0503020204020204" charset="-122"/>
              </a:rPr>
              <a:t>CSV</a:t>
            </a:r>
            <a:r>
              <a:rPr lang="zh-CN" altLang="en-US" sz="1100" dirty="0" smtClean="0">
                <a:solidFill>
                  <a:schemeClr val="bg1">
                    <a:lumMod val="50000"/>
                  </a:schemeClr>
                </a:solidFill>
                <a:latin typeface="微软雅黑" panose="020B0503020204020204" charset="-122"/>
                <a:ea typeface="微软雅黑" panose="020B0503020204020204" charset="-122"/>
              </a:rPr>
              <a:t>方式。</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27" name="矩形 26"/>
          <p:cNvSpPr/>
          <p:nvPr/>
        </p:nvSpPr>
        <p:spPr>
          <a:xfrm>
            <a:off x="7841247" y="4990242"/>
            <a:ext cx="2877711" cy="307777"/>
          </a:xfrm>
          <a:prstGeom prst="rect">
            <a:avLst/>
          </a:prstGeom>
        </p:spPr>
        <p:txBody>
          <a:bodyPr wrap="none">
            <a:spAutoFit/>
          </a:bodyPr>
          <a:lstStyle/>
          <a:p>
            <a:r>
              <a:rPr lang="zh-CN" altLang="en-US" sz="1400" b="1" dirty="0" smtClean="0"/>
              <a:t>简易的格式其实不好描述数据结构</a:t>
            </a:r>
            <a:endParaRPr lang="zh-CN" altLang="en-US" sz="1400" b="1" dirty="0"/>
          </a:p>
        </p:txBody>
      </p:sp>
      <p:sp>
        <p:nvSpPr>
          <p:cNvPr id="28" name="矩形 27"/>
          <p:cNvSpPr/>
          <p:nvPr/>
        </p:nvSpPr>
        <p:spPr>
          <a:xfrm>
            <a:off x="7841247" y="5234766"/>
            <a:ext cx="2594406" cy="1192634"/>
          </a:xfrm>
          <a:prstGeom prst="rect">
            <a:avLst/>
          </a:prstGeom>
        </p:spPr>
        <p:txBody>
          <a:bodyPr wrap="square">
            <a:spAutoFit/>
          </a:bodyPr>
          <a:lstStyle/>
          <a:p>
            <a:pPr lvl="0" algn="just">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CSV</a:t>
            </a:r>
            <a:r>
              <a:rPr lang="zh-CN" altLang="en-US" sz="1100" dirty="0" smtClean="0">
                <a:solidFill>
                  <a:schemeClr val="bg1">
                    <a:lumMod val="50000"/>
                  </a:schemeClr>
                </a:solidFill>
                <a:latin typeface="微软雅黑" panose="020B0503020204020204" charset="-122"/>
                <a:ea typeface="微软雅黑" panose="020B0503020204020204" charset="-122"/>
              </a:rPr>
              <a:t>文本通常都会加上表头对文本进行控制，但其实这种控制方式是很脆弱的，第一，表格形式的数据只能描述一种数据结构；第二，不方便描述父子、兄弟形态的数据结构。</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a:t>
            </a:r>
            <a:r>
              <a:rPr lang="en-US" altLang="zh-CN" sz="4400" b="1" dirty="0" smtClean="0">
                <a:latin typeface="+mj-lt"/>
                <a:ea typeface="微软雅黑" panose="020B0503020204020204" charset="-122"/>
              </a:rPr>
              <a:t>FOUR</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smtClean="0">
                <a:latin typeface="+mj-lt"/>
                <a:ea typeface="微软雅黑" panose="020B0503020204020204" charset="-122"/>
              </a:rPr>
              <a:t>YAML</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61884" cy="307777"/>
          </a:xfrm>
          <a:prstGeom prst="rect">
            <a:avLst/>
          </a:prstGeom>
        </p:spPr>
        <p:txBody>
          <a:bodyPr wrap="none">
            <a:spAutoFit/>
          </a:bodyPr>
          <a:lstStyle/>
          <a:p>
            <a:r>
              <a:rPr lang="zh-CN" altLang="en-US" sz="1400" b="1" dirty="0" smtClean="0"/>
              <a:t>广东工业大学</a:t>
            </a:r>
            <a:endParaRPr lang="en-US" altLang="zh-CN" sz="1400" b="1" dirty="0" smtClean="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1040" cy="307777"/>
          </a:xfrm>
          <a:prstGeom prst="rect">
            <a:avLst/>
          </a:prstGeom>
        </p:spPr>
        <p:txBody>
          <a:bodyPr wrap="none">
            <a:spAutoFit/>
          </a:bodyPr>
          <a:lstStyle/>
          <a:p>
            <a:r>
              <a:rPr lang="en-US" altLang="zh-CN" sz="1400" b="1" dirty="0" smtClean="0"/>
              <a:t>PART </a:t>
            </a:r>
            <a:r>
              <a:rPr lang="en-US" altLang="zh-CN" sz="1400" b="1" dirty="0" smtClean="0"/>
              <a:t>FOUR YAML</a:t>
            </a:r>
            <a:endParaRPr lang="zh-CN" altLang="en-US" sz="1400" b="1" dirty="0"/>
          </a:p>
        </p:txBody>
      </p:sp>
      <p:sp>
        <p:nvSpPr>
          <p:cNvPr id="3" name="椭圆 2"/>
          <p:cNvSpPr/>
          <p:nvPr/>
        </p:nvSpPr>
        <p:spPr>
          <a:xfrm>
            <a:off x="1822608"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2212593" y="368300"/>
            <a:ext cx="9441495" cy="769441"/>
          </a:xfrm>
          <a:prstGeom prst="rect">
            <a:avLst/>
          </a:prstGeom>
        </p:spPr>
        <p:txBody>
          <a:bodyPr wrap="none">
            <a:spAutoFit/>
          </a:bodyPr>
          <a:lstStyle/>
          <a:p>
            <a:r>
              <a:rPr lang="en-US" altLang="zh-CN" sz="4400" dirty="0" smtClean="0"/>
              <a:t>YAML</a:t>
            </a:r>
            <a:r>
              <a:rPr lang="zh-CN" altLang="en-US" sz="4400" dirty="0" smtClean="0"/>
              <a:t>，</a:t>
            </a:r>
            <a:r>
              <a:rPr lang="en-US" altLang="zh-CN" sz="4400" dirty="0" smtClean="0"/>
              <a:t>YAML </a:t>
            </a:r>
            <a:r>
              <a:rPr lang="en-US" altLang="zh-CN" sz="4400" dirty="0" err="1" smtClean="0"/>
              <a:t>ain’t</a:t>
            </a:r>
            <a:r>
              <a:rPr lang="en-US" altLang="zh-CN" sz="4400" dirty="0" smtClean="0"/>
              <a:t> Markup </a:t>
            </a:r>
            <a:r>
              <a:rPr lang="en-US" altLang="zh-CN" sz="4400" dirty="0"/>
              <a:t>Language</a:t>
            </a:r>
            <a:endParaRPr lang="en-US" altLang="zh-CN" sz="4400" dirty="0"/>
          </a:p>
        </p:txBody>
      </p:sp>
      <p:sp>
        <p:nvSpPr>
          <p:cNvPr id="101" name="矩形 100"/>
          <p:cNvSpPr/>
          <p:nvPr/>
        </p:nvSpPr>
        <p:spPr>
          <a:xfrm>
            <a:off x="2212593" y="1285231"/>
            <a:ext cx="4695068" cy="523220"/>
          </a:xfrm>
          <a:prstGeom prst="rect">
            <a:avLst/>
          </a:prstGeom>
        </p:spPr>
        <p:txBody>
          <a:bodyPr wrap="none">
            <a:spAutoFit/>
          </a:bodyPr>
          <a:lstStyle/>
          <a:p>
            <a:r>
              <a:rPr lang="en-US" altLang="zh-CN" sz="2800" dirty="0" smtClean="0"/>
              <a:t> --YAML</a:t>
            </a:r>
            <a:r>
              <a:rPr lang="zh-CN" altLang="en-US" sz="2800" dirty="0" smtClean="0"/>
              <a:t>不是一种标记语言！</a:t>
            </a:r>
            <a:endParaRPr lang="zh-CN" altLang="en-US" sz="2800" dirty="0"/>
          </a:p>
        </p:txBody>
      </p:sp>
      <p:sp>
        <p:nvSpPr>
          <p:cNvPr id="102" name="矩形 101"/>
          <p:cNvSpPr/>
          <p:nvPr/>
        </p:nvSpPr>
        <p:spPr>
          <a:xfrm>
            <a:off x="2212593" y="1955941"/>
            <a:ext cx="2191627" cy="426616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house:</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family:</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name: Doe</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parents:</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 John</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 Jane</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children:</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 Paul</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 Mark</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 Simone</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address:</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number: 34</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street: Main Street</a:t>
            </a: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city: </a:t>
            </a:r>
            <a:r>
              <a:rPr lang="en-US" altLang="zh-CN" sz="1400" dirty="0" err="1">
                <a:solidFill>
                  <a:schemeClr val="bg1">
                    <a:lumMod val="50000"/>
                  </a:schemeClr>
                </a:solidFill>
                <a:latin typeface="微软雅黑" panose="020B0503020204020204" charset="-122"/>
                <a:ea typeface="微软雅黑" panose="020B0503020204020204" charset="-122"/>
              </a:rPr>
              <a:t>Nowheretown</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    </a:t>
            </a:r>
            <a:r>
              <a:rPr lang="en-US" altLang="zh-CN" sz="1400" dirty="0" err="1">
                <a:solidFill>
                  <a:schemeClr val="bg1">
                    <a:lumMod val="50000"/>
                  </a:schemeClr>
                </a:solidFill>
                <a:latin typeface="微软雅黑" panose="020B0503020204020204" charset="-122"/>
                <a:ea typeface="微软雅黑" panose="020B0503020204020204" charset="-122"/>
              </a:rPr>
              <a:t>zipcode</a:t>
            </a:r>
            <a:r>
              <a:rPr lang="en-US" altLang="zh-CN" sz="1400" dirty="0">
                <a:solidFill>
                  <a:schemeClr val="bg1">
                    <a:lumMod val="50000"/>
                  </a:schemeClr>
                </a:solidFill>
                <a:latin typeface="微软雅黑" panose="020B0503020204020204" charset="-122"/>
                <a:ea typeface="微软雅黑" panose="020B0503020204020204" charset="-122"/>
              </a:rPr>
              <a:t>: </a:t>
            </a:r>
            <a:r>
              <a:rPr lang="en-US" altLang="zh-CN" sz="1400" dirty="0" smtClean="0">
                <a:solidFill>
                  <a:schemeClr val="bg1">
                    <a:lumMod val="50000"/>
                  </a:schemeClr>
                </a:solidFill>
                <a:latin typeface="微软雅黑" panose="020B0503020204020204" charset="-122"/>
                <a:ea typeface="微软雅黑" panose="020B0503020204020204" charset="-122"/>
              </a:rPr>
              <a:t>12345</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78" name="矩形 77"/>
          <p:cNvSpPr/>
          <p:nvPr/>
        </p:nvSpPr>
        <p:spPr>
          <a:xfrm>
            <a:off x="4294459" y="1958645"/>
            <a:ext cx="5738773" cy="372410"/>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YAML</a:t>
            </a:r>
            <a:r>
              <a:rPr lang="zh-CN" altLang="en-US" sz="1400" dirty="0" smtClean="0">
                <a:solidFill>
                  <a:schemeClr val="bg1">
                    <a:lumMod val="50000"/>
                  </a:schemeClr>
                </a:solidFill>
                <a:latin typeface="微软雅黑" panose="020B0503020204020204" charset="-122"/>
                <a:ea typeface="微软雅黑" panose="020B0503020204020204" charset="-122"/>
              </a:rPr>
              <a:t>简洁易读，学习简单的规则就能轻松看出文本描述的数据内容！</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81" name="矩形 80"/>
          <p:cNvSpPr/>
          <p:nvPr/>
        </p:nvSpPr>
        <p:spPr>
          <a:xfrm>
            <a:off x="4294459" y="2443150"/>
            <a:ext cx="6057556" cy="932563"/>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1.</a:t>
            </a:r>
            <a:r>
              <a:rPr lang="zh-CN" altLang="en-US" sz="1400" dirty="0" smtClean="0">
                <a:solidFill>
                  <a:schemeClr val="bg1">
                    <a:lumMod val="50000"/>
                  </a:schemeClr>
                </a:solidFill>
                <a:latin typeface="微软雅黑" panose="020B0503020204020204" charset="-122"/>
                <a:ea typeface="微软雅黑" panose="020B0503020204020204" charset="-122"/>
              </a:rPr>
              <a:t>大小写敏感；</a:t>
            </a:r>
            <a:r>
              <a:rPr lang="en-US" altLang="zh-CN" sz="1400" dirty="0">
                <a:solidFill>
                  <a:schemeClr val="bg1">
                    <a:lumMod val="50000"/>
                  </a:schemeClr>
                </a:solidFill>
                <a:latin typeface="微软雅黑" panose="020B0503020204020204" charset="-122"/>
                <a:ea typeface="微软雅黑" panose="020B0503020204020204" charset="-122"/>
              </a:rPr>
              <a:t> </a:t>
            </a:r>
            <a:r>
              <a:rPr lang="en-US" altLang="zh-CN" sz="1400" dirty="0" smtClean="0">
                <a:solidFill>
                  <a:schemeClr val="bg1">
                    <a:lumMod val="50000"/>
                  </a:schemeClr>
                </a:solidFill>
                <a:latin typeface="微软雅黑" panose="020B0503020204020204" charset="-122"/>
                <a:ea typeface="微软雅黑" panose="020B0503020204020204" charset="-122"/>
              </a:rPr>
              <a:t>2.</a:t>
            </a:r>
            <a:r>
              <a:rPr lang="zh-CN" altLang="en-US" sz="1400" dirty="0" smtClean="0">
                <a:solidFill>
                  <a:schemeClr val="bg1">
                    <a:lumMod val="50000"/>
                  </a:schemeClr>
                </a:solidFill>
                <a:latin typeface="微软雅黑" panose="020B0503020204020204" charset="-122"/>
                <a:ea typeface="微软雅黑" panose="020B0503020204020204" charset="-122"/>
              </a:rPr>
              <a:t>使用缩进表示层级关系，禁用</a:t>
            </a:r>
            <a:r>
              <a:rPr lang="en-US" altLang="zh-CN" sz="1400" dirty="0" smtClean="0">
                <a:solidFill>
                  <a:schemeClr val="bg1">
                    <a:lumMod val="50000"/>
                  </a:schemeClr>
                </a:solidFill>
                <a:latin typeface="微软雅黑" panose="020B0503020204020204" charset="-122"/>
                <a:ea typeface="微软雅黑" panose="020B0503020204020204" charset="-122"/>
              </a:rPr>
              <a:t>TAB</a:t>
            </a:r>
            <a:r>
              <a:rPr lang="zh-CN" altLang="en-US" sz="1400" dirty="0" smtClean="0">
                <a:solidFill>
                  <a:schemeClr val="bg1">
                    <a:lumMod val="50000"/>
                  </a:schemeClr>
                </a:solidFill>
                <a:latin typeface="微软雅黑" panose="020B0503020204020204" charset="-122"/>
                <a:ea typeface="微软雅黑" panose="020B0503020204020204" charset="-122"/>
              </a:rPr>
              <a:t>缩进，使用空格缩进；</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3.</a:t>
            </a:r>
            <a:r>
              <a:rPr lang="zh-CN" altLang="en-US" sz="1400" dirty="0" smtClean="0">
                <a:solidFill>
                  <a:schemeClr val="bg1">
                    <a:lumMod val="50000"/>
                  </a:schemeClr>
                </a:solidFill>
                <a:latin typeface="微软雅黑" panose="020B0503020204020204" charset="-122"/>
                <a:ea typeface="微软雅黑" panose="020B0503020204020204" charset="-122"/>
              </a:rPr>
              <a:t>缩进多少个空格没有关系，缩进一样的空格数量表示同一个层次；</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4.</a:t>
            </a:r>
            <a:r>
              <a:rPr lang="zh-CN" altLang="en-US" sz="1400" dirty="0" smtClean="0">
                <a:solidFill>
                  <a:schemeClr val="bg1">
                    <a:lumMod val="50000"/>
                  </a:schemeClr>
                </a:solidFill>
                <a:latin typeface="微软雅黑" panose="020B0503020204020204" charset="-122"/>
                <a:ea typeface="微软雅黑" panose="020B0503020204020204" charset="-122"/>
              </a:rPr>
              <a:t>允许使用</a:t>
            </a:r>
            <a:r>
              <a:rPr lang="en-US" altLang="zh-CN" sz="1400" dirty="0" smtClean="0">
                <a:solidFill>
                  <a:schemeClr val="bg1">
                    <a:lumMod val="50000"/>
                  </a:schemeClr>
                </a:solidFill>
                <a:latin typeface="微软雅黑" panose="020B0503020204020204" charset="-122"/>
                <a:ea typeface="微软雅黑" panose="020B0503020204020204" charset="-122"/>
              </a:rPr>
              <a:t>#</a:t>
            </a:r>
            <a:r>
              <a:rPr lang="zh-CN" altLang="en-US" sz="1400" dirty="0" smtClean="0">
                <a:solidFill>
                  <a:schemeClr val="bg1">
                    <a:lumMod val="50000"/>
                  </a:schemeClr>
                </a:solidFill>
                <a:latin typeface="微软雅黑" panose="020B0503020204020204" charset="-122"/>
                <a:ea typeface="微软雅黑" panose="020B0503020204020204" charset="-122"/>
              </a:rPr>
              <a:t>进行注释；  </a:t>
            </a:r>
            <a:r>
              <a:rPr lang="en-US" altLang="zh-CN" sz="1400" dirty="0" smtClean="0">
                <a:solidFill>
                  <a:schemeClr val="bg1">
                    <a:lumMod val="50000"/>
                  </a:schemeClr>
                </a:solidFill>
                <a:latin typeface="微软雅黑" panose="020B0503020204020204" charset="-122"/>
                <a:ea typeface="微软雅黑" panose="020B0503020204020204" charset="-122"/>
              </a:rPr>
              <a:t>5.</a:t>
            </a:r>
            <a:r>
              <a:rPr lang="zh-CN" altLang="en-US" sz="1400" dirty="0" smtClean="0">
                <a:solidFill>
                  <a:schemeClr val="bg1">
                    <a:lumMod val="50000"/>
                  </a:schemeClr>
                </a:solidFill>
                <a:latin typeface="微软雅黑" panose="020B0503020204020204" charset="-122"/>
                <a:ea typeface="微软雅黑" panose="020B0503020204020204" charset="-122"/>
              </a:rPr>
              <a:t>字符串可以不使用引号标注。</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82" name="矩形 81"/>
          <p:cNvSpPr/>
          <p:nvPr/>
        </p:nvSpPr>
        <p:spPr>
          <a:xfrm>
            <a:off x="4294459" y="3528113"/>
            <a:ext cx="6057556" cy="2613023"/>
          </a:xfrm>
          <a:prstGeom prst="rect">
            <a:avLst/>
          </a:prstGeom>
        </p:spPr>
        <p:txBody>
          <a:bodyPr wrap="square">
            <a:spAutoFit/>
          </a:bodyPr>
          <a:lstStyle/>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详细语法可以阅读网上的教程，这里说一下普及程度与使用感受：</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普及程度：</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Java</a:t>
            </a:r>
            <a:r>
              <a:rPr lang="zh-CN" altLang="en-US" sz="1400" dirty="0" smtClean="0">
                <a:solidFill>
                  <a:schemeClr val="bg1">
                    <a:lumMod val="50000"/>
                  </a:schemeClr>
                </a:solidFill>
                <a:latin typeface="微软雅黑" panose="020B0503020204020204" charset="-122"/>
                <a:ea typeface="微软雅黑" panose="020B0503020204020204" charset="-122"/>
              </a:rPr>
              <a:t>流行框架</a:t>
            </a:r>
            <a:r>
              <a:rPr lang="en-US" altLang="zh-CN" sz="1400" dirty="0" smtClean="0">
                <a:solidFill>
                  <a:schemeClr val="bg1">
                    <a:lumMod val="50000"/>
                  </a:schemeClr>
                </a:solidFill>
                <a:latin typeface="微软雅黑" panose="020B0503020204020204" charset="-122"/>
                <a:ea typeface="微软雅黑" panose="020B0503020204020204" charset="-122"/>
              </a:rPr>
              <a:t>Spring Boot</a:t>
            </a:r>
            <a:r>
              <a:rPr lang="zh-CN" altLang="en-US" sz="1400" dirty="0" smtClean="0">
                <a:solidFill>
                  <a:schemeClr val="bg1">
                    <a:lumMod val="50000"/>
                  </a:schemeClr>
                </a:solidFill>
                <a:latin typeface="微软雅黑" panose="020B0503020204020204" charset="-122"/>
                <a:ea typeface="微软雅黑" panose="020B0503020204020204" charset="-122"/>
              </a:rPr>
              <a:t>中支持</a:t>
            </a:r>
            <a:r>
              <a:rPr lang="en-US" altLang="zh-CN" sz="1400" dirty="0" smtClean="0">
                <a:solidFill>
                  <a:schemeClr val="bg1">
                    <a:lumMod val="50000"/>
                  </a:schemeClr>
                </a:solidFill>
                <a:latin typeface="微软雅黑" panose="020B0503020204020204" charset="-122"/>
                <a:ea typeface="微软雅黑" panose="020B0503020204020204" charset="-122"/>
              </a:rPr>
              <a:t>YAML</a:t>
            </a:r>
            <a:r>
              <a:rPr lang="zh-CN" altLang="en-US" sz="1400" dirty="0" smtClean="0">
                <a:solidFill>
                  <a:schemeClr val="bg1">
                    <a:lumMod val="50000"/>
                  </a:schemeClr>
                </a:solidFill>
                <a:latin typeface="微软雅黑" panose="020B0503020204020204" charset="-122"/>
                <a:ea typeface="微软雅黑" panose="020B0503020204020204" charset="-122"/>
              </a:rPr>
              <a:t>作为配置；</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广工著名校友企业</a:t>
            </a:r>
            <a:r>
              <a:rPr lang="en-US" altLang="zh-CN" sz="1400" dirty="0" err="1" smtClean="0">
                <a:solidFill>
                  <a:schemeClr val="bg1">
                    <a:lumMod val="50000"/>
                  </a:schemeClr>
                </a:solidFill>
                <a:latin typeface="微软雅黑" panose="020B0503020204020204" charset="-122"/>
                <a:ea typeface="微软雅黑" panose="020B0503020204020204" charset="-122"/>
              </a:rPr>
              <a:t>eolinker</a:t>
            </a:r>
            <a:r>
              <a:rPr lang="zh-CN" altLang="en-US" sz="1400" dirty="0" smtClean="0">
                <a:solidFill>
                  <a:schemeClr val="bg1">
                    <a:lumMod val="50000"/>
                  </a:schemeClr>
                </a:solidFill>
                <a:latin typeface="微软雅黑" panose="020B0503020204020204" charset="-122"/>
                <a:ea typeface="微软雅黑" panose="020B0503020204020204" charset="-122"/>
              </a:rPr>
              <a:t>下</a:t>
            </a:r>
            <a:r>
              <a:rPr lang="en-US" altLang="zh-CN" sz="1400" dirty="0" err="1" smtClean="0">
                <a:solidFill>
                  <a:schemeClr val="bg1">
                    <a:lumMod val="50000"/>
                  </a:schemeClr>
                </a:solidFill>
                <a:latin typeface="微软雅黑" panose="020B0503020204020204" charset="-122"/>
                <a:ea typeface="微软雅黑" panose="020B0503020204020204" charset="-122"/>
              </a:rPr>
              <a:t>GoKu</a:t>
            </a:r>
            <a:r>
              <a:rPr lang="en-US" altLang="zh-CN" sz="1400" dirty="0" smtClean="0">
                <a:solidFill>
                  <a:schemeClr val="bg1">
                    <a:lumMod val="50000"/>
                  </a:schemeClr>
                </a:solidFill>
                <a:latin typeface="微软雅黑" panose="020B0503020204020204" charset="-122"/>
                <a:ea typeface="微软雅黑" panose="020B0503020204020204" charset="-122"/>
              </a:rPr>
              <a:t> API Gateway</a:t>
            </a:r>
            <a:r>
              <a:rPr lang="zh-CN" altLang="en-US" sz="1400" dirty="0" smtClean="0">
                <a:solidFill>
                  <a:schemeClr val="bg1">
                    <a:lumMod val="50000"/>
                  </a:schemeClr>
                </a:solidFill>
                <a:latin typeface="微软雅黑" panose="020B0503020204020204" charset="-122"/>
                <a:ea typeface="微软雅黑" panose="020B0503020204020204" charset="-122"/>
              </a:rPr>
              <a:t>配置文件的指定格式。</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使用感受：</a:t>
            </a:r>
            <a:endParaRPr lang="en-US" altLang="zh-CN" sz="1400" dirty="0" smtClean="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编写过程就跟编写</a:t>
            </a:r>
            <a:r>
              <a:rPr lang="en-US" altLang="zh-CN" sz="1400" dirty="0" smtClean="0">
                <a:solidFill>
                  <a:schemeClr val="bg1">
                    <a:lumMod val="50000"/>
                  </a:schemeClr>
                </a:solidFill>
                <a:latin typeface="微软雅黑" panose="020B0503020204020204" charset="-122"/>
                <a:ea typeface="微软雅黑" panose="020B0503020204020204" charset="-122"/>
              </a:rPr>
              <a:t>python</a:t>
            </a:r>
            <a:r>
              <a:rPr lang="zh-CN" altLang="en-US" sz="1400" dirty="0" smtClean="0">
                <a:solidFill>
                  <a:schemeClr val="bg1">
                    <a:lumMod val="50000"/>
                  </a:schemeClr>
                </a:solidFill>
                <a:latin typeface="微软雅黑" panose="020B0503020204020204" charset="-122"/>
                <a:ea typeface="微软雅黑" panose="020B0503020204020204" charset="-122"/>
              </a:rPr>
              <a:t>一样，</a:t>
            </a:r>
            <a:r>
              <a:rPr lang="en-US" altLang="zh-CN" sz="1400" dirty="0" smtClean="0">
                <a:solidFill>
                  <a:schemeClr val="bg1">
                    <a:lumMod val="50000"/>
                  </a:schemeClr>
                </a:solidFill>
                <a:latin typeface="微软雅黑" panose="020B0503020204020204" charset="-122"/>
                <a:ea typeface="微软雅黑" panose="020B0503020204020204" charset="-122"/>
              </a:rPr>
              <a:t>python</a:t>
            </a:r>
            <a:r>
              <a:rPr lang="zh-CN" altLang="en-US" sz="1400" dirty="0" smtClean="0">
                <a:solidFill>
                  <a:schemeClr val="bg1">
                    <a:lumMod val="50000"/>
                  </a:schemeClr>
                </a:solidFill>
                <a:latin typeface="微软雅黑" panose="020B0503020204020204" charset="-122"/>
                <a:ea typeface="微软雅黑" panose="020B0503020204020204" charset="-122"/>
              </a:rPr>
              <a:t>中不需要烦人的花括号表示代码块，只用缩进就可以完成代码块的编写工作。</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3369384" cy="307777"/>
          </a:xfrm>
          <a:prstGeom prst="rect">
            <a:avLst/>
          </a:prstGeom>
        </p:spPr>
        <p:txBody>
          <a:bodyPr wrap="none">
            <a:spAutoFit/>
          </a:bodyPr>
          <a:lstStyle/>
          <a:p>
            <a:r>
              <a:rPr lang="en-US" altLang="zh-CN" sz="1400" b="1" dirty="0" smtClean="0"/>
              <a:t>PART </a:t>
            </a:r>
            <a:r>
              <a:rPr lang="en-US" altLang="zh-CN" sz="1400" b="1" dirty="0" smtClean="0"/>
              <a:t>YAML </a:t>
            </a:r>
            <a:r>
              <a:rPr lang="zh-CN" altLang="en-US" sz="1400" b="1" dirty="0" smtClean="0"/>
              <a:t>与其他数据交换格式的对比</a:t>
            </a:r>
            <a:endParaRPr lang="zh-CN" altLang="en-US" sz="1400" b="1" dirty="0"/>
          </a:p>
        </p:txBody>
      </p:sp>
      <p:sp>
        <p:nvSpPr>
          <p:cNvPr id="3" name="椭圆 2"/>
          <p:cNvSpPr/>
          <p:nvPr/>
        </p:nvSpPr>
        <p:spPr>
          <a:xfrm>
            <a:off x="3369384"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1498090"/>
            <a:ext cx="10438801" cy="4053417"/>
          </a:xfrm>
          <a:prstGeom prst="rect">
            <a:avLst/>
          </a:prstGeom>
        </p:spPr>
        <p:txBody>
          <a:bodyPr wrap="square">
            <a:spAutoFit/>
          </a:bodyPr>
          <a:lstStyle/>
          <a:p>
            <a:pPr>
              <a:lnSpc>
                <a:spcPct val="130000"/>
              </a:lnSpc>
            </a:pPr>
            <a:r>
              <a:rPr lang="en-US" altLang="zh-CN" dirty="0" smtClean="0">
                <a:solidFill>
                  <a:schemeClr val="tx1">
                    <a:lumMod val="75000"/>
                    <a:lumOff val="25000"/>
                  </a:schemeClr>
                </a:solidFill>
                <a:latin typeface="+mn-ea"/>
              </a:rPr>
              <a:t>1.</a:t>
            </a:r>
            <a:r>
              <a:rPr lang="zh-CN" altLang="en-US" dirty="0" smtClean="0">
                <a:solidFill>
                  <a:schemeClr val="tx1">
                    <a:lumMod val="75000"/>
                    <a:lumOff val="25000"/>
                  </a:schemeClr>
                </a:solidFill>
                <a:latin typeface="+mn-ea"/>
              </a:rPr>
              <a:t>数据传输</a:t>
            </a:r>
            <a:endParaRPr lang="en-US" altLang="zh-CN" dirty="0" smtClean="0">
              <a:solidFill>
                <a:schemeClr val="tx1">
                  <a:lumMod val="75000"/>
                  <a:lumOff val="25000"/>
                </a:schemeClr>
              </a:solidFill>
              <a:latin typeface="+mn-ea"/>
            </a:endParaRPr>
          </a:p>
          <a:p>
            <a:pPr>
              <a:lnSpc>
                <a:spcPct val="130000"/>
              </a:lnSpc>
            </a:pPr>
            <a:r>
              <a:rPr lang="zh-CN" altLang="en-US" dirty="0" smtClean="0">
                <a:solidFill>
                  <a:schemeClr val="tx1">
                    <a:lumMod val="75000"/>
                    <a:lumOff val="25000"/>
                  </a:schemeClr>
                </a:solidFill>
                <a:latin typeface="+mn-ea"/>
              </a:rPr>
              <a:t>在不考虑复杂的数据校验或数据接收端编写校验程序的情况下，</a:t>
            </a:r>
            <a:endParaRPr lang="en-US" altLang="zh-CN" dirty="0" smtClean="0">
              <a:solidFill>
                <a:schemeClr val="tx1">
                  <a:lumMod val="75000"/>
                  <a:lumOff val="25000"/>
                </a:schemeClr>
              </a:solidFill>
              <a:latin typeface="+mn-ea"/>
            </a:endParaRPr>
          </a:p>
          <a:p>
            <a:pPr>
              <a:lnSpc>
                <a:spcPct val="130000"/>
              </a:lnSpc>
            </a:pPr>
            <a:r>
              <a:rPr lang="en-US" altLang="zh-CN" dirty="0" smtClean="0">
                <a:solidFill>
                  <a:schemeClr val="tx1">
                    <a:lumMod val="75000"/>
                    <a:lumOff val="25000"/>
                  </a:schemeClr>
                </a:solidFill>
                <a:latin typeface="+mn-ea"/>
              </a:rPr>
              <a:t>JSON</a:t>
            </a:r>
            <a:r>
              <a:rPr lang="zh-CN" altLang="en-US" dirty="0" smtClean="0">
                <a:solidFill>
                  <a:schemeClr val="tx1">
                    <a:lumMod val="75000"/>
                    <a:lumOff val="25000"/>
                  </a:schemeClr>
                </a:solidFill>
                <a:latin typeface="+mn-ea"/>
              </a:rPr>
              <a:t>是首要的选择，</a:t>
            </a:r>
            <a:r>
              <a:rPr lang="en-US" altLang="zh-CN" dirty="0" smtClean="0">
                <a:solidFill>
                  <a:schemeClr val="tx1">
                    <a:lumMod val="75000"/>
                    <a:lumOff val="25000"/>
                  </a:schemeClr>
                </a:solidFill>
                <a:latin typeface="+mn-ea"/>
              </a:rPr>
              <a:t>XML</a:t>
            </a:r>
            <a:r>
              <a:rPr lang="zh-CN" altLang="en-US" dirty="0" smtClean="0">
                <a:solidFill>
                  <a:schemeClr val="tx1">
                    <a:lumMod val="75000"/>
                    <a:lumOff val="25000"/>
                  </a:schemeClr>
                </a:solidFill>
                <a:latin typeface="+mn-ea"/>
              </a:rPr>
              <a:t>是次要的选择。</a:t>
            </a:r>
            <a:endParaRPr lang="en-US" altLang="zh-CN" dirty="0" smtClean="0">
              <a:solidFill>
                <a:schemeClr val="tx1">
                  <a:lumMod val="75000"/>
                  <a:lumOff val="25000"/>
                </a:schemeClr>
              </a:solidFill>
              <a:latin typeface="+mn-ea"/>
            </a:endParaRPr>
          </a:p>
          <a:p>
            <a:pPr>
              <a:lnSpc>
                <a:spcPct val="130000"/>
              </a:lnSpc>
            </a:pPr>
            <a:endParaRPr lang="en-US" altLang="zh-CN" dirty="0">
              <a:solidFill>
                <a:schemeClr val="tx1">
                  <a:lumMod val="75000"/>
                  <a:lumOff val="25000"/>
                </a:schemeClr>
              </a:solidFill>
              <a:latin typeface="+mn-ea"/>
            </a:endParaRPr>
          </a:p>
          <a:p>
            <a:pPr>
              <a:lnSpc>
                <a:spcPct val="130000"/>
              </a:lnSpc>
            </a:pPr>
            <a:r>
              <a:rPr lang="en-US" altLang="zh-CN" dirty="0" smtClean="0">
                <a:solidFill>
                  <a:schemeClr val="tx1">
                    <a:lumMod val="75000"/>
                    <a:lumOff val="25000"/>
                  </a:schemeClr>
                </a:solidFill>
                <a:latin typeface="+mn-ea"/>
              </a:rPr>
              <a:t>2.</a:t>
            </a:r>
            <a:r>
              <a:rPr lang="zh-CN" altLang="en-US" dirty="0" smtClean="0">
                <a:solidFill>
                  <a:schemeClr val="tx1">
                    <a:lumMod val="75000"/>
                    <a:lumOff val="25000"/>
                  </a:schemeClr>
                </a:solidFill>
                <a:latin typeface="+mn-ea"/>
              </a:rPr>
              <a:t>数据存储</a:t>
            </a:r>
            <a:endParaRPr lang="en-US" altLang="zh-CN" dirty="0" smtClean="0">
              <a:solidFill>
                <a:schemeClr val="tx1">
                  <a:lumMod val="75000"/>
                  <a:lumOff val="25000"/>
                </a:schemeClr>
              </a:solidFill>
              <a:latin typeface="+mn-ea"/>
            </a:endParaRPr>
          </a:p>
          <a:p>
            <a:pPr>
              <a:lnSpc>
                <a:spcPct val="130000"/>
              </a:lnSpc>
            </a:pPr>
            <a:r>
              <a:rPr lang="zh-CN" altLang="en-US" dirty="0" smtClean="0">
                <a:solidFill>
                  <a:schemeClr val="tx1">
                    <a:lumMod val="75000"/>
                    <a:lumOff val="25000"/>
                  </a:schemeClr>
                </a:solidFill>
                <a:latin typeface="+mn-ea"/>
              </a:rPr>
              <a:t>支持</a:t>
            </a:r>
            <a:r>
              <a:rPr lang="en-US" altLang="zh-CN" dirty="0" err="1" smtClean="0">
                <a:solidFill>
                  <a:schemeClr val="tx1">
                    <a:lumMod val="75000"/>
                    <a:lumOff val="25000"/>
                  </a:schemeClr>
                </a:solidFill>
                <a:latin typeface="+mn-ea"/>
              </a:rPr>
              <a:t>Xpath</a:t>
            </a:r>
            <a:r>
              <a:rPr lang="zh-CN" altLang="en-US" dirty="0" smtClean="0">
                <a:solidFill>
                  <a:schemeClr val="tx1">
                    <a:lumMod val="75000"/>
                    <a:lumOff val="25000"/>
                  </a:schemeClr>
                </a:solidFill>
                <a:latin typeface="+mn-ea"/>
              </a:rPr>
              <a:t>和拥有复杂结构的</a:t>
            </a:r>
            <a:r>
              <a:rPr lang="en-US" altLang="zh-CN" dirty="0" smtClean="0">
                <a:solidFill>
                  <a:schemeClr val="tx1">
                    <a:lumMod val="75000"/>
                    <a:lumOff val="25000"/>
                  </a:schemeClr>
                </a:solidFill>
                <a:latin typeface="+mn-ea"/>
              </a:rPr>
              <a:t>XML</a:t>
            </a:r>
            <a:r>
              <a:rPr lang="zh-CN" altLang="en-US" dirty="0" smtClean="0">
                <a:solidFill>
                  <a:schemeClr val="tx1">
                    <a:lumMod val="75000"/>
                    <a:lumOff val="25000"/>
                  </a:schemeClr>
                </a:solidFill>
                <a:latin typeface="+mn-ea"/>
              </a:rPr>
              <a:t>是首要的选择，能够强有力的</a:t>
            </a:r>
            <a:endParaRPr lang="en-US" altLang="zh-CN" dirty="0" smtClean="0">
              <a:solidFill>
                <a:schemeClr val="tx1">
                  <a:lumMod val="75000"/>
                  <a:lumOff val="25000"/>
                </a:schemeClr>
              </a:solidFill>
              <a:latin typeface="+mn-ea"/>
            </a:endParaRPr>
          </a:p>
          <a:p>
            <a:pPr>
              <a:lnSpc>
                <a:spcPct val="130000"/>
              </a:lnSpc>
            </a:pPr>
            <a:r>
              <a:rPr lang="zh-CN" altLang="en-US" dirty="0" smtClean="0">
                <a:solidFill>
                  <a:schemeClr val="tx1">
                    <a:lumMod val="75000"/>
                    <a:lumOff val="25000"/>
                  </a:schemeClr>
                </a:solidFill>
                <a:latin typeface="+mn-ea"/>
              </a:rPr>
              <a:t>描述数据内容。</a:t>
            </a:r>
            <a:endParaRPr lang="en-US" altLang="zh-CN" dirty="0" smtClean="0">
              <a:solidFill>
                <a:schemeClr val="tx1">
                  <a:lumMod val="75000"/>
                  <a:lumOff val="25000"/>
                </a:schemeClr>
              </a:solidFill>
              <a:latin typeface="+mn-ea"/>
            </a:endParaRPr>
          </a:p>
          <a:p>
            <a:pPr>
              <a:lnSpc>
                <a:spcPct val="130000"/>
              </a:lnSpc>
            </a:pPr>
            <a:endParaRPr lang="en-US" altLang="zh-CN" dirty="0">
              <a:solidFill>
                <a:schemeClr val="tx1">
                  <a:lumMod val="75000"/>
                  <a:lumOff val="25000"/>
                </a:schemeClr>
              </a:solidFill>
              <a:latin typeface="+mn-ea"/>
            </a:endParaRPr>
          </a:p>
          <a:p>
            <a:pPr>
              <a:lnSpc>
                <a:spcPct val="130000"/>
              </a:lnSpc>
            </a:pPr>
            <a:r>
              <a:rPr lang="en-US" altLang="zh-CN" dirty="0" smtClean="0">
                <a:solidFill>
                  <a:schemeClr val="tx1">
                    <a:lumMod val="75000"/>
                    <a:lumOff val="25000"/>
                  </a:schemeClr>
                </a:solidFill>
                <a:latin typeface="+mn-ea"/>
              </a:rPr>
              <a:t>3.</a:t>
            </a:r>
            <a:r>
              <a:rPr lang="zh-CN" altLang="en-US" dirty="0" smtClean="0">
                <a:solidFill>
                  <a:schemeClr val="tx1">
                    <a:lumMod val="75000"/>
                    <a:lumOff val="25000"/>
                  </a:schemeClr>
                </a:solidFill>
                <a:latin typeface="+mn-ea"/>
              </a:rPr>
              <a:t>配置文件</a:t>
            </a:r>
            <a:endParaRPr lang="en-US" altLang="zh-CN" dirty="0" smtClean="0">
              <a:solidFill>
                <a:schemeClr val="tx1">
                  <a:lumMod val="75000"/>
                  <a:lumOff val="25000"/>
                </a:schemeClr>
              </a:solidFill>
              <a:latin typeface="+mn-ea"/>
            </a:endParaRPr>
          </a:p>
          <a:p>
            <a:pPr>
              <a:lnSpc>
                <a:spcPct val="130000"/>
              </a:lnSpc>
            </a:pPr>
            <a:r>
              <a:rPr lang="zh-CN" altLang="en-US" dirty="0" smtClean="0">
                <a:solidFill>
                  <a:schemeClr val="tx1">
                    <a:lumMod val="75000"/>
                    <a:lumOff val="25000"/>
                  </a:schemeClr>
                </a:solidFill>
                <a:latin typeface="+mn-ea"/>
              </a:rPr>
              <a:t>主流仍然是</a:t>
            </a:r>
            <a:r>
              <a:rPr lang="en-US" altLang="zh-CN" dirty="0" smtClean="0">
                <a:solidFill>
                  <a:schemeClr val="tx1">
                    <a:lumMod val="75000"/>
                    <a:lumOff val="25000"/>
                  </a:schemeClr>
                </a:solidFill>
                <a:latin typeface="+mn-ea"/>
              </a:rPr>
              <a:t>XML</a:t>
            </a:r>
            <a:r>
              <a:rPr lang="zh-CN" altLang="en-US" dirty="0" smtClean="0">
                <a:solidFill>
                  <a:schemeClr val="tx1">
                    <a:lumMod val="75000"/>
                    <a:lumOff val="25000"/>
                  </a:schemeClr>
                </a:solidFill>
                <a:latin typeface="+mn-ea"/>
              </a:rPr>
              <a:t>，</a:t>
            </a:r>
            <a:r>
              <a:rPr lang="en-US" altLang="zh-CN" dirty="0" smtClean="0">
                <a:solidFill>
                  <a:schemeClr val="tx1">
                    <a:lumMod val="75000"/>
                    <a:lumOff val="25000"/>
                  </a:schemeClr>
                </a:solidFill>
                <a:latin typeface="+mn-ea"/>
              </a:rPr>
              <a:t>XML</a:t>
            </a:r>
            <a:r>
              <a:rPr lang="zh-CN" altLang="en-US" dirty="0" smtClean="0">
                <a:solidFill>
                  <a:schemeClr val="tx1">
                    <a:lumMod val="75000"/>
                    <a:lumOff val="25000"/>
                  </a:schemeClr>
                </a:solidFill>
                <a:latin typeface="+mn-ea"/>
              </a:rPr>
              <a:t>已占据了配置文件的大片市场。未来</a:t>
            </a:r>
            <a:r>
              <a:rPr lang="en-US" altLang="zh-CN" dirty="0" smtClean="0">
                <a:solidFill>
                  <a:schemeClr val="tx1">
                    <a:lumMod val="75000"/>
                    <a:lumOff val="25000"/>
                  </a:schemeClr>
                </a:solidFill>
                <a:latin typeface="+mn-ea"/>
              </a:rPr>
              <a:t>YAML</a:t>
            </a:r>
          </a:p>
          <a:p>
            <a:pPr>
              <a:lnSpc>
                <a:spcPct val="130000"/>
              </a:lnSpc>
            </a:pPr>
            <a:r>
              <a:rPr lang="zh-CN" altLang="en-US" dirty="0" smtClean="0">
                <a:solidFill>
                  <a:schemeClr val="tx1">
                    <a:lumMod val="75000"/>
                    <a:lumOff val="25000"/>
                  </a:schemeClr>
                </a:solidFill>
                <a:latin typeface="+mn-ea"/>
              </a:rPr>
              <a:t>有可能能够以其简洁的语法替代</a:t>
            </a:r>
            <a:r>
              <a:rPr lang="en-US" altLang="zh-CN" dirty="0" smtClean="0">
                <a:solidFill>
                  <a:schemeClr val="tx1">
                    <a:lumMod val="75000"/>
                    <a:lumOff val="25000"/>
                  </a:schemeClr>
                </a:solidFill>
                <a:latin typeface="+mn-ea"/>
              </a:rPr>
              <a:t>XML</a:t>
            </a:r>
            <a:r>
              <a:rPr lang="zh-CN" altLang="en-US" dirty="0" smtClean="0">
                <a:solidFill>
                  <a:schemeClr val="tx1">
                    <a:lumMod val="75000"/>
                    <a:lumOff val="25000"/>
                  </a:schemeClr>
                </a:solidFill>
                <a:latin typeface="+mn-ea"/>
              </a:rPr>
              <a:t>。</a:t>
            </a:r>
            <a:endParaRPr lang="en-US" altLang="zh-CN" dirty="0" smtClean="0">
              <a:solidFill>
                <a:schemeClr val="tx1">
                  <a:lumMod val="75000"/>
                  <a:lumOff val="2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a:t>
            </a:r>
            <a:r>
              <a:rPr lang="en-US" altLang="zh-CN" sz="4800" b="1" dirty="0" smtClean="0"/>
              <a:t>YOU FOR </a:t>
            </a:r>
            <a:r>
              <a:rPr lang="en-US" altLang="zh-CN" sz="4800" b="1" dirty="0"/>
              <a:t>WATCHING</a:t>
            </a:r>
          </a:p>
        </p:txBody>
      </p:sp>
      <p:sp>
        <p:nvSpPr>
          <p:cNvPr id="12" name="矩形 11"/>
          <p:cNvSpPr/>
          <p:nvPr/>
        </p:nvSpPr>
        <p:spPr>
          <a:xfrm>
            <a:off x="4896505" y="4128161"/>
            <a:ext cx="2536848" cy="369332"/>
          </a:xfrm>
          <a:prstGeom prst="rect">
            <a:avLst/>
          </a:prstGeom>
        </p:spPr>
        <p:txBody>
          <a:bodyPr wrap="none">
            <a:spAutoFit/>
          </a:bodyPr>
          <a:lstStyle/>
          <a:p>
            <a:r>
              <a:rPr lang="en-US" altLang="zh-CN" dirty="0"/>
              <a:t>PRESENTED BY </a:t>
            </a:r>
            <a:r>
              <a:rPr lang="en-US" altLang="zh-CN" dirty="0" smtClean="0"/>
              <a:t>Psion Li</a:t>
            </a:r>
            <a:endParaRPr lang="en-US" altLang="zh-CN" dirty="0"/>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smtClean="0">
                <a:solidFill>
                  <a:schemeClr val="tx1"/>
                </a:solidFill>
              </a:rPr>
              <a:t>报告人</a:t>
            </a:r>
            <a:endParaRPr lang="en-US" altLang="zh-CN" sz="1400" dirty="0" smtClean="0">
              <a:solidFill>
                <a:schemeClr val="tx1"/>
              </a:solidFill>
            </a:endParaRPr>
          </a:p>
          <a:p>
            <a:pPr algn="ctr"/>
            <a:r>
              <a:rPr lang="zh-CN" altLang="en-US" sz="1400" dirty="0" smtClean="0">
                <a:solidFill>
                  <a:schemeClr val="tx1"/>
                </a:solidFill>
              </a:rPr>
              <a:t>李易沾</a:t>
            </a:r>
            <a:endParaRPr lang="en-US" altLang="zh-CN" sz="1400" dirty="0">
              <a:solidFill>
                <a:schemeClr val="tx1"/>
              </a:solidFill>
            </a:endParaRP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7" name="文本框 16"/>
          <p:cNvSpPr txBox="1"/>
          <p:nvPr/>
        </p:nvSpPr>
        <p:spPr>
          <a:xfrm>
            <a:off x="2485256" y="4550992"/>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ONE</a:t>
            </a:r>
            <a:endParaRPr lang="zh-CN" altLang="en-US" dirty="0">
              <a:latin typeface="+mj-lt"/>
              <a:ea typeface="微软雅黑" panose="020B0503020204020204" charset="-122"/>
            </a:endParaRPr>
          </a:p>
        </p:txBody>
      </p:sp>
      <p:sp>
        <p:nvSpPr>
          <p:cNvPr id="18" name="文本框 17"/>
          <p:cNvSpPr txBox="1"/>
          <p:nvPr/>
        </p:nvSpPr>
        <p:spPr>
          <a:xfrm>
            <a:off x="4309062" y="455099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TWO</a:t>
            </a:r>
            <a:endParaRPr lang="zh-CN" altLang="en-US" dirty="0">
              <a:latin typeface="+mj-lt"/>
              <a:ea typeface="微软雅黑" panose="020B0503020204020204" charset="-122"/>
            </a:endParaRPr>
          </a:p>
        </p:txBody>
      </p:sp>
      <p:sp>
        <p:nvSpPr>
          <p:cNvPr id="19" name="文本框 18"/>
          <p:cNvSpPr txBox="1"/>
          <p:nvPr/>
        </p:nvSpPr>
        <p:spPr>
          <a:xfrm>
            <a:off x="6343140" y="455099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THREE</a:t>
            </a:r>
            <a:endParaRPr kumimoji="1" lang="zh-CN" altLang="en-US" dirty="0">
              <a:latin typeface="+mj-lt"/>
              <a:ea typeface="微软雅黑" panose="020B0503020204020204" charset="-122"/>
            </a:endParaRPr>
          </a:p>
        </p:txBody>
      </p:sp>
      <p:sp>
        <p:nvSpPr>
          <p:cNvPr id="20" name="文本框 19"/>
          <p:cNvSpPr txBox="1"/>
          <p:nvPr/>
        </p:nvSpPr>
        <p:spPr>
          <a:xfrm>
            <a:off x="8176171" y="4550992"/>
            <a:ext cx="1418409" cy="452432"/>
          </a:xfrm>
          <a:prstGeom prst="rect">
            <a:avLst/>
          </a:prstGeom>
          <a:noFill/>
        </p:spPr>
        <p:txBody>
          <a:bodyPr wrap="square" rtlCol="0">
            <a:spAutoFit/>
          </a:bodyPr>
          <a:lstStyle/>
          <a:p>
            <a:pPr algn="ctr" defTabSz="608965">
              <a:lnSpc>
                <a:spcPct val="130000"/>
              </a:lnSpc>
            </a:pPr>
            <a:r>
              <a:rPr lang="en-US" altLang="zh-CN" dirty="0" smtClean="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3" name="文本框 22"/>
          <p:cNvSpPr txBox="1"/>
          <p:nvPr/>
        </p:nvSpPr>
        <p:spPr>
          <a:xfrm>
            <a:off x="2380859" y="4086235"/>
            <a:ext cx="1751798" cy="593752"/>
          </a:xfrm>
          <a:prstGeom prst="rect">
            <a:avLst/>
          </a:prstGeom>
          <a:noFill/>
        </p:spPr>
        <p:txBody>
          <a:bodyPr wrap="square" rtlCol="0">
            <a:spAutoFit/>
          </a:bodyPr>
          <a:lstStyle/>
          <a:p>
            <a:pPr algn="ctr" defTabSz="608965">
              <a:lnSpc>
                <a:spcPct val="130000"/>
              </a:lnSpc>
            </a:pPr>
            <a:r>
              <a:rPr lang="en-US" altLang="zh-CN" sz="2800" b="1" dirty="0" smtClean="0">
                <a:latin typeface="+mj-lt"/>
                <a:ea typeface="微软雅黑" panose="020B0503020204020204" charset="-122"/>
              </a:rPr>
              <a:t>XML</a:t>
            </a:r>
            <a:endParaRPr lang="zh-CN" altLang="en-US" sz="2800" b="1" dirty="0">
              <a:latin typeface="+mj-lt"/>
              <a:ea typeface="微软雅黑" panose="020B0503020204020204" charset="-122"/>
            </a:endParaRPr>
          </a:p>
        </p:txBody>
      </p:sp>
      <p:sp>
        <p:nvSpPr>
          <p:cNvPr id="24" name="文本框 23"/>
          <p:cNvSpPr txBox="1"/>
          <p:nvPr/>
        </p:nvSpPr>
        <p:spPr>
          <a:xfrm>
            <a:off x="4284703" y="4086235"/>
            <a:ext cx="1751798" cy="593752"/>
          </a:xfrm>
          <a:prstGeom prst="rect">
            <a:avLst/>
          </a:prstGeom>
          <a:noFill/>
        </p:spPr>
        <p:txBody>
          <a:bodyPr wrap="square" rtlCol="0">
            <a:spAutoFit/>
          </a:bodyPr>
          <a:lstStyle/>
          <a:p>
            <a:pPr algn="ctr" defTabSz="608965">
              <a:lnSpc>
                <a:spcPct val="130000"/>
              </a:lnSpc>
            </a:pPr>
            <a:r>
              <a:rPr lang="en-US" altLang="zh-CN" sz="2800" b="1" dirty="0" smtClean="0">
                <a:latin typeface="+mj-lt"/>
                <a:ea typeface="微软雅黑" panose="020B0503020204020204" charset="-122"/>
              </a:rPr>
              <a:t>JSON</a:t>
            </a:r>
            <a:endParaRPr lang="zh-CN" altLang="en-US" sz="2800" b="1" dirty="0">
              <a:latin typeface="+mj-lt"/>
              <a:ea typeface="微软雅黑" panose="020B0503020204020204" charset="-122"/>
            </a:endParaRPr>
          </a:p>
        </p:txBody>
      </p:sp>
      <p:sp>
        <p:nvSpPr>
          <p:cNvPr id="25" name="文本框 24"/>
          <p:cNvSpPr txBox="1"/>
          <p:nvPr/>
        </p:nvSpPr>
        <p:spPr>
          <a:xfrm>
            <a:off x="6131799" y="4086235"/>
            <a:ext cx="1751798" cy="593752"/>
          </a:xfrm>
          <a:prstGeom prst="rect">
            <a:avLst/>
          </a:prstGeom>
          <a:noFill/>
        </p:spPr>
        <p:txBody>
          <a:bodyPr wrap="square" rtlCol="0">
            <a:spAutoFit/>
          </a:bodyPr>
          <a:lstStyle/>
          <a:p>
            <a:pPr algn="ctr" defTabSz="608965">
              <a:lnSpc>
                <a:spcPct val="130000"/>
              </a:lnSpc>
            </a:pPr>
            <a:r>
              <a:rPr kumimoji="1" lang="en-US" altLang="zh-CN" sz="2800" b="1" dirty="0" smtClean="0">
                <a:latin typeface="+mj-lt"/>
                <a:ea typeface="微软雅黑" panose="020B0503020204020204" charset="-122"/>
              </a:rPr>
              <a:t>CSV</a:t>
            </a:r>
            <a:endParaRPr kumimoji="1" lang="zh-CN" altLang="en-US" sz="2800" b="1" dirty="0">
              <a:latin typeface="+mj-lt"/>
              <a:ea typeface="微软雅黑" panose="020B0503020204020204" charset="-122"/>
            </a:endParaRPr>
          </a:p>
        </p:txBody>
      </p:sp>
      <p:sp>
        <p:nvSpPr>
          <p:cNvPr id="26" name="文本框 25"/>
          <p:cNvSpPr txBox="1"/>
          <p:nvPr/>
        </p:nvSpPr>
        <p:spPr>
          <a:xfrm>
            <a:off x="7994173" y="4086235"/>
            <a:ext cx="1751798" cy="593752"/>
          </a:xfrm>
          <a:prstGeom prst="rect">
            <a:avLst/>
          </a:prstGeom>
          <a:noFill/>
        </p:spPr>
        <p:txBody>
          <a:bodyPr wrap="square" rtlCol="0">
            <a:spAutoFit/>
          </a:bodyPr>
          <a:lstStyle/>
          <a:p>
            <a:pPr algn="ctr" defTabSz="608965">
              <a:lnSpc>
                <a:spcPct val="130000"/>
              </a:lnSpc>
            </a:pPr>
            <a:r>
              <a:rPr kumimoji="1" lang="en-US" altLang="zh-CN" sz="2800" b="1" dirty="0" smtClean="0">
                <a:latin typeface="+mj-lt"/>
                <a:ea typeface="微软雅黑" panose="020B0503020204020204" charset="-122"/>
              </a:rPr>
              <a:t>YAML</a:t>
            </a:r>
            <a:endParaRPr kumimoji="1" lang="zh-CN" altLang="en-US" sz="2800" b="1" dirty="0">
              <a:latin typeface="+mj-lt"/>
              <a:ea typeface="微软雅黑" panose="020B0503020204020204" charset="-122"/>
            </a:endParaRPr>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8107671" y="502627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0" y="60523"/>
            <a:ext cx="1261884" cy="307777"/>
          </a:xfrm>
          <a:prstGeom prst="rect">
            <a:avLst/>
          </a:prstGeom>
        </p:spPr>
        <p:txBody>
          <a:bodyPr wrap="none">
            <a:spAutoFit/>
          </a:bodyPr>
          <a:lstStyle/>
          <a:p>
            <a:r>
              <a:rPr lang="zh-CN" altLang="en-US" sz="1400" b="1" dirty="0" smtClean="0"/>
              <a:t>广东工业大学</a:t>
            </a:r>
            <a:endParaRPr lang="zh-CN" altLang="en-US" sz="1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a:t>
            </a:r>
            <a:r>
              <a:rPr lang="en-US" altLang="zh-CN" sz="4400" b="1" dirty="0" smtClean="0">
                <a:latin typeface="+mj-lt"/>
                <a:ea typeface="微软雅黑" panose="020B0503020204020204" charset="-122"/>
              </a:rPr>
              <a:t>ONE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smtClean="0">
                <a:latin typeface="+mj-lt"/>
                <a:ea typeface="微软雅黑" panose="020B0503020204020204" charset="-122"/>
              </a:rPr>
              <a:t>XML</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61884" cy="307777"/>
          </a:xfrm>
          <a:prstGeom prst="rect">
            <a:avLst/>
          </a:prstGeom>
        </p:spPr>
        <p:txBody>
          <a:bodyPr wrap="none">
            <a:spAutoFit/>
          </a:bodyPr>
          <a:lstStyle/>
          <a:p>
            <a:r>
              <a:rPr lang="zh-CN" altLang="en-US" sz="1400" b="1" dirty="0" smtClean="0"/>
              <a:t>广东工业大学</a:t>
            </a:r>
            <a:endParaRPr lang="zh-CN" altLang="en-US" sz="1400" b="1"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83355" cy="307777"/>
          </a:xfrm>
          <a:prstGeom prst="rect">
            <a:avLst/>
          </a:prstGeom>
        </p:spPr>
        <p:txBody>
          <a:bodyPr wrap="none">
            <a:spAutoFit/>
          </a:bodyPr>
          <a:lstStyle/>
          <a:p>
            <a:r>
              <a:rPr lang="en-US" altLang="zh-CN" sz="1400" b="1" dirty="0" smtClean="0"/>
              <a:t>PART ONE XML</a:t>
            </a:r>
            <a:endParaRPr lang="zh-CN" altLang="en-US" sz="1400" b="1" dirty="0"/>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4556575" y="1093399"/>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907479"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6176434" y="4038186"/>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819967" y="10933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282723" cy="307777"/>
          </a:xfrm>
          <a:prstGeom prst="rect">
            <a:avLst/>
          </a:prstGeom>
        </p:spPr>
        <p:txBody>
          <a:bodyPr wrap="none">
            <a:spAutoFit/>
          </a:bodyPr>
          <a:lstStyle/>
          <a:p>
            <a:r>
              <a:rPr lang="en-US" altLang="zh-CN" sz="1400" b="1" dirty="0" smtClean="0"/>
              <a:t>XML</a:t>
            </a:r>
            <a:r>
              <a:rPr lang="zh-CN" altLang="en-US" sz="1400" b="1" dirty="0" smtClean="0"/>
              <a:t>是什么？</a:t>
            </a:r>
            <a:endParaRPr lang="zh-CN" altLang="en-US" sz="1400" b="1" dirty="0"/>
          </a:p>
        </p:txBody>
      </p:sp>
      <p:sp>
        <p:nvSpPr>
          <p:cNvPr id="99" name="矩形 98"/>
          <p:cNvSpPr/>
          <p:nvPr/>
        </p:nvSpPr>
        <p:spPr>
          <a:xfrm>
            <a:off x="339446" y="1460337"/>
            <a:ext cx="2188812" cy="752514"/>
          </a:xfrm>
          <a:prstGeom prst="rect">
            <a:avLst/>
          </a:prstGeom>
        </p:spPr>
        <p:txBody>
          <a:bodyPr wrap="square">
            <a:spAutoFit/>
          </a:bodyPr>
          <a:lstStyle/>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XML</a:t>
            </a:r>
            <a:r>
              <a:rPr lang="zh-CN" altLang="en-US" sz="1100" dirty="0" smtClean="0">
                <a:solidFill>
                  <a:schemeClr val="bg1">
                    <a:lumMod val="50000"/>
                  </a:schemeClr>
                </a:solidFill>
                <a:latin typeface="微软雅黑" panose="020B0503020204020204" charset="-122"/>
                <a:ea typeface="微软雅黑" panose="020B0503020204020204" charset="-122"/>
              </a:rPr>
              <a:t>是一种标记语言，中文名为可扩展标记语言。其宗旨在于传输与存储数据。</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2" name="矩形 101"/>
          <p:cNvSpPr/>
          <p:nvPr/>
        </p:nvSpPr>
        <p:spPr>
          <a:xfrm>
            <a:off x="4620120" y="1215813"/>
            <a:ext cx="1103187" cy="307777"/>
          </a:xfrm>
          <a:prstGeom prst="rect">
            <a:avLst/>
          </a:prstGeom>
        </p:spPr>
        <p:txBody>
          <a:bodyPr wrap="none">
            <a:spAutoFit/>
          </a:bodyPr>
          <a:lstStyle/>
          <a:p>
            <a:r>
              <a:rPr lang="en-US" altLang="zh-CN" sz="1400" b="1" dirty="0" smtClean="0"/>
              <a:t>XML</a:t>
            </a:r>
            <a:r>
              <a:rPr lang="zh-CN" altLang="en-US" sz="1400" b="1" dirty="0" smtClean="0"/>
              <a:t>例子：</a:t>
            </a:r>
            <a:endParaRPr lang="zh-CN" altLang="en-US" sz="1400" b="1" dirty="0"/>
          </a:p>
        </p:txBody>
      </p:sp>
      <p:sp>
        <p:nvSpPr>
          <p:cNvPr id="103" name="矩形 102"/>
          <p:cNvSpPr/>
          <p:nvPr/>
        </p:nvSpPr>
        <p:spPr>
          <a:xfrm>
            <a:off x="4620120" y="1460337"/>
            <a:ext cx="2188812" cy="972574"/>
          </a:xfrm>
          <a:prstGeom prst="rect">
            <a:avLst/>
          </a:prstGeom>
        </p:spPr>
        <p:txBody>
          <a:bodyPr wrap="square">
            <a:spAutoFit/>
          </a:bodyPr>
          <a:lstStyle/>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&lt;person  id =</a:t>
            </a:r>
            <a:r>
              <a:rPr lang="zh-CN" altLang="en-US" sz="1100" dirty="0" smtClean="0">
                <a:solidFill>
                  <a:schemeClr val="bg1">
                    <a:lumMod val="50000"/>
                  </a:schemeClr>
                </a:solidFill>
                <a:latin typeface="微软雅黑" panose="020B0503020204020204" charset="-122"/>
                <a:ea typeface="微软雅黑" panose="020B0503020204020204" charset="-122"/>
              </a:rPr>
              <a:t>“</a:t>
            </a:r>
            <a:r>
              <a:rPr lang="en-US" altLang="zh-CN" sz="1100" dirty="0" smtClean="0">
                <a:solidFill>
                  <a:schemeClr val="bg1">
                    <a:lumMod val="50000"/>
                  </a:schemeClr>
                </a:solidFill>
                <a:latin typeface="微软雅黑" panose="020B0503020204020204" charset="-122"/>
                <a:ea typeface="微软雅黑" panose="020B0503020204020204" charset="-122"/>
              </a:rPr>
              <a:t>1</a:t>
            </a:r>
            <a:r>
              <a:rPr lang="zh-CN" altLang="en-US" sz="1100" dirty="0" smtClean="0">
                <a:solidFill>
                  <a:schemeClr val="bg1">
                    <a:lumMod val="50000"/>
                  </a:schemeClr>
                </a:solidFill>
                <a:latin typeface="微软雅黑" panose="020B0503020204020204" charset="-122"/>
                <a:ea typeface="微软雅黑" panose="020B0503020204020204" charset="-122"/>
              </a:rPr>
              <a:t>”</a:t>
            </a:r>
            <a:r>
              <a:rPr lang="en-US" altLang="zh-CN" sz="1100" dirty="0" smtClean="0">
                <a:solidFill>
                  <a:schemeClr val="bg1">
                    <a:lumMod val="50000"/>
                  </a:schemeClr>
                </a:solidFill>
                <a:latin typeface="微软雅黑" panose="020B0503020204020204" charset="-122"/>
                <a:ea typeface="微软雅黑" panose="020B0503020204020204" charset="-122"/>
              </a:rPr>
              <a:t>&gt;</a:t>
            </a:r>
          </a:p>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    &lt;name&gt;Psion&lt;/name&gt;</a:t>
            </a:r>
          </a:p>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    &lt;age&gt;22&lt;/age&gt;</a:t>
            </a:r>
          </a:p>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&lt;/person&gt;</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4" name="矩形 103"/>
          <p:cNvSpPr/>
          <p:nvPr/>
        </p:nvSpPr>
        <p:spPr>
          <a:xfrm>
            <a:off x="8892784" y="1215813"/>
            <a:ext cx="1462260" cy="307777"/>
          </a:xfrm>
          <a:prstGeom prst="rect">
            <a:avLst/>
          </a:prstGeom>
        </p:spPr>
        <p:txBody>
          <a:bodyPr wrap="none">
            <a:spAutoFit/>
          </a:bodyPr>
          <a:lstStyle/>
          <a:p>
            <a:r>
              <a:rPr lang="zh-CN" altLang="en-US" sz="1400" b="1" dirty="0" smtClean="0"/>
              <a:t>你身边的</a:t>
            </a:r>
            <a:r>
              <a:rPr lang="en-US" altLang="zh-CN" sz="1400" b="1" dirty="0" smtClean="0"/>
              <a:t>XML</a:t>
            </a:r>
            <a:r>
              <a:rPr lang="zh-CN" altLang="en-US" sz="1400" b="1" dirty="0" smtClean="0"/>
              <a:t>：</a:t>
            </a:r>
            <a:endParaRPr lang="zh-CN" altLang="en-US" sz="1400" b="1" dirty="0"/>
          </a:p>
        </p:txBody>
      </p:sp>
      <p:sp>
        <p:nvSpPr>
          <p:cNvPr id="105" name="矩形 104"/>
          <p:cNvSpPr/>
          <p:nvPr/>
        </p:nvSpPr>
        <p:spPr>
          <a:xfrm>
            <a:off x="8892784" y="1460337"/>
            <a:ext cx="2188812" cy="972574"/>
          </a:xfrm>
          <a:prstGeom prst="rect">
            <a:avLst/>
          </a:prstGeom>
        </p:spPr>
        <p:txBody>
          <a:bodyPr wrap="square">
            <a:spAutoFit/>
          </a:bodyPr>
          <a:lstStyle/>
          <a:p>
            <a:pPr lvl="0">
              <a:lnSpc>
                <a:spcPct val="130000"/>
              </a:lnSpc>
            </a:pPr>
            <a:r>
              <a:rPr lang="zh-CN" altLang="en-US" sz="1100" dirty="0" smtClean="0">
                <a:solidFill>
                  <a:schemeClr val="bg1">
                    <a:lumMod val="50000"/>
                  </a:schemeClr>
                </a:solidFill>
                <a:latin typeface="微软雅黑" panose="020B0503020204020204" charset="-122"/>
                <a:ea typeface="微软雅黑" panose="020B0503020204020204" charset="-122"/>
              </a:rPr>
              <a:t>安卓开发中的布局文件，</a:t>
            </a:r>
            <a:r>
              <a:rPr lang="en-US" altLang="zh-CN" sz="1100" dirty="0" smtClean="0">
                <a:solidFill>
                  <a:schemeClr val="bg1">
                    <a:lumMod val="50000"/>
                  </a:schemeClr>
                </a:solidFill>
                <a:latin typeface="微软雅黑" panose="020B0503020204020204" charset="-122"/>
                <a:ea typeface="微软雅黑" panose="020B0503020204020204" charset="-122"/>
              </a:rPr>
              <a:t>Maven</a:t>
            </a:r>
            <a:r>
              <a:rPr lang="zh-CN" altLang="en-US" sz="1100" dirty="0" smtClean="0">
                <a:solidFill>
                  <a:schemeClr val="bg1">
                    <a:lumMod val="50000"/>
                  </a:schemeClr>
                </a:solidFill>
                <a:latin typeface="微软雅黑" panose="020B0503020204020204" charset="-122"/>
                <a:ea typeface="微软雅黑" panose="020B0503020204020204" charset="-122"/>
              </a:rPr>
              <a:t>的</a:t>
            </a:r>
            <a:r>
              <a:rPr lang="en-US" altLang="zh-CN" sz="1100" dirty="0" smtClean="0">
                <a:solidFill>
                  <a:schemeClr val="bg1">
                    <a:lumMod val="50000"/>
                  </a:schemeClr>
                </a:solidFill>
                <a:latin typeface="微软雅黑" panose="020B0503020204020204" charset="-122"/>
                <a:ea typeface="微软雅黑" panose="020B0503020204020204" charset="-122"/>
              </a:rPr>
              <a:t>pom.xml</a:t>
            </a:r>
            <a:r>
              <a:rPr lang="zh-CN" altLang="en-US" sz="1100" dirty="0" smtClean="0">
                <a:solidFill>
                  <a:schemeClr val="bg1">
                    <a:lumMod val="50000"/>
                  </a:schemeClr>
                </a:solidFill>
                <a:latin typeface="微软雅黑" panose="020B0503020204020204" charset="-122"/>
                <a:ea typeface="微软雅黑" panose="020B0503020204020204" charset="-122"/>
              </a:rPr>
              <a:t>配置文件，</a:t>
            </a:r>
            <a:r>
              <a:rPr lang="en-US" altLang="zh-CN" sz="1100" dirty="0" smtClean="0">
                <a:solidFill>
                  <a:schemeClr val="bg1">
                    <a:lumMod val="50000"/>
                  </a:schemeClr>
                </a:solidFill>
                <a:latin typeface="微软雅黑" panose="020B0503020204020204" charset="-122"/>
                <a:ea typeface="微软雅黑" panose="020B0503020204020204" charset="-122"/>
              </a:rPr>
              <a:t>RSS</a:t>
            </a:r>
            <a:r>
              <a:rPr lang="zh-CN" altLang="en-US" sz="1100" dirty="0" smtClean="0">
                <a:solidFill>
                  <a:schemeClr val="bg1">
                    <a:lumMod val="50000"/>
                  </a:schemeClr>
                </a:solidFill>
                <a:latin typeface="微软雅黑" panose="020B0503020204020204" charset="-122"/>
                <a:ea typeface="微软雅黑" panose="020B0503020204020204" charset="-122"/>
              </a:rPr>
              <a:t>订阅内容，微信支付传输内容，简易数据库等。</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1960403" y="4158503"/>
            <a:ext cx="1103187" cy="307777"/>
          </a:xfrm>
          <a:prstGeom prst="rect">
            <a:avLst/>
          </a:prstGeom>
        </p:spPr>
        <p:txBody>
          <a:bodyPr wrap="none">
            <a:spAutoFit/>
          </a:bodyPr>
          <a:lstStyle/>
          <a:p>
            <a:r>
              <a:rPr lang="en-US" altLang="zh-CN" sz="1400" b="1" dirty="0" smtClean="0"/>
              <a:t>XML</a:t>
            </a:r>
            <a:r>
              <a:rPr lang="zh-CN" altLang="en-US" sz="1400" b="1" dirty="0" smtClean="0"/>
              <a:t>作用：</a:t>
            </a:r>
            <a:endParaRPr lang="zh-CN" altLang="en-US" sz="1400" b="1" dirty="0"/>
          </a:p>
        </p:txBody>
      </p:sp>
      <p:sp>
        <p:nvSpPr>
          <p:cNvPr id="107" name="矩形 106"/>
          <p:cNvSpPr/>
          <p:nvPr/>
        </p:nvSpPr>
        <p:spPr>
          <a:xfrm>
            <a:off x="1960403" y="4403027"/>
            <a:ext cx="2188812" cy="972574"/>
          </a:xfrm>
          <a:prstGeom prst="rect">
            <a:avLst/>
          </a:prstGeom>
        </p:spPr>
        <p:txBody>
          <a:bodyPr wrap="square">
            <a:spAutoFit/>
          </a:bodyPr>
          <a:lstStyle/>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1.</a:t>
            </a:r>
            <a:r>
              <a:rPr lang="zh-CN" altLang="en-US" sz="1100" dirty="0" smtClean="0">
                <a:solidFill>
                  <a:schemeClr val="bg1">
                    <a:lumMod val="50000"/>
                  </a:schemeClr>
                </a:solidFill>
                <a:latin typeface="微软雅黑" panose="020B0503020204020204" charset="-122"/>
                <a:ea typeface="微软雅黑" panose="020B0503020204020204" charset="-122"/>
              </a:rPr>
              <a:t>配置</a:t>
            </a:r>
            <a:endParaRPr lang="en-US" altLang="zh-CN" sz="1100" dirty="0" smtClean="0">
              <a:solidFill>
                <a:schemeClr val="bg1">
                  <a:lumMod val="50000"/>
                </a:schemeClr>
              </a:solidFill>
              <a:latin typeface="微软雅黑" panose="020B0503020204020204" charset="-122"/>
              <a:ea typeface="微软雅黑" panose="020B0503020204020204" charset="-122"/>
            </a:endParaRPr>
          </a:p>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2.</a:t>
            </a:r>
            <a:r>
              <a:rPr lang="zh-CN" altLang="en-US" sz="1100" dirty="0" smtClean="0">
                <a:solidFill>
                  <a:schemeClr val="bg1">
                    <a:lumMod val="50000"/>
                  </a:schemeClr>
                </a:solidFill>
                <a:latin typeface="微软雅黑" panose="020B0503020204020204" charset="-122"/>
                <a:ea typeface="微软雅黑" panose="020B0503020204020204" charset="-122"/>
              </a:rPr>
              <a:t>布局</a:t>
            </a:r>
            <a:endParaRPr lang="en-US" altLang="zh-CN" sz="1100" dirty="0" smtClean="0">
              <a:solidFill>
                <a:schemeClr val="bg1">
                  <a:lumMod val="50000"/>
                </a:schemeClr>
              </a:solidFill>
              <a:latin typeface="微软雅黑" panose="020B0503020204020204" charset="-122"/>
              <a:ea typeface="微软雅黑" panose="020B0503020204020204" charset="-122"/>
            </a:endParaRPr>
          </a:p>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3.</a:t>
            </a:r>
            <a:r>
              <a:rPr lang="zh-CN" altLang="en-US" sz="1100" dirty="0" smtClean="0">
                <a:solidFill>
                  <a:schemeClr val="bg1">
                    <a:lumMod val="50000"/>
                  </a:schemeClr>
                </a:solidFill>
                <a:latin typeface="微软雅黑" panose="020B0503020204020204" charset="-122"/>
                <a:ea typeface="微软雅黑" panose="020B0503020204020204" charset="-122"/>
              </a:rPr>
              <a:t>信息交换</a:t>
            </a:r>
            <a:endParaRPr lang="en-US" altLang="zh-CN" sz="1100" dirty="0" smtClean="0">
              <a:solidFill>
                <a:schemeClr val="bg1">
                  <a:lumMod val="50000"/>
                </a:schemeClr>
              </a:solidFill>
              <a:latin typeface="微软雅黑" panose="020B0503020204020204" charset="-122"/>
              <a:ea typeface="微软雅黑" panose="020B0503020204020204" charset="-122"/>
            </a:endParaRPr>
          </a:p>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4.</a:t>
            </a:r>
            <a:r>
              <a:rPr lang="zh-CN" altLang="en-US" sz="1100" dirty="0" smtClean="0">
                <a:solidFill>
                  <a:schemeClr val="bg1">
                    <a:lumMod val="50000"/>
                  </a:schemeClr>
                </a:solidFill>
                <a:latin typeface="微软雅黑" panose="020B0503020204020204" charset="-122"/>
                <a:ea typeface="微软雅黑" panose="020B0503020204020204" charset="-122"/>
              </a:rPr>
              <a:t>数据存储</a:t>
            </a:r>
            <a:endParaRPr lang="en-US" altLang="zh-CN" sz="1100" dirty="0" smtClean="0">
              <a:solidFill>
                <a:schemeClr val="bg1">
                  <a:lumMod val="50000"/>
                </a:schemeClr>
              </a:solidFill>
              <a:latin typeface="微软雅黑" panose="020B0503020204020204" charset="-122"/>
              <a:ea typeface="微软雅黑" panose="020B0503020204020204" charset="-122"/>
            </a:endParaRPr>
          </a:p>
        </p:txBody>
      </p:sp>
      <p:sp>
        <p:nvSpPr>
          <p:cNvPr id="108" name="矩形 107"/>
          <p:cNvSpPr/>
          <p:nvPr/>
        </p:nvSpPr>
        <p:spPr>
          <a:xfrm>
            <a:off x="6233067" y="4158503"/>
            <a:ext cx="1082348" cy="307777"/>
          </a:xfrm>
          <a:prstGeom prst="rect">
            <a:avLst/>
          </a:prstGeom>
        </p:spPr>
        <p:txBody>
          <a:bodyPr wrap="none">
            <a:spAutoFit/>
          </a:bodyPr>
          <a:lstStyle/>
          <a:p>
            <a:r>
              <a:rPr lang="zh-CN" altLang="en-US" sz="1400" b="1" dirty="0" smtClean="0"/>
              <a:t>使用方法：</a:t>
            </a:r>
            <a:endParaRPr lang="zh-CN" altLang="en-US" sz="1400" b="1" dirty="0"/>
          </a:p>
        </p:txBody>
      </p:sp>
      <p:sp>
        <p:nvSpPr>
          <p:cNvPr id="109" name="矩形 108"/>
          <p:cNvSpPr/>
          <p:nvPr/>
        </p:nvSpPr>
        <p:spPr>
          <a:xfrm>
            <a:off x="6233067" y="4403027"/>
            <a:ext cx="2188812" cy="972574"/>
          </a:xfrm>
          <a:prstGeom prst="rect">
            <a:avLst/>
          </a:prstGeom>
        </p:spPr>
        <p:txBody>
          <a:bodyPr wrap="square">
            <a:spAutoFit/>
          </a:bodyPr>
          <a:lstStyle/>
          <a:p>
            <a:pPr lvl="0">
              <a:lnSpc>
                <a:spcPct val="130000"/>
              </a:lnSpc>
            </a:pPr>
            <a:r>
              <a:rPr lang="en-US" altLang="zh-CN" sz="1100" dirty="0" smtClean="0">
                <a:solidFill>
                  <a:schemeClr val="bg1">
                    <a:lumMod val="50000"/>
                  </a:schemeClr>
                </a:solidFill>
                <a:latin typeface="微软雅黑" panose="020B0503020204020204" charset="-122"/>
                <a:ea typeface="微软雅黑" panose="020B0503020204020204" charset="-122"/>
              </a:rPr>
              <a:t>XML</a:t>
            </a:r>
            <a:r>
              <a:rPr lang="zh-CN" altLang="en-US" sz="1100" dirty="0" smtClean="0">
                <a:solidFill>
                  <a:schemeClr val="bg1">
                    <a:lumMod val="50000"/>
                  </a:schemeClr>
                </a:solidFill>
                <a:latin typeface="微软雅黑" panose="020B0503020204020204" charset="-122"/>
                <a:ea typeface="微软雅黑" panose="020B0503020204020204" charset="-122"/>
              </a:rPr>
              <a:t>只有轻微的语法要求，用记事本软件就能书写；</a:t>
            </a:r>
            <a:endParaRPr lang="en-US" altLang="zh-CN" sz="1100" dirty="0" smtClean="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smtClean="0">
                <a:solidFill>
                  <a:schemeClr val="bg1">
                    <a:lumMod val="50000"/>
                  </a:schemeClr>
                </a:solidFill>
                <a:latin typeface="微软雅黑" panose="020B0503020204020204" charset="-122"/>
                <a:ea typeface="微软雅黑" panose="020B0503020204020204" charset="-122"/>
              </a:rPr>
              <a:t>将</a:t>
            </a:r>
            <a:r>
              <a:rPr lang="en-US" altLang="zh-CN" sz="1100" dirty="0" smtClean="0">
                <a:solidFill>
                  <a:schemeClr val="bg1">
                    <a:lumMod val="50000"/>
                  </a:schemeClr>
                </a:solidFill>
                <a:latin typeface="微软雅黑" panose="020B0503020204020204" charset="-122"/>
                <a:ea typeface="微软雅黑" panose="020B0503020204020204" charset="-122"/>
              </a:rPr>
              <a:t>XML</a:t>
            </a:r>
            <a:r>
              <a:rPr lang="zh-CN" altLang="en-US" sz="1100" dirty="0" smtClean="0">
                <a:solidFill>
                  <a:schemeClr val="bg1">
                    <a:lumMod val="50000"/>
                  </a:schemeClr>
                </a:solidFill>
                <a:latin typeface="微软雅黑" panose="020B0503020204020204" charset="-122"/>
                <a:ea typeface="微软雅黑" panose="020B0503020204020204" charset="-122"/>
              </a:rPr>
              <a:t>看成树形结构，使用</a:t>
            </a:r>
            <a:r>
              <a:rPr lang="en-US" altLang="zh-CN" sz="1100" dirty="0" smtClean="0">
                <a:solidFill>
                  <a:schemeClr val="bg1">
                    <a:lumMod val="50000"/>
                  </a:schemeClr>
                </a:solidFill>
                <a:latin typeface="微软雅黑" panose="020B0503020204020204" charset="-122"/>
                <a:ea typeface="微软雅黑" panose="020B0503020204020204" charset="-122"/>
              </a:rPr>
              <a:t>XML DOM</a:t>
            </a:r>
            <a:r>
              <a:rPr lang="zh-CN" altLang="en-US" sz="1100" dirty="0" smtClean="0">
                <a:solidFill>
                  <a:schemeClr val="bg1">
                    <a:lumMod val="50000"/>
                  </a:schemeClr>
                </a:solidFill>
                <a:latin typeface="微软雅黑" panose="020B0503020204020204" charset="-122"/>
                <a:ea typeface="微软雅黑" panose="020B0503020204020204" charset="-122"/>
              </a:rPr>
              <a:t>的实现就能轻松解析它。</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83355" cy="307777"/>
          </a:xfrm>
          <a:prstGeom prst="rect">
            <a:avLst/>
          </a:prstGeom>
        </p:spPr>
        <p:txBody>
          <a:bodyPr wrap="none">
            <a:spAutoFit/>
          </a:bodyPr>
          <a:lstStyle/>
          <a:p>
            <a:r>
              <a:rPr lang="en-US" altLang="zh-CN" sz="1400" b="1" dirty="0"/>
              <a:t>PART </a:t>
            </a:r>
            <a:r>
              <a:rPr lang="en-US" altLang="zh-CN" sz="1400" b="1" dirty="0" smtClean="0"/>
              <a:t>ONE XML</a:t>
            </a:r>
            <a:endParaRPr lang="zh-CN" altLang="en-US" sz="1400" b="1" dirty="0"/>
          </a:p>
        </p:txBody>
      </p:sp>
      <p:sp>
        <p:nvSpPr>
          <p:cNvPr id="3" name="椭圆 2"/>
          <p:cNvSpPr/>
          <p:nvPr/>
        </p:nvSpPr>
        <p:spPr>
          <a:xfrm>
            <a:off x="1757150"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chemeClr val="accent4"/>
              </a:solidFill>
            </a:endParaRPr>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026243" cy="369332"/>
          </a:xfrm>
          <a:prstGeom prst="rect">
            <a:avLst/>
          </a:prstGeom>
        </p:spPr>
        <p:txBody>
          <a:bodyPr wrap="none">
            <a:spAutoFit/>
          </a:bodyPr>
          <a:lstStyle/>
          <a:p>
            <a:r>
              <a:rPr lang="zh-CN" altLang="en-US" dirty="0" smtClean="0"/>
              <a:t>优点</a:t>
            </a:r>
            <a:r>
              <a:rPr lang="en-US" altLang="zh-CN" dirty="0" smtClean="0"/>
              <a:t>A</a:t>
            </a:r>
            <a:r>
              <a:rPr lang="zh-CN" altLang="en-US" dirty="0" smtClean="0"/>
              <a:t>：</a:t>
            </a:r>
            <a:endParaRPr lang="zh-CN" altLang="en-US" dirty="0"/>
          </a:p>
        </p:txBody>
      </p:sp>
      <p:sp>
        <p:nvSpPr>
          <p:cNvPr id="18" name="矩形 17"/>
          <p:cNvSpPr/>
          <p:nvPr/>
        </p:nvSpPr>
        <p:spPr>
          <a:xfrm>
            <a:off x="959621" y="1481030"/>
            <a:ext cx="6550312" cy="652486"/>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本身是一种可扩展标记语言，能够自行定义复杂的数据结构，能够强有力的描述数据，便于实现对数据内容的规范操控与海量存储。</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19" name="组合 18"/>
          <p:cNvGrpSpPr/>
          <p:nvPr/>
        </p:nvGrpSpPr>
        <p:grpSpPr>
          <a:xfrm>
            <a:off x="910794" y="2213577"/>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288953"/>
            <a:ext cx="1010213" cy="369332"/>
          </a:xfrm>
          <a:prstGeom prst="rect">
            <a:avLst/>
          </a:prstGeom>
        </p:spPr>
        <p:txBody>
          <a:bodyPr wrap="none">
            <a:spAutoFit/>
          </a:bodyPr>
          <a:lstStyle/>
          <a:p>
            <a:r>
              <a:rPr lang="zh-CN" altLang="en-US" dirty="0" smtClean="0"/>
              <a:t>优点</a:t>
            </a:r>
            <a:r>
              <a:rPr lang="en-US" altLang="zh-CN" dirty="0" smtClean="0"/>
              <a:t>B</a:t>
            </a:r>
            <a:r>
              <a:rPr lang="zh-CN" altLang="en-US" dirty="0" smtClean="0"/>
              <a:t>：</a:t>
            </a:r>
            <a:endParaRPr lang="zh-CN" altLang="en-US" dirty="0"/>
          </a:p>
        </p:txBody>
      </p:sp>
      <p:sp>
        <p:nvSpPr>
          <p:cNvPr id="26" name="矩形 25"/>
          <p:cNvSpPr/>
          <p:nvPr/>
        </p:nvSpPr>
        <p:spPr>
          <a:xfrm>
            <a:off x="959621" y="2765661"/>
            <a:ext cx="6550312" cy="652486"/>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流行了很长一段时间，各种语言和应用软件厂商对</a:t>
            </a: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的支持力度大，使用者能够借助第三方类库轻松完成</a:t>
            </a: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编写与解析任务。</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27" name="组合 26"/>
          <p:cNvGrpSpPr/>
          <p:nvPr/>
        </p:nvGrpSpPr>
        <p:grpSpPr>
          <a:xfrm>
            <a:off x="910794" y="3492642"/>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3568018"/>
            <a:ext cx="1026243" cy="369332"/>
          </a:xfrm>
          <a:prstGeom prst="rect">
            <a:avLst/>
          </a:prstGeom>
        </p:spPr>
        <p:txBody>
          <a:bodyPr wrap="none">
            <a:spAutoFit/>
          </a:bodyPr>
          <a:lstStyle/>
          <a:p>
            <a:r>
              <a:rPr lang="zh-CN" altLang="en-US" dirty="0" smtClean="0"/>
              <a:t>缺点</a:t>
            </a:r>
            <a:r>
              <a:rPr lang="en-US" altLang="zh-CN" dirty="0" smtClean="0"/>
              <a:t>A</a:t>
            </a:r>
            <a:r>
              <a:rPr lang="zh-CN" altLang="en-US" dirty="0" smtClean="0"/>
              <a:t>：</a:t>
            </a:r>
            <a:endParaRPr lang="zh-CN" altLang="en-US" dirty="0"/>
          </a:p>
        </p:txBody>
      </p:sp>
      <p:sp>
        <p:nvSpPr>
          <p:cNvPr id="34" name="矩形 33"/>
          <p:cNvSpPr/>
          <p:nvPr/>
        </p:nvSpPr>
        <p:spPr>
          <a:xfrm>
            <a:off x="959621" y="4044726"/>
            <a:ext cx="6550312" cy="652486"/>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由于自身结构问题，存在着一定的数据冗余，使得用</a:t>
            </a: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编写的文件体积较大。在网络传输过程中，大体积文件传输占用的带宽大。</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35" name="组合 34"/>
          <p:cNvGrpSpPr/>
          <p:nvPr/>
        </p:nvGrpSpPr>
        <p:grpSpPr>
          <a:xfrm>
            <a:off x="910794" y="4777273"/>
            <a:ext cx="2300757" cy="509896"/>
            <a:chOff x="888096" y="1000203"/>
            <a:chExt cx="4259825" cy="944066"/>
          </a:xfrm>
        </p:grpSpPr>
        <p:sp>
          <p:nvSpPr>
            <p:cNvPr id="36" name="矩形 3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椭圆 3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1" name="矩形 40"/>
          <p:cNvSpPr/>
          <p:nvPr/>
        </p:nvSpPr>
        <p:spPr>
          <a:xfrm>
            <a:off x="1041701" y="4852649"/>
            <a:ext cx="1010213" cy="369332"/>
          </a:xfrm>
          <a:prstGeom prst="rect">
            <a:avLst/>
          </a:prstGeom>
        </p:spPr>
        <p:txBody>
          <a:bodyPr wrap="none">
            <a:spAutoFit/>
          </a:bodyPr>
          <a:lstStyle/>
          <a:p>
            <a:r>
              <a:rPr lang="zh-CN" altLang="en-US" dirty="0" smtClean="0"/>
              <a:t>缺点</a:t>
            </a:r>
            <a:r>
              <a:rPr lang="en-US" altLang="zh-CN" dirty="0" smtClean="0"/>
              <a:t>B</a:t>
            </a:r>
            <a:r>
              <a:rPr lang="zh-CN" altLang="en-US" dirty="0" smtClean="0"/>
              <a:t>：</a:t>
            </a:r>
            <a:endParaRPr lang="zh-CN" altLang="en-US" dirty="0"/>
          </a:p>
        </p:txBody>
      </p:sp>
      <p:sp>
        <p:nvSpPr>
          <p:cNvPr id="42" name="矩形 41"/>
          <p:cNvSpPr/>
          <p:nvPr/>
        </p:nvSpPr>
        <p:spPr>
          <a:xfrm>
            <a:off x="959621" y="5329357"/>
            <a:ext cx="6550312" cy="652486"/>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是典型的树形结构文件。遍历</a:t>
            </a:r>
            <a:r>
              <a:rPr lang="en-US" altLang="zh-CN" sz="1400" dirty="0" smtClean="0">
                <a:solidFill>
                  <a:schemeClr val="bg1">
                    <a:lumMod val="50000"/>
                  </a:schemeClr>
                </a:solidFill>
                <a:latin typeface="微软雅黑" panose="020B0503020204020204" charset="-122"/>
                <a:ea typeface="微软雅黑" panose="020B0503020204020204" charset="-122"/>
              </a:rPr>
              <a:t>XML</a:t>
            </a:r>
            <a:r>
              <a:rPr lang="zh-CN" altLang="en-US" sz="1400" dirty="0" smtClean="0">
                <a:solidFill>
                  <a:schemeClr val="bg1">
                    <a:lumMod val="50000"/>
                  </a:schemeClr>
                </a:solidFill>
                <a:latin typeface="微软雅黑" panose="020B0503020204020204" charset="-122"/>
                <a:ea typeface="微软雅黑" panose="020B0503020204020204" charset="-122"/>
              </a:rPr>
              <a:t>文件并将里面的内容组织成特定的内存对象需要花费相对较高的资源与时间。</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smtClean="0">
                <a:latin typeface="+mj-lt"/>
                <a:ea typeface="微软雅黑" panose="020B0503020204020204" charset="-122"/>
              </a:rPr>
              <a:t>TWO</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smtClean="0">
                <a:latin typeface="+mj-lt"/>
                <a:ea typeface="微软雅黑" panose="020B0503020204020204" charset="-122"/>
              </a:rPr>
              <a:t>JSON</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61884" cy="307777"/>
          </a:xfrm>
          <a:prstGeom prst="rect">
            <a:avLst/>
          </a:prstGeom>
        </p:spPr>
        <p:txBody>
          <a:bodyPr wrap="none">
            <a:spAutoFit/>
          </a:bodyPr>
          <a:lstStyle/>
          <a:p>
            <a:r>
              <a:rPr lang="zh-CN" altLang="en-US" sz="1400" b="1" dirty="0" smtClean="0"/>
              <a:t>广东工业大学</a:t>
            </a:r>
            <a:endParaRPr lang="zh-CN" altLang="en-US" sz="1400" b="1"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15186" cy="307777"/>
          </a:xfrm>
          <a:prstGeom prst="rect">
            <a:avLst/>
          </a:prstGeom>
        </p:spPr>
        <p:txBody>
          <a:bodyPr wrap="none">
            <a:spAutoFit/>
          </a:bodyPr>
          <a:lstStyle/>
          <a:p>
            <a:r>
              <a:rPr lang="en-US" altLang="zh-CN" sz="1400" b="1" dirty="0"/>
              <a:t>PART </a:t>
            </a:r>
            <a:r>
              <a:rPr lang="en-US" altLang="zh-CN" sz="1400" b="1" dirty="0" smtClean="0"/>
              <a:t>TWO JSON</a:t>
            </a:r>
            <a:endParaRPr lang="zh-CN" altLang="en-US" sz="1400" b="1" dirty="0"/>
          </a:p>
        </p:txBody>
      </p:sp>
      <p:sp>
        <p:nvSpPr>
          <p:cNvPr id="3" name="椭圆 2"/>
          <p:cNvSpPr/>
          <p:nvPr/>
        </p:nvSpPr>
        <p:spPr>
          <a:xfrm>
            <a:off x="1757150"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1373200"/>
            <a:ext cx="8695009" cy="769441"/>
          </a:xfrm>
          <a:prstGeom prst="rect">
            <a:avLst/>
          </a:prstGeom>
        </p:spPr>
        <p:txBody>
          <a:bodyPr wrap="none">
            <a:spAutoFit/>
          </a:bodyPr>
          <a:lstStyle/>
          <a:p>
            <a:r>
              <a:rPr lang="en-US" altLang="zh-CN" sz="4400" dirty="0" smtClean="0"/>
              <a:t>JSON</a:t>
            </a:r>
            <a:r>
              <a:rPr lang="zh-CN" altLang="en-US" sz="4400" dirty="0" smtClean="0"/>
              <a:t>，</a:t>
            </a:r>
            <a:r>
              <a:rPr lang="en-US" altLang="zh-CN" sz="4400" dirty="0" smtClean="0"/>
              <a:t>JavaScript Object Notation</a:t>
            </a:r>
            <a:endParaRPr lang="en-US" altLang="zh-CN" sz="4400" dirty="0"/>
          </a:p>
        </p:txBody>
      </p:sp>
      <p:sp>
        <p:nvSpPr>
          <p:cNvPr id="6" name="矩形 5"/>
          <p:cNvSpPr/>
          <p:nvPr/>
        </p:nvSpPr>
        <p:spPr>
          <a:xfrm>
            <a:off x="950374" y="2041041"/>
            <a:ext cx="3775393" cy="523220"/>
          </a:xfrm>
          <a:prstGeom prst="rect">
            <a:avLst/>
          </a:prstGeom>
        </p:spPr>
        <p:txBody>
          <a:bodyPr wrap="none">
            <a:spAutoFit/>
          </a:bodyPr>
          <a:lstStyle/>
          <a:p>
            <a:r>
              <a:rPr lang="zh-CN" altLang="en-US" sz="2800" dirty="0" smtClean="0"/>
              <a:t>轻量级的数据传输格式</a:t>
            </a:r>
            <a:endParaRPr lang="zh-CN" altLang="en-US" sz="2800" dirty="0"/>
          </a:p>
        </p:txBody>
      </p:sp>
      <p:sp>
        <p:nvSpPr>
          <p:cNvPr id="7" name="矩形 6"/>
          <p:cNvSpPr/>
          <p:nvPr/>
        </p:nvSpPr>
        <p:spPr>
          <a:xfrm>
            <a:off x="959621" y="2810482"/>
            <a:ext cx="6550312" cy="372410"/>
          </a:xfrm>
          <a:prstGeom prst="rect">
            <a:avLst/>
          </a:prstGeom>
        </p:spPr>
        <p:txBody>
          <a:bodyPr wrap="square">
            <a:spAutoFit/>
          </a:bodyPr>
          <a:lstStyle/>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例子：｛</a:t>
            </a:r>
            <a:r>
              <a:rPr lang="en-US" altLang="zh-CN" sz="1400" dirty="0" smtClean="0">
                <a:solidFill>
                  <a:schemeClr val="bg1">
                    <a:lumMod val="50000"/>
                  </a:schemeClr>
                </a:solidFill>
                <a:latin typeface="微软雅黑" panose="020B0503020204020204" charset="-122"/>
                <a:ea typeface="微软雅黑" panose="020B0503020204020204" charset="-122"/>
              </a:rPr>
              <a:t>”name ”: “ Psion ”, “ age ”:  22 </a:t>
            </a:r>
            <a:r>
              <a:rPr lang="zh-CN" altLang="en-US" sz="1400" dirty="0" smtClean="0">
                <a:solidFill>
                  <a:schemeClr val="bg1">
                    <a:lumMod val="50000"/>
                  </a:schemeClr>
                </a:solidFill>
                <a:latin typeface="微软雅黑" panose="020B0503020204020204" charset="-122"/>
                <a:ea typeface="微软雅黑" panose="020B0503020204020204" charset="-122"/>
              </a:rPr>
              <a:t>｝</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8" name="矩形 7"/>
          <p:cNvSpPr/>
          <p:nvPr/>
        </p:nvSpPr>
        <p:spPr>
          <a:xfrm>
            <a:off x="959621" y="3549798"/>
            <a:ext cx="6550312" cy="932563"/>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源于</a:t>
            </a:r>
            <a:r>
              <a:rPr lang="en-US" altLang="zh-CN" sz="1400" dirty="0" smtClean="0">
                <a:solidFill>
                  <a:schemeClr val="bg1">
                    <a:lumMod val="50000"/>
                  </a:schemeClr>
                </a:solidFill>
                <a:latin typeface="微软雅黑" panose="020B0503020204020204" charset="-122"/>
                <a:ea typeface="微软雅黑" panose="020B0503020204020204" charset="-122"/>
              </a:rPr>
              <a:t>JavaScript</a:t>
            </a:r>
            <a:r>
              <a:rPr lang="zh-CN" altLang="en-US" sz="1400" dirty="0" smtClean="0">
                <a:solidFill>
                  <a:schemeClr val="bg1">
                    <a:lumMod val="50000"/>
                  </a:schemeClr>
                </a:solidFill>
                <a:latin typeface="微软雅黑" panose="020B0503020204020204" charset="-122"/>
                <a:ea typeface="微软雅黑" panose="020B0503020204020204" charset="-122"/>
              </a:rPr>
              <a:t>，用来描述对象。在描述过程中，</a:t>
            </a: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可以表示对象的属性与对应的值（数值或文字描述），也可以表示属性与所具有的值列表。因此，对象和数组是</a:t>
            </a: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的核心部分。</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9" name="矩形 8"/>
          <p:cNvSpPr/>
          <p:nvPr/>
        </p:nvSpPr>
        <p:spPr>
          <a:xfrm>
            <a:off x="950374" y="4668055"/>
            <a:ext cx="6550312" cy="652486"/>
          </a:xfrm>
          <a:prstGeom prst="rect">
            <a:avLst/>
          </a:prstGeom>
        </p:spPr>
        <p:txBody>
          <a:bodyPr wrap="square">
            <a:spAutoFit/>
          </a:bodyPr>
          <a:lstStyle/>
          <a:p>
            <a:pPr>
              <a:lnSpc>
                <a:spcPct val="130000"/>
              </a:lnSpc>
            </a:pPr>
            <a:r>
              <a:rPr lang="zh-CN" altLang="en-US" sz="1400" dirty="0" smtClean="0">
                <a:solidFill>
                  <a:schemeClr val="bg1">
                    <a:lumMod val="50000"/>
                  </a:schemeClr>
                </a:solidFill>
                <a:latin typeface="微软雅黑" panose="020B0503020204020204" charset="-122"/>
                <a:ea typeface="微软雅黑" panose="020B0503020204020204" charset="-122"/>
              </a:rPr>
              <a:t>基于键值对的</a:t>
            </a: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，对于语法没有过多的要求，无论是否学习过</a:t>
            </a:r>
            <a:r>
              <a:rPr lang="en-US" altLang="zh-CN" sz="1400" dirty="0" smtClean="0">
                <a:solidFill>
                  <a:schemeClr val="bg1">
                    <a:lumMod val="50000"/>
                  </a:schemeClr>
                </a:solidFill>
                <a:latin typeface="微软雅黑" panose="020B0503020204020204" charset="-122"/>
                <a:ea typeface="微软雅黑" panose="020B0503020204020204" charset="-122"/>
              </a:rPr>
              <a:t>JavaScript</a:t>
            </a:r>
            <a:r>
              <a:rPr lang="zh-CN" altLang="en-US" sz="1400" dirty="0" smtClean="0">
                <a:solidFill>
                  <a:schemeClr val="bg1">
                    <a:lumMod val="50000"/>
                  </a:schemeClr>
                </a:solidFill>
                <a:latin typeface="微软雅黑" panose="020B0503020204020204" charset="-122"/>
                <a:ea typeface="微软雅黑" panose="020B0503020204020204" charset="-122"/>
              </a:rPr>
              <a:t>，都能很快地理解源于</a:t>
            </a:r>
            <a:r>
              <a:rPr lang="en-US" altLang="zh-CN" sz="1400" dirty="0" smtClean="0">
                <a:solidFill>
                  <a:schemeClr val="bg1">
                    <a:lumMod val="50000"/>
                  </a:schemeClr>
                </a:solidFill>
                <a:latin typeface="微软雅黑" panose="020B0503020204020204" charset="-122"/>
                <a:ea typeface="微软雅黑" panose="020B0503020204020204" charset="-122"/>
              </a:rPr>
              <a:t>JavaScript</a:t>
            </a:r>
            <a:r>
              <a:rPr lang="zh-CN" altLang="en-US" sz="1400" dirty="0" smtClean="0">
                <a:solidFill>
                  <a:schemeClr val="bg1">
                    <a:lumMod val="50000"/>
                  </a:schemeClr>
                </a:solidFill>
                <a:latin typeface="微软雅黑" panose="020B0503020204020204" charset="-122"/>
                <a:ea typeface="微软雅黑" panose="020B0503020204020204" charset="-122"/>
              </a:rPr>
              <a:t>的对象表示法。</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10" name="矩形 9"/>
          <p:cNvSpPr/>
          <p:nvPr/>
        </p:nvSpPr>
        <p:spPr>
          <a:xfrm>
            <a:off x="931932" y="5506235"/>
            <a:ext cx="6550312" cy="652486"/>
          </a:xfrm>
          <a:prstGeom prst="rect">
            <a:avLst/>
          </a:prstGeom>
        </p:spPr>
        <p:txBody>
          <a:bodyPr wrap="square">
            <a:spAutoFit/>
          </a:bodyPr>
          <a:lstStyle/>
          <a:p>
            <a:pPr>
              <a:lnSpc>
                <a:spcPct val="130000"/>
              </a:lnSpc>
            </a:pP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常见于网络交互中，我们使用电脑、手机网上冲浪的时候，客户端与服务器使用</a:t>
            </a: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不断地对话中。如：携带商品具体信息的</a:t>
            </a:r>
            <a:r>
              <a:rPr lang="en-US" altLang="zh-CN" sz="1400" dirty="0" smtClean="0">
                <a:solidFill>
                  <a:schemeClr val="bg1">
                    <a:lumMod val="50000"/>
                  </a:schemeClr>
                </a:solidFill>
                <a:latin typeface="微软雅黑" panose="020B0503020204020204" charset="-122"/>
                <a:ea typeface="微软雅黑" panose="020B0503020204020204" charset="-122"/>
              </a:rPr>
              <a:t>JSON</a:t>
            </a:r>
            <a:r>
              <a:rPr lang="zh-CN" altLang="en-US" sz="1400" dirty="0" smtClean="0">
                <a:solidFill>
                  <a:schemeClr val="bg1">
                    <a:lumMod val="50000"/>
                  </a:schemeClr>
                </a:solidFill>
                <a:latin typeface="微软雅黑" panose="020B0503020204020204" charset="-122"/>
                <a:ea typeface="微软雅黑" panose="020B0503020204020204" charset="-122"/>
              </a:rPr>
              <a:t>信息。</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15186" cy="307777"/>
          </a:xfrm>
          <a:prstGeom prst="rect">
            <a:avLst/>
          </a:prstGeom>
        </p:spPr>
        <p:txBody>
          <a:bodyPr wrap="none">
            <a:spAutoFit/>
          </a:bodyPr>
          <a:lstStyle/>
          <a:p>
            <a:r>
              <a:rPr lang="en-US" altLang="zh-CN" sz="1400" b="1" dirty="0" smtClean="0"/>
              <a:t>PART TWO JSON</a:t>
            </a:r>
            <a:endParaRPr lang="zh-CN" altLang="en-US" sz="1400" b="1" dirty="0"/>
          </a:p>
        </p:txBody>
      </p:sp>
      <p:sp>
        <p:nvSpPr>
          <p:cNvPr id="3" name="椭圆 2"/>
          <p:cNvSpPr/>
          <p:nvPr/>
        </p:nvSpPr>
        <p:spPr>
          <a:xfrm>
            <a:off x="176767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tx1">
                    <a:lumMod val="75000"/>
                    <a:lumOff val="25000"/>
                  </a:schemeClr>
                </a:solidFill>
              </a:rPr>
              <a:t>对比</a:t>
            </a:r>
            <a:r>
              <a:rPr lang="en-US" altLang="zh-CN" sz="6600" b="1" dirty="0" smtClean="0">
                <a:solidFill>
                  <a:schemeClr val="tx1">
                    <a:lumMod val="75000"/>
                    <a:lumOff val="25000"/>
                  </a:schemeClr>
                </a:solidFill>
              </a:rPr>
              <a:t>XML</a:t>
            </a:r>
            <a:endParaRPr lang="zh-CN" altLang="en-US" sz="6600" b="1" dirty="0">
              <a:solidFill>
                <a:schemeClr val="tx1">
                  <a:lumMod val="75000"/>
                  <a:lumOff val="25000"/>
                </a:schemeClr>
              </a:solidFill>
            </a:endParaRP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1891865" cy="369332"/>
          </a:xfrm>
          <a:prstGeom prst="rect">
            <a:avLst/>
          </a:prstGeom>
        </p:spPr>
        <p:txBody>
          <a:bodyPr wrap="none">
            <a:spAutoFit/>
          </a:bodyPr>
          <a:lstStyle/>
          <a:p>
            <a:r>
              <a:rPr lang="en-US" altLang="zh-CN" dirty="0" smtClean="0"/>
              <a:t>JSON</a:t>
            </a:r>
            <a:r>
              <a:rPr lang="zh-CN" altLang="en-US" dirty="0" smtClean="0"/>
              <a:t>文件体积小</a:t>
            </a:r>
            <a:endParaRPr lang="zh-CN" altLang="en-US" dirty="0"/>
          </a:p>
        </p:txBody>
      </p:sp>
      <p:sp>
        <p:nvSpPr>
          <p:cNvPr id="14" name="矩形 13"/>
          <p:cNvSpPr/>
          <p:nvPr/>
        </p:nvSpPr>
        <p:spPr>
          <a:xfrm>
            <a:off x="1137421" y="2039830"/>
            <a:ext cx="2945629" cy="1292662"/>
          </a:xfrm>
          <a:prstGeom prst="rect">
            <a:avLst/>
          </a:prstGeom>
        </p:spPr>
        <p:txBody>
          <a:bodyPr wrap="square">
            <a:spAutoFit/>
          </a:bodyPr>
          <a:lstStyle/>
          <a:p>
            <a:pPr>
              <a:lnSpc>
                <a:spcPct val="130000"/>
              </a:lnSpc>
            </a:pPr>
            <a:r>
              <a:rPr lang="en-US" altLang="zh-CN" sz="1200" dirty="0" smtClean="0">
                <a:solidFill>
                  <a:schemeClr val="bg1">
                    <a:lumMod val="50000"/>
                  </a:schemeClr>
                </a:solidFill>
                <a:latin typeface="微软雅黑" panose="020B0503020204020204" charset="-122"/>
                <a:ea typeface="微软雅黑" panose="020B0503020204020204" charset="-122"/>
              </a:rPr>
              <a:t>JSON</a:t>
            </a:r>
            <a:r>
              <a:rPr lang="zh-CN" altLang="en-US" sz="1200" dirty="0" smtClean="0">
                <a:solidFill>
                  <a:schemeClr val="bg1">
                    <a:lumMod val="50000"/>
                  </a:schemeClr>
                </a:solidFill>
                <a:latin typeface="微软雅黑" panose="020B0503020204020204" charset="-122"/>
                <a:ea typeface="微软雅黑" panose="020B0503020204020204" charset="-122"/>
              </a:rPr>
              <a:t>不是树形结构的组织方式，基于</a:t>
            </a:r>
            <a:r>
              <a:rPr lang="en-US" altLang="zh-CN" sz="1200" dirty="0" smtClean="0">
                <a:solidFill>
                  <a:schemeClr val="bg1">
                    <a:lumMod val="50000"/>
                  </a:schemeClr>
                </a:solidFill>
                <a:latin typeface="微软雅黑" panose="020B0503020204020204" charset="-122"/>
                <a:ea typeface="微软雅黑" panose="020B0503020204020204" charset="-122"/>
              </a:rPr>
              <a:t>Key-Value</a:t>
            </a:r>
            <a:r>
              <a:rPr lang="zh-CN" altLang="en-US" sz="1200" dirty="0" smtClean="0">
                <a:solidFill>
                  <a:schemeClr val="bg1">
                    <a:lumMod val="50000"/>
                  </a:schemeClr>
                </a:solidFill>
                <a:latin typeface="微软雅黑" panose="020B0503020204020204" charset="-122"/>
                <a:ea typeface="微软雅黑" panose="020B0503020204020204" charset="-122"/>
              </a:rPr>
              <a:t>的组织方式可以以简单的方式书写完毕，同时内容的嵌套结构相对</a:t>
            </a:r>
            <a:r>
              <a:rPr lang="en-US" altLang="zh-CN" sz="1200" dirty="0" smtClean="0">
                <a:solidFill>
                  <a:schemeClr val="bg1">
                    <a:lumMod val="50000"/>
                  </a:schemeClr>
                </a:solidFill>
                <a:latin typeface="微软雅黑" panose="020B0503020204020204" charset="-122"/>
                <a:ea typeface="微软雅黑" panose="020B0503020204020204" charset="-122"/>
              </a:rPr>
              <a:t>XML</a:t>
            </a:r>
            <a:r>
              <a:rPr lang="zh-CN" altLang="en-US" sz="1200" dirty="0" smtClean="0">
                <a:solidFill>
                  <a:schemeClr val="bg1">
                    <a:lumMod val="50000"/>
                  </a:schemeClr>
                </a:solidFill>
                <a:latin typeface="微软雅黑" panose="020B0503020204020204" charset="-122"/>
                <a:ea typeface="微软雅黑" panose="020B0503020204020204" charset="-122"/>
              </a:rPr>
              <a:t>比较简单。文件体积小，适合网络上传输。</a:t>
            </a:r>
            <a:endParaRPr lang="en-US" altLang="zh-CN" sz="1200" dirty="0" smtClean="0">
              <a:solidFill>
                <a:schemeClr val="bg1">
                  <a:lumMod val="50000"/>
                </a:schemeClr>
              </a:solidFill>
              <a:latin typeface="微软雅黑" panose="020B0503020204020204" charset="-122"/>
              <a:ea typeface="微软雅黑" panose="020B0503020204020204" charset="-122"/>
            </a:endParaRPr>
          </a:p>
        </p:txBody>
      </p:sp>
      <p:grpSp>
        <p:nvGrpSpPr>
          <p:cNvPr id="15" name="组合 14"/>
          <p:cNvGrpSpPr/>
          <p:nvPr/>
        </p:nvGrpSpPr>
        <p:grpSpPr>
          <a:xfrm>
            <a:off x="1088594" y="3837270"/>
            <a:ext cx="2484436"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353529" cy="369332"/>
          </a:xfrm>
          <a:prstGeom prst="rect">
            <a:avLst/>
          </a:prstGeom>
        </p:spPr>
        <p:txBody>
          <a:bodyPr wrap="none">
            <a:spAutoFit/>
          </a:bodyPr>
          <a:lstStyle/>
          <a:p>
            <a:r>
              <a:rPr lang="en-US" altLang="zh-CN" dirty="0" smtClean="0"/>
              <a:t>JSON</a:t>
            </a:r>
            <a:r>
              <a:rPr lang="zh-CN" altLang="en-US" dirty="0" smtClean="0"/>
              <a:t>更易书写与理解</a:t>
            </a:r>
            <a:endParaRPr lang="zh-CN" altLang="en-US" dirty="0"/>
          </a:p>
        </p:txBody>
      </p:sp>
      <p:sp>
        <p:nvSpPr>
          <p:cNvPr id="22" name="矩形 21"/>
          <p:cNvSpPr/>
          <p:nvPr/>
        </p:nvSpPr>
        <p:spPr>
          <a:xfrm>
            <a:off x="1137421" y="4389354"/>
            <a:ext cx="2945629" cy="812530"/>
          </a:xfrm>
          <a:prstGeom prst="rect">
            <a:avLst/>
          </a:prstGeom>
        </p:spPr>
        <p:txBody>
          <a:bodyPr wrap="square">
            <a:spAutoFit/>
          </a:bodyPr>
          <a:lstStyle/>
          <a:p>
            <a:pPr>
              <a:lnSpc>
                <a:spcPct val="130000"/>
              </a:lnSpc>
            </a:pPr>
            <a:r>
              <a:rPr lang="zh-CN" altLang="en-US" sz="1200" dirty="0" smtClean="0">
                <a:solidFill>
                  <a:schemeClr val="bg1">
                    <a:lumMod val="50000"/>
                  </a:schemeClr>
                </a:solidFill>
                <a:latin typeface="微软雅黑" panose="020B0503020204020204" charset="-122"/>
                <a:ea typeface="微软雅黑" panose="020B0503020204020204" charset="-122"/>
              </a:rPr>
              <a:t>相比</a:t>
            </a:r>
            <a:r>
              <a:rPr lang="en-US" altLang="zh-CN" sz="1200" dirty="0" smtClean="0">
                <a:solidFill>
                  <a:schemeClr val="bg1">
                    <a:lumMod val="50000"/>
                  </a:schemeClr>
                </a:solidFill>
                <a:latin typeface="微软雅黑" panose="020B0503020204020204" charset="-122"/>
                <a:ea typeface="微软雅黑" panose="020B0503020204020204" charset="-122"/>
              </a:rPr>
              <a:t>XML</a:t>
            </a:r>
            <a:r>
              <a:rPr lang="zh-CN" altLang="en-US" sz="1200" dirty="0" smtClean="0">
                <a:solidFill>
                  <a:schemeClr val="bg1">
                    <a:lumMod val="50000"/>
                  </a:schemeClr>
                </a:solidFill>
                <a:latin typeface="微软雅黑" panose="020B0503020204020204" charset="-122"/>
                <a:ea typeface="微软雅黑" panose="020B0503020204020204" charset="-122"/>
              </a:rPr>
              <a:t>有元素和属性的概念，</a:t>
            </a:r>
            <a:r>
              <a:rPr lang="en-US" altLang="zh-CN" sz="1200" dirty="0" smtClean="0">
                <a:solidFill>
                  <a:schemeClr val="bg1">
                    <a:lumMod val="50000"/>
                  </a:schemeClr>
                </a:solidFill>
                <a:latin typeface="微软雅黑" panose="020B0503020204020204" charset="-122"/>
                <a:ea typeface="微软雅黑" panose="020B0503020204020204" charset="-122"/>
              </a:rPr>
              <a:t>JSON</a:t>
            </a:r>
            <a:r>
              <a:rPr lang="zh-CN" altLang="en-US" sz="1200" dirty="0" smtClean="0">
                <a:solidFill>
                  <a:schemeClr val="bg1">
                    <a:lumMod val="50000"/>
                  </a:schemeClr>
                </a:solidFill>
                <a:latin typeface="微软雅黑" panose="020B0503020204020204" charset="-122"/>
                <a:ea typeface="微软雅黑" panose="020B0503020204020204" charset="-122"/>
              </a:rPr>
              <a:t>不用考虑内容应该写在属性表示还是写成单独的子元素进行表示。</a:t>
            </a:r>
            <a:endParaRPr lang="en-US" altLang="zh-CN" sz="1200" dirty="0" smtClean="0">
              <a:solidFill>
                <a:schemeClr val="bg1">
                  <a:lumMod val="50000"/>
                </a:schemeClr>
              </a:solidFill>
              <a:latin typeface="微软雅黑" panose="020B0503020204020204" charset="-122"/>
              <a:ea typeface="微软雅黑" panose="020B0503020204020204" charset="-122"/>
            </a:endParaRPr>
          </a:p>
        </p:txBody>
      </p:sp>
      <p:grpSp>
        <p:nvGrpSpPr>
          <p:cNvPr id="23" name="组合 22"/>
          <p:cNvGrpSpPr/>
          <p:nvPr/>
        </p:nvGrpSpPr>
        <p:grpSpPr>
          <a:xfrm>
            <a:off x="8436361" y="1487746"/>
            <a:ext cx="2901324"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8659485" y="1561055"/>
            <a:ext cx="2375971" cy="369332"/>
          </a:xfrm>
          <a:prstGeom prst="rect">
            <a:avLst/>
          </a:prstGeom>
        </p:spPr>
        <p:txBody>
          <a:bodyPr wrap="none">
            <a:spAutoFit/>
          </a:bodyPr>
          <a:lstStyle/>
          <a:p>
            <a:r>
              <a:rPr lang="en-US" altLang="zh-CN" dirty="0" smtClean="0"/>
              <a:t>JSON</a:t>
            </a:r>
            <a:r>
              <a:rPr lang="zh-CN" altLang="en-US" dirty="0" smtClean="0"/>
              <a:t>与文档型</a:t>
            </a:r>
            <a:r>
              <a:rPr lang="en-US" altLang="zh-CN" dirty="0" smtClean="0"/>
              <a:t>NoSQL</a:t>
            </a:r>
            <a:endParaRPr lang="zh-CN" altLang="en-US" dirty="0"/>
          </a:p>
        </p:txBody>
      </p:sp>
      <p:sp>
        <p:nvSpPr>
          <p:cNvPr id="30" name="矩形 29"/>
          <p:cNvSpPr/>
          <p:nvPr/>
        </p:nvSpPr>
        <p:spPr>
          <a:xfrm>
            <a:off x="8392055" y="2039830"/>
            <a:ext cx="2945629" cy="812530"/>
          </a:xfrm>
          <a:prstGeom prst="rect">
            <a:avLst/>
          </a:prstGeom>
        </p:spPr>
        <p:txBody>
          <a:bodyPr wrap="square">
            <a:spAutoFit/>
          </a:bodyPr>
          <a:lstStyle/>
          <a:p>
            <a:pPr algn="r">
              <a:lnSpc>
                <a:spcPct val="130000"/>
              </a:lnSpc>
            </a:pPr>
            <a:r>
              <a:rPr lang="zh-CN" altLang="en-US" sz="1200" dirty="0" smtClean="0">
                <a:solidFill>
                  <a:schemeClr val="bg1">
                    <a:lumMod val="50000"/>
                  </a:schemeClr>
                </a:solidFill>
                <a:latin typeface="微软雅黑" panose="020B0503020204020204" charset="-122"/>
                <a:ea typeface="微软雅黑" panose="020B0503020204020204" charset="-122"/>
              </a:rPr>
              <a:t>如今盛行的</a:t>
            </a:r>
            <a:r>
              <a:rPr lang="en-US" altLang="zh-CN" sz="1200" dirty="0" smtClean="0">
                <a:solidFill>
                  <a:schemeClr val="bg1">
                    <a:lumMod val="50000"/>
                  </a:schemeClr>
                </a:solidFill>
                <a:latin typeface="微软雅黑" panose="020B0503020204020204" charset="-122"/>
                <a:ea typeface="微软雅黑" panose="020B0503020204020204" charset="-122"/>
              </a:rPr>
              <a:t>NoSQL</a:t>
            </a:r>
            <a:r>
              <a:rPr lang="zh-CN" altLang="en-US" sz="1200" dirty="0" smtClean="0">
                <a:solidFill>
                  <a:schemeClr val="bg1">
                    <a:lumMod val="50000"/>
                  </a:schemeClr>
                </a:solidFill>
                <a:latin typeface="微软雅黑" panose="020B0503020204020204" charset="-122"/>
                <a:ea typeface="微软雅黑" panose="020B0503020204020204" charset="-122"/>
              </a:rPr>
              <a:t>，有一部分使用了</a:t>
            </a:r>
            <a:r>
              <a:rPr lang="en-US" altLang="zh-CN" sz="1200" dirty="0" smtClean="0">
                <a:solidFill>
                  <a:schemeClr val="bg1">
                    <a:lumMod val="50000"/>
                  </a:schemeClr>
                </a:solidFill>
                <a:latin typeface="微软雅黑" panose="020B0503020204020204" charset="-122"/>
                <a:ea typeface="微软雅黑" panose="020B0503020204020204" charset="-122"/>
              </a:rPr>
              <a:t>JSON</a:t>
            </a:r>
            <a:r>
              <a:rPr lang="zh-CN" altLang="en-US" sz="1200" dirty="0" smtClean="0">
                <a:solidFill>
                  <a:schemeClr val="bg1">
                    <a:lumMod val="50000"/>
                  </a:schemeClr>
                </a:solidFill>
                <a:latin typeface="微软雅黑" panose="020B0503020204020204" charset="-122"/>
                <a:ea typeface="微软雅黑" panose="020B0503020204020204" charset="-122"/>
              </a:rPr>
              <a:t>进行交互，如：</a:t>
            </a:r>
            <a:r>
              <a:rPr lang="en-US" altLang="zh-CN" sz="1200" dirty="0" err="1" smtClean="0">
                <a:solidFill>
                  <a:schemeClr val="bg1">
                    <a:lumMod val="50000"/>
                  </a:schemeClr>
                </a:solidFill>
                <a:latin typeface="微软雅黑" panose="020B0503020204020204" charset="-122"/>
                <a:ea typeface="微软雅黑" panose="020B0503020204020204" charset="-122"/>
              </a:rPr>
              <a:t>MongoDB</a:t>
            </a:r>
            <a:r>
              <a:rPr lang="zh-CN" altLang="en-US" sz="1200" dirty="0" smtClean="0">
                <a:solidFill>
                  <a:schemeClr val="bg1">
                    <a:lumMod val="50000"/>
                  </a:schemeClr>
                </a:solidFill>
                <a:latin typeface="微软雅黑" panose="020B0503020204020204" charset="-122"/>
                <a:ea typeface="微软雅黑" panose="020B0503020204020204" charset="-122"/>
              </a:rPr>
              <a:t>、</a:t>
            </a:r>
            <a:r>
              <a:rPr lang="en-US" altLang="zh-CN" sz="1200" dirty="0" err="1" smtClean="0">
                <a:solidFill>
                  <a:schemeClr val="bg1">
                    <a:lumMod val="50000"/>
                  </a:schemeClr>
                </a:solidFill>
                <a:latin typeface="微软雅黑" panose="020B0503020204020204" charset="-122"/>
                <a:ea typeface="微软雅黑" panose="020B0503020204020204" charset="-122"/>
              </a:rPr>
              <a:t>CouchDB</a:t>
            </a:r>
            <a:r>
              <a:rPr lang="zh-CN" altLang="en-US" sz="1200" dirty="0" smtClean="0">
                <a:solidFill>
                  <a:schemeClr val="bg1">
                    <a:lumMod val="50000"/>
                  </a:schemeClr>
                </a:solidFill>
                <a:latin typeface="微软雅黑" panose="020B0503020204020204" charset="-122"/>
                <a:ea typeface="微软雅黑" panose="020B0503020204020204" charset="-122"/>
              </a:rPr>
              <a:t>，操作起来相对简单。</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075527" y="3912646"/>
            <a:ext cx="2262158" cy="369332"/>
          </a:xfrm>
          <a:prstGeom prst="rect">
            <a:avLst/>
          </a:prstGeom>
        </p:spPr>
        <p:txBody>
          <a:bodyPr wrap="none">
            <a:spAutoFit/>
          </a:bodyPr>
          <a:lstStyle/>
          <a:p>
            <a:r>
              <a:rPr lang="zh-CN" altLang="en-US" dirty="0" smtClean="0"/>
              <a:t>校验、查询力度不足</a:t>
            </a:r>
            <a:endParaRPr lang="zh-CN" altLang="en-US" dirty="0"/>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smtClean="0">
                <a:solidFill>
                  <a:schemeClr val="bg1">
                    <a:lumMod val="50000"/>
                  </a:schemeClr>
                </a:solidFill>
                <a:latin typeface="微软雅黑" panose="020B0503020204020204" charset="-122"/>
                <a:ea typeface="微软雅黑" panose="020B0503020204020204" charset="-122"/>
              </a:rPr>
              <a:t>相比</a:t>
            </a:r>
            <a:r>
              <a:rPr lang="en-US" altLang="zh-CN" sz="1200" dirty="0" smtClean="0">
                <a:solidFill>
                  <a:schemeClr val="bg1">
                    <a:lumMod val="50000"/>
                  </a:schemeClr>
                </a:solidFill>
                <a:latin typeface="微软雅黑" panose="020B0503020204020204" charset="-122"/>
                <a:ea typeface="微软雅黑" panose="020B0503020204020204" charset="-122"/>
              </a:rPr>
              <a:t>XML</a:t>
            </a:r>
            <a:r>
              <a:rPr lang="zh-CN" altLang="en-US" sz="1200" dirty="0" smtClean="0">
                <a:solidFill>
                  <a:schemeClr val="bg1">
                    <a:lumMod val="50000"/>
                  </a:schemeClr>
                </a:solidFill>
                <a:latin typeface="微软雅黑" panose="020B0503020204020204" charset="-122"/>
                <a:ea typeface="微软雅黑" panose="020B0503020204020204" charset="-122"/>
              </a:rPr>
              <a:t>，</a:t>
            </a:r>
            <a:r>
              <a:rPr lang="en-US" altLang="zh-CN" sz="1200" dirty="0" smtClean="0">
                <a:solidFill>
                  <a:schemeClr val="bg1">
                    <a:lumMod val="50000"/>
                  </a:schemeClr>
                </a:solidFill>
                <a:latin typeface="微软雅黑" panose="020B0503020204020204" charset="-122"/>
                <a:ea typeface="微软雅黑" panose="020B0503020204020204" charset="-122"/>
              </a:rPr>
              <a:t>JSON</a:t>
            </a:r>
            <a:r>
              <a:rPr lang="zh-CN" altLang="en-US" sz="1200" dirty="0" smtClean="0">
                <a:solidFill>
                  <a:schemeClr val="bg1">
                    <a:lumMod val="50000"/>
                  </a:schemeClr>
                </a:solidFill>
                <a:latin typeface="微软雅黑" panose="020B0503020204020204" charset="-122"/>
                <a:ea typeface="微软雅黑" panose="020B0503020204020204" charset="-122"/>
              </a:rPr>
              <a:t>在查询内容上没有</a:t>
            </a:r>
            <a:r>
              <a:rPr lang="en-US" altLang="zh-CN" sz="1200" dirty="0" smtClean="0">
                <a:solidFill>
                  <a:schemeClr val="bg1">
                    <a:lumMod val="50000"/>
                  </a:schemeClr>
                </a:solidFill>
                <a:latin typeface="微软雅黑" panose="020B0503020204020204" charset="-122"/>
                <a:ea typeface="微软雅黑" panose="020B0503020204020204" charset="-122"/>
              </a:rPr>
              <a:t>XML</a:t>
            </a:r>
            <a:r>
              <a:rPr lang="zh-CN" altLang="en-US" sz="1200" dirty="0" smtClean="0">
                <a:solidFill>
                  <a:schemeClr val="bg1">
                    <a:lumMod val="50000"/>
                  </a:schemeClr>
                </a:solidFill>
                <a:latin typeface="微软雅黑" panose="020B0503020204020204" charset="-122"/>
                <a:ea typeface="微软雅黑" panose="020B0503020204020204" charset="-122"/>
              </a:rPr>
              <a:t>的</a:t>
            </a:r>
            <a:r>
              <a:rPr lang="en-US" altLang="zh-CN" sz="1200" dirty="0" err="1" smtClean="0">
                <a:solidFill>
                  <a:schemeClr val="bg1">
                    <a:lumMod val="50000"/>
                  </a:schemeClr>
                </a:solidFill>
                <a:latin typeface="微软雅黑" panose="020B0503020204020204" charset="-122"/>
                <a:ea typeface="微软雅黑" panose="020B0503020204020204" charset="-122"/>
              </a:rPr>
              <a:t>Xpath</a:t>
            </a:r>
            <a:r>
              <a:rPr lang="zh-CN" altLang="en-US" sz="1200" dirty="0" smtClean="0">
                <a:solidFill>
                  <a:schemeClr val="bg1">
                    <a:lumMod val="50000"/>
                  </a:schemeClr>
                </a:solidFill>
                <a:latin typeface="微软雅黑" panose="020B0503020204020204" charset="-122"/>
                <a:ea typeface="微软雅黑" panose="020B0503020204020204" charset="-122"/>
              </a:rPr>
              <a:t>技术，在校验内容上自身的</a:t>
            </a:r>
            <a:r>
              <a:rPr lang="en-US" altLang="zh-CN" sz="1200" dirty="0" smtClean="0">
                <a:solidFill>
                  <a:schemeClr val="bg1">
                    <a:lumMod val="50000"/>
                  </a:schemeClr>
                </a:solidFill>
                <a:latin typeface="微软雅黑" panose="020B0503020204020204" charset="-122"/>
                <a:ea typeface="微软雅黑" panose="020B0503020204020204" charset="-122"/>
              </a:rPr>
              <a:t>Schema</a:t>
            </a:r>
            <a:r>
              <a:rPr lang="zh-CN" altLang="en-US" sz="1200" dirty="0" smtClean="0">
                <a:solidFill>
                  <a:schemeClr val="bg1">
                    <a:lumMod val="50000"/>
                  </a:schemeClr>
                </a:solidFill>
                <a:latin typeface="微软雅黑" panose="020B0503020204020204" charset="-122"/>
                <a:ea typeface="微软雅黑" panose="020B0503020204020204" charset="-122"/>
              </a:rPr>
              <a:t>没有</a:t>
            </a:r>
            <a:r>
              <a:rPr lang="en-US" altLang="zh-CN" sz="1200" dirty="0" smtClean="0">
                <a:solidFill>
                  <a:schemeClr val="bg1">
                    <a:lumMod val="50000"/>
                  </a:schemeClr>
                </a:solidFill>
                <a:latin typeface="微软雅黑" panose="020B0503020204020204" charset="-122"/>
                <a:ea typeface="微软雅黑" panose="020B0503020204020204" charset="-122"/>
              </a:rPr>
              <a:t>XML</a:t>
            </a:r>
            <a:r>
              <a:rPr lang="zh-CN" altLang="en-US" sz="1200" dirty="0" smtClean="0">
                <a:solidFill>
                  <a:schemeClr val="bg1">
                    <a:lumMod val="50000"/>
                  </a:schemeClr>
                </a:solidFill>
                <a:latin typeface="微软雅黑" panose="020B0503020204020204" charset="-122"/>
                <a:ea typeface="微软雅黑" panose="020B0503020204020204" charset="-122"/>
              </a:rPr>
              <a:t>的</a:t>
            </a:r>
            <a:r>
              <a:rPr lang="en-US" altLang="zh-CN" sz="1200" dirty="0" smtClean="0">
                <a:solidFill>
                  <a:schemeClr val="bg1">
                    <a:lumMod val="50000"/>
                  </a:schemeClr>
                </a:solidFill>
                <a:latin typeface="微软雅黑" panose="020B0503020204020204" charset="-122"/>
                <a:ea typeface="微软雅黑" panose="020B0503020204020204" charset="-122"/>
              </a:rPr>
              <a:t>Schema</a:t>
            </a:r>
            <a:r>
              <a:rPr lang="zh-CN" altLang="en-US" sz="1200" dirty="0" smtClean="0">
                <a:solidFill>
                  <a:schemeClr val="bg1">
                    <a:lumMod val="50000"/>
                  </a:schemeClr>
                </a:solidFill>
                <a:latin typeface="微软雅黑" panose="020B0503020204020204" charset="-122"/>
                <a:ea typeface="微软雅黑" panose="020B0503020204020204" charset="-122"/>
              </a:rPr>
              <a:t>强大，基本要在数据接收端做二次校验工作。</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smtClean="0">
                <a:latin typeface="+mj-lt"/>
                <a:ea typeface="微软雅黑" panose="020B0503020204020204" charset="-122"/>
              </a:rPr>
              <a:t>THREE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smtClean="0">
                <a:latin typeface="+mj-lt"/>
                <a:ea typeface="微软雅黑" panose="020B0503020204020204" charset="-122"/>
              </a:rPr>
              <a:t>CSV</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61884" cy="307777"/>
          </a:xfrm>
          <a:prstGeom prst="rect">
            <a:avLst/>
          </a:prstGeom>
        </p:spPr>
        <p:txBody>
          <a:bodyPr wrap="none">
            <a:spAutoFit/>
          </a:bodyPr>
          <a:lstStyle/>
          <a:p>
            <a:r>
              <a:rPr lang="zh-CN" altLang="en-US" sz="1400" b="1" dirty="0" smtClean="0"/>
              <a:t>广东工业大学</a:t>
            </a:r>
            <a:endParaRPr lang="zh-CN" altLang="en-US" sz="1400" b="1"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TotalTime>
  <Words>1286</Words>
  <Application>Microsoft Office PowerPoint</Application>
  <PresentationFormat>宽屏</PresentationFormat>
  <Paragraphs>140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Arial</vt:lpstr>
      <vt:lpstr>Calibri</vt:lpstr>
      <vt:lpstr>Segoe UI</vt:lpstr>
      <vt:lpstr>Segoe UI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LYZ</cp:lastModifiedBy>
  <cp:revision>126</cp:revision>
  <dcterms:created xsi:type="dcterms:W3CDTF">2015-08-18T02:51:00Z</dcterms:created>
  <dcterms:modified xsi:type="dcterms:W3CDTF">2018-05-13T08:11:50Z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