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17" name="Shape 17"/>
          <p:cNvCxnSpPr/>
          <p:nvPr/>
        </p:nvCxnSpPr>
        <p:spPr>
          <a:xfrm>
            <a:off x="-17650" y="-166"/>
            <a:ext cx="9170399" cy="0"/>
          </a:xfrm>
          <a:prstGeom prst="straightConnector1">
            <a:avLst/>
          </a:prstGeom>
          <a:noFill/>
          <a:ln w="38100" cap="flat" cmpd="sng">
            <a:solidFill>
              <a:srgbClr val="42B98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zhouzhuojie/meteor-vue" TargetMode="External"/><Relationship Id="rId5" Type="http://schemas.openxmlformats.org/officeDocument/2006/relationships/hyperlink" Target="https://github.com/yyx990803/vue-hackernews" TargetMode="External"/><Relationship Id="rId4" Type="http://schemas.openxmlformats.org/officeDocument/2006/relationships/hyperlink" Target="http://jsfiddle.net/x1jeawzv/3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uejs/vueif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200" y="1428266"/>
            <a:ext cx="2137575" cy="21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/>
        </p:nvSpPr>
        <p:spPr>
          <a:xfrm>
            <a:off x="685800" y="3211231"/>
            <a:ext cx="7772400" cy="117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Vue.js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598837" y="4386033"/>
            <a:ext cx="5946300" cy="66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34495E"/>
                </a:solidFill>
              </a:rPr>
              <a:t>数据驱动 + 组件化的前端界面开发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4224075" y="5850266"/>
            <a:ext cx="989099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@尤小右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3250" y="5850266"/>
            <a:ext cx="396550" cy="3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x="6001575" y="5850250"/>
            <a:ext cx="1196099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@yyx990803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725" y="5904716"/>
            <a:ext cx="324174" cy="32417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/>
        </p:nvSpPr>
        <p:spPr>
          <a:xfrm>
            <a:off x="2383900" y="5850266"/>
            <a:ext cx="989099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vuejs.org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9896" y="5923274"/>
            <a:ext cx="324174" cy="287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1880699" y="3462663"/>
            <a:ext cx="1585500" cy="1764899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视图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</a:p>
        </p:txBody>
      </p:sp>
      <p:cxnSp>
        <p:nvCxnSpPr>
          <p:cNvPr id="100" name="Shape 100"/>
          <p:cNvCxnSpPr/>
          <p:nvPr/>
        </p:nvCxnSpPr>
        <p:spPr>
          <a:xfrm rot="10800000">
            <a:off x="3590203" y="4412623"/>
            <a:ext cx="1884599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1" name="Shape 101"/>
          <p:cNvCxnSpPr>
            <a:stCxn id="99" idx="0"/>
            <a:endCxn id="102" idx="1"/>
          </p:cNvCxnSpPr>
          <p:nvPr/>
        </p:nvCxnSpPr>
        <p:spPr>
          <a:xfrm rot="-5400000" flipH="1">
            <a:off x="4478849" y="1657263"/>
            <a:ext cx="67500" cy="3678300"/>
          </a:xfrm>
          <a:prstGeom prst="bentConnector3">
            <a:avLst>
              <a:gd name="adj1" fmla="val -1346724"/>
            </a:avLst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6351600" y="3302625"/>
            <a:ext cx="0" cy="186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04" name="Shape 104"/>
          <p:cNvSpPr txBox="1"/>
          <p:nvPr/>
        </p:nvSpPr>
        <p:spPr>
          <a:xfrm>
            <a:off x="3492159" y="1729520"/>
            <a:ext cx="2040899" cy="8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34495E"/>
                </a:solidFill>
              </a:rPr>
              <a:t>用户行为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34495E"/>
                </a:solidFill>
              </a:rPr>
              <a:t>User Input</a:t>
            </a:r>
          </a:p>
        </p:txBody>
      </p:sp>
      <p:sp>
        <p:nvSpPr>
          <p:cNvPr id="102" name="Shape 102"/>
          <p:cNvSpPr/>
          <p:nvPr/>
        </p:nvSpPr>
        <p:spPr>
          <a:xfrm>
            <a:off x="5643450" y="3530175"/>
            <a:ext cx="1416299" cy="1764899"/>
          </a:xfrm>
          <a:prstGeom prst="can">
            <a:avLst>
              <a:gd name="adj" fmla="val 25000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数据模型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131375" y="4488825"/>
            <a:ext cx="846899" cy="49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34495E"/>
                </a:solidFill>
              </a:rPr>
              <a:t>渲染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34495E"/>
                </a:solidFill>
              </a:rPr>
              <a:t>Render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402200" y="5350225"/>
            <a:ext cx="2542500" cy="41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42B983"/>
                </a:solidFill>
              </a:rPr>
              <a:t>视图只是数据的映射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112000" y="5350225"/>
            <a:ext cx="2542500" cy="41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42B983"/>
                </a:solidFill>
              </a:rPr>
              <a:t>“真相只有一个”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3779249" y="1498313"/>
            <a:ext cx="1585500" cy="1764899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DOM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182000" y="3947525"/>
            <a:ext cx="6779999" cy="206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DOM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在单页 Web 应用中的问题</a:t>
            </a:r>
            <a:b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lang="en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重新渲染整个视图是昂贵的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手动更新 DOM 来保持视图和数据的同步很容易导致 bug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1544299" y="2704347"/>
            <a:ext cx="1301999" cy="1449299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</a:p>
        </p:txBody>
      </p:sp>
      <p:sp>
        <p:nvSpPr>
          <p:cNvPr id="119" name="Shape 119"/>
          <p:cNvSpPr/>
          <p:nvPr/>
        </p:nvSpPr>
        <p:spPr>
          <a:xfrm>
            <a:off x="3830625" y="2804725"/>
            <a:ext cx="1650300" cy="1098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ViewModel</a:t>
            </a:r>
          </a:p>
        </p:txBody>
      </p:sp>
      <p:sp>
        <p:nvSpPr>
          <p:cNvPr id="120" name="Shape 120"/>
          <p:cNvSpPr/>
          <p:nvPr/>
        </p:nvSpPr>
        <p:spPr>
          <a:xfrm>
            <a:off x="6528175" y="2647050"/>
            <a:ext cx="1208999" cy="15066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</a:p>
        </p:txBody>
      </p:sp>
      <p:cxnSp>
        <p:nvCxnSpPr>
          <p:cNvPr id="121" name="Shape 121"/>
          <p:cNvCxnSpPr/>
          <p:nvPr/>
        </p:nvCxnSpPr>
        <p:spPr>
          <a:xfrm>
            <a:off x="2966575" y="3245000"/>
            <a:ext cx="736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2" name="Shape 122"/>
          <p:cNvCxnSpPr/>
          <p:nvPr/>
        </p:nvCxnSpPr>
        <p:spPr>
          <a:xfrm>
            <a:off x="5608775" y="3245000"/>
            <a:ext cx="70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3" name="Shape 123"/>
          <p:cNvCxnSpPr/>
          <p:nvPr/>
        </p:nvCxnSpPr>
        <p:spPr>
          <a:xfrm rot="10800000">
            <a:off x="2974525" y="3429000"/>
            <a:ext cx="720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4" name="Shape 124"/>
          <p:cNvCxnSpPr/>
          <p:nvPr/>
        </p:nvCxnSpPr>
        <p:spPr>
          <a:xfrm>
            <a:off x="5593625" y="3429000"/>
            <a:ext cx="736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 txBox="1"/>
          <p:nvPr/>
        </p:nvSpPr>
        <p:spPr>
          <a:xfrm>
            <a:off x="2722800" y="961175"/>
            <a:ext cx="3850799" cy="7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通过 MVVM 的数据绑定实现自动同步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1598287" y="4700962"/>
            <a:ext cx="1208999" cy="73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DOM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134262" y="4652612"/>
            <a:ext cx="2011799" cy="73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POJO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(原生JS对象)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058762" y="4652612"/>
            <a:ext cx="1208999" cy="73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Vue</a:t>
            </a:r>
          </a:p>
        </p:txBody>
      </p:sp>
      <p:cxnSp>
        <p:nvCxnSpPr>
          <p:cNvPr id="133" name="Shape 133"/>
          <p:cNvCxnSpPr>
            <a:stCxn id="134" idx="2"/>
            <a:endCxn id="130" idx="0"/>
          </p:cNvCxnSpPr>
          <p:nvPr/>
        </p:nvCxnSpPr>
        <p:spPr>
          <a:xfrm>
            <a:off x="2202787" y="4299262"/>
            <a:ext cx="0" cy="401700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135" name="Shape 135"/>
          <p:cNvCxnSpPr>
            <a:endCxn id="132" idx="0"/>
          </p:cNvCxnSpPr>
          <p:nvPr/>
        </p:nvCxnSpPr>
        <p:spPr>
          <a:xfrm flipH="1">
            <a:off x="4663262" y="4299512"/>
            <a:ext cx="3600" cy="353100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136" name="Shape 136"/>
          <p:cNvCxnSpPr/>
          <p:nvPr/>
        </p:nvCxnSpPr>
        <p:spPr>
          <a:xfrm flipH="1">
            <a:off x="7123737" y="4323637"/>
            <a:ext cx="3600" cy="353100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37" name="Shape 137"/>
          <p:cNvSpPr/>
          <p:nvPr/>
        </p:nvSpPr>
        <p:spPr>
          <a:xfrm>
            <a:off x="1544299" y="2704347"/>
            <a:ext cx="1301999" cy="1449299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</a:p>
        </p:txBody>
      </p:sp>
      <p:sp>
        <p:nvSpPr>
          <p:cNvPr id="138" name="Shape 138"/>
          <p:cNvSpPr/>
          <p:nvPr/>
        </p:nvSpPr>
        <p:spPr>
          <a:xfrm>
            <a:off x="3830625" y="2804725"/>
            <a:ext cx="1650300" cy="1098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ViewModel</a:t>
            </a:r>
          </a:p>
        </p:txBody>
      </p:sp>
      <p:sp>
        <p:nvSpPr>
          <p:cNvPr id="139" name="Shape 139"/>
          <p:cNvSpPr/>
          <p:nvPr/>
        </p:nvSpPr>
        <p:spPr>
          <a:xfrm>
            <a:off x="6528175" y="2647050"/>
            <a:ext cx="1208999" cy="15066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</a:p>
        </p:txBody>
      </p:sp>
      <p:cxnSp>
        <p:nvCxnSpPr>
          <p:cNvPr id="140" name="Shape 140"/>
          <p:cNvCxnSpPr/>
          <p:nvPr/>
        </p:nvCxnSpPr>
        <p:spPr>
          <a:xfrm>
            <a:off x="2966575" y="3245000"/>
            <a:ext cx="736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/>
          <p:nvPr/>
        </p:nvCxnSpPr>
        <p:spPr>
          <a:xfrm>
            <a:off x="5608775" y="3245000"/>
            <a:ext cx="70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2" name="Shape 142"/>
          <p:cNvCxnSpPr/>
          <p:nvPr/>
        </p:nvCxnSpPr>
        <p:spPr>
          <a:xfrm rot="10800000">
            <a:off x="2974525" y="3429000"/>
            <a:ext cx="720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3" name="Shape 143"/>
          <p:cNvCxnSpPr/>
          <p:nvPr/>
        </p:nvCxnSpPr>
        <p:spPr>
          <a:xfrm>
            <a:off x="5593625" y="3429000"/>
            <a:ext cx="736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4" name="Shape 144"/>
          <p:cNvSpPr txBox="1"/>
          <p:nvPr/>
        </p:nvSpPr>
        <p:spPr>
          <a:xfrm>
            <a:off x="2722800" y="961175"/>
            <a:ext cx="3850799" cy="7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通过 MVVM 的数据绑定实现自动同步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927150" y="2794112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i="1">
                <a:solidFill>
                  <a:srgbClr val="A71D5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vm </a:t>
            </a:r>
            <a:r>
              <a:rPr lang="en" sz="1600">
                <a:solidFill>
                  <a:srgbClr val="79493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79493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BF4F24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Vue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el: </a:t>
            </a:r>
            <a:r>
              <a:rPr lang="en" sz="1600">
                <a:solidFill>
                  <a:srgbClr val="0B6125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'#demo'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data: {</a:t>
            </a:r>
            <a:b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  msg: </a:t>
            </a:r>
            <a:r>
              <a:rPr lang="en" sz="1600">
                <a:solidFill>
                  <a:srgbClr val="0B6125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'Hello Vue.js!'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rgbClr val="99CF50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1725450" y="2816587"/>
            <a:ext cx="2373899" cy="204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BF4F24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BF4F24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1600">
                <a:solidFill>
                  <a:srgbClr val="79493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0B6125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"demo"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 sz="1600">
                <a:solidFill>
                  <a:srgbClr val="BF4F24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&gt;{{msg}}&lt;/</a:t>
            </a:r>
            <a:r>
              <a:rPr lang="en" sz="1600">
                <a:solidFill>
                  <a:srgbClr val="BF4F24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600">
                <a:solidFill>
                  <a:srgbClr val="BF4F24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151" name="Shape 151"/>
          <p:cNvSpPr txBox="1"/>
          <p:nvPr/>
        </p:nvSpPr>
        <p:spPr>
          <a:xfrm>
            <a:off x="5278125" y="2000212"/>
            <a:ext cx="1915799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JavaScript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215850" y="2000212"/>
            <a:ext cx="1139399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4927150" y="2794112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i="1">
                <a:solidFill>
                  <a:srgbClr val="A71D5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vm </a:t>
            </a:r>
            <a:r>
              <a:rPr lang="en" sz="1600">
                <a:solidFill>
                  <a:srgbClr val="79493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79493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BF4F24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Vue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el: </a:t>
            </a:r>
            <a:r>
              <a:rPr lang="en" sz="1600">
                <a:solidFill>
                  <a:srgbClr val="0B6125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'#demo'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data: {</a:t>
            </a:r>
            <a:b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  msg: </a:t>
            </a:r>
            <a:r>
              <a:rPr lang="en" sz="1600">
                <a:solidFill>
                  <a:srgbClr val="0B6125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'Hello Vue.js!'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rgbClr val="99CF50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725450" y="2816587"/>
            <a:ext cx="2373899" cy="204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BF4F24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BF4F24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1600">
                <a:solidFill>
                  <a:srgbClr val="79493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0B6125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"demo"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 sz="1600">
                <a:solidFill>
                  <a:srgbClr val="BF4F24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&gt;{{msg}}&lt;/</a:t>
            </a:r>
            <a:r>
              <a:rPr lang="en" sz="1600">
                <a:solidFill>
                  <a:srgbClr val="BF4F24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600">
                <a:solidFill>
                  <a:srgbClr val="BF4F24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6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159" name="Shape 159"/>
          <p:cNvSpPr txBox="1"/>
          <p:nvPr/>
        </p:nvSpPr>
        <p:spPr>
          <a:xfrm>
            <a:off x="5278125" y="2000212"/>
            <a:ext cx="1915799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JavaScript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28850" y="4259775"/>
            <a:ext cx="3746700" cy="74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指令 Directive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（插值其实被编译为 v-text 指令）</a:t>
            </a:r>
          </a:p>
        </p:txBody>
      </p:sp>
      <p:cxnSp>
        <p:nvCxnSpPr>
          <p:cNvPr id="161" name="Shape 161"/>
          <p:cNvCxnSpPr>
            <a:stCxn id="160" idx="0"/>
          </p:cNvCxnSpPr>
          <p:nvPr/>
        </p:nvCxnSpPr>
        <p:spPr>
          <a:xfrm rot="10800000" flipH="1">
            <a:off x="2302200" y="3512475"/>
            <a:ext cx="552600" cy="74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162" name="Shape 162"/>
          <p:cNvCxnSpPr/>
          <p:nvPr/>
        </p:nvCxnSpPr>
        <p:spPr>
          <a:xfrm>
            <a:off x="4661200" y="1851100"/>
            <a:ext cx="803099" cy="102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3958650" y="1483125"/>
            <a:ext cx="1226699" cy="2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ViewModel</a:t>
            </a:r>
          </a:p>
        </p:txBody>
      </p:sp>
      <p:cxnSp>
        <p:nvCxnSpPr>
          <p:cNvPr id="164" name="Shape 164"/>
          <p:cNvCxnSpPr>
            <a:stCxn id="165" idx="0"/>
          </p:cNvCxnSpPr>
          <p:nvPr/>
        </p:nvCxnSpPr>
        <p:spPr>
          <a:xfrm rot="10800000" flipH="1">
            <a:off x="4263425" y="3679875"/>
            <a:ext cx="972900" cy="150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65" name="Shape 165"/>
          <p:cNvSpPr txBox="1"/>
          <p:nvPr/>
        </p:nvSpPr>
        <p:spPr>
          <a:xfrm>
            <a:off x="3910325" y="5183475"/>
            <a:ext cx="706200" cy="2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</a:p>
        </p:txBody>
      </p:sp>
      <p:cxnSp>
        <p:nvCxnSpPr>
          <p:cNvPr id="166" name="Shape 166"/>
          <p:cNvCxnSpPr>
            <a:stCxn id="167" idx="1"/>
            <a:endCxn id="157" idx="2"/>
          </p:cNvCxnSpPr>
          <p:nvPr/>
        </p:nvCxnSpPr>
        <p:spPr>
          <a:xfrm flipH="1">
            <a:off x="6756025" y="3243675"/>
            <a:ext cx="1265400" cy="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67" name="Shape 167"/>
          <p:cNvSpPr txBox="1"/>
          <p:nvPr/>
        </p:nvSpPr>
        <p:spPr>
          <a:xfrm>
            <a:off x="8021425" y="3104325"/>
            <a:ext cx="706200" cy="2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215850" y="2000212"/>
            <a:ext cx="1139399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655575" y="3057579"/>
            <a:ext cx="1069799" cy="1191000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</a:p>
        </p:txBody>
      </p:sp>
      <p:sp>
        <p:nvSpPr>
          <p:cNvPr id="174" name="Shape 174"/>
          <p:cNvSpPr/>
          <p:nvPr/>
        </p:nvSpPr>
        <p:spPr>
          <a:xfrm>
            <a:off x="2713275" y="1669300"/>
            <a:ext cx="3627300" cy="32055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267815" y="2992200"/>
            <a:ext cx="1069799" cy="13332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5296825" y="3302575"/>
            <a:ext cx="1786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7" name="Shape 177"/>
          <p:cNvCxnSpPr/>
          <p:nvPr/>
        </p:nvCxnSpPr>
        <p:spPr>
          <a:xfrm>
            <a:off x="5296825" y="3979400"/>
            <a:ext cx="1786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8" name="Shape 178"/>
          <p:cNvCxnSpPr/>
          <p:nvPr/>
        </p:nvCxnSpPr>
        <p:spPr>
          <a:xfrm>
            <a:off x="1786650" y="3302575"/>
            <a:ext cx="1207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9" name="Shape 179"/>
          <p:cNvCxnSpPr/>
          <p:nvPr/>
        </p:nvCxnSpPr>
        <p:spPr>
          <a:xfrm rot="10800000">
            <a:off x="1772924" y="3977300"/>
            <a:ext cx="1282500" cy="20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0" name="Shape 180"/>
          <p:cNvSpPr/>
          <p:nvPr/>
        </p:nvSpPr>
        <p:spPr>
          <a:xfrm>
            <a:off x="2994150" y="2938350"/>
            <a:ext cx="2313900" cy="613200"/>
          </a:xfrm>
          <a:prstGeom prst="roundRect">
            <a:avLst>
              <a:gd name="adj" fmla="val 16667"/>
            </a:avLst>
          </a:prstGeom>
          <a:solidFill>
            <a:srgbClr val="34495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DOM Listeners</a:t>
            </a:r>
          </a:p>
        </p:txBody>
      </p:sp>
      <p:sp>
        <p:nvSpPr>
          <p:cNvPr id="181" name="Shape 181"/>
          <p:cNvSpPr/>
          <p:nvPr/>
        </p:nvSpPr>
        <p:spPr>
          <a:xfrm>
            <a:off x="2994150" y="3711575"/>
            <a:ext cx="2313900" cy="613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Directives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774225" y="1786050"/>
            <a:ext cx="1505400" cy="55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ViewModel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587275" y="4858225"/>
            <a:ext cx="2430899" cy="49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42B983"/>
                </a:solidFill>
              </a:rPr>
              <a:t>应用逻辑全部是数据操作</a:t>
            </a:r>
          </a:p>
        </p:txBody>
      </p:sp>
      <p:cxnSp>
        <p:nvCxnSpPr>
          <p:cNvPr id="184" name="Shape 184"/>
          <p:cNvCxnSpPr>
            <a:stCxn id="183" idx="0"/>
          </p:cNvCxnSpPr>
          <p:nvPr/>
        </p:nvCxnSpPr>
        <p:spPr>
          <a:xfrm rot="10800000">
            <a:off x="7802724" y="4467925"/>
            <a:ext cx="0" cy="390300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5" name="Shape 185"/>
          <p:cNvSpPr txBox="1"/>
          <p:nvPr/>
        </p:nvSpPr>
        <p:spPr>
          <a:xfrm>
            <a:off x="2913950" y="5198475"/>
            <a:ext cx="2430899" cy="49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DOM 操作封装在指令中</a:t>
            </a:r>
          </a:p>
        </p:txBody>
      </p:sp>
      <p:cxnSp>
        <p:nvCxnSpPr>
          <p:cNvPr id="186" name="Shape 186"/>
          <p:cNvCxnSpPr/>
          <p:nvPr/>
        </p:nvCxnSpPr>
        <p:spPr>
          <a:xfrm rot="10800000">
            <a:off x="4132550" y="4566475"/>
            <a:ext cx="0" cy="390299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7" name="Shape 187"/>
          <p:cNvCxnSpPr>
            <a:stCxn id="174" idx="3"/>
            <a:endCxn id="185" idx="0"/>
          </p:cNvCxnSpPr>
          <p:nvPr/>
        </p:nvCxnSpPr>
        <p:spPr>
          <a:xfrm>
            <a:off x="4126237" y="4874800"/>
            <a:ext cx="3300" cy="323700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1187550" y="2587075"/>
            <a:ext cx="6768899" cy="13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组件化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Component-Oriented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1471950" y="1973775"/>
            <a:ext cx="6200099" cy="40811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1616925" y="2107575"/>
            <a:ext cx="5921399" cy="8138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639225" y="3021975"/>
            <a:ext cx="3579599" cy="289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5374900" y="3033125"/>
            <a:ext cx="2163299" cy="28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759137" y="3880625"/>
            <a:ext cx="3345300" cy="9032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753612" y="4891675"/>
            <a:ext cx="3345300" cy="9032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5491096" y="3490025"/>
            <a:ext cx="597600" cy="5612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6157746" y="3490025"/>
            <a:ext cx="597600" cy="5612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6824396" y="3490025"/>
            <a:ext cx="597600" cy="5612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2782200" y="847525"/>
            <a:ext cx="3579599" cy="69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每一个应用界面都可以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/>
              <a:t>看作是组件构成的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694975" y="2107575"/>
            <a:ext cx="702600" cy="2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694975" y="3033125"/>
            <a:ext cx="1003500" cy="2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Content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825075" y="3875025"/>
            <a:ext cx="1003500" cy="2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Item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5374900" y="3033125"/>
            <a:ext cx="1003500" cy="2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Sidebar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491100" y="3490025"/>
            <a:ext cx="1003500" cy="2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Item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1471950" y="1973775"/>
            <a:ext cx="6200099" cy="40811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1616925" y="2107575"/>
            <a:ext cx="5921399" cy="8138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1639225" y="3021975"/>
            <a:ext cx="3579599" cy="289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5374900" y="3033125"/>
            <a:ext cx="2163299" cy="28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1759137" y="3880625"/>
            <a:ext cx="3345300" cy="9032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1753612" y="4891675"/>
            <a:ext cx="3345300" cy="9032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5491096" y="3490025"/>
            <a:ext cx="597600" cy="5612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6157746" y="3490025"/>
            <a:ext cx="597600" cy="5612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6824396" y="3490025"/>
            <a:ext cx="597600" cy="5612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2782200" y="847525"/>
            <a:ext cx="3579599" cy="69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每一个组件都可以看做是一个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ViewModel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694975" y="2107575"/>
            <a:ext cx="702600" cy="2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694975" y="3033125"/>
            <a:ext cx="1003500" cy="2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Content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825075" y="3875025"/>
            <a:ext cx="1003500" cy="2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Item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374900" y="3033125"/>
            <a:ext cx="1003500" cy="2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Sidebar</a:t>
            </a:r>
          </a:p>
        </p:txBody>
      </p:sp>
      <p:sp>
        <p:nvSpPr>
          <p:cNvPr id="230" name="Shape 230"/>
          <p:cNvSpPr/>
          <p:nvPr/>
        </p:nvSpPr>
        <p:spPr>
          <a:xfrm>
            <a:off x="6824390" y="2313379"/>
            <a:ext cx="421499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4682940" y="3147954"/>
            <a:ext cx="421499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559978" y="3964067"/>
            <a:ext cx="421499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559965" y="4980480"/>
            <a:ext cx="421499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7116815" y="3033129"/>
            <a:ext cx="421499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5579140" y="3569530"/>
            <a:ext cx="421499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6277965" y="3569530"/>
            <a:ext cx="421499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6912440" y="3547080"/>
            <a:ext cx="421499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/>
        </p:nvSpPr>
        <p:spPr>
          <a:xfrm>
            <a:off x="685800" y="969877"/>
            <a:ext cx="7772400" cy="422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Vue.js 概况</a:t>
            </a:r>
          </a:p>
          <a:p>
            <a:pPr lvl="0" rtl="0">
              <a:spcBef>
                <a:spcPts val="0"/>
              </a:spcBef>
              <a:buNone/>
            </a:pPr>
            <a:endParaRPr sz="2400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81000" rtl="0">
              <a:spcBef>
                <a:spcPts val="0"/>
              </a:spcBef>
              <a:buClr>
                <a:srgbClr val="34495E"/>
              </a:buClr>
              <a:buSzPct val="100000"/>
              <a:buFont typeface="Source Sans Pro"/>
              <a:buChar char="●"/>
            </a:pPr>
            <a:r>
              <a:rPr lang="en" sz="240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2013 年底作为个人实验项目开始开发</a:t>
            </a:r>
          </a:p>
          <a:p>
            <a:pPr marL="457200" lvl="0" indent="-381000" rtl="0">
              <a:spcBef>
                <a:spcPts val="0"/>
              </a:spcBef>
              <a:buClr>
                <a:srgbClr val="34495E"/>
              </a:buClr>
              <a:buSzPct val="100000"/>
              <a:buFont typeface="Source Sans Pro"/>
              <a:buChar char="●"/>
            </a:pPr>
            <a:r>
              <a:rPr lang="en" sz="240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2014 年 2 月公开发布</a:t>
            </a:r>
          </a:p>
          <a:p>
            <a:pPr marL="457200" lvl="0" indent="-381000" rtl="0">
              <a:spcBef>
                <a:spcPts val="0"/>
              </a:spcBef>
              <a:buClr>
                <a:srgbClr val="34495E"/>
              </a:buClr>
              <a:buSzPct val="100000"/>
              <a:buFont typeface="Source Sans Pro"/>
              <a:buChar char="●"/>
            </a:pPr>
            <a:r>
              <a:rPr lang="en" sz="240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2014 年 11 月发布从头重写的 0.11</a:t>
            </a:r>
          </a:p>
          <a:p>
            <a:pPr marL="457200" lvl="0" indent="-381000" rtl="0">
              <a:spcBef>
                <a:spcPts val="0"/>
              </a:spcBef>
              <a:buClr>
                <a:srgbClr val="34495E"/>
              </a:buClr>
              <a:buSzPct val="100000"/>
              <a:buFont typeface="Source Sans Pro"/>
              <a:buChar char="●"/>
            </a:pPr>
            <a:r>
              <a:rPr lang="en" sz="240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截止 2015 年 1 月：3100+ Stars on GitHub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2782200" y="847525"/>
            <a:ext cx="3579599" cy="69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所以可以把界面抽象为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ViewModel Tree</a:t>
            </a:r>
          </a:p>
        </p:txBody>
      </p:sp>
      <p:sp>
        <p:nvSpPr>
          <p:cNvPr id="243" name="Shape 243"/>
          <p:cNvSpPr/>
          <p:nvPr/>
        </p:nvSpPr>
        <p:spPr>
          <a:xfrm>
            <a:off x="1066775" y="2877025"/>
            <a:ext cx="2761200" cy="18176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1131337" y="2936611"/>
            <a:ext cx="2637000" cy="36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1141268" y="3343826"/>
            <a:ext cx="1594200" cy="12908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2804902" y="3348792"/>
            <a:ext cx="963600" cy="128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1194670" y="3726215"/>
            <a:ext cx="1489800" cy="402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192209" y="4176472"/>
            <a:ext cx="1489800" cy="402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2856649" y="3552266"/>
            <a:ext cx="266399" cy="25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3153533" y="3552266"/>
            <a:ext cx="266399" cy="25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3450416" y="3552266"/>
            <a:ext cx="266399" cy="25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6123890" y="2761379"/>
            <a:ext cx="421499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5283815" y="3639555"/>
            <a:ext cx="421499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6047690" y="3639555"/>
            <a:ext cx="421499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6887765" y="3639555"/>
            <a:ext cx="421499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676365" y="4408055"/>
            <a:ext cx="421499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6097865" y="4408055"/>
            <a:ext cx="421499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764415" y="4408055"/>
            <a:ext cx="421499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7185915" y="4408055"/>
            <a:ext cx="421499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7607415" y="4408055"/>
            <a:ext cx="421499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261" name="Shape 261"/>
          <p:cNvCxnSpPr>
            <a:stCxn id="252" idx="3"/>
            <a:endCxn id="253" idx="0"/>
          </p:cNvCxnSpPr>
          <p:nvPr/>
        </p:nvCxnSpPr>
        <p:spPr>
          <a:xfrm rot="5400000">
            <a:off x="5676703" y="3031829"/>
            <a:ext cx="475799" cy="739500"/>
          </a:xfrm>
          <a:prstGeom prst="curved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2" name="Shape 262"/>
          <p:cNvCxnSpPr>
            <a:stCxn id="252" idx="3"/>
            <a:endCxn id="254" idx="0"/>
          </p:cNvCxnSpPr>
          <p:nvPr/>
        </p:nvCxnSpPr>
        <p:spPr>
          <a:xfrm rot="-5400000" flipH="1">
            <a:off x="6058603" y="3389429"/>
            <a:ext cx="475799" cy="24300"/>
          </a:xfrm>
          <a:prstGeom prst="curved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3" name="Shape 263"/>
          <p:cNvCxnSpPr>
            <a:stCxn id="252" idx="3"/>
            <a:endCxn id="255" idx="0"/>
          </p:cNvCxnSpPr>
          <p:nvPr/>
        </p:nvCxnSpPr>
        <p:spPr>
          <a:xfrm rot="-5400000" flipH="1">
            <a:off x="6478753" y="2969279"/>
            <a:ext cx="475799" cy="864599"/>
          </a:xfrm>
          <a:prstGeom prst="curved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4" name="Shape 264"/>
          <p:cNvCxnSpPr>
            <a:stCxn id="254" idx="3"/>
            <a:endCxn id="256" idx="0"/>
          </p:cNvCxnSpPr>
          <p:nvPr/>
        </p:nvCxnSpPr>
        <p:spPr>
          <a:xfrm rot="5400000">
            <a:off x="5889703" y="4089705"/>
            <a:ext cx="366300" cy="270600"/>
          </a:xfrm>
          <a:prstGeom prst="curvedConnector3">
            <a:avLst>
              <a:gd name="adj1" fmla="val 4998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" name="Shape 265"/>
          <p:cNvCxnSpPr>
            <a:stCxn id="254" idx="3"/>
            <a:endCxn id="257" idx="0"/>
          </p:cNvCxnSpPr>
          <p:nvPr/>
        </p:nvCxnSpPr>
        <p:spPr>
          <a:xfrm rot="-5400000" flipH="1">
            <a:off x="6100453" y="4149555"/>
            <a:ext cx="366300" cy="150900"/>
          </a:xfrm>
          <a:prstGeom prst="curvedConnector3">
            <a:avLst>
              <a:gd name="adj1" fmla="val 4998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6" name="Shape 266"/>
          <p:cNvCxnSpPr>
            <a:stCxn id="255" idx="3"/>
            <a:endCxn id="258" idx="0"/>
          </p:cNvCxnSpPr>
          <p:nvPr/>
        </p:nvCxnSpPr>
        <p:spPr>
          <a:xfrm rot="5400000">
            <a:off x="6853678" y="4213605"/>
            <a:ext cx="366300" cy="22800"/>
          </a:xfrm>
          <a:prstGeom prst="curvedConnector3">
            <a:avLst>
              <a:gd name="adj1" fmla="val 4998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7" name="Shape 267"/>
          <p:cNvCxnSpPr>
            <a:stCxn id="255" idx="3"/>
            <a:endCxn id="259" idx="0"/>
          </p:cNvCxnSpPr>
          <p:nvPr/>
        </p:nvCxnSpPr>
        <p:spPr>
          <a:xfrm rot="-5400000" flipH="1">
            <a:off x="7064428" y="4025655"/>
            <a:ext cx="366300" cy="398700"/>
          </a:xfrm>
          <a:prstGeom prst="curvedConnector3">
            <a:avLst>
              <a:gd name="adj1" fmla="val 4998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8" name="Shape 268"/>
          <p:cNvCxnSpPr>
            <a:stCxn id="255" idx="3"/>
            <a:endCxn id="260" idx="0"/>
          </p:cNvCxnSpPr>
          <p:nvPr/>
        </p:nvCxnSpPr>
        <p:spPr>
          <a:xfrm rot="-5400000" flipH="1">
            <a:off x="7275178" y="3814905"/>
            <a:ext cx="366300" cy="820200"/>
          </a:xfrm>
          <a:prstGeom prst="curvedConnector3">
            <a:avLst>
              <a:gd name="adj1" fmla="val 4998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9" name="Shape 269"/>
          <p:cNvCxnSpPr/>
          <p:nvPr/>
        </p:nvCxnSpPr>
        <p:spPr>
          <a:xfrm>
            <a:off x="4160050" y="3840700"/>
            <a:ext cx="791700" cy="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/>
        </p:nvSpPr>
        <p:spPr>
          <a:xfrm>
            <a:off x="2370150" y="901700"/>
            <a:ext cx="4403700" cy="69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在 Vue.js 中注册组件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784250" y="1901225"/>
            <a:ext cx="5575500" cy="285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扩展 Vue 来自定义一个可复用的组件类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MyComponent </a:t>
            </a:r>
            <a:r>
              <a:rPr lang="en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Vue.extend({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template</a:t>
            </a:r>
            <a:r>
              <a:rPr lang="en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DF5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'&lt;p&gt;{{msg}}&lt;/p&gt;'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paramAttributes</a:t>
            </a:r>
            <a:r>
              <a:rPr lang="en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1800">
                <a:solidFill>
                  <a:srgbClr val="DF5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'msg'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全局注册该组件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Vue.component(</a:t>
            </a:r>
            <a:r>
              <a:rPr lang="en" sz="1800">
                <a:solidFill>
                  <a:srgbClr val="DF5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'my-component'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MyComponent)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2370150" y="901700"/>
            <a:ext cx="4403700" cy="69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在 Vue.js 模板中使用组件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117950" y="2003300"/>
            <a:ext cx="6908100" cy="9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en" sz="18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-component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F5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"Hello!"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8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en" sz="18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-component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029500" y="3029575"/>
            <a:ext cx="5051399" cy="69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my-component 组件的模板将会被填充到该元素中，而 msg 则会被作为数据传入该组件实例。渲染结果如下。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4572000" y="3721075"/>
            <a:ext cx="0" cy="4907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4" name="Shape 284"/>
          <p:cNvSpPr txBox="1"/>
          <p:nvPr/>
        </p:nvSpPr>
        <p:spPr>
          <a:xfrm>
            <a:off x="3418800" y="4356525"/>
            <a:ext cx="2306400" cy="122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en" sz="18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-component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 sz="18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&gt;Hello!&lt;/</a:t>
            </a:r>
            <a:r>
              <a:rPr lang="en" sz="18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en" sz="18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-component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1502850" y="665550"/>
            <a:ext cx="6138299" cy="9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通过 paramAttributes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实现父子组件之间的数据传递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117950" y="1698500"/>
            <a:ext cx="6908100" cy="9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en" sz="18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-component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F5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"{{msgFromParent}}"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8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en" sz="18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-component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91" name="Shape 291"/>
          <p:cNvSpPr/>
          <p:nvPr/>
        </p:nvSpPr>
        <p:spPr>
          <a:xfrm>
            <a:off x="3134856" y="2943539"/>
            <a:ext cx="1258200" cy="1230899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92" name="Shape 292"/>
          <p:cNvSpPr/>
          <p:nvPr/>
        </p:nvSpPr>
        <p:spPr>
          <a:xfrm>
            <a:off x="3398764" y="4874575"/>
            <a:ext cx="1874400" cy="1200899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my-component</a:t>
            </a:r>
          </a:p>
        </p:txBody>
      </p:sp>
      <p:cxnSp>
        <p:nvCxnSpPr>
          <p:cNvPr id="293" name="Shape 293"/>
          <p:cNvCxnSpPr>
            <a:stCxn id="291" idx="3"/>
            <a:endCxn id="292" idx="0"/>
          </p:cNvCxnSpPr>
          <p:nvPr/>
        </p:nvCxnSpPr>
        <p:spPr>
          <a:xfrm rot="-5400000" flipH="1">
            <a:off x="3697993" y="4086539"/>
            <a:ext cx="700200" cy="8760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4" name="Shape 294"/>
          <p:cNvSpPr/>
          <p:nvPr/>
        </p:nvSpPr>
        <p:spPr>
          <a:xfrm>
            <a:off x="4259775" y="3404850"/>
            <a:ext cx="1749300" cy="323399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msgFromParent</a:t>
            </a:r>
          </a:p>
        </p:txBody>
      </p:sp>
      <p:sp>
        <p:nvSpPr>
          <p:cNvPr id="295" name="Shape 295"/>
          <p:cNvSpPr/>
          <p:nvPr/>
        </p:nvSpPr>
        <p:spPr>
          <a:xfrm>
            <a:off x="5134425" y="5246400"/>
            <a:ext cx="1040699" cy="323399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msg</a:t>
            </a:r>
          </a:p>
        </p:txBody>
      </p:sp>
      <p:cxnSp>
        <p:nvCxnSpPr>
          <p:cNvPr id="296" name="Shape 296"/>
          <p:cNvCxnSpPr>
            <a:stCxn id="294" idx="2"/>
            <a:endCxn id="295" idx="0"/>
          </p:cNvCxnSpPr>
          <p:nvPr/>
        </p:nvCxnSpPr>
        <p:spPr>
          <a:xfrm rot="-5400000" flipH="1">
            <a:off x="4635375" y="4227299"/>
            <a:ext cx="1518300" cy="520200"/>
          </a:xfrm>
          <a:prstGeom prst="curvedConnector3">
            <a:avLst>
              <a:gd name="adj1" fmla="val 50005"/>
            </a:avLst>
          </a:prstGeom>
          <a:noFill/>
          <a:ln w="19050" cap="flat" cmpd="sng">
            <a:solidFill>
              <a:schemeClr val="dk2"/>
            </a:solidFill>
            <a:prstDash val="dot"/>
            <a:round/>
            <a:headEnd type="triangle" w="lg" len="lg"/>
            <a:tailEnd type="triangle" w="lg" len="lg"/>
          </a:ln>
        </p:spPr>
      </p:cxnSp>
      <p:sp>
        <p:nvSpPr>
          <p:cNvPr id="297" name="Shape 297"/>
          <p:cNvSpPr txBox="1"/>
          <p:nvPr/>
        </p:nvSpPr>
        <p:spPr>
          <a:xfrm>
            <a:off x="5475250" y="4254075"/>
            <a:ext cx="10406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双向绑定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2676300" y="315850"/>
            <a:ext cx="3791400" cy="57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每一个组件都默认有自己的独立作用域。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2370150" y="673100"/>
            <a:ext cx="4403700" cy="69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组件之间也可以通过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事件系统进行通信</a:t>
            </a:r>
          </a:p>
        </p:txBody>
      </p:sp>
      <p:sp>
        <p:nvSpPr>
          <p:cNvPr id="304" name="Shape 304"/>
          <p:cNvSpPr/>
          <p:nvPr/>
        </p:nvSpPr>
        <p:spPr>
          <a:xfrm>
            <a:off x="3682473" y="2181496"/>
            <a:ext cx="752099" cy="717599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2183782" y="3748161"/>
            <a:ext cx="752099" cy="717599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3546532" y="3748161"/>
            <a:ext cx="752099" cy="717599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5045224" y="3748161"/>
            <a:ext cx="752099" cy="717599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2884090" y="5119167"/>
            <a:ext cx="752099" cy="717599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3636044" y="5119167"/>
            <a:ext cx="752099" cy="717599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4825168" y="5119167"/>
            <a:ext cx="752099" cy="717599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5577123" y="5119167"/>
            <a:ext cx="752099" cy="717599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6329077" y="5119167"/>
            <a:ext cx="752099" cy="717599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313" name="Shape 313"/>
          <p:cNvCxnSpPr>
            <a:stCxn id="304" idx="3"/>
            <a:endCxn id="305" idx="0"/>
          </p:cNvCxnSpPr>
          <p:nvPr/>
        </p:nvCxnSpPr>
        <p:spPr>
          <a:xfrm rot="5400000">
            <a:off x="2884623" y="2663896"/>
            <a:ext cx="849000" cy="1319400"/>
          </a:xfrm>
          <a:prstGeom prst="curvedConnector3">
            <a:avLst>
              <a:gd name="adj1" fmla="val 50004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4" name="Shape 314"/>
          <p:cNvCxnSpPr>
            <a:stCxn id="304" idx="3"/>
            <a:endCxn id="306" idx="0"/>
          </p:cNvCxnSpPr>
          <p:nvPr/>
        </p:nvCxnSpPr>
        <p:spPr>
          <a:xfrm rot="-5400000" flipH="1">
            <a:off x="3566073" y="3301846"/>
            <a:ext cx="849000" cy="43500"/>
          </a:xfrm>
          <a:prstGeom prst="curvedConnector3">
            <a:avLst>
              <a:gd name="adj1" fmla="val 50004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5" name="Shape 315"/>
          <p:cNvCxnSpPr>
            <a:stCxn id="304" idx="3"/>
            <a:endCxn id="307" idx="0"/>
          </p:cNvCxnSpPr>
          <p:nvPr/>
        </p:nvCxnSpPr>
        <p:spPr>
          <a:xfrm rot="-5400000" flipH="1">
            <a:off x="4315473" y="2552446"/>
            <a:ext cx="849000" cy="1542300"/>
          </a:xfrm>
          <a:prstGeom prst="curvedConnector3">
            <a:avLst>
              <a:gd name="adj1" fmla="val 50004"/>
            </a:avLst>
          </a:prstGeom>
          <a:noFill/>
          <a:ln w="19050" cap="flat" cmpd="sng">
            <a:solidFill>
              <a:srgbClr val="CC0000"/>
            </a:solidFill>
            <a:prstDash val="dot"/>
            <a:round/>
            <a:headEnd type="triangle" w="lg" len="lg"/>
            <a:tailEnd type="none" w="lg" len="lg"/>
          </a:ln>
        </p:spPr>
      </p:cxnSp>
      <p:cxnSp>
        <p:nvCxnSpPr>
          <p:cNvPr id="316" name="Shape 316"/>
          <p:cNvCxnSpPr>
            <a:stCxn id="306" idx="3"/>
            <a:endCxn id="308" idx="0"/>
          </p:cNvCxnSpPr>
          <p:nvPr/>
        </p:nvCxnSpPr>
        <p:spPr>
          <a:xfrm rot="5400000">
            <a:off x="3264682" y="4550961"/>
            <a:ext cx="653400" cy="483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7" name="Shape 317"/>
          <p:cNvCxnSpPr>
            <a:stCxn id="306" idx="3"/>
            <a:endCxn id="309" idx="0"/>
          </p:cNvCxnSpPr>
          <p:nvPr/>
        </p:nvCxnSpPr>
        <p:spPr>
          <a:xfrm rot="-5400000" flipH="1">
            <a:off x="3640582" y="4658061"/>
            <a:ext cx="653400" cy="268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8" name="Shape 318"/>
          <p:cNvCxnSpPr>
            <a:stCxn id="307" idx="3"/>
            <a:endCxn id="310" idx="0"/>
          </p:cNvCxnSpPr>
          <p:nvPr/>
        </p:nvCxnSpPr>
        <p:spPr>
          <a:xfrm rot="5400000">
            <a:off x="4984474" y="4772061"/>
            <a:ext cx="653400" cy="4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9" name="Shape 319"/>
          <p:cNvCxnSpPr>
            <a:stCxn id="307" idx="3"/>
            <a:endCxn id="311" idx="0"/>
          </p:cNvCxnSpPr>
          <p:nvPr/>
        </p:nvCxnSpPr>
        <p:spPr>
          <a:xfrm rot="-5400000" flipH="1">
            <a:off x="5360524" y="4436811"/>
            <a:ext cx="653400" cy="71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0" name="Shape 320"/>
          <p:cNvCxnSpPr>
            <a:stCxn id="307" idx="3"/>
            <a:endCxn id="312" idx="0"/>
          </p:cNvCxnSpPr>
          <p:nvPr/>
        </p:nvCxnSpPr>
        <p:spPr>
          <a:xfrm rot="-5400000" flipH="1">
            <a:off x="5736574" y="4060761"/>
            <a:ext cx="653400" cy="1463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CC0000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321" name="Shape 321"/>
          <p:cNvSpPr txBox="1"/>
          <p:nvPr/>
        </p:nvSpPr>
        <p:spPr>
          <a:xfrm>
            <a:off x="7081175" y="5207625"/>
            <a:ext cx="1542300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$dispatch()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370150" y="673100"/>
            <a:ext cx="4403700" cy="69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组件之间也可以通过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事件系统进行通信</a:t>
            </a:r>
          </a:p>
        </p:txBody>
      </p:sp>
      <p:sp>
        <p:nvSpPr>
          <p:cNvPr id="327" name="Shape 327"/>
          <p:cNvSpPr/>
          <p:nvPr/>
        </p:nvSpPr>
        <p:spPr>
          <a:xfrm>
            <a:off x="3682473" y="2181496"/>
            <a:ext cx="752099" cy="717599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2183782" y="3748161"/>
            <a:ext cx="752099" cy="717599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3546532" y="3748161"/>
            <a:ext cx="752099" cy="717599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5045224" y="3748161"/>
            <a:ext cx="752099" cy="717599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2884090" y="5119167"/>
            <a:ext cx="752099" cy="717599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3636044" y="5119167"/>
            <a:ext cx="752099" cy="717599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4825168" y="5119167"/>
            <a:ext cx="752099" cy="717599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5577123" y="5119167"/>
            <a:ext cx="752099" cy="717599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6329077" y="5119167"/>
            <a:ext cx="752099" cy="717599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336" name="Shape 336"/>
          <p:cNvCxnSpPr>
            <a:stCxn id="327" idx="3"/>
            <a:endCxn id="328" idx="0"/>
          </p:cNvCxnSpPr>
          <p:nvPr/>
        </p:nvCxnSpPr>
        <p:spPr>
          <a:xfrm rot="5400000">
            <a:off x="2884623" y="2663896"/>
            <a:ext cx="849000" cy="1319400"/>
          </a:xfrm>
          <a:prstGeom prst="curvedConnector3">
            <a:avLst>
              <a:gd name="adj1" fmla="val 50004"/>
            </a:avLst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337" name="Shape 337"/>
          <p:cNvCxnSpPr>
            <a:stCxn id="327" idx="3"/>
            <a:endCxn id="329" idx="0"/>
          </p:cNvCxnSpPr>
          <p:nvPr/>
        </p:nvCxnSpPr>
        <p:spPr>
          <a:xfrm rot="-5400000" flipH="1">
            <a:off x="3566073" y="3301846"/>
            <a:ext cx="849000" cy="43500"/>
          </a:xfrm>
          <a:prstGeom prst="curvedConnector3">
            <a:avLst>
              <a:gd name="adj1" fmla="val 50004"/>
            </a:avLst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338" name="Shape 338"/>
          <p:cNvCxnSpPr>
            <a:stCxn id="327" idx="3"/>
            <a:endCxn id="330" idx="0"/>
          </p:cNvCxnSpPr>
          <p:nvPr/>
        </p:nvCxnSpPr>
        <p:spPr>
          <a:xfrm rot="-5400000" flipH="1">
            <a:off x="4315473" y="2552446"/>
            <a:ext cx="849000" cy="1542300"/>
          </a:xfrm>
          <a:prstGeom prst="curvedConnector3">
            <a:avLst>
              <a:gd name="adj1" fmla="val 50004"/>
            </a:avLst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339" name="Shape 339"/>
          <p:cNvCxnSpPr>
            <a:stCxn id="329" idx="3"/>
            <a:endCxn id="331" idx="0"/>
          </p:cNvCxnSpPr>
          <p:nvPr/>
        </p:nvCxnSpPr>
        <p:spPr>
          <a:xfrm rot="5400000">
            <a:off x="3264682" y="4550961"/>
            <a:ext cx="653400" cy="483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340" name="Shape 340"/>
          <p:cNvCxnSpPr>
            <a:stCxn id="329" idx="3"/>
            <a:endCxn id="332" idx="0"/>
          </p:cNvCxnSpPr>
          <p:nvPr/>
        </p:nvCxnSpPr>
        <p:spPr>
          <a:xfrm rot="-5400000" flipH="1">
            <a:off x="3640582" y="4658061"/>
            <a:ext cx="653400" cy="268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341" name="Shape 341"/>
          <p:cNvCxnSpPr>
            <a:stCxn id="330" idx="3"/>
            <a:endCxn id="333" idx="0"/>
          </p:cNvCxnSpPr>
          <p:nvPr/>
        </p:nvCxnSpPr>
        <p:spPr>
          <a:xfrm rot="5400000">
            <a:off x="4984474" y="4772061"/>
            <a:ext cx="653400" cy="4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342" name="Shape 342"/>
          <p:cNvCxnSpPr>
            <a:stCxn id="330" idx="3"/>
            <a:endCxn id="334" idx="0"/>
          </p:cNvCxnSpPr>
          <p:nvPr/>
        </p:nvCxnSpPr>
        <p:spPr>
          <a:xfrm rot="-5400000" flipH="1">
            <a:off x="5360524" y="4436811"/>
            <a:ext cx="653400" cy="71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343" name="Shape 343"/>
          <p:cNvCxnSpPr>
            <a:stCxn id="330" idx="3"/>
            <a:endCxn id="335" idx="0"/>
          </p:cNvCxnSpPr>
          <p:nvPr/>
        </p:nvCxnSpPr>
        <p:spPr>
          <a:xfrm rot="-5400000" flipH="1">
            <a:off x="5736574" y="4060761"/>
            <a:ext cx="653400" cy="1463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344" name="Shape 344"/>
          <p:cNvSpPr txBox="1"/>
          <p:nvPr/>
        </p:nvSpPr>
        <p:spPr>
          <a:xfrm>
            <a:off x="4540025" y="2274850"/>
            <a:ext cx="1542300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$broadcast()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1187550" y="2587075"/>
            <a:ext cx="6768899" cy="13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一些实现细节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1314600" y="587600"/>
            <a:ext cx="6514800" cy="13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08080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基于 ES5 Object.defineProperty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08080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实现对 POJO (原生JS对象)的观察和依赖收集</a:t>
            </a:r>
          </a:p>
        </p:txBody>
      </p:sp>
      <p:sp>
        <p:nvSpPr>
          <p:cNvPr id="355" name="Shape 355"/>
          <p:cNvSpPr/>
          <p:nvPr/>
        </p:nvSpPr>
        <p:spPr>
          <a:xfrm>
            <a:off x="2525700" y="2152200"/>
            <a:ext cx="4092599" cy="4092599"/>
          </a:xfrm>
          <a:prstGeom prst="ellipse">
            <a:avLst/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3741300" y="2286000"/>
            <a:ext cx="1661399" cy="49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Object</a:t>
            </a:r>
          </a:p>
        </p:txBody>
      </p:sp>
      <p:sp>
        <p:nvSpPr>
          <p:cNvPr id="357" name="Shape 357"/>
          <p:cNvSpPr/>
          <p:nvPr/>
        </p:nvSpPr>
        <p:spPr>
          <a:xfrm>
            <a:off x="3166950" y="2927425"/>
            <a:ext cx="1661399" cy="1661399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3468000" y="3925550"/>
            <a:ext cx="1059300" cy="33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674EA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setter</a:t>
            </a:r>
          </a:p>
        </p:txBody>
      </p:sp>
      <p:sp>
        <p:nvSpPr>
          <p:cNvPr id="359" name="Shape 359"/>
          <p:cNvSpPr/>
          <p:nvPr/>
        </p:nvSpPr>
        <p:spPr>
          <a:xfrm>
            <a:off x="3468000" y="3509250"/>
            <a:ext cx="1059300" cy="33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674EA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getter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3468000" y="3082775"/>
            <a:ext cx="1148699" cy="2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Property</a:t>
            </a:r>
          </a:p>
        </p:txBody>
      </p:sp>
      <p:sp>
        <p:nvSpPr>
          <p:cNvPr id="361" name="Shape 361"/>
          <p:cNvSpPr/>
          <p:nvPr/>
        </p:nvSpPr>
        <p:spPr>
          <a:xfrm>
            <a:off x="5094350" y="3406175"/>
            <a:ext cx="915299" cy="915299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153900" y="4616475"/>
            <a:ext cx="1148699" cy="1148699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63" name="Shape 363"/>
          <p:cNvCxnSpPr>
            <a:stCxn id="359" idx="1"/>
          </p:cNvCxnSpPr>
          <p:nvPr/>
        </p:nvCxnSpPr>
        <p:spPr>
          <a:xfrm flipH="1">
            <a:off x="2130000" y="3676500"/>
            <a:ext cx="1338000" cy="14700"/>
          </a:xfrm>
          <a:prstGeom prst="straightConnector1">
            <a:avLst/>
          </a:prstGeom>
          <a:noFill/>
          <a:ln w="19050" cap="flat" cmpd="sng">
            <a:solidFill>
              <a:srgbClr val="34495E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4" name="Shape 364"/>
          <p:cNvCxnSpPr>
            <a:stCxn id="358" idx="1"/>
          </p:cNvCxnSpPr>
          <p:nvPr/>
        </p:nvCxnSpPr>
        <p:spPr>
          <a:xfrm rot="10800000">
            <a:off x="2118600" y="4092800"/>
            <a:ext cx="1349400" cy="0"/>
          </a:xfrm>
          <a:prstGeom prst="straightConnector1">
            <a:avLst/>
          </a:prstGeom>
          <a:noFill/>
          <a:ln w="19050" cap="flat" cmpd="sng">
            <a:solidFill>
              <a:srgbClr val="34495E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5" name="Shape 365"/>
          <p:cNvSpPr txBox="1"/>
          <p:nvPr/>
        </p:nvSpPr>
        <p:spPr>
          <a:xfrm>
            <a:off x="962850" y="3474000"/>
            <a:ext cx="1338000" cy="4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34495E"/>
                </a:solidFill>
              </a:rPr>
              <a:t>收集依赖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057500" y="3890300"/>
            <a:ext cx="1148699" cy="4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34495E"/>
                </a:solidFill>
              </a:rPr>
              <a:t>触发更新</a:t>
            </a:r>
          </a:p>
        </p:txBody>
      </p:sp>
      <p:sp>
        <p:nvSpPr>
          <p:cNvPr id="367" name="Shape 367"/>
          <p:cNvSpPr/>
          <p:nvPr/>
        </p:nvSpPr>
        <p:spPr>
          <a:xfrm>
            <a:off x="4362047" y="5230383"/>
            <a:ext cx="732300" cy="231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674EA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4362047" y="4942551"/>
            <a:ext cx="732300" cy="231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674EA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5260227" y="3895412"/>
            <a:ext cx="583499" cy="18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674EA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5260227" y="3666032"/>
            <a:ext cx="583499" cy="18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b="1">
              <a:solidFill>
                <a:srgbClr val="674EA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6328150" y="1597875"/>
            <a:ext cx="2431200" cy="2431200"/>
          </a:xfrm>
          <a:prstGeom prst="ellipse">
            <a:avLst/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7050237" y="1677354"/>
            <a:ext cx="986999" cy="29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</a:p>
        </p:txBody>
      </p:sp>
      <p:sp>
        <p:nvSpPr>
          <p:cNvPr id="377" name="Shape 377"/>
          <p:cNvSpPr/>
          <p:nvPr/>
        </p:nvSpPr>
        <p:spPr>
          <a:xfrm>
            <a:off x="6709063" y="2058372"/>
            <a:ext cx="986999" cy="986999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6887892" y="2651275"/>
            <a:ext cx="629100" cy="19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 b="1">
                <a:solidFill>
                  <a:srgbClr val="674EA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setter</a:t>
            </a:r>
          </a:p>
        </p:txBody>
      </p:sp>
      <p:sp>
        <p:nvSpPr>
          <p:cNvPr id="379" name="Shape 379"/>
          <p:cNvSpPr/>
          <p:nvPr/>
        </p:nvSpPr>
        <p:spPr>
          <a:xfrm>
            <a:off x="6887892" y="2403986"/>
            <a:ext cx="629100" cy="19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 b="1">
                <a:solidFill>
                  <a:srgbClr val="674EA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getter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7046851" y="2144578"/>
            <a:ext cx="311399" cy="16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</a:p>
        </p:txBody>
      </p:sp>
      <p:sp>
        <p:nvSpPr>
          <p:cNvPr id="381" name="Shape 381"/>
          <p:cNvSpPr/>
          <p:nvPr/>
        </p:nvSpPr>
        <p:spPr>
          <a:xfrm>
            <a:off x="7853972" y="2342757"/>
            <a:ext cx="543599" cy="543599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7295328" y="3061696"/>
            <a:ext cx="682200" cy="6822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626525" y="2008500"/>
            <a:ext cx="1621800" cy="16218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3943937" y="2520604"/>
            <a:ext cx="986999" cy="29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Watcher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a.b</a:t>
            </a:r>
          </a:p>
        </p:txBody>
      </p:sp>
      <p:cxnSp>
        <p:nvCxnSpPr>
          <p:cNvPr id="385" name="Shape 385"/>
          <p:cNvCxnSpPr>
            <a:stCxn id="379" idx="1"/>
            <a:endCxn id="383" idx="6"/>
          </p:cNvCxnSpPr>
          <p:nvPr/>
        </p:nvCxnSpPr>
        <p:spPr>
          <a:xfrm flipH="1">
            <a:off x="5248392" y="2503286"/>
            <a:ext cx="1639500" cy="316200"/>
          </a:xfrm>
          <a:prstGeom prst="curvedConnector3">
            <a:avLst>
              <a:gd name="adj1" fmla="val 50002"/>
            </a:avLst>
          </a:prstGeom>
          <a:noFill/>
          <a:ln w="19050" cap="flat" cmpd="sng">
            <a:solidFill>
              <a:srgbClr val="34495E"/>
            </a:solidFill>
            <a:prstDash val="dot"/>
            <a:round/>
            <a:headEnd type="triangle" w="lg" len="lg"/>
            <a:tailEnd type="none" w="lg" len="lg"/>
          </a:ln>
        </p:spPr>
      </p:cxnSp>
      <p:cxnSp>
        <p:nvCxnSpPr>
          <p:cNvPr id="386" name="Shape 386"/>
          <p:cNvCxnSpPr>
            <a:stCxn id="383" idx="6"/>
            <a:endCxn id="375" idx="2"/>
          </p:cNvCxnSpPr>
          <p:nvPr/>
        </p:nvCxnSpPr>
        <p:spPr>
          <a:xfrm rot="10800000" flipH="1">
            <a:off x="5248325" y="2813400"/>
            <a:ext cx="1079700" cy="6000"/>
          </a:xfrm>
          <a:prstGeom prst="curvedConnector3">
            <a:avLst>
              <a:gd name="adj1" fmla="val 50006"/>
            </a:avLst>
          </a:prstGeom>
          <a:noFill/>
          <a:ln w="19050" cap="flat" cmpd="sng">
            <a:solidFill>
              <a:srgbClr val="34495E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387" name="Shape 387"/>
          <p:cNvSpPr txBox="1"/>
          <p:nvPr/>
        </p:nvSpPr>
        <p:spPr>
          <a:xfrm>
            <a:off x="5256637" y="2819475"/>
            <a:ext cx="986999" cy="45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4495E"/>
                </a:solidFill>
              </a:rPr>
              <a:t>收集依赖</a:t>
            </a:r>
          </a:p>
        </p:txBody>
      </p:sp>
      <p:sp>
        <p:nvSpPr>
          <p:cNvPr id="388" name="Shape 388"/>
          <p:cNvSpPr/>
          <p:nvPr/>
        </p:nvSpPr>
        <p:spPr>
          <a:xfrm>
            <a:off x="602175" y="2189400"/>
            <a:ext cx="2118600" cy="1259999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 txBox="1"/>
          <p:nvPr/>
        </p:nvSpPr>
        <p:spPr>
          <a:xfrm>
            <a:off x="841726" y="2528575"/>
            <a:ext cx="1639500" cy="29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34495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Directive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34495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v-text="a.b"</a:t>
            </a:r>
          </a:p>
        </p:txBody>
      </p:sp>
      <p:cxnSp>
        <p:nvCxnSpPr>
          <p:cNvPr id="390" name="Shape 390"/>
          <p:cNvCxnSpPr>
            <a:stCxn id="378" idx="1"/>
            <a:endCxn id="383" idx="4"/>
          </p:cNvCxnSpPr>
          <p:nvPr/>
        </p:nvCxnSpPr>
        <p:spPr>
          <a:xfrm flipH="1">
            <a:off x="4437492" y="2750575"/>
            <a:ext cx="2450400" cy="879600"/>
          </a:xfrm>
          <a:prstGeom prst="curvedConnector4">
            <a:avLst>
              <a:gd name="adj1" fmla="val 33455"/>
              <a:gd name="adj2" fmla="val 127086"/>
            </a:avLst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91" name="Shape 391"/>
          <p:cNvCxnSpPr>
            <a:stCxn id="383" idx="2"/>
            <a:endCxn id="388" idx="3"/>
          </p:cNvCxnSpPr>
          <p:nvPr/>
        </p:nvCxnSpPr>
        <p:spPr>
          <a:xfrm flipH="1">
            <a:off x="2720825" y="2819400"/>
            <a:ext cx="905700" cy="6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392" name="Shape 392"/>
          <p:cNvSpPr/>
          <p:nvPr/>
        </p:nvSpPr>
        <p:spPr>
          <a:xfrm>
            <a:off x="1010474" y="4246923"/>
            <a:ext cx="1301999" cy="1449299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DOM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{{a.b}}</a:t>
            </a:r>
          </a:p>
        </p:txBody>
      </p:sp>
      <p:cxnSp>
        <p:nvCxnSpPr>
          <p:cNvPr id="393" name="Shape 393"/>
          <p:cNvCxnSpPr>
            <a:stCxn id="388" idx="2"/>
            <a:endCxn id="392" idx="0"/>
          </p:cNvCxnSpPr>
          <p:nvPr/>
        </p:nvCxnSpPr>
        <p:spPr>
          <a:xfrm>
            <a:off x="1661475" y="3449399"/>
            <a:ext cx="0" cy="79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4" name="Shape 394"/>
          <p:cNvSpPr txBox="1"/>
          <p:nvPr/>
        </p:nvSpPr>
        <p:spPr>
          <a:xfrm>
            <a:off x="2975525" y="2837975"/>
            <a:ext cx="629100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通知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640175" y="3593162"/>
            <a:ext cx="629100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更新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4856350" y="3874575"/>
            <a:ext cx="629100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通知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824900" y="5742875"/>
            <a:ext cx="4806300" cy="57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依赖收集机制的实现类似 Knockout，精确到每一个属性，比脏检测效率得多，性能不受制于 watcher 的数量。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/>
        </p:nvSpPr>
        <p:spPr>
          <a:xfrm>
            <a:off x="3300750" y="2750700"/>
            <a:ext cx="3598799" cy="313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vm.msg </a:t>
            </a:r>
            <a:r>
              <a:rPr lang="en" sz="2000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0B6125"/>
                </a:solidFill>
                <a:latin typeface="Consolas"/>
                <a:ea typeface="Consolas"/>
                <a:cs typeface="Consolas"/>
                <a:sym typeface="Consolas"/>
              </a:rPr>
              <a:t>'one'</a:t>
            </a:r>
            <a:r>
              <a:rPr lang="en" sz="20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vm.msg </a:t>
            </a:r>
            <a:r>
              <a:rPr lang="en" sz="2000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0B6125"/>
                </a:solidFill>
                <a:latin typeface="Consolas"/>
                <a:ea typeface="Consolas"/>
                <a:cs typeface="Consolas"/>
                <a:sym typeface="Consolas"/>
              </a:rPr>
              <a:t>'two'</a:t>
            </a:r>
            <a:r>
              <a:rPr lang="en" sz="20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vm.msg </a:t>
            </a:r>
            <a:r>
              <a:rPr lang="en" sz="2000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0B6125"/>
                </a:solidFill>
                <a:latin typeface="Consolas"/>
                <a:ea typeface="Consolas"/>
                <a:cs typeface="Consolas"/>
                <a:sym typeface="Consolas"/>
              </a:rPr>
              <a:t>'three'</a:t>
            </a:r>
            <a:r>
              <a:rPr lang="en" sz="20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5A525F"/>
                </a:solidFill>
                <a:latin typeface="Consolas"/>
                <a:ea typeface="Consolas"/>
                <a:cs typeface="Consolas"/>
                <a:sym typeface="Consolas"/>
              </a:rPr>
              <a:t>// 只会触发一次 DOM 更新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000">
              <a:solidFill>
                <a:srgbClr val="08080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2426100" y="690266"/>
            <a:ext cx="4291800" cy="10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异步批量更新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685800" y="2519864"/>
            <a:ext cx="7772400" cy="117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Vue.js 不是一个框架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/>
        </p:nvSpPr>
        <p:spPr>
          <a:xfrm>
            <a:off x="1518100" y="2164000"/>
            <a:ext cx="2279400" cy="313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i="1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vm </a:t>
            </a:r>
            <a:r>
              <a:rPr lang="en" sz="1800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BF4F24"/>
                </a:solidFill>
                <a:latin typeface="Consolas"/>
                <a:ea typeface="Consolas"/>
                <a:cs typeface="Consolas"/>
                <a:sym typeface="Consolas"/>
              </a:rPr>
              <a:t>Vue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data: {</a:t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  nested: {</a:t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    a: {</a:t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      b: </a:t>
            </a:r>
            <a:r>
              <a:rPr lang="en" sz="1800">
                <a:solidFill>
                  <a:srgbClr val="0B6125"/>
                </a:solidFill>
                <a:latin typeface="Consolas"/>
                <a:ea typeface="Consolas"/>
                <a:cs typeface="Consolas"/>
                <a:sym typeface="Consolas"/>
              </a:rPr>
              <a:t>'hi!'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1965000" y="715000"/>
            <a:ext cx="5214000" cy="10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可以直接替换多层嵌套的对象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5013075" y="1721266"/>
            <a:ext cx="3000000" cy="32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5A525F"/>
                </a:solidFill>
                <a:latin typeface="Consolas"/>
                <a:ea typeface="Consolas"/>
                <a:cs typeface="Consolas"/>
                <a:sym typeface="Consolas"/>
              </a:rPr>
              <a:t>// 直接替换对象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vm.nested </a:t>
            </a:r>
            <a:r>
              <a:rPr lang="en" sz="1800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a: {</a:t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  b: </a:t>
            </a:r>
            <a:r>
              <a:rPr lang="en" sz="1800">
                <a:solidFill>
                  <a:srgbClr val="0B6125"/>
                </a:solidFill>
                <a:latin typeface="Consolas"/>
                <a:ea typeface="Consolas"/>
                <a:cs typeface="Consolas"/>
                <a:sym typeface="Consolas"/>
              </a:rPr>
              <a:t>'yo!'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/>
        </p:nvSpPr>
        <p:spPr>
          <a:xfrm>
            <a:off x="1438275" y="2347326"/>
            <a:ext cx="2664000" cy="248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i="1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data </a:t>
            </a:r>
            <a:r>
              <a:rPr lang="en" sz="1800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msg: </a:t>
            </a:r>
            <a:r>
              <a:rPr lang="en" sz="1800">
                <a:solidFill>
                  <a:srgbClr val="0B6125"/>
                </a:solidFill>
                <a:latin typeface="Consolas"/>
                <a:ea typeface="Consolas"/>
                <a:cs typeface="Consolas"/>
                <a:sym typeface="Consolas"/>
              </a:rPr>
              <a:t>'hi'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i="1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vm </a:t>
            </a:r>
            <a:r>
              <a:rPr lang="en" sz="1800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BF4F24"/>
                </a:solidFill>
                <a:latin typeface="Consolas"/>
                <a:ea typeface="Consolas"/>
                <a:cs typeface="Consolas"/>
                <a:sym typeface="Consolas"/>
              </a:rPr>
              <a:t>Vue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data: data</a:t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i="1">
              <a:solidFill>
                <a:srgbClr val="A71D5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1957950" y="668250"/>
            <a:ext cx="5228099" cy="10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可以直接修改原数据对象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4945225" y="1968800"/>
            <a:ext cx="3974400" cy="248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5A525F"/>
                </a:solidFill>
                <a:latin typeface="Consolas"/>
                <a:ea typeface="Consolas"/>
                <a:cs typeface="Consolas"/>
                <a:sym typeface="Consolas"/>
              </a:rPr>
              <a:t>// 直接修改原对象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data.msg </a:t>
            </a:r>
            <a:r>
              <a:rPr lang="en" sz="1800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B6125"/>
                </a:solidFill>
                <a:latin typeface="Consolas"/>
                <a:ea typeface="Consolas"/>
                <a:cs typeface="Consolas"/>
                <a:sym typeface="Consolas"/>
              </a:rPr>
              <a:t>'changed'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5A525F"/>
                </a:solidFill>
                <a:latin typeface="Consolas"/>
                <a:ea typeface="Consolas"/>
                <a:cs typeface="Consolas"/>
                <a:sym typeface="Consolas"/>
              </a:rPr>
              <a:t>// DOM 会在下一帧更新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2973000" y="2182650"/>
            <a:ext cx="3197999" cy="313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i="1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items </a:t>
            </a:r>
            <a:r>
              <a:rPr lang="en" sz="1800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[a, b, c]</a:t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i="1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vm </a:t>
            </a:r>
            <a:r>
              <a:rPr lang="en" sz="1800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BF4F24"/>
                </a:solidFill>
                <a:latin typeface="Consolas"/>
                <a:ea typeface="Consolas"/>
                <a:cs typeface="Consolas"/>
                <a:sym typeface="Consolas"/>
              </a:rPr>
              <a:t>Vue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data: {</a:t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  items: items</a:t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5A525F"/>
                </a:solidFill>
                <a:latin typeface="Consolas"/>
                <a:ea typeface="Consolas"/>
                <a:cs typeface="Consolas"/>
                <a:sym typeface="Consolas"/>
              </a:rPr>
              <a:t>// 下一帧会触发更新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items.</a:t>
            </a:r>
            <a:r>
              <a:rPr lang="en" sz="1800">
                <a:solidFill>
                  <a:srgbClr val="693A17"/>
                </a:solidFill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674750" y="846675"/>
            <a:ext cx="5794499" cy="10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数组的 mutating 方法会触发更新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/>
        </p:nvSpPr>
        <p:spPr>
          <a:xfrm>
            <a:off x="1982400" y="802044"/>
            <a:ext cx="5179200" cy="185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对于直接的数组替换，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v-repeat 会进行 Array-diffing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确保尽可能地复用 vm 和 DOM 元素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2075100" y="2990375"/>
            <a:ext cx="5755799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不会导致性能问题哟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vm.items </a:t>
            </a:r>
            <a:r>
              <a:rPr lang="en" sz="2400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vm.items.filter(fn)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3525650" y="5863675"/>
            <a:ext cx="5330400" cy="78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4495E"/>
                </a:solidFill>
              </a:rPr>
              <a:t>* 即使用含有全新数据对象的数组替换，只要对象有 uid 也可以通过比较 uid 来达成有效复用。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2006700" y="2327075"/>
            <a:ext cx="5130599" cy="358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5A525F"/>
                </a:solidFill>
                <a:latin typeface="Consolas"/>
                <a:ea typeface="Consolas"/>
                <a:cs typeface="Consolas"/>
                <a:sym typeface="Consolas"/>
              </a:rPr>
              <a:t>// 如果 data 上不存在 prop 属性，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5A525F"/>
                </a:solidFill>
                <a:latin typeface="Consolas"/>
                <a:ea typeface="Consolas"/>
                <a:cs typeface="Consolas"/>
                <a:sym typeface="Consolas"/>
              </a:rPr>
              <a:t>// 则必须要用 $set 或 $add 才会触发更新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data.</a:t>
            </a:r>
            <a:r>
              <a:rPr lang="en" sz="1800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800">
                <a:solidFill>
                  <a:srgbClr val="693A17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B6125"/>
                </a:solidFill>
                <a:latin typeface="Consolas"/>
                <a:ea typeface="Consolas"/>
                <a:cs typeface="Consolas"/>
                <a:sym typeface="Consolas"/>
              </a:rPr>
              <a:t>'prop'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, value)</a:t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data.</a:t>
            </a:r>
            <a:r>
              <a:rPr lang="en" sz="1800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800">
                <a:solidFill>
                  <a:srgbClr val="693A17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B6125"/>
                </a:solidFill>
                <a:latin typeface="Consolas"/>
                <a:ea typeface="Consolas"/>
                <a:cs typeface="Consolas"/>
                <a:sym typeface="Consolas"/>
              </a:rPr>
              <a:t>'prop'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, value)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08080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5A525F"/>
                </a:solidFill>
                <a:latin typeface="Consolas"/>
                <a:ea typeface="Consolas"/>
                <a:cs typeface="Consolas"/>
                <a:sym typeface="Consolas"/>
              </a:rPr>
              <a:t>// 删除属性要用 $delete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data.</a:t>
            </a:r>
            <a:r>
              <a:rPr lang="en" sz="1800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$delete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B6125"/>
                </a:solidFill>
                <a:latin typeface="Consolas"/>
                <a:ea typeface="Consolas"/>
                <a:cs typeface="Consolas"/>
                <a:sym typeface="Consolas"/>
              </a:rPr>
              <a:t>'prop'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5A525F"/>
                </a:solidFill>
                <a:latin typeface="Consolas"/>
                <a:ea typeface="Consolas"/>
                <a:cs typeface="Consolas"/>
                <a:sym typeface="Consolas"/>
              </a:rPr>
              <a:t>// 数组不能用 arr[0] = value, 要用 $set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arr.</a:t>
            </a:r>
            <a:r>
              <a:rPr lang="en" sz="1800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set(</a:t>
            </a:r>
            <a:r>
              <a:rPr lang="en" sz="1800">
                <a:solidFill>
                  <a:srgbClr val="811F24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, value)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1746000" y="746300"/>
            <a:ext cx="5651999" cy="10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ES5 的局限：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不能侦测对象属性的添加/删除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/>
        </p:nvSpPr>
        <p:spPr>
          <a:xfrm>
            <a:off x="1187550" y="2587075"/>
            <a:ext cx="6768899" cy="13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优势和使用场景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/>
        </p:nvSpPr>
        <p:spPr>
          <a:xfrm>
            <a:off x="3080550" y="2071337"/>
            <a:ext cx="2982900" cy="79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侵入性低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1505400" y="2957862"/>
            <a:ext cx="61331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不对整体架构做过多约束，方便与其他库或是已有的前端技术栈整合。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830775" y="2683725"/>
            <a:ext cx="4047299" cy="1605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2B983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5177700" y="2966562"/>
            <a:ext cx="1499100" cy="924600"/>
          </a:xfrm>
          <a:prstGeom prst="cube">
            <a:avLst>
              <a:gd name="adj" fmla="val 25000"/>
            </a:avLst>
          </a:prstGeom>
          <a:solidFill>
            <a:srgbClr val="EA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</a:rPr>
              <a:t>数据持久层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</a:rPr>
              <a:t>Data Persistence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</a:rPr>
              <a:t>Layer</a:t>
            </a:r>
          </a:p>
        </p:txBody>
      </p:sp>
      <p:sp>
        <p:nvSpPr>
          <p:cNvPr id="454" name="Shape 454"/>
          <p:cNvSpPr/>
          <p:nvPr/>
        </p:nvSpPr>
        <p:spPr>
          <a:xfrm>
            <a:off x="7358842" y="2903273"/>
            <a:ext cx="944399" cy="1051200"/>
          </a:xfrm>
          <a:prstGeom prst="can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</a:rPr>
              <a:t>服务器端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</a:rPr>
              <a:t>数据库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</a:rPr>
              <a:t>Database</a:t>
            </a:r>
          </a:p>
        </p:txBody>
      </p:sp>
      <p:cxnSp>
        <p:nvCxnSpPr>
          <p:cNvPr id="455" name="Shape 455"/>
          <p:cNvCxnSpPr/>
          <p:nvPr/>
        </p:nvCxnSpPr>
        <p:spPr>
          <a:xfrm>
            <a:off x="4604476" y="3428862"/>
            <a:ext cx="463499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6" name="Shape 456"/>
          <p:cNvCxnSpPr/>
          <p:nvPr/>
        </p:nvCxnSpPr>
        <p:spPr>
          <a:xfrm>
            <a:off x="6715725" y="3428862"/>
            <a:ext cx="558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7" name="Shape 457"/>
          <p:cNvCxnSpPr/>
          <p:nvPr/>
        </p:nvCxnSpPr>
        <p:spPr>
          <a:xfrm rot="10800000">
            <a:off x="4577600" y="3565037"/>
            <a:ext cx="517199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8" name="Shape 458"/>
          <p:cNvCxnSpPr/>
          <p:nvPr/>
        </p:nvCxnSpPr>
        <p:spPr>
          <a:xfrm>
            <a:off x="6736155" y="3565037"/>
            <a:ext cx="517199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9" name="Shape 459"/>
          <p:cNvCxnSpPr/>
          <p:nvPr/>
        </p:nvCxnSpPr>
        <p:spPr>
          <a:xfrm rot="10800000">
            <a:off x="6987475" y="1877162"/>
            <a:ext cx="0" cy="1304699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6976325" y="3730137"/>
            <a:ext cx="11100" cy="1191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ash"/>
            <a:round/>
            <a:headEnd type="none" w="lg" len="lg"/>
            <a:tailEnd type="none" w="lg" len="lg"/>
          </a:ln>
        </p:spPr>
      </p:cxnSp>
      <p:pic>
        <p:nvPicPr>
          <p:cNvPr id="461" name="Shape 4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900" y="2484773"/>
            <a:ext cx="557999" cy="5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/>
          <p:nvPr/>
        </p:nvSpPr>
        <p:spPr>
          <a:xfrm>
            <a:off x="1291350" y="3154123"/>
            <a:ext cx="656399" cy="730799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</a:p>
        </p:txBody>
      </p:sp>
      <p:sp>
        <p:nvSpPr>
          <p:cNvPr id="463" name="Shape 463"/>
          <p:cNvSpPr/>
          <p:nvPr/>
        </p:nvSpPr>
        <p:spPr>
          <a:xfrm>
            <a:off x="2443940" y="3204726"/>
            <a:ext cx="831900" cy="553799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</a:p>
        </p:txBody>
      </p:sp>
      <p:sp>
        <p:nvSpPr>
          <p:cNvPr id="464" name="Shape 464"/>
          <p:cNvSpPr/>
          <p:nvPr/>
        </p:nvSpPr>
        <p:spPr>
          <a:xfrm>
            <a:off x="3803839" y="3125237"/>
            <a:ext cx="609299" cy="759599"/>
          </a:xfrm>
          <a:prstGeom prst="can">
            <a:avLst>
              <a:gd name="adj" fmla="val 25000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</a:p>
        </p:txBody>
      </p:sp>
      <p:cxnSp>
        <p:nvCxnSpPr>
          <p:cNvPr id="465" name="Shape 465"/>
          <p:cNvCxnSpPr/>
          <p:nvPr/>
        </p:nvCxnSpPr>
        <p:spPr>
          <a:xfrm>
            <a:off x="2008352" y="3426682"/>
            <a:ext cx="371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66" name="Shape 466"/>
          <p:cNvCxnSpPr/>
          <p:nvPr/>
        </p:nvCxnSpPr>
        <p:spPr>
          <a:xfrm>
            <a:off x="3340348" y="3426682"/>
            <a:ext cx="35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7" name="Shape 467"/>
          <p:cNvCxnSpPr/>
          <p:nvPr/>
        </p:nvCxnSpPr>
        <p:spPr>
          <a:xfrm rot="10800000">
            <a:off x="2012480" y="3519442"/>
            <a:ext cx="3629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8" name="Shape 468"/>
          <p:cNvCxnSpPr/>
          <p:nvPr/>
        </p:nvCxnSpPr>
        <p:spPr>
          <a:xfrm>
            <a:off x="3332710" y="3519442"/>
            <a:ext cx="371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9" name="Shape 469"/>
          <p:cNvSpPr txBox="1"/>
          <p:nvPr/>
        </p:nvSpPr>
        <p:spPr>
          <a:xfrm>
            <a:off x="1474200" y="682175"/>
            <a:ext cx="6195600" cy="9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以 POJO 作为 Model 使得 Vue 对于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数据持久层的接口非常灵活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680225" y="5407600"/>
            <a:ext cx="2458799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Vue + Backbone Model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80225" y="5809000"/>
            <a:ext cx="2458799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Vue + Firebase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680225" y="6210400"/>
            <a:ext cx="2458799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6"/>
              </a:rPr>
              <a:t>Vue + Meteor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/>
        </p:nvSpPr>
        <p:spPr>
          <a:xfrm>
            <a:off x="3080550" y="2071337"/>
            <a:ext cx="2982900" cy="79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鼓励模块化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505400" y="2957862"/>
            <a:ext cx="61331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34495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基于组件的开发模式有利于将界面代码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34495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自然分割成更容易维护的模块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/>
        </p:nvSpPr>
        <p:spPr>
          <a:xfrm>
            <a:off x="989850" y="594625"/>
            <a:ext cx="7164299" cy="69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基于 CommonJS 的单文件组件：Vueify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494300" y="1286125"/>
            <a:ext cx="6155400" cy="89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8080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通过 Browserify 或者 Webpack 这样的模块构建工具，将一个组件的模板、CSS 和 JS 都写在同一个文件里。</a:t>
            </a:r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50" y="2171700"/>
            <a:ext cx="38481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 txBox="1"/>
          <p:nvPr/>
        </p:nvSpPr>
        <p:spPr>
          <a:xfrm>
            <a:off x="2497950" y="6181500"/>
            <a:ext cx="4148099" cy="35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https://github.com/vuejs/vueify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685800" y="1672200"/>
            <a:ext cx="7772400" cy="412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250000"/>
              </a:lnSpc>
              <a:spcBef>
                <a:spcPts val="0"/>
              </a:spcBef>
              <a:buNone/>
            </a:pPr>
            <a:r>
              <a:rPr lang="en" sz="36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路由</a:t>
            </a:r>
          </a:p>
          <a:p>
            <a:pPr lvl="0" algn="ctr" rtl="0">
              <a:lnSpc>
                <a:spcPct val="250000"/>
              </a:lnSpc>
              <a:spcBef>
                <a:spcPts val="0"/>
              </a:spcBef>
              <a:buNone/>
            </a:pPr>
            <a:r>
              <a:rPr lang="en" sz="36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视图管理</a:t>
            </a:r>
          </a:p>
          <a:p>
            <a:pPr lvl="0" algn="ctr" rtl="0">
              <a:lnSpc>
                <a:spcPct val="250000"/>
              </a:lnSpc>
              <a:spcBef>
                <a:spcPts val="0"/>
              </a:spcBef>
              <a:buNone/>
            </a:pPr>
            <a:r>
              <a:rPr lang="en" sz="36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数据持久化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/>
        </p:nvSpPr>
        <p:spPr>
          <a:xfrm>
            <a:off x="3080550" y="2071337"/>
            <a:ext cx="2982900" cy="79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轻量 + 高性能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1505400" y="2957862"/>
            <a:ext cx="61331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34495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~18kb min+gzip，无外部依赖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34495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不依赖脏检测的高效数据绑定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Shape 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200" y="1428266"/>
            <a:ext cx="2137575" cy="21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x="685800" y="3211231"/>
            <a:ext cx="7772400" cy="117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Thanks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4224075" y="5850266"/>
            <a:ext cx="989099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@尤小右</a:t>
            </a:r>
          </a:p>
        </p:txBody>
      </p:sp>
      <p:pic>
        <p:nvPicPr>
          <p:cNvPr id="500" name="Shape 5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3250" y="5850266"/>
            <a:ext cx="396550" cy="3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Shape 501"/>
          <p:cNvSpPr txBox="1"/>
          <p:nvPr/>
        </p:nvSpPr>
        <p:spPr>
          <a:xfrm>
            <a:off x="6001575" y="5850250"/>
            <a:ext cx="1196099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@yyx990803</a:t>
            </a:r>
          </a:p>
        </p:txBody>
      </p:sp>
      <p:pic>
        <p:nvPicPr>
          <p:cNvPr id="502" name="Shape 5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725" y="5904716"/>
            <a:ext cx="324174" cy="324174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Shape 503"/>
          <p:cNvSpPr txBox="1"/>
          <p:nvPr/>
        </p:nvSpPr>
        <p:spPr>
          <a:xfrm>
            <a:off x="2383900" y="5850266"/>
            <a:ext cx="989099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vuejs.org</a:t>
            </a:r>
          </a:p>
        </p:txBody>
      </p:sp>
      <p:pic>
        <p:nvPicPr>
          <p:cNvPr id="504" name="Shape 5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9896" y="5923274"/>
            <a:ext cx="324174" cy="287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685800" y="1672200"/>
            <a:ext cx="7772400" cy="412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250000"/>
              </a:lnSpc>
              <a:spcBef>
                <a:spcPts val="0"/>
              </a:spcBef>
              <a:buNone/>
            </a:pPr>
            <a:r>
              <a:rPr lang="en" sz="3600" b="1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路由</a:t>
            </a:r>
          </a:p>
          <a:p>
            <a:pPr lvl="0" algn="ctr" rtl="0">
              <a:lnSpc>
                <a:spcPct val="250000"/>
              </a:lnSpc>
              <a:spcBef>
                <a:spcPts val="0"/>
              </a:spcBef>
              <a:buNone/>
            </a:pPr>
            <a:r>
              <a:rPr lang="en" sz="36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视图管理</a:t>
            </a:r>
          </a:p>
          <a:p>
            <a:pPr lvl="0" algn="ctr" rtl="0">
              <a:lnSpc>
                <a:spcPct val="250000"/>
              </a:lnSpc>
              <a:spcBef>
                <a:spcPts val="0"/>
              </a:spcBef>
              <a:buNone/>
            </a:pPr>
            <a:r>
              <a:rPr lang="en" sz="3600" b="1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数据持久化</a:t>
            </a:r>
          </a:p>
        </p:txBody>
      </p:sp>
      <p:cxnSp>
        <p:nvCxnSpPr>
          <p:cNvPr id="64" name="Shape 64"/>
          <p:cNvCxnSpPr/>
          <p:nvPr/>
        </p:nvCxnSpPr>
        <p:spPr>
          <a:xfrm rot="10800000">
            <a:off x="4538599" y="2421774"/>
            <a:ext cx="11100" cy="412500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4560850" y="3852750"/>
            <a:ext cx="0" cy="368099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66"/>
          <p:cNvSpPr txBox="1"/>
          <p:nvPr/>
        </p:nvSpPr>
        <p:spPr>
          <a:xfrm>
            <a:off x="6869125" y="3127925"/>
            <a:ext cx="1438499" cy="3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灵活的接口</a:t>
            </a:r>
          </a:p>
        </p:txBody>
      </p:sp>
      <p:cxnSp>
        <p:nvCxnSpPr>
          <p:cNvPr id="67" name="Shape 67"/>
          <p:cNvCxnSpPr>
            <a:endCxn id="66" idx="1"/>
          </p:cNvCxnSpPr>
          <p:nvPr/>
        </p:nvCxnSpPr>
        <p:spPr>
          <a:xfrm>
            <a:off x="5018125" y="2631725"/>
            <a:ext cx="1851000" cy="646800"/>
          </a:xfrm>
          <a:prstGeom prst="curvedConnector3">
            <a:avLst>
              <a:gd name="adj1" fmla="val 6024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68" name="Shape 68"/>
          <p:cNvCxnSpPr>
            <a:stCxn id="66" idx="1"/>
          </p:cNvCxnSpPr>
          <p:nvPr/>
        </p:nvCxnSpPr>
        <p:spPr>
          <a:xfrm flipH="1">
            <a:off x="5029225" y="3278525"/>
            <a:ext cx="1839900" cy="713700"/>
          </a:xfrm>
          <a:prstGeom prst="curvedConnector3">
            <a:avLst>
              <a:gd name="adj1" fmla="val 38181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2580600" y="2631675"/>
            <a:ext cx="3982800" cy="13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简单示例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Quick Demo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573075" y="1968150"/>
            <a:ext cx="2982900" cy="27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核心思想：</a:t>
            </a:r>
          </a:p>
          <a:p>
            <a:pPr lvl="0" rtl="0">
              <a:spcBef>
                <a:spcPts val="0"/>
              </a:spcBef>
              <a:buNone/>
            </a:pPr>
            <a:endParaRPr sz="3600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457200" rtl="0">
              <a:spcBef>
                <a:spcPts val="0"/>
              </a:spcBef>
              <a:buClr>
                <a:srgbClr val="34495E"/>
              </a:buClr>
              <a:buSzPct val="100000"/>
              <a:buFont typeface="Source Sans Pro"/>
              <a:buAutoNum type="arabicPeriod"/>
            </a:pPr>
            <a:r>
              <a:rPr lang="en" sz="36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数据驱动</a:t>
            </a:r>
          </a:p>
          <a:p>
            <a:pPr marL="457200" lvl="0" indent="-457200" rtl="0">
              <a:spcBef>
                <a:spcPts val="0"/>
              </a:spcBef>
              <a:buClr>
                <a:srgbClr val="34495E"/>
              </a:buClr>
              <a:buSzPct val="100000"/>
              <a:buFont typeface="Source Sans Pro"/>
              <a:buAutoNum type="arabicPeriod"/>
            </a:pPr>
            <a:r>
              <a:rPr lang="en" sz="36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组件化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2580600" y="2631675"/>
            <a:ext cx="3982800" cy="13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数据驱动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Data-Driven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880699" y="3462663"/>
            <a:ext cx="1585500" cy="1764899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视图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</a:p>
        </p:txBody>
      </p:sp>
      <p:cxnSp>
        <p:nvCxnSpPr>
          <p:cNvPr id="89" name="Shape 89"/>
          <p:cNvCxnSpPr/>
          <p:nvPr/>
        </p:nvCxnSpPr>
        <p:spPr>
          <a:xfrm rot="10800000">
            <a:off x="3590203" y="4412623"/>
            <a:ext cx="1884599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0" name="Shape 90"/>
          <p:cNvCxnSpPr>
            <a:stCxn id="88" idx="0"/>
            <a:endCxn id="91" idx="1"/>
          </p:cNvCxnSpPr>
          <p:nvPr/>
        </p:nvCxnSpPr>
        <p:spPr>
          <a:xfrm rot="-5400000" flipH="1">
            <a:off x="4478849" y="1657263"/>
            <a:ext cx="67500" cy="3678300"/>
          </a:xfrm>
          <a:prstGeom prst="bentConnector3">
            <a:avLst>
              <a:gd name="adj1" fmla="val -1346724"/>
            </a:avLst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92" name="Shape 92"/>
          <p:cNvCxnSpPr/>
          <p:nvPr/>
        </p:nvCxnSpPr>
        <p:spPr>
          <a:xfrm>
            <a:off x="6351600" y="3302625"/>
            <a:ext cx="0" cy="186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93" name="Shape 93"/>
          <p:cNvSpPr txBox="1"/>
          <p:nvPr/>
        </p:nvSpPr>
        <p:spPr>
          <a:xfrm>
            <a:off x="3492159" y="1729520"/>
            <a:ext cx="2040899" cy="8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34495E"/>
                </a:solidFill>
              </a:rPr>
              <a:t>用户行为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34495E"/>
                </a:solidFill>
              </a:rPr>
              <a:t>User Input</a:t>
            </a:r>
          </a:p>
        </p:txBody>
      </p:sp>
      <p:sp>
        <p:nvSpPr>
          <p:cNvPr id="91" name="Shape 91"/>
          <p:cNvSpPr/>
          <p:nvPr/>
        </p:nvSpPr>
        <p:spPr>
          <a:xfrm>
            <a:off x="5643450" y="3530175"/>
            <a:ext cx="1416299" cy="1764899"/>
          </a:xfrm>
          <a:prstGeom prst="can">
            <a:avLst>
              <a:gd name="adj" fmla="val 25000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数据模型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131375" y="4488825"/>
            <a:ext cx="846899" cy="49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34495E"/>
                </a:solidFill>
              </a:rPr>
              <a:t>渲染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34495E"/>
                </a:solidFill>
              </a:rPr>
              <a:t>Render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全屏显示(4:3)</PresentationFormat>
  <Paragraphs>207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Montserrat</vt:lpstr>
      <vt:lpstr>Source Code Pro</vt:lpstr>
      <vt:lpstr>Source Sans Pro</vt:lpstr>
      <vt:lpstr>Arial</vt:lpstr>
      <vt:lpstr>Consolas</vt:lpstr>
      <vt:lpstr>simple-light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yanjie</cp:lastModifiedBy>
  <cp:revision>1</cp:revision>
  <dcterms:modified xsi:type="dcterms:W3CDTF">2016-06-20T03:50:36Z</dcterms:modified>
</cp:coreProperties>
</file>