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9" r:id="rId8"/>
    <p:sldId id="264" r:id="rId9"/>
    <p:sldId id="267" r:id="rId10"/>
    <p:sldId id="260" r:id="rId11"/>
    <p:sldId id="262" r:id="rId12"/>
    <p:sldId id="268" r:id="rId13"/>
    <p:sldId id="266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A7E9-2870-4879-9628-BD3DF8792D23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FC0-CF8E-4EDC-BBA8-176AD905A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A7E9-2870-4879-9628-BD3DF8792D23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FC0-CF8E-4EDC-BBA8-176AD905A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4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A7E9-2870-4879-9628-BD3DF8792D23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FC0-CF8E-4EDC-BBA8-176AD905A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A7E9-2870-4879-9628-BD3DF8792D23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FC0-CF8E-4EDC-BBA8-176AD905A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0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A7E9-2870-4879-9628-BD3DF8792D23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FC0-CF8E-4EDC-BBA8-176AD905A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1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A7E9-2870-4879-9628-BD3DF8792D23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FC0-CF8E-4EDC-BBA8-176AD905A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7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A7E9-2870-4879-9628-BD3DF8792D23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FC0-CF8E-4EDC-BBA8-176AD905A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A7E9-2870-4879-9628-BD3DF8792D23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FC0-CF8E-4EDC-BBA8-176AD905A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A7E9-2870-4879-9628-BD3DF8792D23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FC0-CF8E-4EDC-BBA8-176AD905A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9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A7E9-2870-4879-9628-BD3DF8792D23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FC0-CF8E-4EDC-BBA8-176AD905A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6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A7E9-2870-4879-9628-BD3DF8792D23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FC0-CF8E-4EDC-BBA8-176AD905A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3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EA7E9-2870-4879-9628-BD3DF8792D23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4FC0-CF8E-4EDC-BBA8-176AD905A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5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iyanjie.to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vue-animated-list" TargetMode="External"/><Relationship Id="rId2" Type="http://schemas.openxmlformats.org/officeDocument/2006/relationships/hyperlink" Target="https://github.com/vuejs/vue-rou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uejs/vue-resour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3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4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5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27212" y="2360212"/>
            <a:ext cx="2137575" cy="21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027212" y="5017477"/>
            <a:ext cx="265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Arial Black" panose="020B0A04020102020204" pitchFamily="34" charset="0"/>
              </a:rPr>
              <a:t>Vue.js  </a:t>
            </a:r>
            <a:r>
              <a:rPr lang="zh-CN" altLang="en-US" sz="3200" dirty="0" smtClean="0">
                <a:latin typeface="Arial Black" panose="020B0A04020102020204" pitchFamily="34" charset="0"/>
              </a:rPr>
              <a:t>简介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95167" y="6040582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/>
              </a:rPr>
              <a:t>李延</a:t>
            </a:r>
            <a:r>
              <a:rPr lang="zh-CN" altLang="en-US" dirty="0" smtClean="0">
                <a:hlinkClick r:id="rId3"/>
              </a:rPr>
              <a:t>杰</a:t>
            </a:r>
            <a:endParaRPr lang="en-US" altLang="zh-CN" dirty="0" smtClean="0"/>
          </a:p>
          <a:p>
            <a:r>
              <a:rPr lang="en-US" altLang="zh-CN" dirty="0" smtClean="0"/>
              <a:t>2016-06-22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0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82573" y="1067928"/>
            <a:ext cx="6155514" cy="3704646"/>
            <a:chOff x="1471950" y="1973775"/>
            <a:chExt cx="6200099" cy="4081199"/>
          </a:xfrm>
        </p:grpSpPr>
        <p:sp>
          <p:nvSpPr>
            <p:cNvPr id="5" name="Shape 197"/>
            <p:cNvSpPr/>
            <p:nvPr/>
          </p:nvSpPr>
          <p:spPr>
            <a:xfrm>
              <a:off x="1471950" y="1973775"/>
              <a:ext cx="6200099" cy="408119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8"/>
            <p:cNvSpPr/>
            <p:nvPr/>
          </p:nvSpPr>
          <p:spPr>
            <a:xfrm>
              <a:off x="1616925" y="2107575"/>
              <a:ext cx="5921399" cy="8138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9"/>
            <p:cNvSpPr/>
            <p:nvPr/>
          </p:nvSpPr>
          <p:spPr>
            <a:xfrm>
              <a:off x="1639225" y="3021975"/>
              <a:ext cx="3579599" cy="2899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00"/>
            <p:cNvSpPr/>
            <p:nvPr/>
          </p:nvSpPr>
          <p:spPr>
            <a:xfrm>
              <a:off x="5374900" y="3033125"/>
              <a:ext cx="2163299" cy="288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01"/>
            <p:cNvSpPr/>
            <p:nvPr/>
          </p:nvSpPr>
          <p:spPr>
            <a:xfrm>
              <a:off x="1759137" y="3880625"/>
              <a:ext cx="3345300" cy="9032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202"/>
            <p:cNvSpPr/>
            <p:nvPr/>
          </p:nvSpPr>
          <p:spPr>
            <a:xfrm>
              <a:off x="1753612" y="4891675"/>
              <a:ext cx="3345300" cy="9032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203"/>
            <p:cNvSpPr/>
            <p:nvPr/>
          </p:nvSpPr>
          <p:spPr>
            <a:xfrm>
              <a:off x="5491096" y="3490025"/>
              <a:ext cx="597600" cy="5612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204"/>
            <p:cNvSpPr/>
            <p:nvPr/>
          </p:nvSpPr>
          <p:spPr>
            <a:xfrm>
              <a:off x="6157746" y="3490025"/>
              <a:ext cx="597600" cy="5612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05"/>
            <p:cNvSpPr/>
            <p:nvPr/>
          </p:nvSpPr>
          <p:spPr>
            <a:xfrm>
              <a:off x="6824396" y="3490025"/>
              <a:ext cx="597600" cy="5612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207"/>
            <p:cNvSpPr txBox="1"/>
            <p:nvPr/>
          </p:nvSpPr>
          <p:spPr>
            <a:xfrm>
              <a:off x="1694975" y="2107575"/>
              <a:ext cx="7026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Nav</a:t>
              </a:r>
            </a:p>
          </p:txBody>
        </p:sp>
        <p:sp>
          <p:nvSpPr>
            <p:cNvPr id="16" name="Shape 208"/>
            <p:cNvSpPr txBox="1"/>
            <p:nvPr/>
          </p:nvSpPr>
          <p:spPr>
            <a:xfrm>
              <a:off x="1694975" y="3033125"/>
              <a:ext cx="1003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Content</a:t>
              </a:r>
            </a:p>
          </p:txBody>
        </p:sp>
        <p:sp>
          <p:nvSpPr>
            <p:cNvPr id="17" name="Shape 209"/>
            <p:cNvSpPr txBox="1"/>
            <p:nvPr/>
          </p:nvSpPr>
          <p:spPr>
            <a:xfrm>
              <a:off x="1825075" y="3875025"/>
              <a:ext cx="1003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Item</a:t>
              </a:r>
            </a:p>
          </p:txBody>
        </p:sp>
        <p:sp>
          <p:nvSpPr>
            <p:cNvPr id="18" name="Shape 210"/>
            <p:cNvSpPr txBox="1"/>
            <p:nvPr/>
          </p:nvSpPr>
          <p:spPr>
            <a:xfrm>
              <a:off x="5374900" y="3033125"/>
              <a:ext cx="1003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Sidebar</a:t>
              </a:r>
            </a:p>
          </p:txBody>
        </p:sp>
        <p:sp>
          <p:nvSpPr>
            <p:cNvPr id="19" name="Shape 211"/>
            <p:cNvSpPr txBox="1"/>
            <p:nvPr/>
          </p:nvSpPr>
          <p:spPr>
            <a:xfrm>
              <a:off x="5491100" y="3490025"/>
              <a:ext cx="1003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Side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Item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424239" y="3047982"/>
            <a:ext cx="6151778" cy="3686166"/>
            <a:chOff x="1471950" y="1973775"/>
            <a:chExt cx="6200099" cy="4081199"/>
          </a:xfrm>
        </p:grpSpPr>
        <p:sp>
          <p:nvSpPr>
            <p:cNvPr id="21" name="Shape 216"/>
            <p:cNvSpPr/>
            <p:nvPr/>
          </p:nvSpPr>
          <p:spPr>
            <a:xfrm>
              <a:off x="1471950" y="1973775"/>
              <a:ext cx="6200099" cy="408119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17"/>
            <p:cNvSpPr/>
            <p:nvPr/>
          </p:nvSpPr>
          <p:spPr>
            <a:xfrm>
              <a:off x="1616925" y="2107575"/>
              <a:ext cx="5921399" cy="8138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18"/>
            <p:cNvSpPr/>
            <p:nvPr/>
          </p:nvSpPr>
          <p:spPr>
            <a:xfrm>
              <a:off x="1639225" y="3021975"/>
              <a:ext cx="3579599" cy="2899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19"/>
            <p:cNvSpPr/>
            <p:nvPr/>
          </p:nvSpPr>
          <p:spPr>
            <a:xfrm>
              <a:off x="5374900" y="3033125"/>
              <a:ext cx="2163299" cy="288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20"/>
            <p:cNvSpPr/>
            <p:nvPr/>
          </p:nvSpPr>
          <p:spPr>
            <a:xfrm>
              <a:off x="1759137" y="3880625"/>
              <a:ext cx="3345300" cy="9032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21"/>
            <p:cNvSpPr/>
            <p:nvPr/>
          </p:nvSpPr>
          <p:spPr>
            <a:xfrm>
              <a:off x="1753612" y="4891675"/>
              <a:ext cx="3345300" cy="9032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22"/>
            <p:cNvSpPr/>
            <p:nvPr/>
          </p:nvSpPr>
          <p:spPr>
            <a:xfrm>
              <a:off x="5491096" y="3490025"/>
              <a:ext cx="597600" cy="5612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23"/>
            <p:cNvSpPr/>
            <p:nvPr/>
          </p:nvSpPr>
          <p:spPr>
            <a:xfrm>
              <a:off x="6157746" y="3490025"/>
              <a:ext cx="597600" cy="5612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24"/>
            <p:cNvSpPr/>
            <p:nvPr/>
          </p:nvSpPr>
          <p:spPr>
            <a:xfrm>
              <a:off x="6824396" y="3490025"/>
              <a:ext cx="597600" cy="5612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26"/>
            <p:cNvSpPr txBox="1"/>
            <p:nvPr/>
          </p:nvSpPr>
          <p:spPr>
            <a:xfrm>
              <a:off x="1694975" y="2107575"/>
              <a:ext cx="7026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Nav</a:t>
              </a:r>
            </a:p>
          </p:txBody>
        </p:sp>
        <p:sp>
          <p:nvSpPr>
            <p:cNvPr id="32" name="Shape 227"/>
            <p:cNvSpPr txBox="1"/>
            <p:nvPr/>
          </p:nvSpPr>
          <p:spPr>
            <a:xfrm>
              <a:off x="1694975" y="3033125"/>
              <a:ext cx="1003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Content</a:t>
              </a:r>
            </a:p>
          </p:txBody>
        </p:sp>
        <p:sp>
          <p:nvSpPr>
            <p:cNvPr id="33" name="Shape 228"/>
            <p:cNvSpPr txBox="1"/>
            <p:nvPr/>
          </p:nvSpPr>
          <p:spPr>
            <a:xfrm>
              <a:off x="1825075" y="3875025"/>
              <a:ext cx="1003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Item</a:t>
              </a:r>
            </a:p>
          </p:txBody>
        </p:sp>
        <p:sp>
          <p:nvSpPr>
            <p:cNvPr id="34" name="Shape 229"/>
            <p:cNvSpPr txBox="1"/>
            <p:nvPr/>
          </p:nvSpPr>
          <p:spPr>
            <a:xfrm>
              <a:off x="5374900" y="3033125"/>
              <a:ext cx="1003500" cy="278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Sidebar</a:t>
              </a:r>
            </a:p>
          </p:txBody>
        </p:sp>
        <p:sp>
          <p:nvSpPr>
            <p:cNvPr id="35" name="Shape 230"/>
            <p:cNvSpPr/>
            <p:nvPr/>
          </p:nvSpPr>
          <p:spPr>
            <a:xfrm>
              <a:off x="6824390" y="2313379"/>
              <a:ext cx="421499" cy="402300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6" name="Shape 231"/>
            <p:cNvSpPr/>
            <p:nvPr/>
          </p:nvSpPr>
          <p:spPr>
            <a:xfrm>
              <a:off x="4682940" y="3147954"/>
              <a:ext cx="421499" cy="402300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7" name="Shape 232"/>
            <p:cNvSpPr/>
            <p:nvPr/>
          </p:nvSpPr>
          <p:spPr>
            <a:xfrm>
              <a:off x="4559978" y="3964067"/>
              <a:ext cx="421499" cy="402300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8" name="Shape 233"/>
            <p:cNvSpPr/>
            <p:nvPr/>
          </p:nvSpPr>
          <p:spPr>
            <a:xfrm>
              <a:off x="4559965" y="4980480"/>
              <a:ext cx="421499" cy="402300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9" name="Shape 234"/>
            <p:cNvSpPr/>
            <p:nvPr/>
          </p:nvSpPr>
          <p:spPr>
            <a:xfrm>
              <a:off x="7116815" y="3033129"/>
              <a:ext cx="421499" cy="402300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40" name="Shape 235"/>
            <p:cNvSpPr/>
            <p:nvPr/>
          </p:nvSpPr>
          <p:spPr>
            <a:xfrm>
              <a:off x="5579140" y="3569530"/>
              <a:ext cx="421499" cy="402300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41" name="Shape 236"/>
            <p:cNvSpPr/>
            <p:nvPr/>
          </p:nvSpPr>
          <p:spPr>
            <a:xfrm>
              <a:off x="6277965" y="3569530"/>
              <a:ext cx="421499" cy="402300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42" name="Shape 237"/>
            <p:cNvSpPr/>
            <p:nvPr/>
          </p:nvSpPr>
          <p:spPr>
            <a:xfrm>
              <a:off x="6912440" y="3547080"/>
              <a:ext cx="421499" cy="402300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 flipH="1">
            <a:off x="3450486" y="1396632"/>
            <a:ext cx="253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页面由一个个组件构成</a:t>
            </a:r>
            <a:endParaRPr lang="zh-CN" altLang="en-US" dirty="0"/>
          </a:p>
        </p:txBody>
      </p:sp>
      <p:sp>
        <p:nvSpPr>
          <p:cNvPr id="30" name="Shape 225"/>
          <p:cNvSpPr txBox="1"/>
          <p:nvPr/>
        </p:nvSpPr>
        <p:spPr>
          <a:xfrm>
            <a:off x="7352111" y="3168831"/>
            <a:ext cx="3579599" cy="69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每一个组件都可以看做是一个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ViewModel</a:t>
            </a:r>
          </a:p>
        </p:txBody>
      </p:sp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466651" y="210900"/>
            <a:ext cx="10515600" cy="7296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组件化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685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651" y="210900"/>
            <a:ext cx="10515600" cy="7296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组件示例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631297" y="1317830"/>
            <a:ext cx="6186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&lt;div id="example-4"&gt;</a:t>
            </a:r>
          </a:p>
          <a:p>
            <a:r>
              <a:rPr lang="en-US" altLang="zh-CN" dirty="0" smtClean="0"/>
              <a:t>  &lt;</a:t>
            </a:r>
            <a:r>
              <a:rPr lang="en-US" altLang="zh-CN" dirty="0" smtClean="0">
                <a:solidFill>
                  <a:srgbClr val="FF0000"/>
                </a:solidFill>
              </a:rPr>
              <a:t>my-component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="Hello World!"&gt;&lt;/</a:t>
            </a:r>
            <a:r>
              <a:rPr lang="en-US" altLang="zh-CN" dirty="0" smtClean="0">
                <a:solidFill>
                  <a:srgbClr val="FF0000"/>
                </a:solidFill>
              </a:rPr>
              <a:t>my-component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&lt;/div&gt;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810232" y="2912362"/>
            <a:ext cx="52164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 define global </a:t>
            </a:r>
            <a:r>
              <a:rPr lang="en-US" altLang="zh-CN" dirty="0"/>
              <a:t>c</a:t>
            </a:r>
            <a:r>
              <a:rPr lang="en-US" altLang="zh-CN" dirty="0" smtClean="0"/>
              <a:t>omponent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MyComponent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Vue.extend</a:t>
            </a:r>
            <a:r>
              <a:rPr lang="en-US" altLang="zh-CN" dirty="0" smtClean="0"/>
              <a:t>({</a:t>
            </a:r>
          </a:p>
          <a:p>
            <a:r>
              <a:rPr lang="en-US" altLang="zh-CN" dirty="0" smtClean="0"/>
              <a:t>	template: '&lt;p&gt;{{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}}&lt;/p&gt;',</a:t>
            </a:r>
          </a:p>
          <a:p>
            <a:r>
              <a:rPr lang="en-US" altLang="zh-CN" dirty="0" smtClean="0"/>
              <a:t>	props: ['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']</a:t>
            </a:r>
          </a:p>
          <a:p>
            <a:r>
              <a:rPr lang="en-US" altLang="zh-CN" dirty="0" smtClean="0"/>
              <a:t>});</a:t>
            </a:r>
          </a:p>
          <a:p>
            <a:r>
              <a:rPr lang="en-US" altLang="zh-CN" dirty="0" smtClean="0"/>
              <a:t>// </a:t>
            </a:r>
            <a:r>
              <a:rPr lang="en-US" altLang="zh-CN" dirty="0" smtClean="0"/>
              <a:t>register component global</a:t>
            </a:r>
            <a:endParaRPr lang="zh-CN" altLang="en-US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Vue.component</a:t>
            </a:r>
            <a:r>
              <a:rPr lang="en-US" altLang="zh-CN" dirty="0" smtClean="0">
                <a:solidFill>
                  <a:srgbClr val="FF0000"/>
                </a:solidFill>
              </a:rPr>
              <a:t>('my-component', </a:t>
            </a:r>
            <a:r>
              <a:rPr lang="en-US" altLang="zh-CN" dirty="0" err="1" smtClean="0">
                <a:solidFill>
                  <a:srgbClr val="FF0000"/>
                </a:solidFill>
              </a:rPr>
              <a:t>MyComponent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2836" y="5358733"/>
            <a:ext cx="2701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 define VM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</a:t>
            </a:r>
          </a:p>
          <a:p>
            <a:r>
              <a:rPr lang="en-US" altLang="zh-CN" dirty="0" smtClean="0"/>
              <a:t>	el: '#example-4'</a:t>
            </a:r>
          </a:p>
          <a:p>
            <a:r>
              <a:rPr lang="en-US" altLang="zh-CN" dirty="0" smtClean="0"/>
              <a:t>})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81267" y="2912362"/>
            <a:ext cx="5410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define VM and component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el</a:t>
            </a:r>
            <a:r>
              <a:rPr lang="en-US" altLang="zh-CN" dirty="0" smtClean="0"/>
              <a:t>: </a:t>
            </a:r>
            <a:r>
              <a:rPr lang="en-US" altLang="zh-CN" dirty="0" smtClean="0"/>
              <a:t>‘#example-4</a:t>
            </a:r>
            <a:r>
              <a:rPr lang="en-US" altLang="zh-CN" dirty="0" smtClean="0"/>
              <a:t>’,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components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err="1" smtClean="0">
                <a:solidFill>
                  <a:srgbClr val="FF0000"/>
                </a:solidFill>
              </a:rPr>
              <a:t>myComponent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r>
              <a:rPr lang="en-US" altLang="zh-CN" dirty="0" smtClean="0"/>
              <a:t>: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    props</a:t>
            </a:r>
            <a:r>
              <a:rPr lang="en-US" altLang="zh-CN" dirty="0"/>
              <a:t>: ['</a:t>
            </a:r>
            <a:r>
              <a:rPr lang="en-US" altLang="zh-CN" dirty="0" err="1"/>
              <a:t>msg</a:t>
            </a:r>
            <a:r>
              <a:rPr lang="en-US" altLang="zh-CN" dirty="0"/>
              <a:t>'],</a:t>
            </a:r>
          </a:p>
          <a:p>
            <a:r>
              <a:rPr lang="en-US" altLang="zh-CN" dirty="0" smtClean="0"/>
              <a:t>            template</a:t>
            </a:r>
            <a:r>
              <a:rPr lang="en-US" altLang="zh-CN" dirty="0"/>
              <a:t>: '&lt;span&gt;{{ </a:t>
            </a:r>
            <a:r>
              <a:rPr lang="en-US" altLang="zh-CN" dirty="0" err="1"/>
              <a:t>msg</a:t>
            </a:r>
            <a:r>
              <a:rPr lang="en-US" altLang="zh-CN" dirty="0"/>
              <a:t> }}&lt;/span&gt;'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})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0232" y="25430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全局注册组件：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728092" y="25430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局部</a:t>
            </a:r>
            <a:r>
              <a:rPr lang="zh-CN" altLang="en-US" b="1" dirty="0" smtClean="0"/>
              <a:t>注册组件：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82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中指令只负责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的操作，功能比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弱很多。</a:t>
            </a:r>
            <a:endParaRPr lang="en-US" altLang="zh-CN" dirty="0" smtClean="0"/>
          </a:p>
          <a:p>
            <a:r>
              <a:rPr lang="zh-CN" altLang="en-US" dirty="0" smtClean="0"/>
              <a:t>生命周期分三步：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unbind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9051" y="363300"/>
            <a:ext cx="10515600" cy="7296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指令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974543" y="3828117"/>
            <a:ext cx="9804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r>
              <a:rPr lang="en-US" altLang="zh-CN" sz="2400" dirty="0" smtClean="0"/>
              <a:t>ind</a:t>
            </a:r>
            <a:r>
              <a:rPr lang="zh-CN" altLang="en-US" sz="2400" dirty="0" smtClean="0"/>
              <a:t>： 初始化时调用，只调用一次，这时指令绑定到元素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pdate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bind</a:t>
            </a:r>
            <a:r>
              <a:rPr lang="zh-CN" altLang="en-US" sz="2400" dirty="0" smtClean="0"/>
              <a:t>之后即以初始值为参数调用一次，之后绑定值变化时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nbind</a:t>
            </a:r>
            <a:r>
              <a:rPr lang="zh-CN" altLang="en-US" sz="2400" dirty="0" smtClean="0"/>
              <a:t>：元素解绑时调用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74543" y="3277120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定义指令时，主要实现以下三个钩子函数：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702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0536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路由   </a:t>
            </a:r>
            <a:r>
              <a:rPr lang="en-US" altLang="zh-CN" b="1" u="sng" dirty="0" err="1" smtClean="0">
                <a:hlinkClick r:id="rId2"/>
              </a:rPr>
              <a:t>vue</a:t>
            </a:r>
            <a:r>
              <a:rPr lang="en-US" altLang="zh-CN" b="1" u="sng" dirty="0" smtClean="0">
                <a:hlinkClick r:id="rId2"/>
              </a:rPr>
              <a:t>-router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组件 </a:t>
            </a:r>
            <a:r>
              <a:rPr lang="en-US" altLang="zh-CN" b="1" dirty="0" err="1" smtClean="0">
                <a:hlinkClick r:id="rId3"/>
              </a:rPr>
              <a:t>vue</a:t>
            </a:r>
            <a:r>
              <a:rPr lang="en-US" altLang="zh-CN" b="1" dirty="0" smtClean="0">
                <a:hlinkClick r:id="rId3"/>
              </a:rPr>
              <a:t>-animated-list</a:t>
            </a:r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工具函数 </a:t>
            </a:r>
            <a:r>
              <a:rPr lang="en-US" altLang="zh-CN" b="1" u="sng" dirty="0" err="1" smtClean="0">
                <a:hlinkClick r:id="rId4"/>
              </a:rPr>
              <a:t>vue</a:t>
            </a:r>
            <a:r>
              <a:rPr lang="en-US" altLang="zh-CN" b="1" u="sng" dirty="0" smtClean="0">
                <a:hlinkClick r:id="rId4"/>
              </a:rPr>
              <a:t>-resource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打包和发布</a:t>
            </a:r>
            <a:endParaRPr lang="en-US" altLang="zh-CN" dirty="0"/>
          </a:p>
          <a:p>
            <a:pPr marL="0" indent="0">
              <a:buNone/>
            </a:pPr>
            <a:endParaRPr lang="fr-FR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1" y="5167745"/>
            <a:ext cx="874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比较棒的项目：</a:t>
            </a:r>
            <a:endParaRPr lang="fr-FR" altLang="zh-CN" b="1" dirty="0"/>
          </a:p>
          <a:p>
            <a:r>
              <a:rPr lang="en-US" altLang="zh-CN" dirty="0"/>
              <a:t>https://github.com/vuejs/awesome-vue#libraries--plugins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4170218"/>
            <a:ext cx="5460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官方推荐技术栈：</a:t>
            </a:r>
            <a:endParaRPr lang="fr-FR" altLang="zh-CN" b="1" dirty="0" smtClean="0"/>
          </a:p>
          <a:p>
            <a:r>
              <a:rPr lang="fr-FR" altLang="zh-CN" b="1" dirty="0" smtClean="0"/>
              <a:t>Vue </a:t>
            </a:r>
            <a:r>
              <a:rPr lang="fr-FR" altLang="zh-CN" b="1" dirty="0"/>
              <a:t>+ vue-router + vuex + webpack + </a:t>
            </a:r>
            <a:r>
              <a:rPr lang="fr-FR" altLang="zh-CN" b="1" dirty="0" smtClean="0"/>
              <a:t>vue-loader</a:t>
            </a:r>
            <a:endParaRPr lang="fr-FR" altLang="zh-CN" b="1" dirty="0"/>
          </a:p>
        </p:txBody>
      </p:sp>
    </p:spTree>
    <p:extLst>
      <p:ext uri="{BB962C8B-B14F-4D97-AF65-F5344CB8AC3E}">
        <p14:creationId xmlns:p14="http://schemas.microsoft.com/office/powerpoint/2010/main" val="32529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655" y="2840182"/>
            <a:ext cx="10515600" cy="67887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47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2733" y="2461846"/>
            <a:ext cx="6168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Arial Black" panose="020B0A04020102020204" pitchFamily="34" charset="0"/>
              </a:rPr>
              <a:t>数据驱动</a:t>
            </a:r>
            <a:r>
              <a:rPr lang="zh-CN" altLang="en-US" sz="2800" dirty="0" smtClean="0">
                <a:latin typeface="Arial Black" panose="020B0A04020102020204" pitchFamily="34" charset="0"/>
              </a:rPr>
              <a:t> </a:t>
            </a:r>
            <a:r>
              <a:rPr lang="en-US" altLang="zh-CN" sz="2800" dirty="0" smtClean="0">
                <a:latin typeface="Arial Black" panose="020B0A04020102020204" pitchFamily="34" charset="0"/>
              </a:rPr>
              <a:t>+ </a:t>
            </a:r>
            <a:r>
              <a:rPr lang="zh-CN" altLang="en-US" sz="2800" b="1" dirty="0" smtClean="0">
                <a:latin typeface="Arial Black" panose="020B0A04020102020204" pitchFamily="34" charset="0"/>
              </a:rPr>
              <a:t>组件化</a:t>
            </a:r>
            <a:r>
              <a:rPr lang="zh-CN" altLang="en-US" sz="2800" dirty="0" smtClean="0">
                <a:latin typeface="Arial Black" panose="020B0A04020102020204" pitchFamily="34" charset="0"/>
              </a:rPr>
              <a:t> 进行前端界面开发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2733" y="37923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面向</a:t>
            </a:r>
            <a:r>
              <a:rPr lang="zh-CN" altLang="en-US" dirty="0" smtClean="0"/>
              <a:t>视图层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90916" y="37923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成熟的组件较少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22733" y="45025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轻量，性能高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95023" y="521287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方便与其他框架结合使用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90916" y="514359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缺少成熟的大型项目经验积累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67339" y="60294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作者比较活跃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90916" y="4461032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默认不包含路由、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等功能</a:t>
            </a:r>
            <a:endParaRPr lang="zh-CN" altLang="en-US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66651" y="210900"/>
            <a:ext cx="10515600" cy="729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atin typeface="Arial Black" panose="020B0A04020102020204" pitchFamily="34" charset="0"/>
              </a:rPr>
              <a:t>Vue.js  </a:t>
            </a:r>
            <a:r>
              <a:rPr lang="zh-CN" altLang="en-US" sz="3600" dirty="0">
                <a:latin typeface="Arial Black" panose="020B0A04020102020204" pitchFamily="34" charset="0"/>
              </a:rPr>
              <a:t>思想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88124" y="194603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 Vue.js </a:t>
            </a:r>
            <a:r>
              <a:rPr lang="zh-CN" altLang="en-US" dirty="0" smtClean="0"/>
              <a:t>与 </a:t>
            </a:r>
            <a:r>
              <a:rPr lang="en-US" altLang="zh-CN" dirty="0"/>
              <a:t>M</a:t>
            </a:r>
            <a:r>
              <a:rPr lang="en-US" altLang="zh-CN" dirty="0" smtClean="0"/>
              <a:t>VVM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88124" y="3493846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 </a:t>
            </a:r>
            <a:r>
              <a:rPr lang="zh-CN" altLang="en-US" dirty="0" smtClean="0"/>
              <a:t>组件</a:t>
            </a:r>
            <a:r>
              <a:rPr lang="zh-CN" altLang="en-US" dirty="0"/>
              <a:t>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81229" y="268738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 </a:t>
            </a:r>
            <a:r>
              <a:rPr lang="zh-CN" altLang="en-US" dirty="0" smtClean="0"/>
              <a:t>数据驱动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4991" y="416235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 </a:t>
            </a:r>
            <a:r>
              <a:rPr lang="zh-CN" altLang="en-US" dirty="0" smtClean="0"/>
              <a:t>组件示例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04991" y="542311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 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66651" y="210900"/>
            <a:ext cx="10515600" cy="729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/>
              <a:t>提纲：</a:t>
            </a:r>
            <a:endParaRPr lang="zh-CN" altLang="en-US" sz="3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704991" y="48412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 </a:t>
            </a:r>
            <a:r>
              <a:rPr lang="zh-CN" altLang="en-US" dirty="0"/>
              <a:t>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7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4737" y="1409334"/>
            <a:ext cx="8190753" cy="403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990558" y="5370233"/>
            <a:ext cx="2420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id="example-1"&gt;</a:t>
            </a:r>
          </a:p>
          <a:p>
            <a:r>
              <a:rPr lang="en-US" altLang="zh-CN" dirty="0" smtClean="0"/>
              <a:t>  Hello {{ name }}</a:t>
            </a:r>
          </a:p>
          <a:p>
            <a:r>
              <a:rPr lang="en-US" altLang="zh-CN" dirty="0" smtClean="0"/>
              <a:t>&lt;/div&gt;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52596" y="5370233"/>
            <a:ext cx="2690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indexVM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el: ‘#example-1,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data: </a:t>
            </a:r>
            <a:r>
              <a:rPr lang="en-US" altLang="zh-CN" dirty="0" err="1" smtClean="0"/>
              <a:t>indexData</a:t>
            </a:r>
            <a:endParaRPr lang="en-US" altLang="zh-CN" dirty="0" smtClean="0"/>
          </a:p>
          <a:p>
            <a:r>
              <a:rPr lang="en-US" altLang="zh-CN" dirty="0" smtClean="0"/>
              <a:t>})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685225" y="5370233"/>
            <a:ext cx="1888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indexData</a:t>
            </a:r>
            <a:r>
              <a:rPr lang="en-US" altLang="zh-CN" dirty="0" smtClean="0"/>
              <a:t> =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name: 'Vue.js'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726215" y="99697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 action="ppaction://hlinkfile"/>
              </a:rPr>
              <a:t>1.html</a:t>
            </a:r>
            <a:endParaRPr lang="en-US" altLang="zh-CN" dirty="0" smtClean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66651" y="210900"/>
            <a:ext cx="10515600" cy="7296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数据驱动与</a:t>
            </a:r>
            <a:r>
              <a:rPr lang="en-US" altLang="zh-CN" sz="3600" dirty="0" smtClean="0"/>
              <a:t>MVVM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42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en-US" altLang="zh-CN" dirty="0" smtClean="0"/>
              <a:t>. </a:t>
            </a:r>
            <a:r>
              <a:rPr lang="zh-CN" altLang="en-US" dirty="0"/>
              <a:t>数据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en-US" altLang="zh-CN" dirty="0" smtClean="0"/>
              <a:t>(2). </a:t>
            </a:r>
            <a:r>
              <a:rPr lang="zh-CN" altLang="en-US" dirty="0" smtClean="0"/>
              <a:t>表单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en-US" altLang="zh-CN" dirty="0" smtClean="0"/>
              <a:t>. </a:t>
            </a:r>
            <a:r>
              <a:rPr lang="zh-CN" altLang="en-US" dirty="0" smtClean="0"/>
              <a:t>动画效果</a:t>
            </a:r>
            <a:endParaRPr lang="en-US" altLang="zh-CN" dirty="0" smtClean="0"/>
          </a:p>
          <a:p>
            <a:r>
              <a:rPr lang="en-US" altLang="zh-CN" dirty="0" smtClean="0"/>
              <a:t>(4)</a:t>
            </a:r>
            <a:r>
              <a:rPr lang="en-US" altLang="zh-CN" dirty="0" smtClean="0"/>
              <a:t>. </a:t>
            </a:r>
            <a:r>
              <a:rPr lang="zh-CN" altLang="en-US" dirty="0" smtClean="0"/>
              <a:t>消息传递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6651" y="210900"/>
            <a:ext cx="10515600" cy="7296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数据驱动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44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7604"/>
            <a:ext cx="10515600" cy="6991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通过控制</a:t>
            </a:r>
            <a:r>
              <a:rPr lang="en-US" altLang="zh-CN" dirty="0" smtClean="0"/>
              <a:t>model </a:t>
            </a:r>
            <a:r>
              <a:rPr lang="zh-CN" altLang="en-US" dirty="0" smtClean="0"/>
              <a:t>的值来改变视图层数据属性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951343"/>
            <a:ext cx="10515600" cy="69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通过定义</a:t>
            </a:r>
            <a:r>
              <a:rPr lang="en-US" altLang="zh-CN" dirty="0" smtClean="0"/>
              <a:t>VM</a:t>
            </a:r>
            <a:r>
              <a:rPr lang="zh-CN" altLang="en-US" dirty="0" smtClean="0"/>
              <a:t>中方法来改变视图层的动作属性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77461" y="2183761"/>
            <a:ext cx="3421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indexData</a:t>
            </a:r>
            <a:r>
              <a:rPr lang="en-US" altLang="zh-CN" dirty="0" smtClean="0"/>
              <a:t> = {name: 'Vue.js'}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indexVM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</a:t>
            </a:r>
          </a:p>
          <a:p>
            <a:r>
              <a:rPr lang="en-US" altLang="zh-CN" dirty="0" smtClean="0"/>
              <a:t>     el: '#example-1',</a:t>
            </a:r>
          </a:p>
          <a:p>
            <a:r>
              <a:rPr lang="en-US" altLang="zh-CN" dirty="0" smtClean="0"/>
              <a:t>     data: </a:t>
            </a:r>
            <a:r>
              <a:rPr lang="en-US" altLang="zh-CN" dirty="0" err="1" smtClean="0"/>
              <a:t>indexData</a:t>
            </a:r>
            <a:endParaRPr lang="en-US" altLang="zh-CN" dirty="0" smtClean="0"/>
          </a:p>
          <a:p>
            <a:r>
              <a:rPr lang="en-US" altLang="zh-CN" dirty="0" smtClean="0"/>
              <a:t>})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21615" y="2087994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indexVM.name = "</a:t>
            </a:r>
            <a:r>
              <a:rPr lang="en-US" altLang="zh-CN" dirty="0" err="1" smtClean="0"/>
              <a:t>liyj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29193" y="3517288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indexVM</a:t>
            </a:r>
            <a:r>
              <a:rPr lang="en-US" altLang="zh-CN" dirty="0" smtClean="0"/>
              <a:t>.$set(“name , ”</a:t>
            </a:r>
            <a:r>
              <a:rPr lang="en-US" altLang="zh-CN" dirty="0" err="1" smtClean="0"/>
              <a:t>liyj</a:t>
            </a:r>
            <a:r>
              <a:rPr lang="en-US" altLang="zh-CN" dirty="0" smtClean="0"/>
              <a:t>“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13427" y="317282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indexVM.$data.name = "</a:t>
            </a:r>
            <a:r>
              <a:rPr lang="en-US" altLang="zh-CN" dirty="0" err="1" smtClean="0"/>
              <a:t>liyj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21615" y="2796762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/>
                </a:solidFill>
              </a:rPr>
              <a:t>indexVM.$data === </a:t>
            </a:r>
            <a:r>
              <a:rPr lang="en-US" altLang="zh-CN" b="1" dirty="0" err="1" smtClean="0">
                <a:solidFill>
                  <a:schemeClr val="accent5"/>
                </a:solidFill>
              </a:rPr>
              <a:t>indexData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37381" y="2434771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indexData.name = "</a:t>
            </a:r>
            <a:r>
              <a:rPr lang="en-US" altLang="zh-CN" dirty="0" err="1" smtClean="0"/>
              <a:t>liyj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80458" y="4455059"/>
            <a:ext cx="963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d</a:t>
            </a:r>
            <a:r>
              <a:rPr lang="en-US" altLang="zh-CN" dirty="0" smtClean="0">
                <a:solidFill>
                  <a:schemeClr val="accent1"/>
                </a:solidFill>
              </a:rPr>
              <a:t>ata</a:t>
            </a:r>
            <a:r>
              <a:rPr lang="zh-CN" altLang="en-US" dirty="0" smtClean="0">
                <a:solidFill>
                  <a:schemeClr val="accent1"/>
                </a:solidFill>
              </a:rPr>
              <a:t>： </a:t>
            </a:r>
            <a:r>
              <a:rPr lang="en-US" altLang="zh-CN" dirty="0" smtClean="0">
                <a:solidFill>
                  <a:schemeClr val="accent1"/>
                </a:solidFill>
              </a:rPr>
              <a:t>Object</a:t>
            </a:r>
            <a:r>
              <a:rPr lang="zh-CN" altLang="en-US" dirty="0" smtClean="0">
                <a:solidFill>
                  <a:schemeClr val="accent1"/>
                </a:solidFill>
              </a:rPr>
              <a:t>或者</a:t>
            </a:r>
            <a:r>
              <a:rPr lang="en-US" altLang="zh-CN" dirty="0" smtClean="0">
                <a:solidFill>
                  <a:schemeClr val="accent1"/>
                </a:solidFill>
              </a:rPr>
              <a:t>Function</a:t>
            </a:r>
            <a:r>
              <a:rPr lang="zh-CN" altLang="en-US" dirty="0" smtClean="0">
                <a:solidFill>
                  <a:schemeClr val="accent1"/>
                </a:solidFill>
              </a:rPr>
              <a:t>， 数据</a:t>
            </a:r>
            <a:r>
              <a:rPr lang="en-US" altLang="zh-CN" dirty="0" smtClean="0">
                <a:solidFill>
                  <a:schemeClr val="accent1"/>
                </a:solidFill>
              </a:rPr>
              <a:t>model</a:t>
            </a:r>
            <a:r>
              <a:rPr lang="zh-CN" altLang="en-US" dirty="0" smtClean="0">
                <a:solidFill>
                  <a:schemeClr val="accent1"/>
                </a:solidFill>
              </a:rPr>
              <a:t>，</a:t>
            </a:r>
            <a:r>
              <a:rPr lang="en-US" altLang="zh-CN" dirty="0" err="1" smtClean="0">
                <a:solidFill>
                  <a:schemeClr val="accent1"/>
                </a:solidFill>
              </a:rPr>
              <a:t>Vue</a:t>
            </a:r>
            <a:r>
              <a:rPr lang="zh-CN" altLang="en-US" dirty="0" smtClean="0">
                <a:solidFill>
                  <a:schemeClr val="accent1"/>
                </a:solidFill>
              </a:rPr>
              <a:t>实例的数据对象。定义组件时类型为函数，返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   	</a:t>
            </a:r>
            <a:r>
              <a:rPr lang="zh-CN" altLang="en-US" dirty="0" smtClean="0">
                <a:solidFill>
                  <a:schemeClr val="accent1"/>
                </a:solidFill>
              </a:rPr>
              <a:t>回原始数据对象。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0458" y="5044927"/>
            <a:ext cx="991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p</a:t>
            </a:r>
            <a:r>
              <a:rPr lang="en-US" altLang="zh-CN" dirty="0" smtClean="0">
                <a:solidFill>
                  <a:schemeClr val="accent1"/>
                </a:solidFill>
              </a:rPr>
              <a:t>rops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</a:rPr>
              <a:t>Array </a:t>
            </a:r>
            <a:r>
              <a:rPr lang="zh-CN" altLang="en-US" dirty="0" smtClean="0">
                <a:solidFill>
                  <a:schemeClr val="accent1"/>
                </a:solidFill>
              </a:rPr>
              <a:t>或者</a:t>
            </a:r>
            <a:r>
              <a:rPr lang="en-US" altLang="zh-CN" dirty="0" smtClean="0">
                <a:solidFill>
                  <a:schemeClr val="accent1"/>
                </a:solidFill>
              </a:rPr>
              <a:t>Object</a:t>
            </a:r>
            <a:r>
              <a:rPr lang="zh-CN" altLang="en-US" dirty="0" smtClean="0">
                <a:solidFill>
                  <a:schemeClr val="accent1"/>
                </a:solidFill>
              </a:rPr>
              <a:t>， 包含期望使用的父组件数据的属性，用于类型检查、验证，默认值等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0458" y="5445315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</a:t>
            </a:r>
            <a:r>
              <a:rPr lang="en-US" altLang="zh-CN" dirty="0" smtClean="0">
                <a:solidFill>
                  <a:schemeClr val="accent1"/>
                </a:solidFill>
              </a:rPr>
              <a:t>omputed</a:t>
            </a:r>
            <a:r>
              <a:rPr lang="zh-CN" altLang="en-US" dirty="0" smtClean="0">
                <a:solidFill>
                  <a:schemeClr val="accent1"/>
                </a:solidFill>
              </a:rPr>
              <a:t>： </a:t>
            </a:r>
            <a:r>
              <a:rPr lang="en-US" altLang="zh-CN" dirty="0" smtClean="0">
                <a:solidFill>
                  <a:schemeClr val="accent1"/>
                </a:solidFill>
              </a:rPr>
              <a:t>Object</a:t>
            </a:r>
            <a:r>
              <a:rPr lang="zh-CN" altLang="en-US" dirty="0" smtClean="0">
                <a:solidFill>
                  <a:schemeClr val="accent1"/>
                </a:solidFill>
              </a:rPr>
              <a:t>，实例计算属性值。</a:t>
            </a:r>
            <a:r>
              <a:rPr lang="en-US" altLang="zh-CN" dirty="0">
                <a:solidFill>
                  <a:schemeClr val="accent1"/>
                </a:solidFill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</a:rPr>
              <a:t>etter</a:t>
            </a:r>
            <a:r>
              <a:rPr lang="zh-CN" altLang="en-US" dirty="0" smtClean="0">
                <a:solidFill>
                  <a:schemeClr val="accent1"/>
                </a:solidFill>
              </a:rPr>
              <a:t>和</a:t>
            </a:r>
            <a:r>
              <a:rPr lang="en-US" altLang="zh-CN" dirty="0" smtClean="0">
                <a:solidFill>
                  <a:schemeClr val="accent1"/>
                </a:solidFill>
              </a:rPr>
              <a:t>setter</a:t>
            </a:r>
            <a:r>
              <a:rPr lang="zh-CN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</a:rPr>
              <a:t>this</a:t>
            </a:r>
            <a:r>
              <a:rPr lang="zh-CN" altLang="en-US" dirty="0" smtClean="0">
                <a:solidFill>
                  <a:schemeClr val="accent1"/>
                </a:solidFill>
              </a:rPr>
              <a:t>自动绑定到实例。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80458" y="6216275"/>
            <a:ext cx="522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Object,</a:t>
            </a:r>
            <a:r>
              <a:rPr lang="zh-CN" altLang="en-US" dirty="0"/>
              <a:t>键是观察表达式，值是对应回调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480458" y="5835941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m</a:t>
            </a:r>
            <a:r>
              <a:rPr lang="en-US" altLang="zh-CN" dirty="0" smtClean="0">
                <a:solidFill>
                  <a:schemeClr val="accent1"/>
                </a:solidFill>
              </a:rPr>
              <a:t>ethods</a:t>
            </a:r>
            <a:r>
              <a:rPr lang="zh-CN" altLang="en-US" dirty="0" smtClean="0">
                <a:solidFill>
                  <a:schemeClr val="accent1"/>
                </a:solidFill>
              </a:rPr>
              <a:t>： </a:t>
            </a:r>
            <a:r>
              <a:rPr lang="en-US" altLang="zh-CN" dirty="0" smtClean="0">
                <a:solidFill>
                  <a:schemeClr val="accent1"/>
                </a:solidFill>
              </a:rPr>
              <a:t>Object, </a:t>
            </a:r>
            <a:r>
              <a:rPr lang="zh-CN" altLang="en-US" dirty="0" smtClean="0">
                <a:solidFill>
                  <a:schemeClr val="accent1"/>
                </a:solidFill>
              </a:rPr>
              <a:t>实例方法。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26215" y="99697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2</a:t>
            </a:r>
            <a:r>
              <a:rPr lang="en-US" altLang="zh-CN" dirty="0" smtClean="0">
                <a:hlinkClick r:id="rId2" action="ppaction://hlinkfile"/>
              </a:rPr>
              <a:t>.html</a:t>
            </a:r>
            <a:endParaRPr lang="en-US" altLang="zh-CN" dirty="0" smtClean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66651" y="210900"/>
            <a:ext cx="10515600" cy="7296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数据驱动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数据控制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17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2323" y="42203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属性计算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02323" y="2092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数据绑定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97015" y="2074980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模版语法： </a:t>
            </a:r>
            <a:r>
              <a:rPr lang="en-US" altLang="zh-CN" dirty="0" smtClean="0"/>
              <a:t>{{ data }}   {{ data | filter }}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97014" y="2637687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-bind </a:t>
            </a:r>
            <a:r>
              <a:rPr lang="zh-CN" altLang="en-US" dirty="0" smtClean="0"/>
              <a:t>绑定属性： </a:t>
            </a:r>
            <a:r>
              <a:rPr lang="en-US" altLang="zh-CN" dirty="0" err="1" smtClean="0"/>
              <a:t>v-bind:href</a:t>
            </a:r>
            <a:r>
              <a:rPr lang="en-US" altLang="zh-CN" dirty="0" smtClean="0"/>
              <a:t> / :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v-bind:class</a:t>
            </a:r>
            <a:r>
              <a:rPr lang="en-US" altLang="zh-CN" dirty="0" smtClean="0"/>
              <a:t> / :class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97014" y="3224235"/>
            <a:ext cx="621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-on </a:t>
            </a:r>
            <a:r>
              <a:rPr lang="zh-CN" altLang="en-US" dirty="0" smtClean="0"/>
              <a:t>绑定事件： </a:t>
            </a:r>
            <a:r>
              <a:rPr lang="en-US" altLang="zh-CN" dirty="0" err="1" smtClean="0"/>
              <a:t>v-on:click</a:t>
            </a:r>
            <a:r>
              <a:rPr lang="en-US" altLang="zh-CN" dirty="0" smtClean="0"/>
              <a:t> / @click, </a:t>
            </a:r>
            <a:r>
              <a:rPr lang="en-US" altLang="zh-CN" dirty="0" err="1" smtClean="0"/>
              <a:t>v-on:submit</a:t>
            </a:r>
            <a:r>
              <a:rPr lang="en-US" altLang="zh-CN" dirty="0" smtClean="0"/>
              <a:t> / @submit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497014" y="4167547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omputed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02323" y="52577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497014" y="525778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-model </a:t>
            </a:r>
            <a:r>
              <a:rPr lang="zh-CN" altLang="en-US" dirty="0" smtClean="0"/>
              <a:t>双向数据绑定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726215" y="99697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3</a:t>
            </a:r>
            <a:r>
              <a:rPr lang="en-US" altLang="zh-CN" dirty="0" smtClean="0">
                <a:hlinkClick r:id="rId2" action="ppaction://hlinkfile"/>
              </a:rPr>
              <a:t>.html</a:t>
            </a:r>
            <a:endParaRPr lang="en-US" altLang="zh-CN" dirty="0" smtClean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66651" y="210900"/>
            <a:ext cx="10515600" cy="7296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数据驱动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表单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276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7914"/>
            <a:ext cx="10515600" cy="9320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在目标元素上使用</a:t>
            </a:r>
            <a:r>
              <a:rPr lang="en-US" altLang="zh-CN" dirty="0" smtClean="0"/>
              <a:t>transition</a:t>
            </a:r>
            <a:r>
              <a:rPr lang="zh-CN" altLang="en-US" dirty="0" smtClean="0"/>
              <a:t>属性可以应用过渡效果。可以使用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过度效果或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过渡效果。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34141" y="242819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JS</a:t>
            </a:r>
            <a:r>
              <a:rPr lang="zh-CN" altLang="en-US" dirty="0" smtClean="0">
                <a:solidFill>
                  <a:srgbClr val="00B050"/>
                </a:solidFill>
              </a:rPr>
              <a:t>过渡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6256" y="242819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</a:rPr>
              <a:t>过渡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2959785"/>
            <a:ext cx="72058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id="example-6"&gt;</a:t>
            </a:r>
          </a:p>
          <a:p>
            <a:r>
              <a:rPr lang="en-US" altLang="zh-CN" dirty="0" smtClean="0"/>
              <a:t>	&lt;div v-if="show" transition="</a:t>
            </a:r>
            <a:r>
              <a:rPr lang="en-US" altLang="zh-CN" dirty="0" smtClean="0">
                <a:solidFill>
                  <a:srgbClr val="FF0000"/>
                </a:solidFill>
              </a:rPr>
              <a:t>expand</a:t>
            </a:r>
            <a:r>
              <a:rPr lang="en-US" altLang="zh-CN" dirty="0" smtClean="0"/>
              <a:t>"&gt;{{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}}&lt;/div&gt;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	&lt;div v-if="show" </a:t>
            </a:r>
            <a:r>
              <a:rPr lang="en-US" altLang="zh-CN" dirty="0" smtClean="0">
                <a:solidFill>
                  <a:srgbClr val="FF0000"/>
                </a:solidFill>
              </a:rPr>
              <a:t>:transition</a:t>
            </a:r>
            <a:r>
              <a:rPr lang="en-US" altLang="zh-CN" dirty="0" smtClean="0"/>
              <a:t>="</a:t>
            </a:r>
            <a:r>
              <a:rPr lang="en-US" altLang="zh-CN" dirty="0" err="1" smtClean="0">
                <a:solidFill>
                  <a:srgbClr val="FF0000"/>
                </a:solidFill>
              </a:rPr>
              <a:t>transitionName</a:t>
            </a:r>
            <a:r>
              <a:rPr lang="en-US" altLang="zh-CN" dirty="0" smtClean="0"/>
              <a:t>"&gt;{{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}}&lt;/div&gt;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	&lt;div v-if="show" transition="</a:t>
            </a:r>
            <a:r>
              <a:rPr lang="en-US" altLang="zh-CN" dirty="0" smtClean="0">
                <a:solidFill>
                  <a:srgbClr val="FF0000"/>
                </a:solidFill>
              </a:rPr>
              <a:t>bounce</a:t>
            </a:r>
            <a:r>
              <a:rPr lang="en-US" altLang="zh-CN" dirty="0" smtClean="0"/>
              <a:t>"&gt;{{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}}&lt;/div&gt;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	&lt;div v-if="show" transition="</a:t>
            </a:r>
            <a:r>
              <a:rPr lang="en-US" altLang="zh-CN" dirty="0" smtClean="0">
                <a:solidFill>
                  <a:srgbClr val="00B050"/>
                </a:solidFill>
              </a:rPr>
              <a:t>fade</a:t>
            </a:r>
            <a:r>
              <a:rPr lang="en-US" altLang="zh-CN" dirty="0" smtClean="0"/>
              <a:t>"&gt;{{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}}&lt;/div&gt;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	&lt;button @click="show=!show"&gt;Toggle&lt;/button&gt;</a:t>
            </a:r>
          </a:p>
          <a:p>
            <a:r>
              <a:rPr lang="en-US" altLang="zh-CN" dirty="0" smtClean="0"/>
              <a:t>&lt;/div&gt;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00571" y="312057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expand</a:t>
            </a:r>
            <a:r>
              <a:rPr lang="zh-CN" altLang="en-US" dirty="0" smtClean="0"/>
              <a:t>对应的入和出的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00571" y="3701139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可以通过自定义类名的方式来定义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00571" y="4325246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通过设置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帧动画实现动画效果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26933" y="4920325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JS</a:t>
            </a:r>
            <a:r>
              <a:rPr lang="zh-CN" altLang="en-US" dirty="0" smtClean="0"/>
              <a:t>动画实现动画效果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226933" y="5892800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-enter</a:t>
            </a:r>
            <a:endParaRPr lang="zh-CN" altLang="en-US" sz="3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79503" y="5907314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-leave</a:t>
            </a:r>
            <a:endParaRPr lang="zh-CN" altLang="en-US" sz="32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9726215" y="99697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4.html</a:t>
            </a:r>
            <a:endParaRPr lang="en-US" altLang="zh-CN" dirty="0" smtClean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66651" y="210900"/>
            <a:ext cx="10515600" cy="7296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数据驱动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动画效果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2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30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组件之间作用域是孤立的</a:t>
            </a:r>
            <a:endParaRPr lang="en-US" altLang="zh-CN" sz="2000" dirty="0" smtClean="0"/>
          </a:p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父组件可以通过</a:t>
            </a:r>
            <a:r>
              <a:rPr lang="en-US" altLang="zh-CN" sz="2000" dirty="0" smtClean="0"/>
              <a:t>props </a:t>
            </a:r>
            <a:r>
              <a:rPr lang="zh-CN" altLang="en-US" sz="2000" dirty="0" smtClean="0"/>
              <a:t>传递数据到子</a:t>
            </a:r>
            <a:r>
              <a:rPr lang="zh-CN" altLang="en-US" sz="2000" dirty="0" smtClean="0"/>
              <a:t>组件</a:t>
            </a:r>
            <a:endParaRPr lang="en-US" altLang="zh-CN" sz="2000" dirty="0" smtClean="0"/>
          </a:p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子组件可以通过 </a:t>
            </a:r>
            <a:r>
              <a:rPr lang="en-US" altLang="zh-CN" sz="2000" dirty="0" err="1" smtClean="0"/>
              <a:t>this.$parent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和 </a:t>
            </a:r>
            <a:r>
              <a:rPr lang="en-US" altLang="zh-CN" sz="2000" dirty="0" err="1" smtClean="0"/>
              <a:t>this.$root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来访问父组件和根实例，但是尽量避免这样做</a:t>
            </a:r>
            <a:endParaRPr lang="en-US" altLang="zh-CN" sz="2000" dirty="0" smtClean="0"/>
          </a:p>
          <a:p>
            <a:r>
              <a:rPr lang="en-US" altLang="zh-CN" sz="2000" dirty="0" smtClean="0"/>
              <a:t>4. </a:t>
            </a:r>
            <a:r>
              <a:rPr lang="zh-CN" altLang="en-US" sz="2000" dirty="0" smtClean="0"/>
              <a:t>子组件可以通过</a:t>
            </a:r>
            <a:r>
              <a:rPr lang="zh-CN" altLang="en-US" sz="2000" dirty="0" smtClean="0"/>
              <a:t>事件和父组件通信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9726215" y="99697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5.html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367141" y="3394364"/>
            <a:ext cx="6089073" cy="3020291"/>
            <a:chOff x="6333751" y="2181496"/>
            <a:chExt cx="6439693" cy="3655270"/>
          </a:xfrm>
        </p:grpSpPr>
        <p:sp>
          <p:nvSpPr>
            <p:cNvPr id="6" name="Shape 304"/>
            <p:cNvSpPr/>
            <p:nvPr/>
          </p:nvSpPr>
          <p:spPr>
            <a:xfrm>
              <a:off x="7832442" y="2181496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7" name="Shape 305"/>
            <p:cNvSpPr/>
            <p:nvPr/>
          </p:nvSpPr>
          <p:spPr>
            <a:xfrm>
              <a:off x="6333751" y="3748161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8" name="Shape 306"/>
            <p:cNvSpPr/>
            <p:nvPr/>
          </p:nvSpPr>
          <p:spPr>
            <a:xfrm>
              <a:off x="7696501" y="3748161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9" name="Shape 307"/>
            <p:cNvSpPr/>
            <p:nvPr/>
          </p:nvSpPr>
          <p:spPr>
            <a:xfrm>
              <a:off x="9195193" y="3748161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0" name="Shape 308"/>
            <p:cNvSpPr/>
            <p:nvPr/>
          </p:nvSpPr>
          <p:spPr>
            <a:xfrm>
              <a:off x="7034059" y="5119167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1" name="Shape 309"/>
            <p:cNvSpPr/>
            <p:nvPr/>
          </p:nvSpPr>
          <p:spPr>
            <a:xfrm>
              <a:off x="7786013" y="5119167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2" name="Shape 310"/>
            <p:cNvSpPr/>
            <p:nvPr/>
          </p:nvSpPr>
          <p:spPr>
            <a:xfrm>
              <a:off x="8975137" y="5119167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3" name="Shape 311"/>
            <p:cNvSpPr/>
            <p:nvPr/>
          </p:nvSpPr>
          <p:spPr>
            <a:xfrm>
              <a:off x="9727092" y="5119167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4" name="Shape 312"/>
            <p:cNvSpPr/>
            <p:nvPr/>
          </p:nvSpPr>
          <p:spPr>
            <a:xfrm>
              <a:off x="10479046" y="5119167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15" name="Shape 313"/>
            <p:cNvCxnSpPr>
              <a:stCxn id="6" idx="3"/>
              <a:endCxn id="7" idx="0"/>
            </p:cNvCxnSpPr>
            <p:nvPr/>
          </p:nvCxnSpPr>
          <p:spPr>
            <a:xfrm rot="5400000">
              <a:off x="7034592" y="2663896"/>
              <a:ext cx="849000" cy="13194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rgbClr val="D9D9D9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314"/>
            <p:cNvCxnSpPr>
              <a:stCxn id="6" idx="3"/>
              <a:endCxn id="8" idx="0"/>
            </p:cNvCxnSpPr>
            <p:nvPr/>
          </p:nvCxnSpPr>
          <p:spPr>
            <a:xfrm rot="-5400000" flipH="1">
              <a:off x="7716042" y="3301846"/>
              <a:ext cx="849000" cy="435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rgbClr val="D9D9D9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315"/>
            <p:cNvCxnSpPr>
              <a:stCxn id="6" idx="3"/>
              <a:endCxn id="9" idx="0"/>
            </p:cNvCxnSpPr>
            <p:nvPr/>
          </p:nvCxnSpPr>
          <p:spPr>
            <a:xfrm rot="-5400000" flipH="1">
              <a:off x="8465442" y="2552446"/>
              <a:ext cx="849000" cy="15423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rgbClr val="CC0000"/>
              </a:solidFill>
              <a:prstDash val="dot"/>
              <a:round/>
              <a:headEnd type="triangle" w="lg" len="lg"/>
              <a:tailEnd type="none" w="lg" len="lg"/>
            </a:ln>
          </p:spPr>
        </p:cxnSp>
        <p:cxnSp>
          <p:nvCxnSpPr>
            <p:cNvPr id="18" name="Shape 316"/>
            <p:cNvCxnSpPr>
              <a:stCxn id="8" idx="3"/>
              <a:endCxn id="10" idx="0"/>
            </p:cNvCxnSpPr>
            <p:nvPr/>
          </p:nvCxnSpPr>
          <p:spPr>
            <a:xfrm rot="5400000">
              <a:off x="7414651" y="4550961"/>
              <a:ext cx="653400" cy="483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D9D9D9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317"/>
            <p:cNvCxnSpPr>
              <a:stCxn id="8" idx="3"/>
              <a:endCxn id="11" idx="0"/>
            </p:cNvCxnSpPr>
            <p:nvPr/>
          </p:nvCxnSpPr>
          <p:spPr>
            <a:xfrm rot="-5400000" flipH="1">
              <a:off x="7790551" y="4658061"/>
              <a:ext cx="653400" cy="268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D9D9D9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318"/>
            <p:cNvCxnSpPr>
              <a:stCxn id="9" idx="3"/>
              <a:endCxn id="12" idx="0"/>
            </p:cNvCxnSpPr>
            <p:nvPr/>
          </p:nvCxnSpPr>
          <p:spPr>
            <a:xfrm rot="5400000">
              <a:off x="9134443" y="4772061"/>
              <a:ext cx="653400" cy="40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D9D9D9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319"/>
            <p:cNvCxnSpPr>
              <a:stCxn id="9" idx="3"/>
              <a:endCxn id="13" idx="0"/>
            </p:cNvCxnSpPr>
            <p:nvPr/>
          </p:nvCxnSpPr>
          <p:spPr>
            <a:xfrm rot="-5400000" flipH="1">
              <a:off x="9510493" y="4436811"/>
              <a:ext cx="653400" cy="711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D9D9D9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320"/>
            <p:cNvCxnSpPr>
              <a:stCxn id="9" idx="3"/>
              <a:endCxn id="14" idx="0"/>
            </p:cNvCxnSpPr>
            <p:nvPr/>
          </p:nvCxnSpPr>
          <p:spPr>
            <a:xfrm rot="-5400000" flipH="1">
              <a:off x="9886543" y="4060761"/>
              <a:ext cx="653400" cy="14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dot"/>
              <a:round/>
              <a:headEnd type="triangle" w="lg" len="lg"/>
              <a:tailEnd type="none" w="lg" len="lg"/>
            </a:ln>
          </p:spPr>
        </p:cxnSp>
        <p:sp>
          <p:nvSpPr>
            <p:cNvPr id="23" name="Shape 321"/>
            <p:cNvSpPr txBox="1"/>
            <p:nvPr/>
          </p:nvSpPr>
          <p:spPr>
            <a:xfrm>
              <a:off x="11231144" y="5207625"/>
              <a:ext cx="1542300" cy="390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$dispatch()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50491" y="3241967"/>
            <a:ext cx="4897394" cy="3255817"/>
            <a:chOff x="442905" y="2181496"/>
            <a:chExt cx="4897394" cy="3655270"/>
          </a:xfrm>
        </p:grpSpPr>
        <p:sp>
          <p:nvSpPr>
            <p:cNvPr id="25" name="Shape 327"/>
            <p:cNvSpPr/>
            <p:nvPr/>
          </p:nvSpPr>
          <p:spPr>
            <a:xfrm>
              <a:off x="1941596" y="2181496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6" name="Shape 328"/>
            <p:cNvSpPr/>
            <p:nvPr/>
          </p:nvSpPr>
          <p:spPr>
            <a:xfrm>
              <a:off x="442905" y="3748161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7" name="Shape 329"/>
            <p:cNvSpPr/>
            <p:nvPr/>
          </p:nvSpPr>
          <p:spPr>
            <a:xfrm>
              <a:off x="1805655" y="3748161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8" name="Shape 330"/>
            <p:cNvSpPr/>
            <p:nvPr/>
          </p:nvSpPr>
          <p:spPr>
            <a:xfrm>
              <a:off x="3304347" y="3748161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9" name="Shape 331"/>
            <p:cNvSpPr/>
            <p:nvPr/>
          </p:nvSpPr>
          <p:spPr>
            <a:xfrm>
              <a:off x="1143213" y="5119167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0" name="Shape 332"/>
            <p:cNvSpPr/>
            <p:nvPr/>
          </p:nvSpPr>
          <p:spPr>
            <a:xfrm>
              <a:off x="1895167" y="5119167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1" name="Shape 333"/>
            <p:cNvSpPr/>
            <p:nvPr/>
          </p:nvSpPr>
          <p:spPr>
            <a:xfrm>
              <a:off x="3084291" y="5119167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2" name="Shape 334"/>
            <p:cNvSpPr/>
            <p:nvPr/>
          </p:nvSpPr>
          <p:spPr>
            <a:xfrm>
              <a:off x="3836246" y="5119167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3" name="Shape 335"/>
            <p:cNvSpPr/>
            <p:nvPr/>
          </p:nvSpPr>
          <p:spPr>
            <a:xfrm>
              <a:off x="4588200" y="5119167"/>
              <a:ext cx="752099" cy="717599"/>
            </a:xfrm>
            <a:prstGeom prst="cube">
              <a:avLst>
                <a:gd name="adj" fmla="val 25000"/>
              </a:avLst>
            </a:prstGeom>
            <a:solidFill>
              <a:srgbClr val="42B98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34" name="Shape 336"/>
            <p:cNvCxnSpPr>
              <a:stCxn id="25" idx="3"/>
              <a:endCxn id="26" idx="0"/>
            </p:cNvCxnSpPr>
            <p:nvPr/>
          </p:nvCxnSpPr>
          <p:spPr>
            <a:xfrm rot="5400000">
              <a:off x="1143746" y="2663896"/>
              <a:ext cx="849000" cy="13194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rgbClr val="CC0000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337"/>
            <p:cNvCxnSpPr>
              <a:stCxn id="25" idx="3"/>
              <a:endCxn id="27" idx="0"/>
            </p:cNvCxnSpPr>
            <p:nvPr/>
          </p:nvCxnSpPr>
          <p:spPr>
            <a:xfrm rot="-5400000" flipH="1">
              <a:off x="1825196" y="3301846"/>
              <a:ext cx="849000" cy="435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rgbClr val="CC0000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cxnSp>
          <p:nvCxnSpPr>
            <p:cNvPr id="36" name="Shape 338"/>
            <p:cNvCxnSpPr>
              <a:stCxn id="25" idx="3"/>
              <a:endCxn id="28" idx="0"/>
            </p:cNvCxnSpPr>
            <p:nvPr/>
          </p:nvCxnSpPr>
          <p:spPr>
            <a:xfrm rot="-5400000" flipH="1">
              <a:off x="2574596" y="2552446"/>
              <a:ext cx="849000" cy="15423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rgbClr val="CC0000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cxnSp>
          <p:nvCxnSpPr>
            <p:cNvPr id="37" name="Shape 339"/>
            <p:cNvCxnSpPr>
              <a:stCxn id="27" idx="3"/>
              <a:endCxn id="29" idx="0"/>
            </p:cNvCxnSpPr>
            <p:nvPr/>
          </p:nvCxnSpPr>
          <p:spPr>
            <a:xfrm rot="5400000">
              <a:off x="1523805" y="4550961"/>
              <a:ext cx="653400" cy="483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cxnSp>
          <p:nvCxnSpPr>
            <p:cNvPr id="38" name="Shape 340"/>
            <p:cNvCxnSpPr>
              <a:stCxn id="27" idx="3"/>
              <a:endCxn id="30" idx="0"/>
            </p:cNvCxnSpPr>
            <p:nvPr/>
          </p:nvCxnSpPr>
          <p:spPr>
            <a:xfrm rot="-5400000" flipH="1">
              <a:off x="1899705" y="4658061"/>
              <a:ext cx="653400" cy="268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cxnSp>
          <p:nvCxnSpPr>
            <p:cNvPr id="39" name="Shape 341"/>
            <p:cNvCxnSpPr>
              <a:stCxn id="28" idx="3"/>
              <a:endCxn id="31" idx="0"/>
            </p:cNvCxnSpPr>
            <p:nvPr/>
          </p:nvCxnSpPr>
          <p:spPr>
            <a:xfrm rot="5400000">
              <a:off x="3243597" y="4772061"/>
              <a:ext cx="653400" cy="408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cxnSp>
          <p:nvCxnSpPr>
            <p:cNvPr id="40" name="Shape 342"/>
            <p:cNvCxnSpPr>
              <a:stCxn id="28" idx="3"/>
              <a:endCxn id="32" idx="0"/>
            </p:cNvCxnSpPr>
            <p:nvPr/>
          </p:nvCxnSpPr>
          <p:spPr>
            <a:xfrm rot="-5400000" flipH="1">
              <a:off x="3619647" y="4436811"/>
              <a:ext cx="653400" cy="711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cxnSp>
          <p:nvCxnSpPr>
            <p:cNvPr id="41" name="Shape 343"/>
            <p:cNvCxnSpPr>
              <a:stCxn id="28" idx="3"/>
              <a:endCxn id="33" idx="0"/>
            </p:cNvCxnSpPr>
            <p:nvPr/>
          </p:nvCxnSpPr>
          <p:spPr>
            <a:xfrm rot="-5400000" flipH="1">
              <a:off x="3995697" y="4060761"/>
              <a:ext cx="653400" cy="14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sp>
          <p:nvSpPr>
            <p:cNvPr id="42" name="Shape 344"/>
            <p:cNvSpPr txBox="1"/>
            <p:nvPr/>
          </p:nvSpPr>
          <p:spPr>
            <a:xfrm>
              <a:off x="2799148" y="2274850"/>
              <a:ext cx="1789052" cy="3276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$broadcast()</a:t>
              </a:r>
            </a:p>
          </p:txBody>
        </p:sp>
      </p:grpSp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466651" y="210900"/>
            <a:ext cx="10515600" cy="7296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数据驱动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数据传递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70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756</Words>
  <Application>Microsoft Office PowerPoint</Application>
  <PresentationFormat>宽屏</PresentationFormat>
  <Paragraphs>156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Source Code Pro</vt:lpstr>
      <vt:lpstr>Source Sans Pro</vt:lpstr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数据驱动与MVVM</vt:lpstr>
      <vt:lpstr>数据驱动</vt:lpstr>
      <vt:lpstr>数据驱动-数据控制</vt:lpstr>
      <vt:lpstr>数据驱动-表单</vt:lpstr>
      <vt:lpstr>数据驱动-动画效果</vt:lpstr>
      <vt:lpstr>数据驱动-数据传递</vt:lpstr>
      <vt:lpstr>组件化</vt:lpstr>
      <vt:lpstr>组件示例</vt:lpstr>
      <vt:lpstr>指令</vt:lpstr>
      <vt:lpstr>扩展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yanjie</dc:creator>
  <cp:lastModifiedBy>yanjie</cp:lastModifiedBy>
  <cp:revision>194</cp:revision>
  <dcterms:created xsi:type="dcterms:W3CDTF">2016-06-20T02:13:13Z</dcterms:created>
  <dcterms:modified xsi:type="dcterms:W3CDTF">2016-06-22T08:44:04Z</dcterms:modified>
</cp:coreProperties>
</file>