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9" r:id="rId4"/>
    <p:sldId id="270" r:id="rId5"/>
    <p:sldId id="271" r:id="rId6"/>
    <p:sldId id="272" r:id="rId7"/>
    <p:sldId id="258" r:id="rId8"/>
    <p:sldId id="259" r:id="rId9"/>
    <p:sldId id="260" r:id="rId10"/>
    <p:sldId id="261" r:id="rId11"/>
    <p:sldId id="262" r:id="rId12"/>
    <p:sldId id="264" r:id="rId13"/>
    <p:sldId id="263" r:id="rId14"/>
    <p:sldId id="265" r:id="rId15"/>
    <p:sldId id="266" r:id="rId16"/>
    <p:sldId id="273" r:id="rId17"/>
    <p:sldId id="267"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9/23/2024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9/23/2024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9/23/2024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C33DF-0D4E-AF76-F0AE-15C40DD8C3FD}"/>
              </a:ext>
            </a:extLst>
          </p:cNvPr>
          <p:cNvSpPr>
            <a:spLocks noGrp="1"/>
          </p:cNvSpPr>
          <p:nvPr>
            <p:ph type="ctrTitle"/>
          </p:nvPr>
        </p:nvSpPr>
        <p:spPr/>
        <p:txBody>
          <a:bodyPr>
            <a:normAutofit fontScale="90000"/>
          </a:bodyPr>
          <a:lstStyle/>
          <a:p>
            <a:r>
              <a:rPr lang="en-IN" dirty="0"/>
              <a:t>SQL PROJECT – Library management system</a:t>
            </a:r>
            <a:endParaRPr lang="en-US" dirty="0"/>
          </a:p>
        </p:txBody>
      </p:sp>
      <p:sp>
        <p:nvSpPr>
          <p:cNvPr id="3" name="Subtitle 2">
            <a:extLst>
              <a:ext uri="{FF2B5EF4-FFF2-40B4-BE49-F238E27FC236}">
                <a16:creationId xmlns:a16="http://schemas.microsoft.com/office/drawing/2014/main" id="{C81AEDAF-1002-0F94-F6CC-F2F69EE4F3EC}"/>
              </a:ext>
            </a:extLst>
          </p:cNvPr>
          <p:cNvSpPr>
            <a:spLocks noGrp="1"/>
          </p:cNvSpPr>
          <p:nvPr>
            <p:ph type="subTitle" idx="1"/>
          </p:nvPr>
        </p:nvSpPr>
        <p:spPr>
          <a:xfrm>
            <a:off x="8572500" y="3531204"/>
            <a:ext cx="2482352" cy="2660046"/>
          </a:xfrm>
        </p:spPr>
        <p:txBody>
          <a:bodyPr>
            <a:normAutofit/>
          </a:bodyPr>
          <a:lstStyle/>
          <a:p>
            <a:r>
              <a:rPr lang="en-IN" dirty="0" err="1"/>
              <a:t>Liyon</a:t>
            </a:r>
            <a:r>
              <a:rPr lang="en-IN" dirty="0"/>
              <a:t> Sebastian</a:t>
            </a:r>
          </a:p>
          <a:p>
            <a:r>
              <a:rPr lang="en-IN" dirty="0"/>
              <a:t>Data analytics</a:t>
            </a:r>
          </a:p>
          <a:p>
            <a:r>
              <a:rPr lang="en-IN" dirty="0" err="1"/>
              <a:t>Edubridge</a:t>
            </a:r>
            <a:r>
              <a:rPr lang="en-IN" dirty="0"/>
              <a:t> india</a:t>
            </a:r>
            <a:endParaRPr lang="en-US" dirty="0"/>
          </a:p>
        </p:txBody>
      </p:sp>
    </p:spTree>
    <p:extLst>
      <p:ext uri="{BB962C8B-B14F-4D97-AF65-F5344CB8AC3E}">
        <p14:creationId xmlns:p14="http://schemas.microsoft.com/office/powerpoint/2010/main" val="556025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33C16-4C53-1F74-9512-873067AA7735}"/>
              </a:ext>
            </a:extLst>
          </p:cNvPr>
          <p:cNvSpPr>
            <a:spLocks noGrp="1"/>
          </p:cNvSpPr>
          <p:nvPr>
            <p:ph type="title"/>
          </p:nvPr>
        </p:nvSpPr>
        <p:spPr/>
        <p:txBody>
          <a:bodyPr/>
          <a:lstStyle/>
          <a:p>
            <a:r>
              <a:rPr lang="en-IN" dirty="0"/>
              <a:t>4. Finding the most borrowed genre.</a:t>
            </a:r>
            <a:endParaRPr lang="en-US" dirty="0"/>
          </a:p>
        </p:txBody>
      </p:sp>
      <p:pic>
        <p:nvPicPr>
          <p:cNvPr id="4" name="Picture 3">
            <a:extLst>
              <a:ext uri="{FF2B5EF4-FFF2-40B4-BE49-F238E27FC236}">
                <a16:creationId xmlns:a16="http://schemas.microsoft.com/office/drawing/2014/main" id="{858B4E07-3376-964B-6B06-83C36E4FD85B}"/>
              </a:ext>
            </a:extLst>
          </p:cNvPr>
          <p:cNvPicPr>
            <a:picLocks noChangeAspect="1"/>
          </p:cNvPicPr>
          <p:nvPr/>
        </p:nvPicPr>
        <p:blipFill>
          <a:blip r:embed="rId2"/>
          <a:stretch>
            <a:fillRect/>
          </a:stretch>
        </p:blipFill>
        <p:spPr>
          <a:xfrm>
            <a:off x="435460" y="1853754"/>
            <a:ext cx="11100175" cy="5004246"/>
          </a:xfrm>
          <a:prstGeom prst="rect">
            <a:avLst/>
          </a:prstGeom>
        </p:spPr>
      </p:pic>
    </p:spTree>
    <p:extLst>
      <p:ext uri="{BB962C8B-B14F-4D97-AF65-F5344CB8AC3E}">
        <p14:creationId xmlns:p14="http://schemas.microsoft.com/office/powerpoint/2010/main" val="3795879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81855-BF39-50BB-9A90-DD83EE6081BC}"/>
              </a:ext>
            </a:extLst>
          </p:cNvPr>
          <p:cNvSpPr>
            <a:spLocks noGrp="1"/>
          </p:cNvSpPr>
          <p:nvPr>
            <p:ph type="title"/>
          </p:nvPr>
        </p:nvSpPr>
        <p:spPr/>
        <p:txBody>
          <a:bodyPr/>
          <a:lstStyle/>
          <a:p>
            <a:r>
              <a:rPr lang="en-IN" dirty="0"/>
              <a:t>5. List of  overdue books that haven’t returned on time (max 18 days).</a:t>
            </a:r>
            <a:endParaRPr lang="en-US" dirty="0"/>
          </a:p>
        </p:txBody>
      </p:sp>
      <p:pic>
        <p:nvPicPr>
          <p:cNvPr id="4" name="Content Placeholder 3">
            <a:extLst>
              <a:ext uri="{FF2B5EF4-FFF2-40B4-BE49-F238E27FC236}">
                <a16:creationId xmlns:a16="http://schemas.microsoft.com/office/drawing/2014/main" id="{32CCB9A1-2255-D7B8-BEC7-1519F42F7B58}"/>
              </a:ext>
            </a:extLst>
          </p:cNvPr>
          <p:cNvPicPr>
            <a:picLocks noGrp="1" noChangeAspect="1"/>
          </p:cNvPicPr>
          <p:nvPr>
            <p:ph idx="1"/>
          </p:nvPr>
        </p:nvPicPr>
        <p:blipFill>
          <a:blip r:embed="rId2"/>
          <a:stretch>
            <a:fillRect/>
          </a:stretch>
        </p:blipFill>
        <p:spPr>
          <a:xfrm>
            <a:off x="1451579" y="1853754"/>
            <a:ext cx="9322009" cy="4908996"/>
          </a:xfrm>
        </p:spPr>
      </p:pic>
    </p:spTree>
    <p:extLst>
      <p:ext uri="{BB962C8B-B14F-4D97-AF65-F5344CB8AC3E}">
        <p14:creationId xmlns:p14="http://schemas.microsoft.com/office/powerpoint/2010/main" val="3908586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6ECA7-67AC-7E96-AD7F-BB7020C84AD1}"/>
              </a:ext>
            </a:extLst>
          </p:cNvPr>
          <p:cNvSpPr>
            <a:spLocks noGrp="1"/>
          </p:cNvSpPr>
          <p:nvPr>
            <p:ph type="title"/>
          </p:nvPr>
        </p:nvSpPr>
        <p:spPr/>
        <p:txBody>
          <a:bodyPr/>
          <a:lstStyle/>
          <a:p>
            <a:r>
              <a:rPr lang="en-IN" dirty="0"/>
              <a:t>6. Find members who have borrowed 'The Hobbit'.</a:t>
            </a:r>
            <a:endParaRPr lang="en-US" dirty="0"/>
          </a:p>
        </p:txBody>
      </p:sp>
      <p:pic>
        <p:nvPicPr>
          <p:cNvPr id="4" name="Picture 3">
            <a:extLst>
              <a:ext uri="{FF2B5EF4-FFF2-40B4-BE49-F238E27FC236}">
                <a16:creationId xmlns:a16="http://schemas.microsoft.com/office/drawing/2014/main" id="{55C7DF83-7A8F-87F1-A338-72647A1ECF76}"/>
              </a:ext>
            </a:extLst>
          </p:cNvPr>
          <p:cNvPicPr>
            <a:picLocks noChangeAspect="1"/>
          </p:cNvPicPr>
          <p:nvPr/>
        </p:nvPicPr>
        <p:blipFill>
          <a:blip r:embed="rId2"/>
          <a:stretch>
            <a:fillRect/>
          </a:stretch>
        </p:blipFill>
        <p:spPr>
          <a:xfrm>
            <a:off x="1451579" y="1881188"/>
            <a:ext cx="9490265" cy="4897090"/>
          </a:xfrm>
          <a:prstGeom prst="rect">
            <a:avLst/>
          </a:prstGeom>
        </p:spPr>
      </p:pic>
    </p:spTree>
    <p:extLst>
      <p:ext uri="{BB962C8B-B14F-4D97-AF65-F5344CB8AC3E}">
        <p14:creationId xmlns:p14="http://schemas.microsoft.com/office/powerpoint/2010/main" val="1349861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08211-0BB3-C047-5A14-DAA7442D4254}"/>
              </a:ext>
            </a:extLst>
          </p:cNvPr>
          <p:cNvSpPr>
            <a:spLocks noGrp="1"/>
          </p:cNvSpPr>
          <p:nvPr>
            <p:ph type="title"/>
          </p:nvPr>
        </p:nvSpPr>
        <p:spPr/>
        <p:txBody>
          <a:bodyPr/>
          <a:lstStyle/>
          <a:p>
            <a:r>
              <a:rPr lang="en-IN" dirty="0"/>
              <a:t>7. List the names of members who have borrowed more than one book in total.</a:t>
            </a:r>
            <a:endParaRPr lang="en-US" dirty="0"/>
          </a:p>
        </p:txBody>
      </p:sp>
      <p:pic>
        <p:nvPicPr>
          <p:cNvPr id="4" name="Content Placeholder 3">
            <a:extLst>
              <a:ext uri="{FF2B5EF4-FFF2-40B4-BE49-F238E27FC236}">
                <a16:creationId xmlns:a16="http://schemas.microsoft.com/office/drawing/2014/main" id="{B0587BC3-B264-136F-D70F-BD65AE3F26B6}"/>
              </a:ext>
            </a:extLst>
          </p:cNvPr>
          <p:cNvPicPr>
            <a:picLocks noGrp="1" noChangeAspect="1"/>
          </p:cNvPicPr>
          <p:nvPr>
            <p:ph idx="1"/>
          </p:nvPr>
        </p:nvPicPr>
        <p:blipFill>
          <a:blip r:embed="rId2"/>
          <a:stretch>
            <a:fillRect/>
          </a:stretch>
        </p:blipFill>
        <p:spPr>
          <a:xfrm>
            <a:off x="1451579" y="1853754"/>
            <a:ext cx="9288842" cy="4873852"/>
          </a:xfrm>
        </p:spPr>
      </p:pic>
    </p:spTree>
    <p:extLst>
      <p:ext uri="{BB962C8B-B14F-4D97-AF65-F5344CB8AC3E}">
        <p14:creationId xmlns:p14="http://schemas.microsoft.com/office/powerpoint/2010/main" val="74766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2A08F-471C-0AF8-B85F-BCA766C99BC4}"/>
              </a:ext>
            </a:extLst>
          </p:cNvPr>
          <p:cNvSpPr>
            <a:spLocks noGrp="1"/>
          </p:cNvSpPr>
          <p:nvPr>
            <p:ph type="title"/>
          </p:nvPr>
        </p:nvSpPr>
        <p:spPr>
          <a:xfrm>
            <a:off x="1368727" y="304456"/>
            <a:ext cx="9603275" cy="1049235"/>
          </a:xfrm>
        </p:spPr>
        <p:txBody>
          <a:bodyPr>
            <a:normAutofit fontScale="90000"/>
          </a:bodyPr>
          <a:lstStyle/>
          <a:p>
            <a:r>
              <a:rPr lang="en-IN" dirty="0"/>
              <a:t>8. Find books borrowed within a specific date range (e.g., between ‘2023-08-20’ and ‘2023-12-31’).</a:t>
            </a:r>
            <a:endParaRPr lang="en-US" dirty="0"/>
          </a:p>
        </p:txBody>
      </p:sp>
      <p:pic>
        <p:nvPicPr>
          <p:cNvPr id="4" name="Picture 3">
            <a:extLst>
              <a:ext uri="{FF2B5EF4-FFF2-40B4-BE49-F238E27FC236}">
                <a16:creationId xmlns:a16="http://schemas.microsoft.com/office/drawing/2014/main" id="{7696BA8F-99CF-14E9-5FBF-198A8E071B94}"/>
              </a:ext>
            </a:extLst>
          </p:cNvPr>
          <p:cNvPicPr>
            <a:picLocks noChangeAspect="1"/>
          </p:cNvPicPr>
          <p:nvPr/>
        </p:nvPicPr>
        <p:blipFill>
          <a:blip r:embed="rId2"/>
          <a:stretch>
            <a:fillRect/>
          </a:stretch>
        </p:blipFill>
        <p:spPr>
          <a:xfrm>
            <a:off x="1368727" y="1686324"/>
            <a:ext cx="9454546" cy="5824300"/>
          </a:xfrm>
          <a:prstGeom prst="rect">
            <a:avLst/>
          </a:prstGeom>
        </p:spPr>
      </p:pic>
    </p:spTree>
    <p:extLst>
      <p:ext uri="{BB962C8B-B14F-4D97-AF65-F5344CB8AC3E}">
        <p14:creationId xmlns:p14="http://schemas.microsoft.com/office/powerpoint/2010/main" val="1956840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5D7C-B19A-594E-9A28-AFAD48740AE7}"/>
              </a:ext>
            </a:extLst>
          </p:cNvPr>
          <p:cNvSpPr>
            <a:spLocks noGrp="1"/>
          </p:cNvSpPr>
          <p:nvPr>
            <p:ph type="title"/>
          </p:nvPr>
        </p:nvSpPr>
        <p:spPr/>
        <p:txBody>
          <a:bodyPr/>
          <a:lstStyle/>
          <a:p>
            <a:r>
              <a:rPr lang="en-IN" dirty="0"/>
              <a:t>9.List of books borrowed by members </a:t>
            </a:r>
            <a:endParaRPr lang="en-US" dirty="0"/>
          </a:p>
        </p:txBody>
      </p:sp>
      <p:pic>
        <p:nvPicPr>
          <p:cNvPr id="5" name="Picture 4">
            <a:extLst>
              <a:ext uri="{FF2B5EF4-FFF2-40B4-BE49-F238E27FC236}">
                <a16:creationId xmlns:a16="http://schemas.microsoft.com/office/drawing/2014/main" id="{5391594B-F514-4B01-F895-FB2C75F9811F}"/>
              </a:ext>
            </a:extLst>
          </p:cNvPr>
          <p:cNvPicPr>
            <a:picLocks noChangeAspect="1"/>
          </p:cNvPicPr>
          <p:nvPr/>
        </p:nvPicPr>
        <p:blipFill>
          <a:blip r:embed="rId2"/>
          <a:stretch>
            <a:fillRect/>
          </a:stretch>
        </p:blipFill>
        <p:spPr>
          <a:xfrm>
            <a:off x="1451579" y="1882672"/>
            <a:ext cx="9430734" cy="5418667"/>
          </a:xfrm>
          <a:prstGeom prst="rect">
            <a:avLst/>
          </a:prstGeom>
        </p:spPr>
      </p:pic>
    </p:spTree>
    <p:extLst>
      <p:ext uri="{BB962C8B-B14F-4D97-AF65-F5344CB8AC3E}">
        <p14:creationId xmlns:p14="http://schemas.microsoft.com/office/powerpoint/2010/main" val="1143041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137A9-F946-BA52-256B-8F6941E188F8}"/>
              </a:ext>
            </a:extLst>
          </p:cNvPr>
          <p:cNvSpPr>
            <a:spLocks noGrp="1"/>
          </p:cNvSpPr>
          <p:nvPr>
            <p:ph type="title"/>
          </p:nvPr>
        </p:nvSpPr>
        <p:spPr>
          <a:xfrm>
            <a:off x="1451579" y="275560"/>
            <a:ext cx="9603275" cy="1049235"/>
          </a:xfrm>
        </p:spPr>
        <p:txBody>
          <a:bodyPr>
            <a:normAutofit/>
          </a:bodyPr>
          <a:lstStyle/>
          <a:p>
            <a:r>
              <a:rPr lang="en-IN" dirty="0"/>
              <a:t>10. authors whose books were borrowed the most.</a:t>
            </a:r>
            <a:endParaRPr lang="en-US" dirty="0"/>
          </a:p>
        </p:txBody>
      </p:sp>
      <p:pic>
        <p:nvPicPr>
          <p:cNvPr id="4" name="Picture 3">
            <a:extLst>
              <a:ext uri="{FF2B5EF4-FFF2-40B4-BE49-F238E27FC236}">
                <a16:creationId xmlns:a16="http://schemas.microsoft.com/office/drawing/2014/main" id="{376C849B-AED2-8CB9-AB7F-698C5AAD9133}"/>
              </a:ext>
            </a:extLst>
          </p:cNvPr>
          <p:cNvPicPr>
            <a:picLocks noChangeAspect="1"/>
          </p:cNvPicPr>
          <p:nvPr/>
        </p:nvPicPr>
        <p:blipFill>
          <a:blip r:embed="rId2"/>
          <a:stretch>
            <a:fillRect/>
          </a:stretch>
        </p:blipFill>
        <p:spPr>
          <a:xfrm>
            <a:off x="1451579" y="1853754"/>
            <a:ext cx="9603274" cy="4457786"/>
          </a:xfrm>
          <a:prstGeom prst="rect">
            <a:avLst/>
          </a:prstGeom>
        </p:spPr>
      </p:pic>
    </p:spTree>
    <p:extLst>
      <p:ext uri="{BB962C8B-B14F-4D97-AF65-F5344CB8AC3E}">
        <p14:creationId xmlns:p14="http://schemas.microsoft.com/office/powerpoint/2010/main" val="3979901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67F63-46DC-02C1-F5A1-3D3D175ADAEA}"/>
              </a:ext>
            </a:extLst>
          </p:cNvPr>
          <p:cNvSpPr>
            <a:spLocks noGrp="1"/>
          </p:cNvSpPr>
          <p:nvPr>
            <p:ph type="title"/>
          </p:nvPr>
        </p:nvSpPr>
        <p:spPr/>
        <p:txBody>
          <a:bodyPr/>
          <a:lstStyle/>
          <a:p>
            <a:pPr algn="ctr"/>
            <a:r>
              <a:rPr lang="en-IN" dirty="0"/>
              <a:t>Conclusion </a:t>
            </a:r>
            <a:endParaRPr lang="en-US" dirty="0"/>
          </a:p>
        </p:txBody>
      </p:sp>
      <p:sp>
        <p:nvSpPr>
          <p:cNvPr id="3" name="Content Placeholder 2">
            <a:extLst>
              <a:ext uri="{FF2B5EF4-FFF2-40B4-BE49-F238E27FC236}">
                <a16:creationId xmlns:a16="http://schemas.microsoft.com/office/drawing/2014/main" id="{8B952D65-2E34-F5A1-C452-C48F0D5407C8}"/>
              </a:ext>
            </a:extLst>
          </p:cNvPr>
          <p:cNvSpPr>
            <a:spLocks noGrp="1"/>
          </p:cNvSpPr>
          <p:nvPr>
            <p:ph idx="1"/>
          </p:nvPr>
        </p:nvSpPr>
        <p:spPr>
          <a:xfrm>
            <a:off x="1451578" y="1853754"/>
            <a:ext cx="9603275" cy="3450613"/>
          </a:xfrm>
        </p:spPr>
        <p:txBody>
          <a:bodyPr>
            <a:normAutofit/>
          </a:bodyPr>
          <a:lstStyle/>
          <a:p>
            <a:r>
              <a:rPr lang="en-IN" dirty="0"/>
              <a:t>In conclusion, The system improves the overall experience for both librarians and members, offering easy access to book inventories, borrowing histories, and member details. Additionally, features such as search functionality and reporting provide valuable insights into library usage patterns, enabling better decision-making and resource allocation. The Library Management System streamlines library operations, increases efficiency, and fosters a more organized and user-friendly environment. It is an essential tool for modern libraries, helping them meet the growing demand for digital resource management and improving the accessibility of knowledge to the community</a:t>
            </a:r>
            <a:endParaRPr lang="en-US" dirty="0"/>
          </a:p>
        </p:txBody>
      </p:sp>
    </p:spTree>
    <p:extLst>
      <p:ext uri="{BB962C8B-B14F-4D97-AF65-F5344CB8AC3E}">
        <p14:creationId xmlns:p14="http://schemas.microsoft.com/office/powerpoint/2010/main" val="423684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41E2A-FD94-18A5-BBDF-4B2905E8D611}"/>
              </a:ext>
            </a:extLst>
          </p:cNvPr>
          <p:cNvSpPr>
            <a:spLocks noGrp="1"/>
          </p:cNvSpPr>
          <p:nvPr>
            <p:ph type="title"/>
          </p:nvPr>
        </p:nvSpPr>
        <p:spPr>
          <a:xfrm>
            <a:off x="1534923" y="2904382"/>
            <a:ext cx="10192733" cy="4941837"/>
          </a:xfrm>
        </p:spPr>
        <p:txBody>
          <a:bodyPr>
            <a:normAutofit/>
          </a:bodyPr>
          <a:lstStyle/>
          <a:p>
            <a:pPr algn="ctr"/>
            <a:r>
              <a:rPr lang="en-IN" sz="8000" dirty="0"/>
              <a:t>Thank you</a:t>
            </a:r>
            <a:endParaRPr lang="en-US" sz="8000" dirty="0"/>
          </a:p>
        </p:txBody>
      </p:sp>
    </p:spTree>
    <p:extLst>
      <p:ext uri="{BB962C8B-B14F-4D97-AF65-F5344CB8AC3E}">
        <p14:creationId xmlns:p14="http://schemas.microsoft.com/office/powerpoint/2010/main" val="488061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7E8F5-4788-6ED0-A2FD-387F17C8C3F4}"/>
              </a:ext>
            </a:extLst>
          </p:cNvPr>
          <p:cNvSpPr>
            <a:spLocks noGrp="1"/>
          </p:cNvSpPr>
          <p:nvPr>
            <p:ph type="title"/>
          </p:nvPr>
        </p:nvSpPr>
        <p:spPr/>
        <p:txBody>
          <a:bodyPr/>
          <a:lstStyle/>
          <a:p>
            <a:pPr algn="ctr"/>
            <a:r>
              <a:rPr lang="en-IN" dirty="0"/>
              <a:t>Introduction </a:t>
            </a:r>
            <a:endParaRPr lang="en-US" dirty="0"/>
          </a:p>
        </p:txBody>
      </p:sp>
      <p:sp>
        <p:nvSpPr>
          <p:cNvPr id="3" name="Content Placeholder 2">
            <a:extLst>
              <a:ext uri="{FF2B5EF4-FFF2-40B4-BE49-F238E27FC236}">
                <a16:creationId xmlns:a16="http://schemas.microsoft.com/office/drawing/2014/main" id="{CAB711D5-EBDF-25C6-5E9E-DFFDA84DDF4A}"/>
              </a:ext>
            </a:extLst>
          </p:cNvPr>
          <p:cNvSpPr>
            <a:spLocks noGrp="1"/>
          </p:cNvSpPr>
          <p:nvPr>
            <p:ph idx="1"/>
          </p:nvPr>
        </p:nvSpPr>
        <p:spPr/>
        <p:txBody>
          <a:bodyPr>
            <a:normAutofit fontScale="70000" lnSpcReduction="20000"/>
          </a:bodyPr>
          <a:lstStyle/>
          <a:p>
            <a:r>
              <a:rPr lang="en-US" dirty="0"/>
              <a:t>The Library Management </a:t>
            </a:r>
            <a:r>
              <a:rPr lang="en-IN" dirty="0"/>
              <a:t>System </a:t>
            </a:r>
            <a:r>
              <a:rPr lang="en-US" dirty="0"/>
              <a:t> designed to help libraries efficiently manage their day-to-day operations. This system automates essential library functions such as cataloging books, tracking borrowing and returns, managing members, and overseeing inventory. By digitizing these processes, the system enhances the user experience for both library staff and members, while also improving resource management</a:t>
            </a:r>
            <a:r>
              <a:rPr lang="en-IN" dirty="0"/>
              <a:t>. </a:t>
            </a:r>
          </a:p>
          <a:p>
            <a:r>
              <a:rPr lang="en-US" dirty="0"/>
              <a:t>Key Features</a:t>
            </a:r>
            <a:endParaRPr lang="en-IN" dirty="0"/>
          </a:p>
          <a:p>
            <a:r>
              <a:rPr lang="en-IN" dirty="0"/>
              <a:t>1</a:t>
            </a:r>
            <a:r>
              <a:rPr lang="en-US" dirty="0"/>
              <a:t>. Book </a:t>
            </a:r>
            <a:r>
              <a:rPr lang="en-IN" dirty="0"/>
              <a:t>Management</a:t>
            </a:r>
          </a:p>
          <a:p>
            <a:r>
              <a:rPr lang="en-US" dirty="0"/>
              <a:t>2. Member Management</a:t>
            </a:r>
            <a:endParaRPr lang="en-IN" dirty="0"/>
          </a:p>
          <a:p>
            <a:r>
              <a:rPr lang="en-US" dirty="0"/>
              <a:t>.3. Borrowing and Returning</a:t>
            </a:r>
            <a:endParaRPr lang="en-IN" dirty="0"/>
          </a:p>
          <a:p>
            <a:r>
              <a:rPr lang="en-US" dirty="0"/>
              <a:t>.4. Inventory Management</a:t>
            </a:r>
            <a:endParaRPr lang="en-IN" dirty="0"/>
          </a:p>
          <a:p>
            <a:r>
              <a:rPr lang="en-US" dirty="0"/>
              <a:t>.5. Search Functionality</a:t>
            </a:r>
            <a:endParaRPr lang="en-IN" dirty="0"/>
          </a:p>
          <a:p>
            <a:r>
              <a:rPr lang="en-US" dirty="0"/>
              <a:t>.6. Reporting and Analytics.</a:t>
            </a:r>
          </a:p>
        </p:txBody>
      </p:sp>
    </p:spTree>
    <p:extLst>
      <p:ext uri="{BB962C8B-B14F-4D97-AF65-F5344CB8AC3E}">
        <p14:creationId xmlns:p14="http://schemas.microsoft.com/office/powerpoint/2010/main" val="1566967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CA9CD4-50A0-CA54-295A-F26096886961}"/>
              </a:ext>
            </a:extLst>
          </p:cNvPr>
          <p:cNvPicPr>
            <a:picLocks noChangeAspect="1"/>
          </p:cNvPicPr>
          <p:nvPr/>
        </p:nvPicPr>
        <p:blipFill>
          <a:blip r:embed="rId2"/>
          <a:stretch>
            <a:fillRect/>
          </a:stretch>
        </p:blipFill>
        <p:spPr>
          <a:xfrm>
            <a:off x="345280" y="909637"/>
            <a:ext cx="4416357" cy="2626519"/>
          </a:xfrm>
          <a:prstGeom prst="rect">
            <a:avLst/>
          </a:prstGeom>
        </p:spPr>
      </p:pic>
      <p:pic>
        <p:nvPicPr>
          <p:cNvPr id="6" name="Picture 5">
            <a:extLst>
              <a:ext uri="{FF2B5EF4-FFF2-40B4-BE49-F238E27FC236}">
                <a16:creationId xmlns:a16="http://schemas.microsoft.com/office/drawing/2014/main" id="{FFE0FFE2-77D7-565C-228B-D3675668DBDE}"/>
              </a:ext>
            </a:extLst>
          </p:cNvPr>
          <p:cNvPicPr>
            <a:picLocks noChangeAspect="1"/>
          </p:cNvPicPr>
          <p:nvPr/>
        </p:nvPicPr>
        <p:blipFill>
          <a:blip r:embed="rId3"/>
          <a:stretch>
            <a:fillRect/>
          </a:stretch>
        </p:blipFill>
        <p:spPr>
          <a:xfrm>
            <a:off x="4761637" y="909637"/>
            <a:ext cx="7078210" cy="5038726"/>
          </a:xfrm>
          <a:prstGeom prst="rect">
            <a:avLst/>
          </a:prstGeom>
        </p:spPr>
      </p:pic>
      <p:sp>
        <p:nvSpPr>
          <p:cNvPr id="7" name="TextBox 6">
            <a:extLst>
              <a:ext uri="{FF2B5EF4-FFF2-40B4-BE49-F238E27FC236}">
                <a16:creationId xmlns:a16="http://schemas.microsoft.com/office/drawing/2014/main" id="{1A71D165-9933-5C65-FA07-DD5F0E4981D3}"/>
              </a:ext>
            </a:extLst>
          </p:cNvPr>
          <p:cNvSpPr txBox="1"/>
          <p:nvPr/>
        </p:nvSpPr>
        <p:spPr>
          <a:xfrm>
            <a:off x="4508156" y="177384"/>
            <a:ext cx="4416356" cy="584775"/>
          </a:xfrm>
          <a:prstGeom prst="rect">
            <a:avLst/>
          </a:prstGeom>
          <a:noFill/>
        </p:spPr>
        <p:txBody>
          <a:bodyPr wrap="square" rtlCol="0">
            <a:spAutoFit/>
          </a:bodyPr>
          <a:lstStyle/>
          <a:p>
            <a:pPr algn="l"/>
            <a:r>
              <a:rPr lang="en-IN" sz="3200" dirty="0"/>
              <a:t>TABLE 1</a:t>
            </a:r>
            <a:endParaRPr lang="en-US" sz="3200" dirty="0"/>
          </a:p>
        </p:txBody>
      </p:sp>
    </p:spTree>
    <p:extLst>
      <p:ext uri="{BB962C8B-B14F-4D97-AF65-F5344CB8AC3E}">
        <p14:creationId xmlns:p14="http://schemas.microsoft.com/office/powerpoint/2010/main" val="3234452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D33DBF-4FC6-AADA-1C51-E5682375582C}"/>
              </a:ext>
            </a:extLst>
          </p:cNvPr>
          <p:cNvPicPr>
            <a:picLocks noChangeAspect="1"/>
          </p:cNvPicPr>
          <p:nvPr/>
        </p:nvPicPr>
        <p:blipFill>
          <a:blip r:embed="rId2"/>
          <a:stretch>
            <a:fillRect/>
          </a:stretch>
        </p:blipFill>
        <p:spPr>
          <a:xfrm>
            <a:off x="0" y="0"/>
            <a:ext cx="4524375" cy="2632010"/>
          </a:xfrm>
          <a:prstGeom prst="rect">
            <a:avLst/>
          </a:prstGeom>
        </p:spPr>
      </p:pic>
      <p:pic>
        <p:nvPicPr>
          <p:cNvPr id="5" name="Picture 4">
            <a:extLst>
              <a:ext uri="{FF2B5EF4-FFF2-40B4-BE49-F238E27FC236}">
                <a16:creationId xmlns:a16="http://schemas.microsoft.com/office/drawing/2014/main" id="{40625B39-252E-3030-BC46-021946C9A12C}"/>
              </a:ext>
            </a:extLst>
          </p:cNvPr>
          <p:cNvPicPr>
            <a:picLocks noChangeAspect="1"/>
          </p:cNvPicPr>
          <p:nvPr/>
        </p:nvPicPr>
        <p:blipFill>
          <a:blip r:embed="rId3"/>
          <a:stretch>
            <a:fillRect/>
          </a:stretch>
        </p:blipFill>
        <p:spPr>
          <a:xfrm>
            <a:off x="2452687" y="2824890"/>
            <a:ext cx="9377900" cy="4033110"/>
          </a:xfrm>
          <a:prstGeom prst="rect">
            <a:avLst/>
          </a:prstGeom>
        </p:spPr>
      </p:pic>
      <p:sp>
        <p:nvSpPr>
          <p:cNvPr id="6" name="TextBox 5">
            <a:extLst>
              <a:ext uri="{FF2B5EF4-FFF2-40B4-BE49-F238E27FC236}">
                <a16:creationId xmlns:a16="http://schemas.microsoft.com/office/drawing/2014/main" id="{CAB37309-9037-038B-0157-DD116837BE15}"/>
              </a:ext>
            </a:extLst>
          </p:cNvPr>
          <p:cNvSpPr txBox="1"/>
          <p:nvPr/>
        </p:nvSpPr>
        <p:spPr>
          <a:xfrm>
            <a:off x="6038850" y="1163241"/>
            <a:ext cx="1828800" cy="584775"/>
          </a:xfrm>
          <a:prstGeom prst="rect">
            <a:avLst/>
          </a:prstGeom>
          <a:noFill/>
        </p:spPr>
        <p:txBody>
          <a:bodyPr wrap="square" rtlCol="0">
            <a:spAutoFit/>
          </a:bodyPr>
          <a:lstStyle/>
          <a:p>
            <a:pPr algn="l"/>
            <a:r>
              <a:rPr lang="en-IN" sz="3200" dirty="0"/>
              <a:t>TABLE 2</a:t>
            </a:r>
            <a:endParaRPr lang="en-US" sz="3200" dirty="0"/>
          </a:p>
        </p:txBody>
      </p:sp>
    </p:spTree>
    <p:extLst>
      <p:ext uri="{BB962C8B-B14F-4D97-AF65-F5344CB8AC3E}">
        <p14:creationId xmlns:p14="http://schemas.microsoft.com/office/powerpoint/2010/main" val="491820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9C6BFA-DAC3-7E0B-CB06-AAE05FFBE93E}"/>
              </a:ext>
            </a:extLst>
          </p:cNvPr>
          <p:cNvPicPr>
            <a:picLocks noChangeAspect="1"/>
          </p:cNvPicPr>
          <p:nvPr/>
        </p:nvPicPr>
        <p:blipFill>
          <a:blip r:embed="rId2"/>
          <a:stretch>
            <a:fillRect/>
          </a:stretch>
        </p:blipFill>
        <p:spPr>
          <a:xfrm>
            <a:off x="0" y="0"/>
            <a:ext cx="4352153" cy="2952749"/>
          </a:xfrm>
          <a:prstGeom prst="rect">
            <a:avLst/>
          </a:prstGeom>
        </p:spPr>
      </p:pic>
      <p:pic>
        <p:nvPicPr>
          <p:cNvPr id="5" name="Picture 4">
            <a:extLst>
              <a:ext uri="{FF2B5EF4-FFF2-40B4-BE49-F238E27FC236}">
                <a16:creationId xmlns:a16="http://schemas.microsoft.com/office/drawing/2014/main" id="{49AA44B4-3D9C-363A-F7C4-B91018387326}"/>
              </a:ext>
            </a:extLst>
          </p:cNvPr>
          <p:cNvPicPr>
            <a:picLocks noChangeAspect="1"/>
          </p:cNvPicPr>
          <p:nvPr/>
        </p:nvPicPr>
        <p:blipFill>
          <a:blip r:embed="rId3"/>
          <a:stretch>
            <a:fillRect/>
          </a:stretch>
        </p:blipFill>
        <p:spPr>
          <a:xfrm>
            <a:off x="3676650" y="2597942"/>
            <a:ext cx="8635600" cy="4260058"/>
          </a:xfrm>
          <a:prstGeom prst="rect">
            <a:avLst/>
          </a:prstGeom>
        </p:spPr>
      </p:pic>
      <p:sp>
        <p:nvSpPr>
          <p:cNvPr id="6" name="TextBox 5">
            <a:extLst>
              <a:ext uri="{FF2B5EF4-FFF2-40B4-BE49-F238E27FC236}">
                <a16:creationId xmlns:a16="http://schemas.microsoft.com/office/drawing/2014/main" id="{C693440C-881F-10CE-CEDD-A98341F2F14F}"/>
              </a:ext>
            </a:extLst>
          </p:cNvPr>
          <p:cNvSpPr txBox="1"/>
          <p:nvPr/>
        </p:nvSpPr>
        <p:spPr>
          <a:xfrm>
            <a:off x="6739711" y="1183986"/>
            <a:ext cx="2200276" cy="584775"/>
          </a:xfrm>
          <a:prstGeom prst="rect">
            <a:avLst/>
          </a:prstGeom>
          <a:noFill/>
        </p:spPr>
        <p:txBody>
          <a:bodyPr wrap="square" rtlCol="0">
            <a:spAutoFit/>
          </a:bodyPr>
          <a:lstStyle/>
          <a:p>
            <a:pPr algn="l"/>
            <a:r>
              <a:rPr lang="en-IN" sz="3200" dirty="0"/>
              <a:t>TABLE 3</a:t>
            </a:r>
            <a:endParaRPr lang="en-US" sz="3200" dirty="0"/>
          </a:p>
        </p:txBody>
      </p:sp>
    </p:spTree>
    <p:extLst>
      <p:ext uri="{BB962C8B-B14F-4D97-AF65-F5344CB8AC3E}">
        <p14:creationId xmlns:p14="http://schemas.microsoft.com/office/powerpoint/2010/main" val="3634451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BC1C5C5-0678-80C8-80D5-48877EAF59A2}"/>
              </a:ext>
            </a:extLst>
          </p:cNvPr>
          <p:cNvPicPr>
            <a:picLocks noChangeAspect="1"/>
          </p:cNvPicPr>
          <p:nvPr/>
        </p:nvPicPr>
        <p:blipFill>
          <a:blip r:embed="rId2"/>
          <a:stretch>
            <a:fillRect/>
          </a:stretch>
        </p:blipFill>
        <p:spPr>
          <a:xfrm>
            <a:off x="0" y="0"/>
            <a:ext cx="5292790" cy="2869408"/>
          </a:xfrm>
          <a:prstGeom prst="rect">
            <a:avLst/>
          </a:prstGeom>
        </p:spPr>
      </p:pic>
      <p:pic>
        <p:nvPicPr>
          <p:cNvPr id="5" name="Picture 4">
            <a:extLst>
              <a:ext uri="{FF2B5EF4-FFF2-40B4-BE49-F238E27FC236}">
                <a16:creationId xmlns:a16="http://schemas.microsoft.com/office/drawing/2014/main" id="{E92397E6-5660-E926-A2C6-2774E4A2E310}"/>
              </a:ext>
            </a:extLst>
          </p:cNvPr>
          <p:cNvPicPr>
            <a:picLocks noChangeAspect="1"/>
          </p:cNvPicPr>
          <p:nvPr/>
        </p:nvPicPr>
        <p:blipFill>
          <a:blip r:embed="rId3"/>
          <a:stretch>
            <a:fillRect/>
          </a:stretch>
        </p:blipFill>
        <p:spPr>
          <a:xfrm>
            <a:off x="5292790" y="1315559"/>
            <a:ext cx="6512719" cy="5542441"/>
          </a:xfrm>
          <a:prstGeom prst="rect">
            <a:avLst/>
          </a:prstGeom>
        </p:spPr>
      </p:pic>
      <p:sp>
        <p:nvSpPr>
          <p:cNvPr id="6" name="TextBox 5">
            <a:extLst>
              <a:ext uri="{FF2B5EF4-FFF2-40B4-BE49-F238E27FC236}">
                <a16:creationId xmlns:a16="http://schemas.microsoft.com/office/drawing/2014/main" id="{9082298F-9406-F894-2E68-7C150096DD82}"/>
              </a:ext>
            </a:extLst>
          </p:cNvPr>
          <p:cNvSpPr txBox="1"/>
          <p:nvPr/>
        </p:nvSpPr>
        <p:spPr>
          <a:xfrm flipH="1">
            <a:off x="7730728" y="523877"/>
            <a:ext cx="3020616" cy="584775"/>
          </a:xfrm>
          <a:prstGeom prst="rect">
            <a:avLst/>
          </a:prstGeom>
          <a:noFill/>
        </p:spPr>
        <p:txBody>
          <a:bodyPr wrap="square" rtlCol="0">
            <a:spAutoFit/>
          </a:bodyPr>
          <a:lstStyle/>
          <a:p>
            <a:pPr algn="l"/>
            <a:r>
              <a:rPr lang="en-IN" sz="3200" dirty="0"/>
              <a:t>TABLE 4 </a:t>
            </a:r>
            <a:endParaRPr lang="en-US" sz="3200" dirty="0"/>
          </a:p>
        </p:txBody>
      </p:sp>
    </p:spTree>
    <p:extLst>
      <p:ext uri="{BB962C8B-B14F-4D97-AF65-F5344CB8AC3E}">
        <p14:creationId xmlns:p14="http://schemas.microsoft.com/office/powerpoint/2010/main" val="4176388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9DB027-D6A5-173C-B595-CC587F3CCDE1}"/>
              </a:ext>
            </a:extLst>
          </p:cNvPr>
          <p:cNvPicPr>
            <a:picLocks noChangeAspect="1"/>
          </p:cNvPicPr>
          <p:nvPr/>
        </p:nvPicPr>
        <p:blipFill>
          <a:blip r:embed="rId2"/>
          <a:stretch>
            <a:fillRect/>
          </a:stretch>
        </p:blipFill>
        <p:spPr>
          <a:xfrm>
            <a:off x="688180" y="1854993"/>
            <a:ext cx="10815639" cy="4252914"/>
          </a:xfrm>
          <a:prstGeom prst="rect">
            <a:avLst/>
          </a:prstGeom>
        </p:spPr>
      </p:pic>
      <p:sp>
        <p:nvSpPr>
          <p:cNvPr id="5" name="TextBox 4">
            <a:extLst>
              <a:ext uri="{FF2B5EF4-FFF2-40B4-BE49-F238E27FC236}">
                <a16:creationId xmlns:a16="http://schemas.microsoft.com/office/drawing/2014/main" id="{D2BA2AB8-0862-E4A9-8ECE-67A6D47E99BD}"/>
              </a:ext>
            </a:extLst>
          </p:cNvPr>
          <p:cNvSpPr txBox="1"/>
          <p:nvPr/>
        </p:nvSpPr>
        <p:spPr>
          <a:xfrm>
            <a:off x="1782365" y="996552"/>
            <a:ext cx="8933260" cy="523220"/>
          </a:xfrm>
          <a:prstGeom prst="rect">
            <a:avLst/>
          </a:prstGeom>
          <a:noFill/>
        </p:spPr>
        <p:txBody>
          <a:bodyPr wrap="square" rtlCol="0">
            <a:spAutoFit/>
          </a:bodyPr>
          <a:lstStyle/>
          <a:p>
            <a:pPr marL="514350" indent="-514350" algn="l">
              <a:buAutoNum type="arabicPeriod"/>
            </a:pPr>
            <a:r>
              <a:rPr lang="en-IN" sz="2800" dirty="0"/>
              <a:t>Counting total books and total copies</a:t>
            </a:r>
            <a:endParaRPr lang="en-US" sz="2800" dirty="0"/>
          </a:p>
        </p:txBody>
      </p:sp>
    </p:spTree>
    <p:extLst>
      <p:ext uri="{BB962C8B-B14F-4D97-AF65-F5344CB8AC3E}">
        <p14:creationId xmlns:p14="http://schemas.microsoft.com/office/powerpoint/2010/main" val="433631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951C0-83EB-B538-998C-24D02840E01E}"/>
              </a:ext>
            </a:extLst>
          </p:cNvPr>
          <p:cNvSpPr>
            <a:spLocks noGrp="1"/>
          </p:cNvSpPr>
          <p:nvPr>
            <p:ph type="title"/>
          </p:nvPr>
        </p:nvSpPr>
        <p:spPr>
          <a:xfrm>
            <a:off x="1261079" y="518770"/>
            <a:ext cx="9014015" cy="850450"/>
          </a:xfrm>
        </p:spPr>
        <p:txBody>
          <a:bodyPr>
            <a:normAutofit fontScale="90000"/>
          </a:bodyPr>
          <a:lstStyle/>
          <a:p>
            <a:r>
              <a:rPr lang="en-IN" dirty="0"/>
              <a:t>2. Listing  the details of all books along with the name of their authors</a:t>
            </a:r>
            <a:endParaRPr lang="en-US" dirty="0"/>
          </a:p>
        </p:txBody>
      </p:sp>
      <p:pic>
        <p:nvPicPr>
          <p:cNvPr id="4" name="Picture 3">
            <a:extLst>
              <a:ext uri="{FF2B5EF4-FFF2-40B4-BE49-F238E27FC236}">
                <a16:creationId xmlns:a16="http://schemas.microsoft.com/office/drawing/2014/main" id="{EEEADB6E-2315-6549-72A7-95926CC5B496}"/>
              </a:ext>
            </a:extLst>
          </p:cNvPr>
          <p:cNvPicPr>
            <a:picLocks noChangeAspect="1"/>
          </p:cNvPicPr>
          <p:nvPr/>
        </p:nvPicPr>
        <p:blipFill>
          <a:blip r:embed="rId2"/>
          <a:stretch>
            <a:fillRect/>
          </a:stretch>
        </p:blipFill>
        <p:spPr>
          <a:xfrm>
            <a:off x="773907" y="1866899"/>
            <a:ext cx="10376198" cy="4991101"/>
          </a:xfrm>
          <a:prstGeom prst="rect">
            <a:avLst/>
          </a:prstGeom>
        </p:spPr>
      </p:pic>
    </p:spTree>
    <p:extLst>
      <p:ext uri="{BB962C8B-B14F-4D97-AF65-F5344CB8AC3E}">
        <p14:creationId xmlns:p14="http://schemas.microsoft.com/office/powerpoint/2010/main" val="4066735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EA4BE-4B96-1524-C150-644BC8AB0108}"/>
              </a:ext>
            </a:extLst>
          </p:cNvPr>
          <p:cNvSpPr>
            <a:spLocks noGrp="1"/>
          </p:cNvSpPr>
          <p:nvPr>
            <p:ph type="title"/>
          </p:nvPr>
        </p:nvSpPr>
        <p:spPr>
          <a:xfrm>
            <a:off x="1559719" y="506862"/>
            <a:ext cx="9603275" cy="1049235"/>
          </a:xfrm>
        </p:spPr>
        <p:txBody>
          <a:bodyPr/>
          <a:lstStyle/>
          <a:p>
            <a:r>
              <a:rPr lang="en-IN" dirty="0"/>
              <a:t>3. Finding the most recent book added to the library</a:t>
            </a:r>
            <a:endParaRPr lang="en-US" dirty="0"/>
          </a:p>
        </p:txBody>
      </p:sp>
      <p:pic>
        <p:nvPicPr>
          <p:cNvPr id="4" name="Picture 3">
            <a:extLst>
              <a:ext uri="{FF2B5EF4-FFF2-40B4-BE49-F238E27FC236}">
                <a16:creationId xmlns:a16="http://schemas.microsoft.com/office/drawing/2014/main" id="{9BAD739C-CC29-9974-AE57-343A8C8F9555}"/>
              </a:ext>
            </a:extLst>
          </p:cNvPr>
          <p:cNvPicPr>
            <a:picLocks noChangeAspect="1"/>
          </p:cNvPicPr>
          <p:nvPr/>
        </p:nvPicPr>
        <p:blipFill>
          <a:blip r:embed="rId2"/>
          <a:stretch>
            <a:fillRect/>
          </a:stretch>
        </p:blipFill>
        <p:spPr>
          <a:xfrm>
            <a:off x="1559719" y="1928301"/>
            <a:ext cx="9495135" cy="4929699"/>
          </a:xfrm>
          <a:prstGeom prst="rect">
            <a:avLst/>
          </a:prstGeom>
        </p:spPr>
      </p:pic>
    </p:spTree>
    <p:extLst>
      <p:ext uri="{BB962C8B-B14F-4D97-AF65-F5344CB8AC3E}">
        <p14:creationId xmlns:p14="http://schemas.microsoft.com/office/powerpoint/2010/main" val="341994497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Gallery</vt:lpstr>
      <vt:lpstr>SQL PROJECT – Library management system</vt:lpstr>
      <vt:lpstr>Introduction </vt:lpstr>
      <vt:lpstr>PowerPoint Presentation</vt:lpstr>
      <vt:lpstr>PowerPoint Presentation</vt:lpstr>
      <vt:lpstr>PowerPoint Presentation</vt:lpstr>
      <vt:lpstr>PowerPoint Presentation</vt:lpstr>
      <vt:lpstr>PowerPoint Presentation</vt:lpstr>
      <vt:lpstr>2. Listing  the details of all books along with the name of their authors</vt:lpstr>
      <vt:lpstr>3. Finding the most recent book added to the library</vt:lpstr>
      <vt:lpstr>4. Finding the most borrowed genre.</vt:lpstr>
      <vt:lpstr>5. List of  overdue books that haven’t returned on time (max 18 days).</vt:lpstr>
      <vt:lpstr>6. Find members who have borrowed 'The Hobbit'.</vt:lpstr>
      <vt:lpstr>7. List the names of members who have borrowed more than one book in total.</vt:lpstr>
      <vt:lpstr>8. Find books borrowed within a specific date range (e.g., between ‘2023-08-20’ and ‘2023-12-31’).</vt:lpstr>
      <vt:lpstr>9.List of books borrowed by members </vt:lpstr>
      <vt:lpstr>10. authors whose books were borrowed the most.</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PROJECT – Library management system</dc:title>
  <dc:creator>Liyon Sebastian</dc:creator>
  <cp:lastModifiedBy>Liyon Sebastian</cp:lastModifiedBy>
  <cp:revision>2</cp:revision>
  <dcterms:created xsi:type="dcterms:W3CDTF">2024-09-23T05:14:00Z</dcterms:created>
  <dcterms:modified xsi:type="dcterms:W3CDTF">2024-09-23T06:22:04Z</dcterms:modified>
</cp:coreProperties>
</file>