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807" r:id="rId3"/>
    <p:sldId id="805" r:id="rId4"/>
    <p:sldId id="826" r:id="rId5"/>
    <p:sldId id="808" r:id="rId6"/>
    <p:sldId id="830" r:id="rId7"/>
    <p:sldId id="780" r:id="rId8"/>
    <p:sldId id="764" r:id="rId9"/>
    <p:sldId id="824" r:id="rId10"/>
    <p:sldId id="827" r:id="rId11"/>
    <p:sldId id="825" r:id="rId12"/>
    <p:sldId id="828" r:id="rId13"/>
    <p:sldId id="812" r:id="rId14"/>
    <p:sldId id="829" r:id="rId15"/>
    <p:sldId id="809" r:id="rId16"/>
    <p:sldId id="813" r:id="rId17"/>
    <p:sldId id="814" r:id="rId18"/>
    <p:sldId id="815" r:id="rId19"/>
    <p:sldId id="816" r:id="rId20"/>
    <p:sldId id="817" r:id="rId21"/>
    <p:sldId id="823" r:id="rId22"/>
    <p:sldId id="818" r:id="rId23"/>
    <p:sldId id="819" r:id="rId24"/>
    <p:sldId id="820" r:id="rId25"/>
    <p:sldId id="821" r:id="rId26"/>
    <p:sldId id="822" r:id="rId27"/>
    <p:sldId id="776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勇" initials="李" lastIdx="2" clrIdx="0">
    <p:extLst>
      <p:ext uri="{19B8F6BF-5375-455C-9EA6-DF929625EA0E}">
        <p15:presenceInfo xmlns:p15="http://schemas.microsoft.com/office/powerpoint/2012/main" userId="5a8064ed1fe80121" providerId="Windows Live"/>
      </p:ext>
    </p:extLst>
  </p:cmAuthor>
  <p:cmAuthor id="2" name="Li, Yong [liyong]" initials="LY[" lastIdx="1" clrIdx="1">
    <p:extLst>
      <p:ext uri="{19B8F6BF-5375-455C-9EA6-DF929625EA0E}">
        <p15:presenceInfo xmlns:p15="http://schemas.microsoft.com/office/powerpoint/2012/main" userId="S-1-5-21-137024685-2204166116-4157399963-5467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64" autoAdjust="0"/>
    <p:restoredTop sz="94663"/>
  </p:normalViewPr>
  <p:slideViewPr>
    <p:cSldViewPr snapToGrid="0">
      <p:cViewPr varScale="1">
        <p:scale>
          <a:sx n="56" d="100"/>
          <a:sy n="56" d="100"/>
        </p:scale>
        <p:origin x="51" y="9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471E3E-A661-4A7F-AB95-F517A88A9D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D338C6-509C-47AC-A6D6-B9C4EA40E1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DA70B-BA43-4329-8534-3F20E1727DF0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A10C3B-37DD-48F9-B06E-0E82AB4EF6E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48CDFB-A99B-4C45-95CE-A1EFF64C09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423FE-911F-4DB1-935C-A659E7B3F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68522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96C0D-BFD4-4F52-B702-29E77A09A2C3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CAB4D-E4F6-427D-BDC2-7BF69AAFC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762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Daniele </a:t>
            </a:r>
            <a:r>
              <a:rPr lang="en-US" altLang="zh-CN" sz="1200" dirty="0" err="1"/>
              <a:t>Dell’Erba</a:t>
            </a:r>
            <a:r>
              <a:rPr lang="en-US" altLang="zh-CN" sz="1200" dirty="0"/>
              <a:t> </a:t>
            </a:r>
            <a:r>
              <a:rPr lang="zh-CN" altLang="en-US" sz="1200" dirty="0"/>
              <a:t> </a:t>
            </a:r>
            <a:r>
              <a:rPr lang="en-US" altLang="zh-CN" sz="1200" dirty="0"/>
              <a:t>created</a:t>
            </a:r>
            <a:r>
              <a:rPr lang="zh-CN" altLang="en-US" sz="1200" dirty="0"/>
              <a:t> </a:t>
            </a:r>
            <a:r>
              <a:rPr lang="en-US" altLang="zh-CN" sz="1200" dirty="0"/>
              <a:t>this</a:t>
            </a:r>
            <a:r>
              <a:rPr lang="zh-CN" altLang="en-US" sz="1200" dirty="0"/>
              <a:t> </a:t>
            </a:r>
            <a:r>
              <a:rPr lang="en-US" altLang="zh-CN" sz="1200" dirty="0"/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66564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Daniele </a:t>
            </a:r>
            <a:r>
              <a:rPr lang="en-US" altLang="zh-CN" sz="1200" dirty="0" err="1"/>
              <a:t>Dell’Erba</a:t>
            </a:r>
            <a:r>
              <a:rPr lang="en-US" altLang="zh-CN" sz="1200" dirty="0"/>
              <a:t> </a:t>
            </a:r>
            <a:r>
              <a:rPr lang="zh-CN" altLang="en-US" sz="1200" dirty="0"/>
              <a:t> </a:t>
            </a:r>
            <a:r>
              <a:rPr lang="en-US" altLang="zh-CN" sz="1200" dirty="0"/>
              <a:t>created</a:t>
            </a:r>
            <a:r>
              <a:rPr lang="zh-CN" altLang="en-US" sz="1200" dirty="0"/>
              <a:t> </a:t>
            </a:r>
            <a:r>
              <a:rPr lang="en-US" altLang="zh-CN" sz="1200" dirty="0"/>
              <a:t>this</a:t>
            </a:r>
            <a:r>
              <a:rPr lang="zh-CN" altLang="en-US" sz="1200" dirty="0"/>
              <a:t> </a:t>
            </a:r>
            <a:r>
              <a:rPr lang="en-US" altLang="zh-CN" sz="1200" dirty="0"/>
              <a:t>slide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8359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86933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091DA-7C74-42E9-8DFB-E922F7675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F95FC9-55F1-4B3E-B5FF-A0C2D9E90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CE8A9E-2CEE-4783-B2C0-4FE6EB8B8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0EE4-9666-494A-AAC3-4B5D7B797B3A}" type="datetime1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600F33-900A-4908-9239-9806D05E6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8047FD-B9EC-4A20-967C-357A37E6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825-A570-4874-A484-58C16A234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24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5DCFD-88CA-4E30-B1BA-51D4FBAC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EB08BC-606E-4AF5-8503-9964ADB4B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1424D8-413F-41D7-A580-8533E210E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4368-52BC-4471-9797-717A4D328F66}" type="datetime1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33C0EA-32CA-474D-88DB-CDCAA467A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2A9262-E845-4093-AB5F-C3009C83F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825-A570-4874-A484-58C16A234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845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F2BA029-C563-4196-95DC-EA70819DE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F4C1C7-E45F-4130-8BBA-DC64921C9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553246-44D1-4A7B-BCBA-E82F1A9C3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B24F-117A-44C1-85E1-F0CEFE72140F}" type="datetime1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D4EAC3-418C-4F39-B0F1-512DB131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6574FA-BE42-4C7C-A460-A2BA7108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825-A570-4874-A484-58C16A234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492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FA215F-05F4-4D18-BA91-BE0FC1776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46F273-AAE9-400F-B5FC-F327E8286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6DF9A8-716C-4815-9F1B-B548EFC92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E4AF7-0211-455E-A831-B770822EE06F}" type="datetime1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C63BD4-2762-40BD-88ED-4DBF74E3D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1CACD-1766-4E86-B480-3519C6CCF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825-A570-4874-A484-58C16A234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746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0D9A3-CBDF-4D4C-9E2D-9712A6926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C7BBD1-3ED7-463E-B44B-7B76891B4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E00B86-EBEA-4ECE-932C-7644BB3F2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0F2F-E942-49AE-A640-049146800A7A}" type="datetime1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0F4833-797D-4973-AFFF-330278F04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F48AB2-8330-4F33-9FCD-136EE230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825-A570-4874-A484-58C16A234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97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0FEB37-C05C-4932-A6FC-F5013EBA5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8FC4BF-E7A8-40D6-9F9E-A99F02153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1F4AF3-1244-4FD5-85EA-DEA6479A0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71FBB8-9B4A-4D1C-8C8C-F436F1D5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85D3D-D135-4C04-872D-663634ABC937}" type="datetime1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9EBF7F-1D70-4D00-801B-0F1EEBCD5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8BFC43-757A-4EB5-AE24-C2C6B27F3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825-A570-4874-A484-58C16A234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682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1F50A-2F16-4F6A-A9DD-3C9BAF7B8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439703-C403-453F-A4D0-566D7B6B7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D8E3D7-766A-4641-99D8-9FF0DB79A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A52A0C-5E70-4050-9494-645AE75AB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90F478-D9CD-4383-B3EB-B6A1392F7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D0615A-B045-4FD5-9880-0057A62B4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E3FAF-515E-45EB-B79F-A1CA9634BE25}" type="datetime1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B438E6-69C9-4A72-A6A8-928CC25F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BC2428-18F4-4537-B170-E0715F216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825-A570-4874-A484-58C16A234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675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EFE1B-EDD2-4DF1-B96B-65B1BB94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9DB4AB2-5B74-43EA-B5EE-B28D06A21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F1D4-0A50-40D7-B01F-A0646F457ED6}" type="datetime1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07B24C-B70B-4707-81C5-9AC853ECA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D3BD11-ECC9-4900-9255-8E433E691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825-A570-4874-A484-58C16A234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667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C33407-9F47-4419-AAAE-FB6B7DDFE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CDF5-F8CD-4B93-8D55-CC83B9D61A88}" type="datetime1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7A3B6C-9C5B-4E6A-B4CB-092EAFF9B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3B3AE8-3F33-4647-9843-25C06EE97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825-A570-4874-A484-58C16A234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988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4FDA5-D08B-4042-ACA8-70B8904E8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E09B3-5597-441D-BA81-D90D14CCE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E6BBAD-7443-4AC9-9C16-5F5E72C5E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F86065-07BD-4910-B5A5-D54067B05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00EFC-A34D-4E4F-96B9-CBBA9725C7F6}" type="datetime1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C17A7A-1A30-466B-9480-5D0CC0EAA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641FEC-B0F2-4DBC-BA51-BB4E09683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825-A570-4874-A484-58C16A234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884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A9EE7-DAAE-4041-95BB-418B83CDD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2B1E2B-E840-43F3-B828-F01D576069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C5FA15-B384-4806-9FE0-81019464D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D61574-27F5-4054-9261-38C4BE3FE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1940-B5B7-4B5F-95FC-7304DB541B07}" type="datetime1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F18DD8-9B16-4E6B-B23B-3C93A31AE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0B5C9A-35B1-4702-A324-652857B66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825-A570-4874-A484-58C16A234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329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3C182F-947B-4F5E-9BF1-B6404AFCE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F72F7A-BBE4-4C98-BAF6-B9C1010EA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5DB96C-6276-44C5-B841-C3B0DF3BB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76AE-85EB-49E4-BBA7-E86B9C84E631}" type="datetime1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166B1F-3D28-4FE8-9561-8297D1D13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9BFFE6-0AE7-418A-90A4-EECC8FBEB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B7825-A570-4874-A484-58C16A234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444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11" Type="http://schemas.openxmlformats.org/officeDocument/2006/relationships/image" Target="../media/image36.png"/><Relationship Id="rId10" Type="http://schemas.openxmlformats.org/officeDocument/2006/relationships/image" Target="../media/image35.png"/><Relationship Id="rId9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github.com/liyong31/DFAMiner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57544-4C2F-416F-92CC-EB315942F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392" y="270933"/>
            <a:ext cx="11523215" cy="2149148"/>
          </a:xfrm>
        </p:spPr>
        <p:txBody>
          <a:bodyPr>
            <a:normAutofit/>
          </a:bodyPr>
          <a:lstStyle/>
          <a:p>
            <a:r>
              <a:rPr lang="en-GB" altLang="zh-CN" sz="4400" dirty="0" err="1">
                <a:solidFill>
                  <a:schemeClr val="accent1"/>
                </a:solidFill>
                <a:latin typeface="Arial" panose="020B0604020202020204" pitchFamily="34" charset="0"/>
              </a:rPr>
              <a:t>DFAMiner</a:t>
            </a:r>
            <a:r>
              <a:rPr lang="en-GB" altLang="zh-CN" sz="4400" dirty="0">
                <a:solidFill>
                  <a:schemeClr val="accent1"/>
                </a:solidFill>
                <a:latin typeface="Arial" panose="020B0604020202020204" pitchFamily="34" charset="0"/>
              </a:rPr>
              <a:t>:</a:t>
            </a:r>
            <a:br>
              <a:rPr lang="en-GB" altLang="zh-CN" sz="4400" dirty="0">
                <a:solidFill>
                  <a:schemeClr val="accent1"/>
                </a:solidFill>
                <a:latin typeface="Arial" panose="020B0604020202020204" pitchFamily="34" charset="0"/>
              </a:rPr>
            </a:br>
            <a:r>
              <a:rPr lang="en-GB" altLang="zh-CN" sz="4400" dirty="0">
                <a:solidFill>
                  <a:schemeClr val="accent1"/>
                </a:solidFill>
                <a:latin typeface="Arial" panose="020B0604020202020204" pitchFamily="34" charset="0"/>
              </a:rPr>
              <a:t>Mining minimal separating DFAs from labelled samples</a:t>
            </a:r>
            <a:endParaRPr lang="zh-CN" altLang="en-US" sz="4400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4440A5-9BE3-499B-BA99-508B16B6B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7114" y="3390772"/>
            <a:ext cx="9777770" cy="121472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Daniele </a:t>
            </a:r>
            <a:r>
              <a:rPr lang="en-US" altLang="zh-CN" sz="3200" dirty="0" err="1"/>
              <a:t>Dell’Erba</a:t>
            </a:r>
            <a:r>
              <a:rPr lang="en-US" altLang="zh-CN" sz="3200" dirty="0"/>
              <a:t>, </a:t>
            </a:r>
            <a:r>
              <a:rPr lang="en-US" altLang="zh-CN" sz="3200" b="1" dirty="0"/>
              <a:t>Yong Li</a:t>
            </a:r>
            <a:r>
              <a:rPr lang="en-US" altLang="zh-CN" sz="3200" dirty="0"/>
              <a:t>, Sven </a:t>
            </a:r>
            <a:r>
              <a:rPr lang="en-US" altLang="zh-CN" sz="3200" dirty="0" err="1"/>
              <a:t>Schewe</a:t>
            </a:r>
            <a:endParaRPr lang="en-US" altLang="zh-CN" sz="3200" dirty="0"/>
          </a:p>
          <a:p>
            <a:r>
              <a:rPr lang="en-US" altLang="zh-CN" sz="3200" dirty="0"/>
              <a:t>University of Liverpool</a:t>
            </a:r>
          </a:p>
          <a:p>
            <a:endParaRPr lang="en-US" altLang="zh-CN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DF1D5-0E53-48DA-81C6-4428B30ED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825-A570-4874-A484-58C16A234D1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537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47C2C-171F-4149-BD6B-F81D07BF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825-A570-4874-A484-58C16A234D16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6" name="文本框 1">
            <a:extLst>
              <a:ext uri="{FF2B5EF4-FFF2-40B4-BE49-F238E27FC236}">
                <a16:creationId xmlns:a16="http://schemas.microsoft.com/office/drawing/2014/main" id="{BD445C94-EAA2-4F58-A872-5227E8A67D6A}"/>
              </a:ext>
            </a:extLst>
          </p:cNvPr>
          <p:cNvSpPr txBox="1"/>
          <p:nvPr/>
        </p:nvSpPr>
        <p:spPr>
          <a:xfrm>
            <a:off x="360217" y="140136"/>
            <a:ext cx="101598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4400" dirty="0">
                <a:solidFill>
                  <a:srgbClr val="0066FF"/>
                </a:solidFill>
                <a:latin typeface="+mn-ea"/>
              </a:rPr>
              <a:t>Current approach</a:t>
            </a:r>
            <a:endParaRPr lang="zh-CN" altLang="en-US" sz="4400" dirty="0">
              <a:solidFill>
                <a:srgbClr val="0066FF"/>
              </a:solidFill>
              <a:latin typeface="+mn-ea"/>
            </a:endParaRP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CE20BA95-3DBC-4242-8345-780AB87D0360}"/>
              </a:ext>
            </a:extLst>
          </p:cNvPr>
          <p:cNvSpPr/>
          <p:nvPr/>
        </p:nvSpPr>
        <p:spPr>
          <a:xfrm>
            <a:off x="1166702" y="4173066"/>
            <a:ext cx="1729212" cy="1317540"/>
          </a:xfrm>
          <a:prstGeom prst="diamond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FB7491-A69C-4853-8A9C-7C41A5B04EFF}"/>
                  </a:ext>
                </a:extLst>
              </p:cNvPr>
              <p:cNvSpPr txBox="1"/>
              <p:nvPr/>
            </p:nvSpPr>
            <p:spPr>
              <a:xfrm>
                <a:off x="1777705" y="2975970"/>
                <a:ext cx="9564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GB" i="0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FB7491-A69C-4853-8A9C-7C41A5B04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705" y="2975970"/>
                <a:ext cx="95644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iamond 8">
            <a:extLst>
              <a:ext uri="{FF2B5EF4-FFF2-40B4-BE49-F238E27FC236}">
                <a16:creationId xmlns:a16="http://schemas.microsoft.com/office/drawing/2014/main" id="{C7A91F13-AAC0-4731-8709-BA7A13A2D4A2}"/>
              </a:ext>
            </a:extLst>
          </p:cNvPr>
          <p:cNvSpPr/>
          <p:nvPr/>
        </p:nvSpPr>
        <p:spPr>
          <a:xfrm>
            <a:off x="1166702" y="2541511"/>
            <a:ext cx="1729212" cy="1317540"/>
          </a:xfrm>
          <a:prstGeom prst="diamond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F660D1-DA99-4ECE-8BE7-55FD91F9E1A8}"/>
                  </a:ext>
                </a:extLst>
              </p:cNvPr>
              <p:cNvSpPr txBox="1"/>
              <p:nvPr/>
            </p:nvSpPr>
            <p:spPr>
              <a:xfrm>
                <a:off x="1788236" y="4647170"/>
                <a:ext cx="9564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GB" b="0" i="0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F660D1-DA99-4ECE-8BE7-55FD91F9E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236" y="4647170"/>
                <a:ext cx="95644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Right 10">
            <a:extLst>
              <a:ext uri="{FF2B5EF4-FFF2-40B4-BE49-F238E27FC236}">
                <a16:creationId xmlns:a16="http://schemas.microsoft.com/office/drawing/2014/main" id="{6BE4D650-0F33-4B8A-966F-409218858D19}"/>
              </a:ext>
            </a:extLst>
          </p:cNvPr>
          <p:cNvSpPr/>
          <p:nvPr/>
        </p:nvSpPr>
        <p:spPr>
          <a:xfrm>
            <a:off x="3094312" y="3859051"/>
            <a:ext cx="1729212" cy="31401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9B4F1AF5-3262-432A-9433-C8FD782BA336}"/>
              </a:ext>
            </a:extLst>
          </p:cNvPr>
          <p:cNvSpPr/>
          <p:nvPr/>
        </p:nvSpPr>
        <p:spPr>
          <a:xfrm>
            <a:off x="4940440" y="2856249"/>
            <a:ext cx="2075995" cy="1651372"/>
          </a:xfrm>
          <a:prstGeom prst="triangl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APTA</a:t>
            </a:r>
            <a:r>
              <a:rPr lang="en-GB" sz="2400" dirty="0"/>
              <a:t> 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09A3F65-3B4B-46A1-B126-5F6834016E1D}"/>
                  </a:ext>
                </a:extLst>
              </p:cNvPr>
              <p:cNvSpPr txBox="1"/>
              <p:nvPr/>
            </p:nvSpPr>
            <p:spPr>
              <a:xfrm>
                <a:off x="1166702" y="1836574"/>
                <a:ext cx="18254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GB" sz="240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GB" sz="2400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GB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GB" sz="24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09A3F65-3B4B-46A1-B126-5F6834016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702" y="1836574"/>
                <a:ext cx="1825472" cy="461665"/>
              </a:xfrm>
              <a:prstGeom prst="rect">
                <a:avLst/>
              </a:prstGeom>
              <a:blipFill>
                <a:blip r:embed="rId4"/>
                <a:stretch>
                  <a:fillRect l="-667" r="-2667" b="-1710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F8D63D0-6946-4B8D-A0DE-E1B2EA480011}"/>
              </a:ext>
            </a:extLst>
          </p:cNvPr>
          <p:cNvSpPr txBox="1"/>
          <p:nvPr/>
        </p:nvSpPr>
        <p:spPr>
          <a:xfrm>
            <a:off x="2940690" y="3051360"/>
            <a:ext cx="1954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APTA construction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BA8EF23-9DDB-4572-B8F6-A90D6635B674}"/>
              </a:ext>
            </a:extLst>
          </p:cNvPr>
          <p:cNvSpPr/>
          <p:nvPr/>
        </p:nvSpPr>
        <p:spPr>
          <a:xfrm>
            <a:off x="7133351" y="3882358"/>
            <a:ext cx="2450916" cy="31401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B857D4-09F6-4D7A-9F87-CE7EDB616E66}"/>
              </a:ext>
            </a:extLst>
          </p:cNvPr>
          <p:cNvSpPr txBox="1"/>
          <p:nvPr/>
        </p:nvSpPr>
        <p:spPr>
          <a:xfrm>
            <a:off x="7553933" y="3051359"/>
            <a:ext cx="1609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SAT encoding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BA7FF097-BEB4-4074-B143-BDBD4E8392E8}"/>
                  </a:ext>
                </a:extLst>
              </p:cNvPr>
              <p:cNvSpPr/>
              <p:nvPr/>
            </p:nvSpPr>
            <p:spPr>
              <a:xfrm>
                <a:off x="9758563" y="3357288"/>
                <a:ext cx="1729212" cy="1317540"/>
              </a:xfrm>
              <a:prstGeom prst="roundRect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/>
                  <a:t>Minimal </a:t>
                </a:r>
                <a:r>
                  <a:rPr lang="en-GB" sz="2400" dirty="0">
                    <a:solidFill>
                      <a:srgbClr val="FF0000"/>
                    </a:solidFill>
                  </a:rPr>
                  <a:t>separating </a:t>
                </a:r>
                <a:r>
                  <a:rPr lang="en-GB" sz="2400" dirty="0"/>
                  <a:t>DFA </a:t>
                </a:r>
                <a14:m>
                  <m:oMath xmlns:m="http://schemas.openxmlformats.org/officeDocument/2006/math"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BA7FF097-BEB4-4074-B143-BDBD4E8392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8563" y="3357288"/>
                <a:ext cx="1729212" cy="1317540"/>
              </a:xfrm>
              <a:prstGeom prst="roundRect">
                <a:avLst/>
              </a:prstGeom>
              <a:blipFill>
                <a:blip r:embed="rId5"/>
                <a:stretch>
                  <a:fillRect r="-3425" b="-3556"/>
                </a:stretch>
              </a:blipFill>
              <a:ln w="57150"/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594DAA45-C1EE-4C65-A183-50E607BF1987}"/>
              </a:ext>
            </a:extLst>
          </p:cNvPr>
          <p:cNvSpPr txBox="1"/>
          <p:nvPr/>
        </p:nvSpPr>
        <p:spPr>
          <a:xfrm>
            <a:off x="5065701" y="1544193"/>
            <a:ext cx="1825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err="1"/>
              <a:t>A</a:t>
            </a:r>
            <a:r>
              <a:rPr lang="en-GB" sz="2400" dirty="0" err="1"/>
              <a:t>ugmented</a:t>
            </a:r>
            <a:r>
              <a:rPr lang="en-GB" sz="2400" b="1" dirty="0" err="1"/>
              <a:t>P</a:t>
            </a:r>
            <a:r>
              <a:rPr lang="en-GB" sz="2400" dirty="0" err="1"/>
              <a:t>refix</a:t>
            </a:r>
            <a:r>
              <a:rPr lang="en-GB" sz="2400" dirty="0"/>
              <a:t> </a:t>
            </a:r>
            <a:r>
              <a:rPr lang="en-GB" sz="2400" b="1" dirty="0"/>
              <a:t>T</a:t>
            </a:r>
            <a:r>
              <a:rPr lang="en-GB" sz="2400" dirty="0"/>
              <a:t>ree </a:t>
            </a:r>
            <a:r>
              <a:rPr lang="en-GB" sz="2400" b="1" dirty="0"/>
              <a:t>A</a:t>
            </a:r>
            <a:r>
              <a:rPr lang="en-GB" sz="2400" dirty="0"/>
              <a:t>cceptor</a:t>
            </a:r>
          </a:p>
        </p:txBody>
      </p:sp>
      <p:sp>
        <p:nvSpPr>
          <p:cNvPr id="3" name="TextBox 16">
            <a:extLst>
              <a:ext uri="{FF2B5EF4-FFF2-40B4-BE49-F238E27FC236}">
                <a16:creationId xmlns:a16="http://schemas.microsoft.com/office/drawing/2014/main" id="{2845441B-F687-9721-32C8-F56A731A03BE}"/>
              </a:ext>
            </a:extLst>
          </p:cNvPr>
          <p:cNvSpPr txBox="1"/>
          <p:nvPr/>
        </p:nvSpPr>
        <p:spPr>
          <a:xfrm>
            <a:off x="2830419" y="5585334"/>
            <a:ext cx="65311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The number of nodes in P is exactly</a:t>
            </a:r>
          </a:p>
          <a:p>
            <a:pPr algn="ctr"/>
            <a:r>
              <a:rPr lang="en-GB" sz="2400" b="1" dirty="0">
                <a:solidFill>
                  <a:srgbClr val="FF0000"/>
                </a:solidFill>
              </a:rPr>
              <a:t>the number of all prefixes</a:t>
            </a:r>
            <a:r>
              <a:rPr lang="en-GB" sz="2400" b="1" dirty="0"/>
              <a:t> of the words in S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F378642F-8CD7-9633-EC5F-82DF89B2CD2C}"/>
              </a:ext>
            </a:extLst>
          </p:cNvPr>
          <p:cNvSpPr/>
          <p:nvPr/>
        </p:nvSpPr>
        <p:spPr>
          <a:xfrm>
            <a:off x="4823524" y="1378770"/>
            <a:ext cx="2309826" cy="3637732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6896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47C2C-171F-4149-BD6B-F81D07BF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825-A570-4874-A484-58C16A234D16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6" name="文本框 1">
            <a:extLst>
              <a:ext uri="{FF2B5EF4-FFF2-40B4-BE49-F238E27FC236}">
                <a16:creationId xmlns:a16="http://schemas.microsoft.com/office/drawing/2014/main" id="{BD445C94-EAA2-4F58-A872-5227E8A67D6A}"/>
              </a:ext>
            </a:extLst>
          </p:cNvPr>
          <p:cNvSpPr txBox="1"/>
          <p:nvPr/>
        </p:nvSpPr>
        <p:spPr>
          <a:xfrm>
            <a:off x="360217" y="140136"/>
            <a:ext cx="101598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4400" dirty="0">
                <a:solidFill>
                  <a:srgbClr val="0066FF"/>
                </a:solidFill>
                <a:latin typeface="+mn-ea"/>
              </a:rPr>
              <a:t>Encoding into SAT problem</a:t>
            </a:r>
            <a:endParaRPr lang="zh-CN" altLang="en-US" sz="4400" dirty="0">
              <a:solidFill>
                <a:srgbClr val="0066FF"/>
              </a:solidFill>
              <a:latin typeface="+mn-ea"/>
            </a:endParaRPr>
          </a:p>
        </p:txBody>
      </p:sp>
      <p:pic>
        <p:nvPicPr>
          <p:cNvPr id="17" name="图片 8">
            <a:extLst>
              <a:ext uri="{FF2B5EF4-FFF2-40B4-BE49-F238E27FC236}">
                <a16:creationId xmlns:a16="http://schemas.microsoft.com/office/drawing/2014/main" id="{D997C7AA-7CFB-4C33-870F-5FC966C33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33" y="1245042"/>
            <a:ext cx="4065014" cy="3600441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FAF9309E-D723-4A9E-8B5C-22BD3E607B6A}"/>
              </a:ext>
            </a:extLst>
          </p:cNvPr>
          <p:cNvSpPr/>
          <p:nvPr/>
        </p:nvSpPr>
        <p:spPr>
          <a:xfrm>
            <a:off x="4558046" y="3696767"/>
            <a:ext cx="1587279" cy="2704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29F3E4-DEC1-443A-911F-9381538BD38A}"/>
              </a:ext>
            </a:extLst>
          </p:cNvPr>
          <p:cNvSpPr txBox="1"/>
          <p:nvPr/>
        </p:nvSpPr>
        <p:spPr>
          <a:xfrm>
            <a:off x="4446027" y="2865770"/>
            <a:ext cx="16992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SAT Encoding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00801E-700B-4E12-8A6F-A09EAE974EB5}"/>
              </a:ext>
            </a:extLst>
          </p:cNvPr>
          <p:cNvSpPr txBox="1"/>
          <p:nvPr/>
        </p:nvSpPr>
        <p:spPr>
          <a:xfrm>
            <a:off x="6262140" y="909577"/>
            <a:ext cx="56916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Idea</a:t>
            </a:r>
            <a:r>
              <a:rPr lang="en-GB" sz="2400" dirty="0"/>
              <a:t>: </a:t>
            </a:r>
            <a:r>
              <a:rPr lang="en-GB" sz="2000" b="1" dirty="0"/>
              <a:t>Guess</a:t>
            </a:r>
            <a:r>
              <a:rPr lang="en-GB" sz="2000" dirty="0"/>
              <a:t> a DFA D of n states: </a:t>
            </a:r>
            <a:r>
              <a:rPr lang="en-GB" sz="2000" dirty="0" err="1"/>
              <a:t>i</a:t>
            </a:r>
            <a:r>
              <a:rPr lang="en-GB" sz="2000" dirty="0"/>
              <a:t> = 0, 1, . . . , n-1 where 0 is the initial state and </a:t>
            </a:r>
            <a:r>
              <a:rPr lang="en-GB" sz="2000" b="1" dirty="0"/>
              <a:t>verify</a:t>
            </a:r>
            <a:r>
              <a:rPr lang="en-GB" sz="2000" dirty="0"/>
              <a:t> with SAT solver whether such DFA exists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393841-E26F-4EA5-A370-A09BED40CA1C}"/>
                  </a:ext>
                </a:extLst>
              </p:cNvPr>
              <p:cNvSpPr txBox="1"/>
              <p:nvPr/>
            </p:nvSpPr>
            <p:spPr>
              <a:xfrm>
                <a:off x="6343723" y="3832002"/>
                <a:ext cx="5467971" cy="237731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rgbClr val="FF0000"/>
                    </a:solidFill>
                  </a:rPr>
                  <a:t>SAT clauses (examples):</a:t>
                </a:r>
              </a:p>
              <a:p>
                <a:r>
                  <a:rPr lang="en-GB" b="1" dirty="0"/>
                  <a:t>Transition</a:t>
                </a:r>
                <a:r>
                  <a:rPr lang="en-GB" dirty="0"/>
                  <a:t> consistency: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⋀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,1,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 ⟹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it-IT" dirty="0"/>
              </a:p>
              <a:p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 ⋀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,0,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 ⟹ 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b="1" dirty="0"/>
                  <a:t>Acceptance</a:t>
                </a:r>
                <a:r>
                  <a:rPr lang="en-GB" dirty="0"/>
                  <a:t> consistency:</a:t>
                </a:r>
              </a:p>
              <a:p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 ⟹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dirty="0"/>
              </a:p>
              <a:p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 ⟹</m:t>
                    </m:r>
                    <m:r>
                      <m:rPr>
                        <m:nor/>
                      </m:rPr>
                      <a:rPr lang="en-GB" dirty="0"/>
                      <m:t>¬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393841-E26F-4EA5-A370-A09BED40C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723" y="3832002"/>
                <a:ext cx="5467971" cy="2377317"/>
              </a:xfrm>
              <a:prstGeom prst="rect">
                <a:avLst/>
              </a:prstGeom>
              <a:blipFill>
                <a:blip r:embed="rId3"/>
                <a:stretch>
                  <a:fillRect l="-890" t="-1276" b="-51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2ED5187-1868-4942-94E6-882EC5030395}"/>
                  </a:ext>
                </a:extLst>
              </p:cNvPr>
              <p:cNvSpPr/>
              <p:nvPr/>
            </p:nvSpPr>
            <p:spPr>
              <a:xfrm>
                <a:off x="6343724" y="2080939"/>
                <a:ext cx="5467970" cy="1521057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GB" b="1" dirty="0">
                    <a:solidFill>
                      <a:srgbClr val="FF0000"/>
                    </a:solidFill>
                  </a:rPr>
                  <a:t>Boolean variables:</a:t>
                </a:r>
              </a:p>
              <a:p>
                <a:r>
                  <a:rPr lang="en-GB" b="1" dirty="0"/>
                  <a:t>Product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where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/>
                  <a:t> is a state of APTA</a:t>
                </a:r>
              </a:p>
              <a:p>
                <a:r>
                  <a:rPr lang="en-GB" b="1" dirty="0"/>
                  <a:t>Edge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dirty="0"/>
                  <a:t> </a:t>
                </a:r>
                <a:r>
                  <a:rPr lang="en-GB" dirty="0"/>
                  <a:t>where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and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are </a:t>
                </a:r>
                <a:r>
                  <a:rPr lang="it-IT" dirty="0" err="1"/>
                  <a:t>states</a:t>
                </a:r>
                <a:r>
                  <a:rPr lang="it-IT" dirty="0"/>
                  <a:t> and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dirty="0"/>
                  <a:t> an input symbol</a:t>
                </a:r>
              </a:p>
              <a:p>
                <a:r>
                  <a:rPr lang="en-GB" b="1" dirty="0"/>
                  <a:t>Acceptance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/>
                  <a:t> </a:t>
                </a:r>
                <a:r>
                  <a:rPr lang="en-GB" dirty="0"/>
                  <a:t>where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 is a state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2ED5187-1868-4942-94E6-882EC50303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724" y="2080939"/>
                <a:ext cx="5467970" cy="1521057"/>
              </a:xfrm>
              <a:prstGeom prst="rect">
                <a:avLst/>
              </a:prstGeom>
              <a:blipFill>
                <a:blip r:embed="rId4"/>
                <a:stretch>
                  <a:fillRect l="-890" t="-1587" b="-476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8545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47C2C-171F-4149-BD6B-F81D07BF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825-A570-4874-A484-58C16A234D16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文本框 1">
            <a:extLst>
              <a:ext uri="{FF2B5EF4-FFF2-40B4-BE49-F238E27FC236}">
                <a16:creationId xmlns:a16="http://schemas.microsoft.com/office/drawing/2014/main" id="{BD445C94-EAA2-4F58-A872-5227E8A67D6A}"/>
              </a:ext>
            </a:extLst>
          </p:cNvPr>
          <p:cNvSpPr txBox="1"/>
          <p:nvPr/>
        </p:nvSpPr>
        <p:spPr>
          <a:xfrm>
            <a:off x="360217" y="140136"/>
            <a:ext cx="101598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4400" dirty="0">
                <a:solidFill>
                  <a:srgbClr val="0066FF"/>
                </a:solidFill>
                <a:latin typeface="+mn-ea"/>
              </a:rPr>
              <a:t>Current approach</a:t>
            </a:r>
            <a:endParaRPr lang="zh-CN" altLang="en-US" sz="4400" dirty="0">
              <a:solidFill>
                <a:srgbClr val="0066FF"/>
              </a:solidFill>
              <a:latin typeface="+mn-ea"/>
            </a:endParaRP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CE20BA95-3DBC-4242-8345-780AB87D0360}"/>
              </a:ext>
            </a:extLst>
          </p:cNvPr>
          <p:cNvSpPr/>
          <p:nvPr/>
        </p:nvSpPr>
        <p:spPr>
          <a:xfrm>
            <a:off x="1166702" y="4173066"/>
            <a:ext cx="1729212" cy="1317540"/>
          </a:xfrm>
          <a:prstGeom prst="diamond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FB7491-A69C-4853-8A9C-7C41A5B04EFF}"/>
                  </a:ext>
                </a:extLst>
              </p:cNvPr>
              <p:cNvSpPr txBox="1"/>
              <p:nvPr/>
            </p:nvSpPr>
            <p:spPr>
              <a:xfrm>
                <a:off x="1777705" y="2975970"/>
                <a:ext cx="9564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GB" i="0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FB7491-A69C-4853-8A9C-7C41A5B04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705" y="2975970"/>
                <a:ext cx="95644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iamond 8">
            <a:extLst>
              <a:ext uri="{FF2B5EF4-FFF2-40B4-BE49-F238E27FC236}">
                <a16:creationId xmlns:a16="http://schemas.microsoft.com/office/drawing/2014/main" id="{C7A91F13-AAC0-4731-8709-BA7A13A2D4A2}"/>
              </a:ext>
            </a:extLst>
          </p:cNvPr>
          <p:cNvSpPr/>
          <p:nvPr/>
        </p:nvSpPr>
        <p:spPr>
          <a:xfrm>
            <a:off x="1166702" y="2541511"/>
            <a:ext cx="1729212" cy="1317540"/>
          </a:xfrm>
          <a:prstGeom prst="diamond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F660D1-DA99-4ECE-8BE7-55FD91F9E1A8}"/>
                  </a:ext>
                </a:extLst>
              </p:cNvPr>
              <p:cNvSpPr txBox="1"/>
              <p:nvPr/>
            </p:nvSpPr>
            <p:spPr>
              <a:xfrm>
                <a:off x="1788236" y="4647170"/>
                <a:ext cx="9564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GB" b="0" i="0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F660D1-DA99-4ECE-8BE7-55FD91F9E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236" y="4647170"/>
                <a:ext cx="95644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Right 10">
            <a:extLst>
              <a:ext uri="{FF2B5EF4-FFF2-40B4-BE49-F238E27FC236}">
                <a16:creationId xmlns:a16="http://schemas.microsoft.com/office/drawing/2014/main" id="{6BE4D650-0F33-4B8A-966F-409218858D19}"/>
              </a:ext>
            </a:extLst>
          </p:cNvPr>
          <p:cNvSpPr/>
          <p:nvPr/>
        </p:nvSpPr>
        <p:spPr>
          <a:xfrm>
            <a:off x="3094312" y="3859051"/>
            <a:ext cx="1729212" cy="31401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9B4F1AF5-3262-432A-9433-C8FD782BA336}"/>
              </a:ext>
            </a:extLst>
          </p:cNvPr>
          <p:cNvSpPr/>
          <p:nvPr/>
        </p:nvSpPr>
        <p:spPr>
          <a:xfrm>
            <a:off x="4940440" y="2856249"/>
            <a:ext cx="2075995" cy="1651372"/>
          </a:xfrm>
          <a:prstGeom prst="triangl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APTA</a:t>
            </a:r>
            <a:r>
              <a:rPr lang="en-GB" sz="2400" dirty="0"/>
              <a:t> 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09A3F65-3B4B-46A1-B126-5F6834016E1D}"/>
                  </a:ext>
                </a:extLst>
              </p:cNvPr>
              <p:cNvSpPr txBox="1"/>
              <p:nvPr/>
            </p:nvSpPr>
            <p:spPr>
              <a:xfrm>
                <a:off x="1166702" y="1836574"/>
                <a:ext cx="18254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GB" sz="240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GB" sz="2400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GB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GB" sz="24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09A3F65-3B4B-46A1-B126-5F6834016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702" y="1836574"/>
                <a:ext cx="1825472" cy="461665"/>
              </a:xfrm>
              <a:prstGeom prst="rect">
                <a:avLst/>
              </a:prstGeom>
              <a:blipFill>
                <a:blip r:embed="rId4"/>
                <a:stretch>
                  <a:fillRect l="-667" r="-2667" b="-1710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F8D63D0-6946-4B8D-A0DE-E1B2EA480011}"/>
              </a:ext>
            </a:extLst>
          </p:cNvPr>
          <p:cNvSpPr txBox="1"/>
          <p:nvPr/>
        </p:nvSpPr>
        <p:spPr>
          <a:xfrm>
            <a:off x="2940690" y="3051360"/>
            <a:ext cx="1954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APTA construction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BA8EF23-9DDB-4572-B8F6-A90D6635B674}"/>
              </a:ext>
            </a:extLst>
          </p:cNvPr>
          <p:cNvSpPr/>
          <p:nvPr/>
        </p:nvSpPr>
        <p:spPr>
          <a:xfrm>
            <a:off x="7133351" y="3882358"/>
            <a:ext cx="2450916" cy="31401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B857D4-09F6-4D7A-9F87-CE7EDB616E66}"/>
              </a:ext>
            </a:extLst>
          </p:cNvPr>
          <p:cNvSpPr txBox="1"/>
          <p:nvPr/>
        </p:nvSpPr>
        <p:spPr>
          <a:xfrm>
            <a:off x="7553933" y="3051359"/>
            <a:ext cx="1609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SAT encoding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BA7FF097-BEB4-4074-B143-BDBD4E8392E8}"/>
                  </a:ext>
                </a:extLst>
              </p:cNvPr>
              <p:cNvSpPr/>
              <p:nvPr/>
            </p:nvSpPr>
            <p:spPr>
              <a:xfrm>
                <a:off x="9758563" y="3357288"/>
                <a:ext cx="1729212" cy="1317540"/>
              </a:xfrm>
              <a:prstGeom prst="roundRect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/>
                  <a:t>Minimal </a:t>
                </a:r>
                <a:r>
                  <a:rPr lang="en-GB" sz="2400" dirty="0">
                    <a:solidFill>
                      <a:srgbClr val="FF0000"/>
                    </a:solidFill>
                  </a:rPr>
                  <a:t>separating </a:t>
                </a:r>
                <a:r>
                  <a:rPr lang="en-GB" sz="2400" dirty="0"/>
                  <a:t>DFA </a:t>
                </a:r>
                <a14:m>
                  <m:oMath xmlns:m="http://schemas.openxmlformats.org/officeDocument/2006/math"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BA7FF097-BEB4-4074-B143-BDBD4E8392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8563" y="3357288"/>
                <a:ext cx="1729212" cy="1317540"/>
              </a:xfrm>
              <a:prstGeom prst="roundRect">
                <a:avLst/>
              </a:prstGeom>
              <a:blipFill>
                <a:blip r:embed="rId5"/>
                <a:stretch>
                  <a:fillRect r="-3425" b="-3556"/>
                </a:stretch>
              </a:blipFill>
              <a:ln w="57150"/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594DAA45-C1EE-4C65-A183-50E607BF1987}"/>
              </a:ext>
            </a:extLst>
          </p:cNvPr>
          <p:cNvSpPr txBox="1"/>
          <p:nvPr/>
        </p:nvSpPr>
        <p:spPr>
          <a:xfrm>
            <a:off x="5065701" y="1544193"/>
            <a:ext cx="1825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err="1"/>
              <a:t>A</a:t>
            </a:r>
            <a:r>
              <a:rPr lang="en-GB" sz="2400" dirty="0" err="1"/>
              <a:t>ugmented</a:t>
            </a:r>
            <a:r>
              <a:rPr lang="en-GB" sz="2400" b="1" dirty="0" err="1"/>
              <a:t>P</a:t>
            </a:r>
            <a:r>
              <a:rPr lang="en-GB" sz="2400" dirty="0" err="1"/>
              <a:t>refix</a:t>
            </a:r>
            <a:r>
              <a:rPr lang="en-GB" sz="2400" dirty="0"/>
              <a:t> </a:t>
            </a:r>
            <a:r>
              <a:rPr lang="en-GB" sz="2400" b="1" dirty="0"/>
              <a:t>T</a:t>
            </a:r>
            <a:r>
              <a:rPr lang="en-GB" sz="2400" dirty="0"/>
              <a:t>ree </a:t>
            </a:r>
            <a:r>
              <a:rPr lang="en-GB" sz="2400" b="1" dirty="0"/>
              <a:t>A</a:t>
            </a:r>
            <a:r>
              <a:rPr lang="en-GB" sz="2400" dirty="0"/>
              <a:t>cceptor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4F1BAF12-CD38-68C1-2CE4-2916F41AAFCD}"/>
              </a:ext>
            </a:extLst>
          </p:cNvPr>
          <p:cNvSpPr/>
          <p:nvPr/>
        </p:nvSpPr>
        <p:spPr>
          <a:xfrm>
            <a:off x="7133351" y="1305487"/>
            <a:ext cx="4694425" cy="388393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6">
            <a:extLst>
              <a:ext uri="{FF2B5EF4-FFF2-40B4-BE49-F238E27FC236}">
                <a16:creationId xmlns:a16="http://schemas.microsoft.com/office/drawing/2014/main" id="{CEA463AE-738D-0CD6-A264-6DB3F47CC39F}"/>
              </a:ext>
            </a:extLst>
          </p:cNvPr>
          <p:cNvSpPr txBox="1"/>
          <p:nvPr/>
        </p:nvSpPr>
        <p:spPr>
          <a:xfrm>
            <a:off x="2671483" y="5552513"/>
            <a:ext cx="6613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The number of Boolean variables needed is</a:t>
            </a:r>
          </a:p>
          <a:p>
            <a:pPr algn="ctr"/>
            <a:r>
              <a:rPr lang="en-GB" sz="2400" b="1" dirty="0">
                <a:solidFill>
                  <a:srgbClr val="FF0000"/>
                </a:solidFill>
              </a:rPr>
              <a:t>polynomial in the size of P</a:t>
            </a:r>
          </a:p>
        </p:txBody>
      </p:sp>
    </p:spTree>
    <p:extLst>
      <p:ext uri="{BB962C8B-B14F-4D97-AF65-F5344CB8AC3E}">
        <p14:creationId xmlns:p14="http://schemas.microsoft.com/office/powerpoint/2010/main" val="559216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47C2C-171F-4149-BD6B-F81D07BF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825-A570-4874-A484-58C16A234D16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文本框 1">
            <a:extLst>
              <a:ext uri="{FF2B5EF4-FFF2-40B4-BE49-F238E27FC236}">
                <a16:creationId xmlns:a16="http://schemas.microsoft.com/office/drawing/2014/main" id="{BD445C94-EAA2-4F58-A872-5227E8A67D6A}"/>
              </a:ext>
            </a:extLst>
          </p:cNvPr>
          <p:cNvSpPr txBox="1"/>
          <p:nvPr/>
        </p:nvSpPr>
        <p:spPr>
          <a:xfrm>
            <a:off x="360217" y="140136"/>
            <a:ext cx="101598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4400">
                <a:solidFill>
                  <a:srgbClr val="0066FF"/>
                </a:solidFill>
                <a:latin typeface="+mn-ea"/>
              </a:rPr>
              <a:t>Our observation</a:t>
            </a:r>
            <a:endParaRPr lang="zh-CN" altLang="en-US" sz="4400" dirty="0">
              <a:solidFill>
                <a:srgbClr val="0066FF"/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BCEBA06-E8C9-C3BF-C09B-1113E48CB5E1}"/>
                  </a:ext>
                </a:extLst>
              </p:cNvPr>
              <p:cNvSpPr txBox="1"/>
              <p:nvPr/>
            </p:nvSpPr>
            <p:spPr>
              <a:xfrm>
                <a:off x="1208310" y="1805230"/>
                <a:ext cx="434581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The </a:t>
                </a:r>
                <a:r>
                  <a:rPr lang="en-US" altLang="zh-CN" sz="2400" b="1" dirty="0"/>
                  <a:t>APTA is 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a tree</a:t>
                </a:r>
              </a:p>
              <a:p>
                <a:r>
                  <a:rPr lang="en-US" altLang="zh-CN" sz="2400" dirty="0"/>
                  <a:t>recognizing </a:t>
                </a:r>
                <a14:m>
                  <m:oMath xmlns:m="http://schemas.openxmlformats.org/officeDocument/2006/math">
                    <m:r>
                      <a:rPr lang="en-GB" altLang="zh-CN" sz="24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altLang="zh-CN" sz="2400" b="0" i="1" dirty="0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GB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zh-CN" sz="24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GB" altLang="zh-CN" sz="2400" dirty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GB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GB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zh-CN" sz="24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GB" altLang="zh-CN" sz="2400" dirty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GB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BCEBA06-E8C9-C3BF-C09B-1113E48CB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310" y="1805230"/>
                <a:ext cx="4345819" cy="1200329"/>
              </a:xfrm>
              <a:prstGeom prst="rect">
                <a:avLst/>
              </a:prstGeom>
              <a:blipFill>
                <a:blip r:embed="rId2"/>
                <a:stretch>
                  <a:fillRect l="-2104" t="-355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7">
            <a:extLst>
              <a:ext uri="{FF2B5EF4-FFF2-40B4-BE49-F238E27FC236}">
                <a16:creationId xmlns:a16="http://schemas.microsoft.com/office/drawing/2014/main" id="{5D988235-25B3-EE15-9D6E-A94D03D960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494" y="3082039"/>
            <a:ext cx="1376211" cy="3491373"/>
          </a:xfrm>
          <a:prstGeom prst="rect">
            <a:avLst/>
          </a:prstGeom>
        </p:spPr>
      </p:pic>
      <p:pic>
        <p:nvPicPr>
          <p:cNvPr id="2" name="图片 8">
            <a:extLst>
              <a:ext uri="{FF2B5EF4-FFF2-40B4-BE49-F238E27FC236}">
                <a16:creationId xmlns:a16="http://schemas.microsoft.com/office/drawing/2014/main" id="{4B6713E8-396E-85A1-D3D4-9F73F2871C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867" y="66149"/>
            <a:ext cx="3617913" cy="32044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19">
                <a:extLst>
                  <a:ext uri="{FF2B5EF4-FFF2-40B4-BE49-F238E27FC236}">
                    <a16:creationId xmlns:a16="http://schemas.microsoft.com/office/drawing/2014/main" id="{660FFCFB-55B1-FDD4-E5FE-1CDAED525437}"/>
                  </a:ext>
                </a:extLst>
              </p:cNvPr>
              <p:cNvSpPr txBox="1"/>
              <p:nvPr/>
            </p:nvSpPr>
            <p:spPr>
              <a:xfrm>
                <a:off x="1208311" y="4127526"/>
                <a:ext cx="434581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Equivalent 3-valued DFA recognizing </a:t>
                </a:r>
                <a14:m>
                  <m:oMath xmlns:m="http://schemas.openxmlformats.org/officeDocument/2006/math">
                    <m:r>
                      <a:rPr lang="en-GB" altLang="zh-CN" sz="24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altLang="zh-CN" sz="2400" b="0" i="1" dirty="0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GB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zh-CN" sz="24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GB" altLang="zh-CN" sz="2400" dirty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GB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GB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zh-CN" sz="24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GB" altLang="zh-CN" sz="2400" dirty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GB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3DFA is 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acyclic</a:t>
                </a:r>
                <a:r>
                  <a:rPr lang="en-US" altLang="zh-CN" sz="2400" dirty="0"/>
                  <a:t> directed 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graph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 </a:t>
                </a:r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本框 19">
                <a:extLst>
                  <a:ext uri="{FF2B5EF4-FFF2-40B4-BE49-F238E27FC236}">
                    <a16:creationId xmlns:a16="http://schemas.microsoft.com/office/drawing/2014/main" id="{660FFCFB-55B1-FDD4-E5FE-1CDAED525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311" y="4127526"/>
                <a:ext cx="4345819" cy="1569660"/>
              </a:xfrm>
              <a:prstGeom prst="rect">
                <a:avLst/>
              </a:prstGeom>
              <a:blipFill>
                <a:blip r:embed="rId5"/>
                <a:stretch>
                  <a:fillRect l="-2104" t="-2713" b="-81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2743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47C2C-171F-4149-BD6B-F81D07BF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825-A570-4874-A484-58C16A234D16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6" name="文本框 1">
            <a:extLst>
              <a:ext uri="{FF2B5EF4-FFF2-40B4-BE49-F238E27FC236}">
                <a16:creationId xmlns:a16="http://schemas.microsoft.com/office/drawing/2014/main" id="{BD445C94-EAA2-4F58-A872-5227E8A67D6A}"/>
              </a:ext>
            </a:extLst>
          </p:cNvPr>
          <p:cNvSpPr txBox="1"/>
          <p:nvPr/>
        </p:nvSpPr>
        <p:spPr>
          <a:xfrm>
            <a:off x="360217" y="140136"/>
            <a:ext cx="101598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4400" dirty="0">
                <a:solidFill>
                  <a:srgbClr val="0066FF"/>
                </a:solidFill>
                <a:latin typeface="+mn-ea"/>
              </a:rPr>
              <a:t>Size Comparison</a:t>
            </a:r>
            <a:endParaRPr lang="zh-CN" altLang="en-US" sz="4400" dirty="0">
              <a:solidFill>
                <a:srgbClr val="0066FF"/>
              </a:solidFill>
              <a:latin typeface="+mn-ea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3C73E198-7AF9-261B-2D6A-CE4E8592C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239" y="1605630"/>
            <a:ext cx="6651645" cy="42181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BCEBA06-E8C9-C3BF-C09B-1113E48CB5E1}"/>
                  </a:ext>
                </a:extLst>
              </p:cNvPr>
              <p:cNvSpPr txBox="1"/>
              <p:nvPr/>
            </p:nvSpPr>
            <p:spPr>
              <a:xfrm>
                <a:off x="600054" y="1783157"/>
                <a:ext cx="40513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altLang="zh-CN" sz="2400" dirty="0"/>
                  <a:t>Parity </a:t>
                </a:r>
                <a:r>
                  <a:rPr lang="it-IT" altLang="zh-CN" sz="2400" dirty="0" err="1"/>
                  <a:t>condition</a:t>
                </a:r>
                <a:r>
                  <a:rPr lang="it-IT" altLang="zh-CN" sz="2400" dirty="0"/>
                  <a:t>:</a:t>
                </a:r>
              </a:p>
              <a:p>
                <a:r>
                  <a:rPr lang="it-IT" altLang="zh-CN" sz="2400" dirty="0"/>
                  <a:t>-</a:t>
                </a:r>
              </a:p>
              <a:p>
                <a:r>
                  <a:rPr lang="el-GR" altLang="zh-CN" sz="2400" b="1" dirty="0"/>
                  <a:t>Σ</a:t>
                </a:r>
                <a:r>
                  <a:rPr lang="it-IT" altLang="zh-CN" sz="2400" b="1" dirty="0"/>
                  <a:t> </a:t>
                </a:r>
                <a:r>
                  <a:rPr lang="it-IT" altLang="zh-CN" sz="2400" dirty="0" err="1"/>
                  <a:t>alphabet</a:t>
                </a:r>
                <a:endParaRPr lang="en-US" altLang="zh-CN" sz="2400" b="1" dirty="0">
                  <a:solidFill>
                    <a:srgbClr val="FF0000"/>
                  </a:solidFill>
                </a:endParaRPr>
              </a:p>
              <a:p>
                <a:r>
                  <a:rPr lang="en-US" altLang="zh-CN" sz="2400" dirty="0"/>
                  <a:t>words of length &gt; </a:t>
                </a:r>
                <a14:m>
                  <m:oMath xmlns:m="http://schemas.openxmlformats.org/officeDocument/2006/math">
                    <m:r>
                      <a:rPr lang="it-IT" altLang="zh-CN" sz="24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l-GR" altLang="zh-CN" sz="2400" b="1" dirty="0"/>
                      <m:t>Σ</m:t>
                    </m:r>
                    <m:r>
                      <a:rPr lang="it-IT" altLang="zh-CN" sz="240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en-US" altLang="zh-CN" sz="24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 altLang="zh-CN" sz="24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m:rPr>
                            <m:nor/>
                          </m:rPr>
                          <a:rPr lang="it-IT" altLang="zh-CN" sz="2400" dirty="0"/>
                          <m:t>−</m:t>
                        </m:r>
                        <m:r>
                          <m:rPr>
                            <m:nor/>
                          </m:rPr>
                          <a:rPr lang="it-IT" altLang="zh-CN" sz="2400" b="1" i="0" dirty="0" smtClean="0"/>
                          <m:t>3</m:t>
                        </m:r>
                        <m:r>
                          <m:rPr>
                            <m:nor/>
                          </m:rPr>
                          <a:rPr lang="it-IT" altLang="zh-CN" sz="2400" b="1" i="0" dirty="0" smtClean="0"/>
                          <m:t>DFA</m:t>
                        </m:r>
                      </m:e>
                    </m:d>
                    <m:r>
                      <a:rPr lang="it-IT" altLang="zh-CN" sz="2400" b="0">
                        <a:latin typeface="Cambria Math" panose="02040503050406030204" pitchFamily="18" charset="0"/>
                      </a:rPr>
                      <m:t>≪|</m:t>
                    </m:r>
                    <m:r>
                      <m:rPr>
                        <m:nor/>
                      </m:rPr>
                      <a:rPr lang="it-IT" altLang="zh-CN" sz="2400" b="1" i="0" dirty="0" smtClean="0"/>
                      <m:t>APTA</m:t>
                    </m:r>
                    <m:r>
                      <a:rPr lang="it-IT" altLang="zh-CN" sz="2400" b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BCEBA06-E8C9-C3BF-C09B-1113E48CB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54" y="1783157"/>
                <a:ext cx="4051300" cy="2308324"/>
              </a:xfrm>
              <a:prstGeom prst="rect">
                <a:avLst/>
              </a:prstGeom>
              <a:blipFill>
                <a:blip r:embed="rId3"/>
                <a:stretch>
                  <a:fillRect l="-2256" t="-1852" b="-291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2075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47C2C-171F-4149-BD6B-F81D07BF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825-A570-4874-A484-58C16A234D16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6" name="文本框 1">
            <a:extLst>
              <a:ext uri="{FF2B5EF4-FFF2-40B4-BE49-F238E27FC236}">
                <a16:creationId xmlns:a16="http://schemas.microsoft.com/office/drawing/2014/main" id="{BD445C94-EAA2-4F58-A872-5227E8A67D6A}"/>
              </a:ext>
            </a:extLst>
          </p:cNvPr>
          <p:cNvSpPr txBox="1"/>
          <p:nvPr/>
        </p:nvSpPr>
        <p:spPr>
          <a:xfrm>
            <a:off x="360217" y="140136"/>
            <a:ext cx="101598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4400" dirty="0">
                <a:solidFill>
                  <a:srgbClr val="0066FF"/>
                </a:solidFill>
                <a:latin typeface="+mn-ea"/>
              </a:rPr>
              <a:t>Our contribution</a:t>
            </a:r>
            <a:endParaRPr lang="zh-CN" altLang="en-US" sz="4400" dirty="0">
              <a:solidFill>
                <a:srgbClr val="0066FF"/>
              </a:solidFill>
              <a:latin typeface="+mn-ea"/>
            </a:endParaRPr>
          </a:p>
        </p:txBody>
      </p:sp>
      <p:sp>
        <p:nvSpPr>
          <p:cNvPr id="20" name="Arrow: Right 10">
            <a:extLst>
              <a:ext uri="{FF2B5EF4-FFF2-40B4-BE49-F238E27FC236}">
                <a16:creationId xmlns:a16="http://schemas.microsoft.com/office/drawing/2014/main" id="{AE0241C1-5FFC-D0A8-A0AE-A037AFE591E2}"/>
              </a:ext>
            </a:extLst>
          </p:cNvPr>
          <p:cNvSpPr/>
          <p:nvPr/>
        </p:nvSpPr>
        <p:spPr>
          <a:xfrm>
            <a:off x="3053310" y="3452649"/>
            <a:ext cx="1896856" cy="31401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D6B77190-785E-7608-EBC0-4A855D6D11F0}"/>
              </a:ext>
            </a:extLst>
          </p:cNvPr>
          <p:cNvSpPr txBox="1"/>
          <p:nvPr/>
        </p:nvSpPr>
        <p:spPr>
          <a:xfrm>
            <a:off x="2921617" y="2667065"/>
            <a:ext cx="2017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Incremental construction</a:t>
            </a:r>
          </a:p>
        </p:txBody>
      </p:sp>
      <p:sp>
        <p:nvSpPr>
          <p:cNvPr id="24" name="Arrow: Right 12">
            <a:extLst>
              <a:ext uri="{FF2B5EF4-FFF2-40B4-BE49-F238E27FC236}">
                <a16:creationId xmlns:a16="http://schemas.microsoft.com/office/drawing/2014/main" id="{DE05208A-D266-D54A-C9F4-83427280346F}"/>
              </a:ext>
            </a:extLst>
          </p:cNvPr>
          <p:cNvSpPr/>
          <p:nvPr/>
        </p:nvSpPr>
        <p:spPr>
          <a:xfrm>
            <a:off x="7558197" y="3452648"/>
            <a:ext cx="1872346" cy="31401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TextBox 13">
            <a:extLst>
              <a:ext uri="{FF2B5EF4-FFF2-40B4-BE49-F238E27FC236}">
                <a16:creationId xmlns:a16="http://schemas.microsoft.com/office/drawing/2014/main" id="{F80BF4EF-5F7C-9FB7-5C02-D961632FB1D3}"/>
              </a:ext>
            </a:extLst>
          </p:cNvPr>
          <p:cNvSpPr txBox="1"/>
          <p:nvPr/>
        </p:nvSpPr>
        <p:spPr>
          <a:xfrm>
            <a:off x="7565068" y="2667066"/>
            <a:ext cx="1659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SAT encoding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: Rounded Corners 14">
                <a:extLst>
                  <a:ext uri="{FF2B5EF4-FFF2-40B4-BE49-F238E27FC236}">
                    <a16:creationId xmlns:a16="http://schemas.microsoft.com/office/drawing/2014/main" id="{66A8007E-F633-D9C2-5174-12AA7BA31223}"/>
                  </a:ext>
                </a:extLst>
              </p:cNvPr>
              <p:cNvSpPr/>
              <p:nvPr/>
            </p:nvSpPr>
            <p:spPr>
              <a:xfrm>
                <a:off x="9744049" y="2865822"/>
                <a:ext cx="1780294" cy="1317540"/>
              </a:xfrm>
              <a:prstGeom prst="roundRect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/>
                  <a:t>Minimal separating DFA </a:t>
                </a:r>
                <a14:m>
                  <m:oMath xmlns:m="http://schemas.openxmlformats.org/officeDocument/2006/math"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26" name="Rectangle: Rounded Corners 14">
                <a:extLst>
                  <a:ext uri="{FF2B5EF4-FFF2-40B4-BE49-F238E27FC236}">
                    <a16:creationId xmlns:a16="http://schemas.microsoft.com/office/drawing/2014/main" id="{66A8007E-F633-D9C2-5174-12AA7BA312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4049" y="2865822"/>
                <a:ext cx="1780294" cy="1317540"/>
              </a:xfrm>
              <a:prstGeom prst="roundRect">
                <a:avLst/>
              </a:prstGeom>
              <a:blipFill>
                <a:blip r:embed="rId2"/>
                <a:stretch>
                  <a:fillRect r="-1993" b="-4000"/>
                </a:stretch>
              </a:blipFill>
              <a:ln w="57150"/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">
            <a:extLst>
              <a:ext uri="{FF2B5EF4-FFF2-40B4-BE49-F238E27FC236}">
                <a16:creationId xmlns:a16="http://schemas.microsoft.com/office/drawing/2014/main" id="{6462181C-D867-9734-F068-B8CE9A920DBD}"/>
              </a:ext>
            </a:extLst>
          </p:cNvPr>
          <p:cNvSpPr/>
          <p:nvPr/>
        </p:nvSpPr>
        <p:spPr>
          <a:xfrm>
            <a:off x="3053309" y="1424104"/>
            <a:ext cx="4504887" cy="3820364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平行四边形 28">
            <a:extLst>
              <a:ext uri="{FF2B5EF4-FFF2-40B4-BE49-F238E27FC236}">
                <a16:creationId xmlns:a16="http://schemas.microsoft.com/office/drawing/2014/main" id="{BF62FCBB-719B-F0BE-5227-2C9D7F159F30}"/>
              </a:ext>
            </a:extLst>
          </p:cNvPr>
          <p:cNvSpPr/>
          <p:nvPr/>
        </p:nvSpPr>
        <p:spPr>
          <a:xfrm>
            <a:off x="4950167" y="2590800"/>
            <a:ext cx="2543295" cy="2146299"/>
          </a:xfrm>
          <a:prstGeom prst="parallelogram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Min-3DFA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1D1C6AA-41BF-284D-89FD-AD042D1620DC}"/>
                  </a:ext>
                </a:extLst>
              </p:cNvPr>
              <p:cNvSpPr txBox="1"/>
              <p:nvPr/>
            </p:nvSpPr>
            <p:spPr>
              <a:xfrm>
                <a:off x="1545146" y="5671050"/>
                <a:ext cx="9353336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rgbClr val="FF0000"/>
                    </a:solidFill>
                  </a:rPr>
                  <a:t>Incremental</a:t>
                </a:r>
                <a:r>
                  <a:rPr lang="en-US" altLang="zh-CN" sz="2800" dirty="0"/>
                  <a:t> construction of the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Min-3DFA</a:t>
                </a:r>
                <a:r>
                  <a:rPr lang="en-US" altLang="zh-CN" sz="2800" dirty="0"/>
                  <a:t> for </a:t>
                </a:r>
                <a14:m>
                  <m:oMath xmlns:m="http://schemas.openxmlformats.org/officeDocument/2006/math">
                    <m:r>
                      <a:rPr lang="en-GB" altLang="zh-CN" sz="28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altLang="zh-CN" sz="2800" b="0" i="1" dirty="0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GB" altLang="zh-CN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zh-CN" sz="28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GB" altLang="zh-CN" sz="2800" dirty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GB" altLang="zh-CN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GB" altLang="zh-CN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zh-CN" sz="28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GB" altLang="zh-CN" sz="2800" dirty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GB" altLang="zh-CN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altLang="zh-CN" sz="2800" dirty="0"/>
                  <a:t> 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1D1C6AA-41BF-284D-89FD-AD042D162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146" y="5671050"/>
                <a:ext cx="9353336" cy="800219"/>
              </a:xfrm>
              <a:prstGeom prst="rect">
                <a:avLst/>
              </a:prstGeom>
              <a:blipFill>
                <a:blip r:embed="rId3"/>
                <a:stretch>
                  <a:fillRect l="-1303" t="-757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iamond 6">
            <a:extLst>
              <a:ext uri="{FF2B5EF4-FFF2-40B4-BE49-F238E27FC236}">
                <a16:creationId xmlns:a16="http://schemas.microsoft.com/office/drawing/2014/main" id="{D6DCDE94-789A-6EA8-42DC-68ED63E296FE}"/>
              </a:ext>
            </a:extLst>
          </p:cNvPr>
          <p:cNvSpPr/>
          <p:nvPr/>
        </p:nvSpPr>
        <p:spPr>
          <a:xfrm>
            <a:off x="1064569" y="3766663"/>
            <a:ext cx="1729212" cy="1317540"/>
          </a:xfrm>
          <a:prstGeom prst="diamond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7">
                <a:extLst>
                  <a:ext uri="{FF2B5EF4-FFF2-40B4-BE49-F238E27FC236}">
                    <a16:creationId xmlns:a16="http://schemas.microsoft.com/office/drawing/2014/main" id="{27CC7253-E867-104F-B6BD-75F546FD73C4}"/>
                  </a:ext>
                </a:extLst>
              </p:cNvPr>
              <p:cNvSpPr txBox="1"/>
              <p:nvPr/>
            </p:nvSpPr>
            <p:spPr>
              <a:xfrm>
                <a:off x="1675572" y="2569567"/>
                <a:ext cx="9564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GB" i="0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7">
                <a:extLst>
                  <a:ext uri="{FF2B5EF4-FFF2-40B4-BE49-F238E27FC236}">
                    <a16:creationId xmlns:a16="http://schemas.microsoft.com/office/drawing/2014/main" id="{27CC7253-E867-104F-B6BD-75F546FD7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572" y="2569567"/>
                <a:ext cx="95644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iamond 8">
            <a:extLst>
              <a:ext uri="{FF2B5EF4-FFF2-40B4-BE49-F238E27FC236}">
                <a16:creationId xmlns:a16="http://schemas.microsoft.com/office/drawing/2014/main" id="{CAE7EAC1-6D51-C516-483B-BC3E1CD98805}"/>
              </a:ext>
            </a:extLst>
          </p:cNvPr>
          <p:cNvSpPr/>
          <p:nvPr/>
        </p:nvSpPr>
        <p:spPr>
          <a:xfrm>
            <a:off x="1064569" y="2135108"/>
            <a:ext cx="1729212" cy="1317540"/>
          </a:xfrm>
          <a:prstGeom prst="diamond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9">
                <a:extLst>
                  <a:ext uri="{FF2B5EF4-FFF2-40B4-BE49-F238E27FC236}">
                    <a16:creationId xmlns:a16="http://schemas.microsoft.com/office/drawing/2014/main" id="{DFFE252D-DA53-821C-6F66-4F352E8B2E18}"/>
                  </a:ext>
                </a:extLst>
              </p:cNvPr>
              <p:cNvSpPr txBox="1"/>
              <p:nvPr/>
            </p:nvSpPr>
            <p:spPr>
              <a:xfrm>
                <a:off x="1686103" y="4240767"/>
                <a:ext cx="9564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GB" b="0" i="0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9">
                <a:extLst>
                  <a:ext uri="{FF2B5EF4-FFF2-40B4-BE49-F238E27FC236}">
                    <a16:creationId xmlns:a16="http://schemas.microsoft.com/office/drawing/2014/main" id="{DFFE252D-DA53-821C-6F66-4F352E8B2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103" y="4240767"/>
                <a:ext cx="95644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1">
                <a:extLst>
                  <a:ext uri="{FF2B5EF4-FFF2-40B4-BE49-F238E27FC236}">
                    <a16:creationId xmlns:a16="http://schemas.microsoft.com/office/drawing/2014/main" id="{69FFDE1B-AB01-EC70-338D-FE0DB3A064C4}"/>
                  </a:ext>
                </a:extLst>
              </p:cNvPr>
              <p:cNvSpPr txBox="1"/>
              <p:nvPr/>
            </p:nvSpPr>
            <p:spPr>
              <a:xfrm>
                <a:off x="1016439" y="1418209"/>
                <a:ext cx="18254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GB" sz="240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GB" sz="2400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GB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GB" sz="24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/>
                  <a:t> </a:t>
                </a:r>
              </a:p>
            </p:txBody>
          </p:sp>
        </mc:Choice>
        <mc:Fallback xmlns="">
          <p:sp>
            <p:nvSpPr>
              <p:cNvPr id="9" name="TextBox 11">
                <a:extLst>
                  <a:ext uri="{FF2B5EF4-FFF2-40B4-BE49-F238E27FC236}">
                    <a16:creationId xmlns:a16="http://schemas.microsoft.com/office/drawing/2014/main" id="{69FFDE1B-AB01-EC70-338D-FE0DB3A06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439" y="1418209"/>
                <a:ext cx="1825472" cy="461665"/>
              </a:xfrm>
              <a:prstGeom prst="rect">
                <a:avLst/>
              </a:prstGeom>
              <a:blipFill>
                <a:blip r:embed="rId6"/>
                <a:stretch>
                  <a:fillRect l="-1003" r="-2676" b="-18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0145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47C2C-171F-4149-BD6B-F81D07BF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825-A570-4874-A484-58C16A234D16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6" name="文本框 1">
            <a:extLst>
              <a:ext uri="{FF2B5EF4-FFF2-40B4-BE49-F238E27FC236}">
                <a16:creationId xmlns:a16="http://schemas.microsoft.com/office/drawing/2014/main" id="{BD445C94-EAA2-4F58-A872-5227E8A67D6A}"/>
              </a:ext>
            </a:extLst>
          </p:cNvPr>
          <p:cNvSpPr txBox="1"/>
          <p:nvPr/>
        </p:nvSpPr>
        <p:spPr>
          <a:xfrm>
            <a:off x="360217" y="140136"/>
            <a:ext cx="101598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4400" dirty="0">
                <a:solidFill>
                  <a:srgbClr val="0066FF"/>
                </a:solidFill>
                <a:latin typeface="+mn-ea"/>
              </a:rPr>
              <a:t>Reduction Rules</a:t>
            </a:r>
            <a:endParaRPr lang="zh-CN" altLang="en-US" sz="4400" dirty="0">
              <a:solidFill>
                <a:srgbClr val="0066FF"/>
              </a:solidFill>
              <a:latin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D43A664-3314-843B-2BB4-EFED4181463F}"/>
              </a:ext>
            </a:extLst>
          </p:cNvPr>
          <p:cNvSpPr txBox="1"/>
          <p:nvPr/>
        </p:nvSpPr>
        <p:spPr>
          <a:xfrm>
            <a:off x="6096000" y="3429000"/>
            <a:ext cx="53949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Bottom-up minimization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FF0000"/>
                </a:solidFill>
              </a:rPr>
              <a:t>Merge equivalent states </a:t>
            </a:r>
            <a:r>
              <a:rPr lang="en-US" altLang="zh-CN" sz="2400" dirty="0"/>
              <a:t>having:</a:t>
            </a:r>
          </a:p>
          <a:p>
            <a:pPr marL="457200" indent="-457200">
              <a:buAutoNum type="arabicPeriod"/>
            </a:pPr>
            <a:r>
              <a:rPr lang="en-US" altLang="zh-CN" sz="2400" dirty="0"/>
              <a:t>Same </a:t>
            </a:r>
            <a:r>
              <a:rPr lang="en-US" altLang="zh-CN" sz="2400" dirty="0">
                <a:solidFill>
                  <a:srgbClr val="FF0000"/>
                </a:solidFill>
              </a:rPr>
              <a:t>accepting type</a:t>
            </a:r>
          </a:p>
          <a:p>
            <a:pPr marL="457200" indent="-457200">
              <a:buAutoNum type="arabicPeriod"/>
            </a:pPr>
            <a:r>
              <a:rPr lang="en-US" altLang="zh-CN" sz="2400" dirty="0"/>
              <a:t>Same </a:t>
            </a:r>
            <a:r>
              <a:rPr lang="en-US" altLang="zh-CN" sz="2400" dirty="0">
                <a:solidFill>
                  <a:srgbClr val="FF0000"/>
                </a:solidFill>
              </a:rPr>
              <a:t>successor </a:t>
            </a:r>
            <a:r>
              <a:rPr lang="en-US" altLang="zh-CN" sz="2400" dirty="0"/>
              <a:t>over each letter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11">
                <a:extLst>
                  <a:ext uri="{FF2B5EF4-FFF2-40B4-BE49-F238E27FC236}">
                    <a16:creationId xmlns:a16="http://schemas.microsoft.com/office/drawing/2014/main" id="{3B93D4BD-533E-341D-A5EB-9ACBAB017266}"/>
                  </a:ext>
                </a:extLst>
              </p:cNvPr>
              <p:cNvSpPr txBox="1"/>
              <p:nvPr/>
            </p:nvSpPr>
            <p:spPr>
              <a:xfrm>
                <a:off x="1181638" y="1175180"/>
                <a:ext cx="953897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GB" sz="240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GB" sz="2400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GB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GB" sz="24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/>
                  <a:t> where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altLang="zh-CN" sz="240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zh-CN" sz="24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GB" altLang="zh-CN" sz="2400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24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000, 001</m:t>
                        </m:r>
                        <m:r>
                          <a:rPr lang="en-US" altLang="zh-CN" sz="24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 100</m:t>
                        </m:r>
                      </m:e>
                    </m:d>
                  </m:oMath>
                </a14:m>
                <a:endParaRPr lang="it-IT" altLang="zh-CN" sz="2400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altLang="zh-CN" sz="24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altLang="zh-CN" sz="24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CN" sz="2400" b="0" i="0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altLang="zh-CN" sz="24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={0</m:t>
                      </m:r>
                      <m:r>
                        <a:rPr lang="en-US" altLang="zh-CN" sz="24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4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4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,011</m:t>
                      </m:r>
                      <m:r>
                        <a:rPr lang="en-US" altLang="zh-CN" sz="24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 10</m:t>
                      </m:r>
                      <m:r>
                        <a:rPr lang="en-US" altLang="zh-CN" sz="24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4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110,111</m:t>
                      </m:r>
                      <m:r>
                        <a:rPr lang="en-US" altLang="zh-CN" sz="24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" name="TextBox 11">
                <a:extLst>
                  <a:ext uri="{FF2B5EF4-FFF2-40B4-BE49-F238E27FC236}">
                    <a16:creationId xmlns:a16="http://schemas.microsoft.com/office/drawing/2014/main" id="{3B93D4BD-533E-341D-A5EB-9ACBAB017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38" y="1175180"/>
                <a:ext cx="9538976" cy="830997"/>
              </a:xfrm>
              <a:prstGeom prst="rect">
                <a:avLst/>
              </a:prstGeom>
              <a:blipFill>
                <a:blip r:embed="rId2"/>
                <a:stretch>
                  <a:fillRect l="-192" t="-5147" b="-955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8">
            <a:extLst>
              <a:ext uri="{FF2B5EF4-FFF2-40B4-BE49-F238E27FC236}">
                <a16:creationId xmlns:a16="http://schemas.microsoft.com/office/drawing/2014/main" id="{E020F8CD-6C4A-6809-0093-4554841E68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15" y="2157413"/>
            <a:ext cx="4740735" cy="419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81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47C2C-171F-4149-BD6B-F81D07BF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825-A570-4874-A484-58C16A234D16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6" name="文本框 1">
            <a:extLst>
              <a:ext uri="{FF2B5EF4-FFF2-40B4-BE49-F238E27FC236}">
                <a16:creationId xmlns:a16="http://schemas.microsoft.com/office/drawing/2014/main" id="{BD445C94-EAA2-4F58-A872-5227E8A67D6A}"/>
              </a:ext>
            </a:extLst>
          </p:cNvPr>
          <p:cNvSpPr txBox="1"/>
          <p:nvPr/>
        </p:nvSpPr>
        <p:spPr>
          <a:xfrm>
            <a:off x="360217" y="140136"/>
            <a:ext cx="101598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4400" dirty="0">
                <a:solidFill>
                  <a:srgbClr val="0066FF"/>
                </a:solidFill>
                <a:latin typeface="+mn-ea"/>
              </a:rPr>
              <a:t>Observation</a:t>
            </a:r>
            <a:endParaRPr lang="zh-CN" altLang="en-US" sz="4400" dirty="0">
              <a:solidFill>
                <a:srgbClr val="0066FF"/>
              </a:solidFill>
              <a:latin typeface="+mn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F8C5BDC-CC59-5B07-60F6-3C7E66E65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15" y="2157413"/>
            <a:ext cx="4740735" cy="4198937"/>
          </a:xfrm>
          <a:prstGeom prst="rect">
            <a:avLst/>
          </a:prstGeom>
        </p:spPr>
      </p:pic>
      <p:sp>
        <p:nvSpPr>
          <p:cNvPr id="3" name="Arrow: Right 12">
            <a:extLst>
              <a:ext uri="{FF2B5EF4-FFF2-40B4-BE49-F238E27FC236}">
                <a16:creationId xmlns:a16="http://schemas.microsoft.com/office/drawing/2014/main" id="{BF37E660-D393-7745-BCD3-E59DFF36FAA6}"/>
              </a:ext>
            </a:extLst>
          </p:cNvPr>
          <p:cNvSpPr/>
          <p:nvPr/>
        </p:nvSpPr>
        <p:spPr>
          <a:xfrm>
            <a:off x="5553248" y="4399227"/>
            <a:ext cx="2521973" cy="31401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D9F4EBD-C313-21A6-1E39-4D81664685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220" y="2012950"/>
            <a:ext cx="2521974" cy="4343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11">
                <a:extLst>
                  <a:ext uri="{FF2B5EF4-FFF2-40B4-BE49-F238E27FC236}">
                    <a16:creationId xmlns:a16="http://schemas.microsoft.com/office/drawing/2014/main" id="{F50678FE-D12E-D23D-BF41-6FF9D4581678}"/>
                  </a:ext>
                </a:extLst>
              </p:cNvPr>
              <p:cNvSpPr txBox="1"/>
              <p:nvPr/>
            </p:nvSpPr>
            <p:spPr>
              <a:xfrm>
                <a:off x="1181638" y="1175180"/>
                <a:ext cx="953897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GB" sz="240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GB" sz="2400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GB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GB" sz="24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/>
                  <a:t> where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altLang="zh-CN" sz="240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zh-CN" sz="24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GB" altLang="zh-CN" sz="2400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24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000, 001</m:t>
                        </m:r>
                        <m:r>
                          <a:rPr lang="en-US" altLang="zh-CN" sz="24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 100</m:t>
                        </m:r>
                      </m:e>
                    </m:d>
                  </m:oMath>
                </a14:m>
                <a:endParaRPr lang="it-IT" altLang="zh-CN" sz="2400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altLang="zh-CN" sz="24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altLang="zh-CN" sz="24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CN" sz="2400" b="0" i="0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altLang="zh-CN" sz="24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={0</m:t>
                      </m:r>
                      <m:r>
                        <a:rPr lang="en-US" altLang="zh-CN" sz="24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4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4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,011</m:t>
                      </m:r>
                      <m:r>
                        <a:rPr lang="en-US" altLang="zh-CN" sz="24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 10</m:t>
                      </m:r>
                      <m:r>
                        <a:rPr lang="en-US" altLang="zh-CN" sz="24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4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110,111</m:t>
                      </m:r>
                      <m:r>
                        <a:rPr lang="en-US" altLang="zh-CN" sz="24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8" name="TextBox 11">
                <a:extLst>
                  <a:ext uri="{FF2B5EF4-FFF2-40B4-BE49-F238E27FC236}">
                    <a16:creationId xmlns:a16="http://schemas.microsoft.com/office/drawing/2014/main" id="{F50678FE-D12E-D23D-BF41-6FF9D4581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38" y="1175180"/>
                <a:ext cx="9538976" cy="830997"/>
              </a:xfrm>
              <a:prstGeom prst="rect">
                <a:avLst/>
              </a:prstGeom>
              <a:blipFill>
                <a:blip r:embed="rId4"/>
                <a:stretch>
                  <a:fillRect l="-192" t="-5147" b="-955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D7214ADC-C718-A88F-7AB3-3B32F84C469A}"/>
              </a:ext>
            </a:extLst>
          </p:cNvPr>
          <p:cNvSpPr txBox="1"/>
          <p:nvPr/>
        </p:nvSpPr>
        <p:spPr>
          <a:xfrm>
            <a:off x="5245330" y="3095311"/>
            <a:ext cx="3137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Step 1</a:t>
            </a:r>
            <a:endParaRPr lang="en-US" altLang="zh-CN" sz="2400" dirty="0"/>
          </a:p>
          <a:p>
            <a:pPr algn="ctr"/>
            <a:r>
              <a:rPr lang="en-US" altLang="zh-CN" sz="2400" dirty="0"/>
              <a:t>Merge states having</a:t>
            </a:r>
          </a:p>
          <a:p>
            <a:pPr algn="ctr"/>
            <a:r>
              <a:rPr lang="en-US" altLang="zh-CN" sz="2400" dirty="0"/>
              <a:t>same accepting type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42354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47C2C-171F-4149-BD6B-F81D07BF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825-A570-4874-A484-58C16A234D16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文本框 1">
            <a:extLst>
              <a:ext uri="{FF2B5EF4-FFF2-40B4-BE49-F238E27FC236}">
                <a16:creationId xmlns:a16="http://schemas.microsoft.com/office/drawing/2014/main" id="{BD445C94-EAA2-4F58-A872-5227E8A67D6A}"/>
              </a:ext>
            </a:extLst>
          </p:cNvPr>
          <p:cNvSpPr txBox="1"/>
          <p:nvPr/>
        </p:nvSpPr>
        <p:spPr>
          <a:xfrm>
            <a:off x="360217" y="140136"/>
            <a:ext cx="101598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4400" dirty="0">
                <a:solidFill>
                  <a:srgbClr val="0066FF"/>
                </a:solidFill>
                <a:latin typeface="+mn-ea"/>
              </a:rPr>
              <a:t>Observation</a:t>
            </a:r>
            <a:endParaRPr lang="zh-CN" altLang="en-US" sz="4400" dirty="0">
              <a:solidFill>
                <a:srgbClr val="0066FF"/>
              </a:solidFill>
              <a:latin typeface="+mn-ea"/>
            </a:endParaRPr>
          </a:p>
        </p:txBody>
      </p:sp>
      <p:sp>
        <p:nvSpPr>
          <p:cNvPr id="3" name="Arrow: Right 12">
            <a:extLst>
              <a:ext uri="{FF2B5EF4-FFF2-40B4-BE49-F238E27FC236}">
                <a16:creationId xmlns:a16="http://schemas.microsoft.com/office/drawing/2014/main" id="{BF37E660-D393-7745-BCD3-E59DFF36FAA6}"/>
              </a:ext>
            </a:extLst>
          </p:cNvPr>
          <p:cNvSpPr/>
          <p:nvPr/>
        </p:nvSpPr>
        <p:spPr>
          <a:xfrm>
            <a:off x="4669224" y="4469580"/>
            <a:ext cx="3524864" cy="31401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D9F4EBD-C313-21A6-1E39-4D8166468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801" y="2002756"/>
            <a:ext cx="2521974" cy="4343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25CA5AC-FBEE-83A2-5788-30024C617A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430" y="1775165"/>
            <a:ext cx="1801769" cy="4570991"/>
          </a:xfrm>
          <a:prstGeom prst="rect">
            <a:avLst/>
          </a:prstGeom>
        </p:spPr>
      </p:pic>
      <p:sp>
        <p:nvSpPr>
          <p:cNvPr id="4" name="文本框 9">
            <a:extLst>
              <a:ext uri="{FF2B5EF4-FFF2-40B4-BE49-F238E27FC236}">
                <a16:creationId xmlns:a16="http://schemas.microsoft.com/office/drawing/2014/main" id="{4B158E7C-A476-C3CF-02B4-CE615CBE9494}"/>
              </a:ext>
            </a:extLst>
          </p:cNvPr>
          <p:cNvSpPr txBox="1"/>
          <p:nvPr/>
        </p:nvSpPr>
        <p:spPr>
          <a:xfrm>
            <a:off x="4887199" y="2866053"/>
            <a:ext cx="31378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Step 2</a:t>
            </a:r>
            <a:endParaRPr lang="en-US" altLang="zh-CN" sz="2400" dirty="0"/>
          </a:p>
          <a:p>
            <a:pPr algn="ctr"/>
            <a:r>
              <a:rPr lang="en-US" altLang="zh-CN" sz="2400" dirty="0"/>
              <a:t>Merge states having</a:t>
            </a:r>
          </a:p>
          <a:p>
            <a:pPr algn="ctr"/>
            <a:r>
              <a:rPr lang="en-US" altLang="zh-CN" sz="2400" dirty="0"/>
              <a:t>same successor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over each letter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1">
                <a:extLst>
                  <a:ext uri="{FF2B5EF4-FFF2-40B4-BE49-F238E27FC236}">
                    <a16:creationId xmlns:a16="http://schemas.microsoft.com/office/drawing/2014/main" id="{35C4FF59-F036-8721-89F6-49F1627A3D8F}"/>
                  </a:ext>
                </a:extLst>
              </p:cNvPr>
              <p:cNvSpPr txBox="1"/>
              <p:nvPr/>
            </p:nvSpPr>
            <p:spPr>
              <a:xfrm>
                <a:off x="1181638" y="1175180"/>
                <a:ext cx="953897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GB" sz="240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GB" sz="2400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GB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GB" sz="24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/>
                  <a:t> where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altLang="zh-CN" sz="240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zh-CN" sz="24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GB" altLang="zh-CN" sz="2400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24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000, 001</m:t>
                        </m:r>
                        <m:r>
                          <a:rPr lang="en-US" altLang="zh-CN" sz="24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 100</m:t>
                        </m:r>
                      </m:e>
                    </m:d>
                  </m:oMath>
                </a14:m>
                <a:endParaRPr lang="it-IT" altLang="zh-CN" sz="2400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altLang="zh-CN" sz="24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altLang="zh-CN" sz="24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CN" sz="2400" b="0" i="0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altLang="zh-CN" sz="24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={0</m:t>
                      </m:r>
                      <m:r>
                        <a:rPr lang="en-US" altLang="zh-CN" sz="24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4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4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,011</m:t>
                      </m:r>
                      <m:r>
                        <a:rPr lang="en-US" altLang="zh-CN" sz="24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 10</m:t>
                      </m:r>
                      <m:r>
                        <a:rPr lang="en-US" altLang="zh-CN" sz="24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4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110,111</m:t>
                      </m:r>
                      <m:r>
                        <a:rPr lang="en-US" altLang="zh-CN" sz="24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9" name="TextBox 11">
                <a:extLst>
                  <a:ext uri="{FF2B5EF4-FFF2-40B4-BE49-F238E27FC236}">
                    <a16:creationId xmlns:a16="http://schemas.microsoft.com/office/drawing/2014/main" id="{35C4FF59-F036-8721-89F6-49F1627A3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38" y="1175180"/>
                <a:ext cx="9538976" cy="830997"/>
              </a:xfrm>
              <a:prstGeom prst="rect">
                <a:avLst/>
              </a:prstGeom>
              <a:blipFill>
                <a:blip r:embed="rId4"/>
                <a:stretch>
                  <a:fillRect l="-192" t="-5147" b="-955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4529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47C2C-171F-4149-BD6B-F81D07BF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825-A570-4874-A484-58C16A234D16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6" name="文本框 1">
            <a:extLst>
              <a:ext uri="{FF2B5EF4-FFF2-40B4-BE49-F238E27FC236}">
                <a16:creationId xmlns:a16="http://schemas.microsoft.com/office/drawing/2014/main" id="{BD445C94-EAA2-4F58-A872-5227E8A67D6A}"/>
              </a:ext>
            </a:extLst>
          </p:cNvPr>
          <p:cNvSpPr txBox="1"/>
          <p:nvPr/>
        </p:nvSpPr>
        <p:spPr>
          <a:xfrm>
            <a:off x="360217" y="140136"/>
            <a:ext cx="101598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4400" dirty="0">
                <a:solidFill>
                  <a:srgbClr val="0066FF"/>
                </a:solidFill>
                <a:latin typeface="+mn-ea"/>
              </a:rPr>
              <a:t>Question</a:t>
            </a:r>
            <a:endParaRPr lang="zh-CN" altLang="en-US" sz="4400" dirty="0">
              <a:solidFill>
                <a:srgbClr val="0066FF"/>
              </a:solidFill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2F08C20-B74A-9E73-A001-879C68A080B0}"/>
              </a:ext>
            </a:extLst>
          </p:cNvPr>
          <p:cNvSpPr txBox="1"/>
          <p:nvPr/>
        </p:nvSpPr>
        <p:spPr>
          <a:xfrm>
            <a:off x="1103086" y="2203752"/>
            <a:ext cx="10134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We still need to build the APTA first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save space for the encoding step</a:t>
            </a:r>
          </a:p>
          <a:p>
            <a:endParaRPr lang="en-US" altLang="zh-CN" sz="2400" dirty="0"/>
          </a:p>
          <a:p>
            <a:r>
              <a:rPr lang="en-US" altLang="zh-CN" sz="2400" dirty="0"/>
              <a:t>How to avoid the construction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of the APTA?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save time and space in both steps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59118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8AA872-A32F-5D32-97F3-2B8AB4D4B7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7294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altLang="zh-CN" b="1" dirty="0"/>
                  <a:t>Support Vector Machine: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it-IT" altLang="zh-CN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altLang="zh-CN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it-IT" altLang="zh-CN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altLang="zh-CN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it-IT" altLang="zh-CN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altLang="zh-CN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it-IT" altLang="zh-CN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altLang="zh-CN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GB" altLang="zh-CN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8AA872-A32F-5D32-97F3-2B8AB4D4B7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7294"/>
                <a:ext cx="10515600" cy="4351338"/>
              </a:xfrm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DED7DC-8E3B-48B3-A323-F72D44CED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825-A570-4874-A484-58C16A234D16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6" name="文本框 1">
            <a:extLst>
              <a:ext uri="{FF2B5EF4-FFF2-40B4-BE49-F238E27FC236}">
                <a16:creationId xmlns:a16="http://schemas.microsoft.com/office/drawing/2014/main" id="{7ED94983-3507-41AC-B919-AD7C7AC15849}"/>
              </a:ext>
            </a:extLst>
          </p:cNvPr>
          <p:cNvSpPr txBox="1"/>
          <p:nvPr/>
        </p:nvSpPr>
        <p:spPr>
          <a:xfrm>
            <a:off x="360218" y="140136"/>
            <a:ext cx="9690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rgbClr val="0066FF"/>
                </a:solidFill>
                <a:latin typeface="+mn-ea"/>
              </a:rPr>
              <a:t>Separating machine in ML</a:t>
            </a:r>
            <a:endParaRPr lang="zh-CN" altLang="en-US" sz="4400" dirty="0">
              <a:solidFill>
                <a:srgbClr val="0066FF"/>
              </a:solidFill>
              <a:latin typeface="+mn-ea"/>
            </a:endParaRPr>
          </a:p>
        </p:txBody>
      </p:sp>
      <p:pic>
        <p:nvPicPr>
          <p:cNvPr id="1028" name="Picture 4" descr="https://upload.wikimedia.org/wikipedia/commons/thumb/7/72/SVM_margin.png/1024px-SVM_margin.png">
            <a:extLst>
              <a:ext uri="{FF2B5EF4-FFF2-40B4-BE49-F238E27FC236}">
                <a16:creationId xmlns:a16="http://schemas.microsoft.com/office/drawing/2014/main" id="{EAA45D26-1FBC-4C5A-8199-8F50FD80F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878" y="2418814"/>
            <a:ext cx="3840244" cy="373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906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47C2C-171F-4149-BD6B-F81D07BF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825-A570-4874-A484-58C16A234D16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6" name="文本框 1">
            <a:extLst>
              <a:ext uri="{FF2B5EF4-FFF2-40B4-BE49-F238E27FC236}">
                <a16:creationId xmlns:a16="http://schemas.microsoft.com/office/drawing/2014/main" id="{BD445C94-EAA2-4F58-A872-5227E8A67D6A}"/>
              </a:ext>
            </a:extLst>
          </p:cNvPr>
          <p:cNvSpPr txBox="1"/>
          <p:nvPr/>
        </p:nvSpPr>
        <p:spPr>
          <a:xfrm>
            <a:off x="360217" y="140136"/>
            <a:ext cx="101598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4400" dirty="0">
                <a:solidFill>
                  <a:srgbClr val="0066FF"/>
                </a:solidFill>
                <a:latin typeface="+mn-ea"/>
              </a:rPr>
              <a:t>Core idea of incremental construction</a:t>
            </a:r>
            <a:endParaRPr lang="zh-CN" altLang="en-US" sz="4400" dirty="0">
              <a:solidFill>
                <a:srgbClr val="0066FF"/>
              </a:solidFill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2F08C20-B74A-9E73-A001-879C68A080B0}"/>
              </a:ext>
            </a:extLst>
          </p:cNvPr>
          <p:cNvSpPr txBox="1"/>
          <p:nvPr/>
        </p:nvSpPr>
        <p:spPr>
          <a:xfrm>
            <a:off x="806450" y="1683952"/>
            <a:ext cx="10547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/>
            </a:pPr>
            <a:r>
              <a:rPr lang="en-US" altLang="zh-CN" sz="2400" dirty="0"/>
              <a:t>Order the words in </a:t>
            </a:r>
            <a:r>
              <a:rPr lang="en-US" altLang="zh-CN" sz="2400" dirty="0">
                <a:solidFill>
                  <a:srgbClr val="FF0000"/>
                </a:solidFill>
              </a:rPr>
              <a:t>lexicographical order</a:t>
            </a:r>
          </a:p>
          <a:p>
            <a:pPr marL="914400" indent="-914400">
              <a:buAutoNum type="arabicPeriod"/>
            </a:pPr>
            <a:r>
              <a:rPr lang="en-US" altLang="zh-CN" sz="2400" dirty="0"/>
              <a:t>Decide the </a:t>
            </a:r>
            <a:r>
              <a:rPr lang="en-US" altLang="zh-CN" sz="2400" dirty="0">
                <a:solidFill>
                  <a:srgbClr val="FF0000"/>
                </a:solidFill>
              </a:rPr>
              <a:t>states that will not have more successors</a:t>
            </a:r>
          </a:p>
          <a:p>
            <a:pPr marL="914400" indent="-914400">
              <a:buAutoNum type="arabicPeriod"/>
            </a:pPr>
            <a:r>
              <a:rPr lang="en-US" altLang="zh-CN" sz="2400" dirty="0"/>
              <a:t>Merge equivalent states</a:t>
            </a:r>
          </a:p>
        </p:txBody>
      </p:sp>
    </p:spTree>
    <p:extLst>
      <p:ext uri="{BB962C8B-B14F-4D97-AF65-F5344CB8AC3E}">
        <p14:creationId xmlns:p14="http://schemas.microsoft.com/office/powerpoint/2010/main" val="2665549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47C2C-171F-4149-BD6B-F81D07BF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825-A570-4874-A484-58C16A234D16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文本框 1">
            <a:extLst>
              <a:ext uri="{FF2B5EF4-FFF2-40B4-BE49-F238E27FC236}">
                <a16:creationId xmlns:a16="http://schemas.microsoft.com/office/drawing/2014/main" id="{BD445C94-EAA2-4F58-A872-5227E8A67D6A}"/>
              </a:ext>
            </a:extLst>
          </p:cNvPr>
          <p:cNvSpPr txBox="1"/>
          <p:nvPr/>
        </p:nvSpPr>
        <p:spPr>
          <a:xfrm>
            <a:off x="360217" y="140136"/>
            <a:ext cx="101598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4400" dirty="0">
                <a:solidFill>
                  <a:srgbClr val="0066FF"/>
                </a:solidFill>
                <a:latin typeface="+mn-ea"/>
              </a:rPr>
              <a:t>Core idea of incremental construction</a:t>
            </a:r>
            <a:endParaRPr lang="zh-CN" altLang="en-US" sz="4400" dirty="0">
              <a:solidFill>
                <a:srgbClr val="0066FF"/>
              </a:solidFill>
              <a:latin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A124DC0-96E2-5E4B-B667-ECC96EAEBDAC}"/>
              </a:ext>
            </a:extLst>
          </p:cNvPr>
          <p:cNvSpPr txBox="1"/>
          <p:nvPr/>
        </p:nvSpPr>
        <p:spPr>
          <a:xfrm>
            <a:off x="1184216" y="3781481"/>
            <a:ext cx="9823567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Theorem 1</a:t>
            </a:r>
            <a:r>
              <a:rPr lang="en-US" altLang="zh-CN" sz="2400" dirty="0"/>
              <a:t>:</a:t>
            </a:r>
          </a:p>
          <a:p>
            <a:pPr algn="ctr"/>
            <a:r>
              <a:rPr lang="en-US" altLang="zh-CN" sz="2400" dirty="0"/>
              <a:t>Our incremental construction produces</a:t>
            </a:r>
          </a:p>
          <a:p>
            <a:pPr algn="ctr"/>
            <a:r>
              <a:rPr lang="en-US" altLang="zh-CN" sz="2400" dirty="0"/>
              <a:t>the </a:t>
            </a:r>
            <a:r>
              <a:rPr lang="en-US" altLang="zh-CN" sz="2400" dirty="0">
                <a:solidFill>
                  <a:srgbClr val="FF0000"/>
                </a:solidFill>
              </a:rPr>
              <a:t>minimal 3DFA </a:t>
            </a:r>
            <a:r>
              <a:rPr lang="en-US" altLang="zh-CN" sz="2400" dirty="0"/>
              <a:t>recognizing the given samples </a:t>
            </a:r>
            <a:endParaRPr lang="zh-CN" altLang="en-US" sz="2400" dirty="0"/>
          </a:p>
        </p:txBody>
      </p:sp>
      <p:sp>
        <p:nvSpPr>
          <p:cNvPr id="3" name="文本框 3">
            <a:extLst>
              <a:ext uri="{FF2B5EF4-FFF2-40B4-BE49-F238E27FC236}">
                <a16:creationId xmlns:a16="http://schemas.microsoft.com/office/drawing/2014/main" id="{95EC0E57-1AC1-F50A-0E1A-3F6EF53A6D63}"/>
              </a:ext>
            </a:extLst>
          </p:cNvPr>
          <p:cNvSpPr txBox="1"/>
          <p:nvPr/>
        </p:nvSpPr>
        <p:spPr>
          <a:xfrm>
            <a:off x="806450" y="1683952"/>
            <a:ext cx="10547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/>
            </a:pPr>
            <a:r>
              <a:rPr lang="en-US" altLang="zh-CN" sz="2400" dirty="0"/>
              <a:t>Order the words in </a:t>
            </a:r>
            <a:r>
              <a:rPr lang="en-US" altLang="zh-CN" sz="2400" dirty="0">
                <a:solidFill>
                  <a:srgbClr val="FF0000"/>
                </a:solidFill>
              </a:rPr>
              <a:t>lexicographical order</a:t>
            </a:r>
          </a:p>
          <a:p>
            <a:pPr marL="914400" indent="-914400">
              <a:buAutoNum type="arabicPeriod"/>
            </a:pPr>
            <a:r>
              <a:rPr lang="en-US" altLang="zh-CN" sz="2400" dirty="0"/>
              <a:t>Decide the </a:t>
            </a:r>
            <a:r>
              <a:rPr lang="en-US" altLang="zh-CN" sz="2400" dirty="0">
                <a:solidFill>
                  <a:srgbClr val="FF0000"/>
                </a:solidFill>
              </a:rPr>
              <a:t>states that will not have more successors</a:t>
            </a:r>
          </a:p>
          <a:p>
            <a:pPr marL="914400" indent="-914400">
              <a:buAutoNum type="arabicPeriod"/>
            </a:pPr>
            <a:r>
              <a:rPr lang="en-US" altLang="zh-CN" sz="2400" dirty="0"/>
              <a:t>Merge equivalent states</a:t>
            </a:r>
          </a:p>
        </p:txBody>
      </p:sp>
    </p:spTree>
    <p:extLst>
      <p:ext uri="{BB962C8B-B14F-4D97-AF65-F5344CB8AC3E}">
        <p14:creationId xmlns:p14="http://schemas.microsoft.com/office/powerpoint/2010/main" val="1390280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47C2C-171F-4149-BD6B-F81D07BF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825-A570-4874-A484-58C16A234D16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6" name="文本框 1">
            <a:extLst>
              <a:ext uri="{FF2B5EF4-FFF2-40B4-BE49-F238E27FC236}">
                <a16:creationId xmlns:a16="http://schemas.microsoft.com/office/drawing/2014/main" id="{BD445C94-EAA2-4F58-A872-5227E8A67D6A}"/>
              </a:ext>
            </a:extLst>
          </p:cNvPr>
          <p:cNvSpPr txBox="1"/>
          <p:nvPr/>
        </p:nvSpPr>
        <p:spPr>
          <a:xfrm>
            <a:off x="360217" y="140136"/>
            <a:ext cx="101598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4400" dirty="0">
                <a:solidFill>
                  <a:srgbClr val="0066FF"/>
                </a:solidFill>
                <a:latin typeface="+mn-ea"/>
              </a:rPr>
              <a:t>Alternative construction</a:t>
            </a:r>
            <a:endParaRPr lang="zh-CN" altLang="en-US" sz="4400" dirty="0">
              <a:solidFill>
                <a:srgbClr val="0066FF"/>
              </a:solidFill>
              <a:latin typeface="+mn-ea"/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D6B77190-785E-7608-EBC0-4A855D6D11F0}"/>
              </a:ext>
            </a:extLst>
          </p:cNvPr>
          <p:cNvSpPr txBox="1"/>
          <p:nvPr/>
        </p:nvSpPr>
        <p:spPr>
          <a:xfrm>
            <a:off x="3053411" y="2941788"/>
            <a:ext cx="1966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Incremental construction</a:t>
            </a:r>
          </a:p>
        </p:txBody>
      </p:sp>
      <p:sp>
        <p:nvSpPr>
          <p:cNvPr id="24" name="Arrow: Right 12">
            <a:extLst>
              <a:ext uri="{FF2B5EF4-FFF2-40B4-BE49-F238E27FC236}">
                <a16:creationId xmlns:a16="http://schemas.microsoft.com/office/drawing/2014/main" id="{DE05208A-D266-D54A-C9F4-83427280346F}"/>
              </a:ext>
            </a:extLst>
          </p:cNvPr>
          <p:cNvSpPr/>
          <p:nvPr/>
        </p:nvSpPr>
        <p:spPr>
          <a:xfrm>
            <a:off x="7494577" y="3847164"/>
            <a:ext cx="2148059" cy="31401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1D1C6AA-41BF-284D-89FD-AD042D1620DC}"/>
                  </a:ext>
                </a:extLst>
              </p:cNvPr>
              <p:cNvSpPr txBox="1"/>
              <p:nvPr/>
            </p:nvSpPr>
            <p:spPr>
              <a:xfrm>
                <a:off x="1166702" y="5753100"/>
                <a:ext cx="9353336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rgbClr val="FF0000"/>
                    </a:solidFill>
                  </a:rPr>
                  <a:t>Incremental</a:t>
                </a:r>
                <a:r>
                  <a:rPr lang="en-US" altLang="zh-CN" sz="2800" dirty="0"/>
                  <a:t> construction of the </a:t>
                </a:r>
                <a:r>
                  <a:rPr lang="en-US" altLang="zh-CN" sz="2800" dirty="0" err="1">
                    <a:solidFill>
                      <a:srgbClr val="FF0000"/>
                    </a:solidFill>
                  </a:rPr>
                  <a:t>dDFA</a:t>
                </a:r>
                <a:r>
                  <a:rPr lang="en-US" altLang="zh-CN" sz="2800" dirty="0"/>
                  <a:t> for </a:t>
                </a:r>
                <a14:m>
                  <m:oMath xmlns:m="http://schemas.openxmlformats.org/officeDocument/2006/math">
                    <m:r>
                      <a:rPr lang="en-GB" altLang="zh-CN" sz="28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altLang="zh-CN" sz="2800" b="0" i="1" dirty="0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GB" altLang="zh-CN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zh-CN" sz="28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GB" altLang="zh-CN" sz="2800" dirty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GB" altLang="zh-CN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GB" altLang="zh-CN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zh-CN" sz="28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GB" altLang="zh-CN" sz="2800" dirty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GB" altLang="zh-CN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altLang="zh-CN" sz="2800" dirty="0"/>
                  <a:t> 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1D1C6AA-41BF-284D-89FD-AD042D162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702" y="5753100"/>
                <a:ext cx="9353336" cy="800219"/>
              </a:xfrm>
              <a:prstGeom prst="rect">
                <a:avLst/>
              </a:prstGeom>
              <a:blipFill>
                <a:blip r:embed="rId6"/>
                <a:stretch>
                  <a:fillRect l="-1303" t="-8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平行四边形 1">
                <a:extLst>
                  <a:ext uri="{FF2B5EF4-FFF2-40B4-BE49-F238E27FC236}">
                    <a16:creationId xmlns:a16="http://schemas.microsoft.com/office/drawing/2014/main" id="{62B47791-2DA7-A8E8-92CB-A39865F2C336}"/>
                  </a:ext>
                </a:extLst>
              </p:cNvPr>
              <p:cNvSpPr/>
              <p:nvPr/>
            </p:nvSpPr>
            <p:spPr>
              <a:xfrm>
                <a:off x="5342071" y="2339162"/>
                <a:ext cx="1993762" cy="1092199"/>
              </a:xfrm>
              <a:prstGeom prst="parallelogram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/>
                  <a:t>Min-3DFA</a:t>
                </a:r>
                <a:r>
                  <a:rPr lang="en-US" altLang="zh-CN" sz="32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altLang="zh-CN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GB" altLang="zh-CN" sz="3200" i="0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sz="3200" b="1" dirty="0"/>
                  <a:t> </a:t>
                </a:r>
                <a:endParaRPr lang="zh-CN" altLang="en-US" sz="3200" b="1" dirty="0"/>
              </a:p>
            </p:txBody>
          </p:sp>
        </mc:Choice>
        <mc:Fallback xmlns="">
          <p:sp>
            <p:nvSpPr>
              <p:cNvPr id="2" name="平行四边形 1">
                <a:extLst>
                  <a:ext uri="{FF2B5EF4-FFF2-40B4-BE49-F238E27FC236}">
                    <a16:creationId xmlns:a16="http://schemas.microsoft.com/office/drawing/2014/main" id="{62B47791-2DA7-A8E8-92CB-A39865F2C3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071" y="2339162"/>
                <a:ext cx="1993762" cy="1092199"/>
              </a:xfrm>
              <a:prstGeom prst="parallelogram">
                <a:avLst/>
              </a:prstGeom>
              <a:blipFill>
                <a:blip r:embed="rId7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平行四边形 3">
                <a:extLst>
                  <a:ext uri="{FF2B5EF4-FFF2-40B4-BE49-F238E27FC236}">
                    <a16:creationId xmlns:a16="http://schemas.microsoft.com/office/drawing/2014/main" id="{28C1E88E-AE2A-7E6C-F2BD-9F652A6EE8E7}"/>
                  </a:ext>
                </a:extLst>
              </p:cNvPr>
              <p:cNvSpPr/>
              <p:nvPr/>
            </p:nvSpPr>
            <p:spPr>
              <a:xfrm>
                <a:off x="5183392" y="4009132"/>
                <a:ext cx="1993762" cy="1092199"/>
              </a:xfrm>
              <a:prstGeom prst="parallelogram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/>
                  <a:t>Min-3DFA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altLang="zh-CN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CN" sz="3200" b="0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zh-CN" sz="3200" b="1" dirty="0"/>
                  <a:t> </a:t>
                </a:r>
                <a:endParaRPr lang="zh-CN" altLang="en-US" sz="3200" b="1" dirty="0"/>
              </a:p>
            </p:txBody>
          </p:sp>
        </mc:Choice>
        <mc:Fallback xmlns="">
          <p:sp>
            <p:nvSpPr>
              <p:cNvPr id="4" name="平行四边形 3">
                <a:extLst>
                  <a:ext uri="{FF2B5EF4-FFF2-40B4-BE49-F238E27FC236}">
                    <a16:creationId xmlns:a16="http://schemas.microsoft.com/office/drawing/2014/main" id="{28C1E88E-AE2A-7E6C-F2BD-9F652A6EE8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392" y="4009132"/>
                <a:ext cx="1993762" cy="1092199"/>
              </a:xfrm>
              <a:prstGeom prst="parallelogram">
                <a:avLst/>
              </a:prstGeom>
              <a:blipFill>
                <a:blip r:embed="rId8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>
            <a:extLst>
              <a:ext uri="{FF2B5EF4-FFF2-40B4-BE49-F238E27FC236}">
                <a16:creationId xmlns:a16="http://schemas.microsoft.com/office/drawing/2014/main" id="{91A21A08-7BE8-B4A1-1D95-CA88B962A76C}"/>
              </a:ext>
            </a:extLst>
          </p:cNvPr>
          <p:cNvSpPr/>
          <p:nvPr/>
        </p:nvSpPr>
        <p:spPr>
          <a:xfrm>
            <a:off x="5061537" y="1518818"/>
            <a:ext cx="2415476" cy="3820364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90F7E8C-245D-B672-D189-D0CBDDD3A6A0}"/>
                  </a:ext>
                </a:extLst>
              </p:cNvPr>
              <p:cNvSpPr txBox="1"/>
              <p:nvPr/>
            </p:nvSpPr>
            <p:spPr>
              <a:xfrm>
                <a:off x="5579305" y="1605741"/>
                <a:ext cx="20759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err="1"/>
                  <a:t>dDFA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90F7E8C-245D-B672-D189-D0CBDDD3A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305" y="1605741"/>
                <a:ext cx="2075957" cy="461665"/>
              </a:xfrm>
              <a:prstGeom prst="rect">
                <a:avLst/>
              </a:prstGeom>
              <a:blipFill>
                <a:blip r:embed="rId9"/>
                <a:stretch>
                  <a:fillRect l="-4399" t="-9211" b="-302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F41CE744-2AFD-AB56-4505-B084C2A2068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4B7825-A570-4874-A484-58C16A234D16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10" name="Diamond 6">
            <a:extLst>
              <a:ext uri="{FF2B5EF4-FFF2-40B4-BE49-F238E27FC236}">
                <a16:creationId xmlns:a16="http://schemas.microsoft.com/office/drawing/2014/main" id="{79E25E5F-E93F-211A-BFCC-1BA562B4EE46}"/>
              </a:ext>
            </a:extLst>
          </p:cNvPr>
          <p:cNvSpPr/>
          <p:nvPr/>
        </p:nvSpPr>
        <p:spPr>
          <a:xfrm>
            <a:off x="1166702" y="4173066"/>
            <a:ext cx="1729212" cy="1317540"/>
          </a:xfrm>
          <a:prstGeom prst="diamond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7">
                <a:extLst>
                  <a:ext uri="{FF2B5EF4-FFF2-40B4-BE49-F238E27FC236}">
                    <a16:creationId xmlns:a16="http://schemas.microsoft.com/office/drawing/2014/main" id="{E0F0437B-4663-E107-E891-83FF68ADF69F}"/>
                  </a:ext>
                </a:extLst>
              </p:cNvPr>
              <p:cNvSpPr txBox="1"/>
              <p:nvPr/>
            </p:nvSpPr>
            <p:spPr>
              <a:xfrm>
                <a:off x="1777705" y="2975970"/>
                <a:ext cx="9564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GB" i="0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7">
                <a:extLst>
                  <a:ext uri="{FF2B5EF4-FFF2-40B4-BE49-F238E27FC236}">
                    <a16:creationId xmlns:a16="http://schemas.microsoft.com/office/drawing/2014/main" id="{E0F0437B-4663-E107-E891-83FF68ADF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705" y="2975970"/>
                <a:ext cx="95644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Diamond 8">
            <a:extLst>
              <a:ext uri="{FF2B5EF4-FFF2-40B4-BE49-F238E27FC236}">
                <a16:creationId xmlns:a16="http://schemas.microsoft.com/office/drawing/2014/main" id="{9210D614-1657-0808-0331-874455670BB6}"/>
              </a:ext>
            </a:extLst>
          </p:cNvPr>
          <p:cNvSpPr/>
          <p:nvPr/>
        </p:nvSpPr>
        <p:spPr>
          <a:xfrm>
            <a:off x="1166702" y="2541511"/>
            <a:ext cx="1729212" cy="1317540"/>
          </a:xfrm>
          <a:prstGeom prst="diamond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9">
                <a:extLst>
                  <a:ext uri="{FF2B5EF4-FFF2-40B4-BE49-F238E27FC236}">
                    <a16:creationId xmlns:a16="http://schemas.microsoft.com/office/drawing/2014/main" id="{82BF126B-3D91-B27D-355C-02F656BF6DA2}"/>
                  </a:ext>
                </a:extLst>
              </p:cNvPr>
              <p:cNvSpPr txBox="1"/>
              <p:nvPr/>
            </p:nvSpPr>
            <p:spPr>
              <a:xfrm>
                <a:off x="1788236" y="4647170"/>
                <a:ext cx="9564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GB" b="0" i="0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9">
                <a:extLst>
                  <a:ext uri="{FF2B5EF4-FFF2-40B4-BE49-F238E27FC236}">
                    <a16:creationId xmlns:a16="http://schemas.microsoft.com/office/drawing/2014/main" id="{82BF126B-3D91-B27D-355C-02F656BF6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236" y="4647170"/>
                <a:ext cx="95644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row: Right 10">
            <a:extLst>
              <a:ext uri="{FF2B5EF4-FFF2-40B4-BE49-F238E27FC236}">
                <a16:creationId xmlns:a16="http://schemas.microsoft.com/office/drawing/2014/main" id="{2205DCAE-F6C1-7733-C2BE-E1F17B5EB5E6}"/>
              </a:ext>
            </a:extLst>
          </p:cNvPr>
          <p:cNvSpPr/>
          <p:nvPr/>
        </p:nvSpPr>
        <p:spPr>
          <a:xfrm>
            <a:off x="3094311" y="3859051"/>
            <a:ext cx="1949661" cy="31401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1">
                <a:extLst>
                  <a:ext uri="{FF2B5EF4-FFF2-40B4-BE49-F238E27FC236}">
                    <a16:creationId xmlns:a16="http://schemas.microsoft.com/office/drawing/2014/main" id="{AA95C48E-7C7D-2810-91DE-3FD6BDCFC0C6}"/>
                  </a:ext>
                </a:extLst>
              </p:cNvPr>
              <p:cNvSpPr txBox="1"/>
              <p:nvPr/>
            </p:nvSpPr>
            <p:spPr>
              <a:xfrm>
                <a:off x="1166702" y="1836574"/>
                <a:ext cx="18254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GB" sz="240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GB" sz="2400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GB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GB" sz="24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/>
                  <a:t> </a:t>
                </a:r>
              </a:p>
            </p:txBody>
          </p:sp>
        </mc:Choice>
        <mc:Fallback xmlns="">
          <p:sp>
            <p:nvSpPr>
              <p:cNvPr id="16" name="TextBox 11">
                <a:extLst>
                  <a:ext uri="{FF2B5EF4-FFF2-40B4-BE49-F238E27FC236}">
                    <a16:creationId xmlns:a16="http://schemas.microsoft.com/office/drawing/2014/main" id="{AA95C48E-7C7D-2810-91DE-3FD6BDCFC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702" y="1836574"/>
                <a:ext cx="1825472" cy="461665"/>
              </a:xfrm>
              <a:prstGeom prst="rect">
                <a:avLst/>
              </a:prstGeom>
              <a:blipFill>
                <a:blip r:embed="rId12"/>
                <a:stretch>
                  <a:fillRect l="-667" r="-2667" b="-1710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13">
            <a:extLst>
              <a:ext uri="{FF2B5EF4-FFF2-40B4-BE49-F238E27FC236}">
                <a16:creationId xmlns:a16="http://schemas.microsoft.com/office/drawing/2014/main" id="{C63E8F36-4DA1-AAF1-D736-2F8705D7D97C}"/>
              </a:ext>
            </a:extLst>
          </p:cNvPr>
          <p:cNvSpPr txBox="1"/>
          <p:nvPr/>
        </p:nvSpPr>
        <p:spPr>
          <a:xfrm>
            <a:off x="7655262" y="2941788"/>
            <a:ext cx="1609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SAT encoding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: Rounded Corners 14">
                <a:extLst>
                  <a:ext uri="{FF2B5EF4-FFF2-40B4-BE49-F238E27FC236}">
                    <a16:creationId xmlns:a16="http://schemas.microsoft.com/office/drawing/2014/main" id="{E10D736D-883A-E2C2-97E9-72E36A4C9400}"/>
                  </a:ext>
                </a:extLst>
              </p:cNvPr>
              <p:cNvSpPr/>
              <p:nvPr/>
            </p:nvSpPr>
            <p:spPr>
              <a:xfrm>
                <a:off x="9758563" y="3357288"/>
                <a:ext cx="1729212" cy="1317540"/>
              </a:xfrm>
              <a:prstGeom prst="roundRect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/>
                  <a:t>Minimal </a:t>
                </a:r>
                <a:r>
                  <a:rPr lang="en-GB" sz="2400" dirty="0">
                    <a:solidFill>
                      <a:srgbClr val="FF0000"/>
                    </a:solidFill>
                  </a:rPr>
                  <a:t>separating </a:t>
                </a:r>
                <a:r>
                  <a:rPr lang="en-GB" sz="2400" dirty="0"/>
                  <a:t>DFA </a:t>
                </a:r>
                <a14:m>
                  <m:oMath xmlns:m="http://schemas.openxmlformats.org/officeDocument/2006/math"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29" name="Rectangle: Rounded Corners 14">
                <a:extLst>
                  <a:ext uri="{FF2B5EF4-FFF2-40B4-BE49-F238E27FC236}">
                    <a16:creationId xmlns:a16="http://schemas.microsoft.com/office/drawing/2014/main" id="{E10D736D-883A-E2C2-97E9-72E36A4C94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8563" y="3357288"/>
                <a:ext cx="1729212" cy="1317540"/>
              </a:xfrm>
              <a:prstGeom prst="roundRect">
                <a:avLst/>
              </a:prstGeom>
              <a:blipFill>
                <a:blip r:embed="rId13"/>
                <a:stretch>
                  <a:fillRect r="-3425" b="-3556"/>
                </a:stretch>
              </a:blipFill>
              <a:ln w="57150"/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0986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47C2C-171F-4149-BD6B-F81D07BF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825-A570-4874-A484-58C16A234D16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6" name="文本框 1">
            <a:extLst>
              <a:ext uri="{FF2B5EF4-FFF2-40B4-BE49-F238E27FC236}">
                <a16:creationId xmlns:a16="http://schemas.microsoft.com/office/drawing/2014/main" id="{BD445C94-EAA2-4F58-A872-5227E8A67D6A}"/>
              </a:ext>
            </a:extLst>
          </p:cNvPr>
          <p:cNvSpPr txBox="1"/>
          <p:nvPr/>
        </p:nvSpPr>
        <p:spPr>
          <a:xfrm>
            <a:off x="360217" y="140136"/>
            <a:ext cx="101598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4400" dirty="0">
                <a:solidFill>
                  <a:srgbClr val="0066FF"/>
                </a:solidFill>
                <a:latin typeface="+mn-ea"/>
              </a:rPr>
              <a:t>Empirical evaluation</a:t>
            </a:r>
            <a:endParaRPr lang="zh-CN" altLang="en-US" sz="4400" dirty="0">
              <a:solidFill>
                <a:srgbClr val="0066FF"/>
              </a:solidFill>
              <a:latin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6B7E937-05F1-9EBC-4AB7-EBC7D493A173}"/>
              </a:ext>
            </a:extLst>
          </p:cNvPr>
          <p:cNvSpPr txBox="1"/>
          <p:nvPr/>
        </p:nvSpPr>
        <p:spPr>
          <a:xfrm>
            <a:off x="998160" y="1662793"/>
            <a:ext cx="926827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DFAMiner</a:t>
            </a:r>
            <a:r>
              <a:rPr lang="en-US" altLang="zh-CN" sz="2400" b="1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3DFA + SAT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dDFA</a:t>
            </a:r>
            <a:r>
              <a:rPr lang="en-US" altLang="zh-CN" sz="2400" dirty="0"/>
              <a:t> + SAT</a:t>
            </a:r>
          </a:p>
          <a:p>
            <a:pPr marL="342900" indent="-342900">
              <a:buAutoNum type="arabicPeriod"/>
            </a:pPr>
            <a:endParaRPr lang="en-US" altLang="zh-CN" sz="2400" b="1" dirty="0"/>
          </a:p>
          <a:p>
            <a:r>
              <a:rPr lang="en-US" altLang="zh-CN" sz="2400" b="1" dirty="0" err="1"/>
              <a:t>DFAInductor</a:t>
            </a:r>
            <a:r>
              <a:rPr lang="en-US" altLang="zh-CN" sz="2400" b="1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APTA + SAT</a:t>
            </a:r>
          </a:p>
          <a:p>
            <a:endParaRPr lang="en-US" altLang="zh-CN" sz="2400" b="1" dirty="0"/>
          </a:p>
          <a:p>
            <a:r>
              <a:rPr lang="en-US" altLang="zh-CN" sz="2400" b="1" dirty="0" err="1"/>
              <a:t>DFAIdentify</a:t>
            </a:r>
            <a:r>
              <a:rPr lang="en-US" altLang="zh-CN" sz="2400" b="1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APTA + SAT (graph coloring)</a:t>
            </a:r>
          </a:p>
          <a:p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7871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47C2C-171F-4149-BD6B-F81D07BF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825-A570-4874-A484-58C16A234D16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6" name="文本框 1">
            <a:extLst>
              <a:ext uri="{FF2B5EF4-FFF2-40B4-BE49-F238E27FC236}">
                <a16:creationId xmlns:a16="http://schemas.microsoft.com/office/drawing/2014/main" id="{BD445C94-EAA2-4F58-A872-5227E8A67D6A}"/>
              </a:ext>
            </a:extLst>
          </p:cNvPr>
          <p:cNvSpPr txBox="1"/>
          <p:nvPr/>
        </p:nvSpPr>
        <p:spPr>
          <a:xfrm>
            <a:off x="360217" y="140136"/>
            <a:ext cx="101598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4400" dirty="0">
                <a:solidFill>
                  <a:srgbClr val="0066FF"/>
                </a:solidFill>
                <a:latin typeface="+mn-ea"/>
              </a:rPr>
              <a:t>Runtime comparison on random samples</a:t>
            </a:r>
            <a:endParaRPr lang="zh-CN" altLang="en-US" sz="4400" dirty="0">
              <a:solidFill>
                <a:srgbClr val="0066FF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B780527-4476-7304-6FA5-C165E6838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654" y="1131867"/>
            <a:ext cx="8410636" cy="545786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C3D4D34-BEE9-76F7-0F7A-B432B182CC82}"/>
              </a:ext>
            </a:extLst>
          </p:cNvPr>
          <p:cNvSpPr txBox="1"/>
          <p:nvPr/>
        </p:nvSpPr>
        <p:spPr>
          <a:xfrm>
            <a:off x="273469" y="2828658"/>
            <a:ext cx="2210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100 cases</a:t>
            </a:r>
          </a:p>
          <a:p>
            <a:r>
              <a:rPr lang="en-US" altLang="zh-CN" sz="2400" dirty="0"/>
              <a:t>50</a:t>
            </a:r>
            <a:r>
              <a:rPr lang="zh-CN" altLang="en-US" sz="2400" dirty="0"/>
              <a:t> </a:t>
            </a:r>
            <a:r>
              <a:rPr lang="en-US" altLang="zh-CN" sz="2400" dirty="0"/>
              <a:t>*</a:t>
            </a:r>
            <a:r>
              <a:rPr lang="zh-CN" altLang="en-US" sz="2400" dirty="0"/>
              <a:t> </a:t>
            </a:r>
            <a:r>
              <a:rPr lang="en-US" altLang="zh-CN" sz="2400" dirty="0"/>
              <a:t>N</a:t>
            </a:r>
            <a:r>
              <a:rPr lang="zh-CN" altLang="en-US" sz="2400" dirty="0"/>
              <a:t> </a:t>
            </a:r>
            <a:r>
              <a:rPr lang="en-US" altLang="zh-CN" sz="2400" dirty="0"/>
              <a:t>samples</a:t>
            </a:r>
          </a:p>
          <a:p>
            <a:r>
              <a:rPr lang="en-US" altLang="zh-CN" sz="2400" dirty="0"/>
              <a:t>20min timeout</a:t>
            </a:r>
          </a:p>
        </p:txBody>
      </p:sp>
    </p:spTree>
    <p:extLst>
      <p:ext uri="{BB962C8B-B14F-4D97-AF65-F5344CB8AC3E}">
        <p14:creationId xmlns:p14="http://schemas.microsoft.com/office/powerpoint/2010/main" val="147041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47C2C-171F-4149-BD6B-F81D07BF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825-A570-4874-A484-58C16A234D16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6" name="文本框 1">
            <a:extLst>
              <a:ext uri="{FF2B5EF4-FFF2-40B4-BE49-F238E27FC236}">
                <a16:creationId xmlns:a16="http://schemas.microsoft.com/office/drawing/2014/main" id="{BD445C94-EAA2-4F58-A872-5227E8A67D6A}"/>
              </a:ext>
            </a:extLst>
          </p:cNvPr>
          <p:cNvSpPr txBox="1"/>
          <p:nvPr/>
        </p:nvSpPr>
        <p:spPr>
          <a:xfrm>
            <a:off x="360217" y="140136"/>
            <a:ext cx="108729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4400" dirty="0">
                <a:solidFill>
                  <a:srgbClr val="0066FF"/>
                </a:solidFill>
                <a:latin typeface="+mn-ea"/>
              </a:rPr>
              <a:t>Scatter plots on random samples</a:t>
            </a:r>
            <a:endParaRPr lang="zh-CN" altLang="en-US" sz="4400" dirty="0">
              <a:solidFill>
                <a:srgbClr val="0066FF"/>
              </a:solidFill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6A746CA-F13D-AF16-93D3-39D82362E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62" y="2461982"/>
            <a:ext cx="10518642" cy="408443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3E73CBD-37FD-C620-0850-CF29AC1169B4}"/>
              </a:ext>
            </a:extLst>
          </p:cNvPr>
          <p:cNvSpPr txBox="1"/>
          <p:nvPr/>
        </p:nvSpPr>
        <p:spPr>
          <a:xfrm>
            <a:off x="1283607" y="1816661"/>
            <a:ext cx="4381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</a:rPr>
              <a:t>Automata size comparison</a:t>
            </a:r>
          </a:p>
          <a:p>
            <a:pPr algn="ctr"/>
            <a:r>
              <a:rPr lang="en-US" altLang="zh-CN" sz="2400" dirty="0"/>
              <a:t>for samples before SAT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A9F93DC-D8FA-8616-3EFC-3CCFF325FCC4}"/>
              </a:ext>
            </a:extLst>
          </p:cNvPr>
          <p:cNvSpPr txBox="1"/>
          <p:nvPr/>
        </p:nvSpPr>
        <p:spPr>
          <a:xfrm>
            <a:off x="6229653" y="1816662"/>
            <a:ext cx="4381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</a:rPr>
              <a:t>Runtime comparison</a:t>
            </a:r>
          </a:p>
          <a:p>
            <a:pPr algn="ctr"/>
            <a:r>
              <a:rPr lang="en-US" altLang="zh-CN" sz="2400" dirty="0"/>
              <a:t>on</a:t>
            </a:r>
            <a:r>
              <a:rPr lang="en-US" altLang="zh-CN" sz="2400" dirty="0">
                <a:solidFill>
                  <a:srgbClr val="FF0000"/>
                </a:solidFill>
              </a:rPr>
              <a:t> each case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01386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47C2C-171F-4149-BD6B-F81D07BF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825-A570-4874-A484-58C16A234D16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6" name="文本框 1">
            <a:extLst>
              <a:ext uri="{FF2B5EF4-FFF2-40B4-BE49-F238E27FC236}">
                <a16:creationId xmlns:a16="http://schemas.microsoft.com/office/drawing/2014/main" id="{BD445C94-EAA2-4F58-A872-5227E8A67D6A}"/>
              </a:ext>
            </a:extLst>
          </p:cNvPr>
          <p:cNvSpPr txBox="1"/>
          <p:nvPr/>
        </p:nvSpPr>
        <p:spPr>
          <a:xfrm>
            <a:off x="360217" y="140136"/>
            <a:ext cx="108729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4400" dirty="0">
                <a:solidFill>
                  <a:srgbClr val="0066FF"/>
                </a:solidFill>
                <a:latin typeface="+mn-ea"/>
              </a:rPr>
              <a:t>Results on parity game solving</a:t>
            </a:r>
            <a:endParaRPr lang="zh-CN" altLang="en-US" sz="4400" dirty="0">
              <a:solidFill>
                <a:srgbClr val="0066FF"/>
              </a:solidFill>
              <a:latin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DF4720-C1DC-55A0-09B5-1B8BD7BBF263}"/>
              </a:ext>
            </a:extLst>
          </p:cNvPr>
          <p:cNvSpPr txBox="1"/>
          <p:nvPr/>
        </p:nvSpPr>
        <p:spPr>
          <a:xfrm>
            <a:off x="635000" y="1832470"/>
            <a:ext cx="9994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Learning of the minimal safety automata for separating</a:t>
            </a:r>
          </a:p>
          <a:p>
            <a:r>
              <a:rPr lang="en-US" altLang="zh-CN" sz="2400" dirty="0">
                <a:solidFill>
                  <a:schemeClr val="accent2"/>
                </a:solidFill>
              </a:rPr>
              <a:t>■ even</a:t>
            </a:r>
            <a:r>
              <a:rPr lang="en-US" altLang="zh-CN" sz="2400" dirty="0"/>
              <a:t> cycles: 000</a:t>
            </a:r>
          </a:p>
          <a:p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</a:rPr>
              <a:t>■</a:t>
            </a:r>
            <a:r>
              <a:rPr lang="en-US" altLang="zh-CN" sz="2400" dirty="0">
                <a:solidFill>
                  <a:schemeClr val="accent2"/>
                </a:solidFill>
              </a:rPr>
              <a:t> 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</a:rPr>
              <a:t>odd</a:t>
            </a:r>
            <a:r>
              <a:rPr lang="en-US" altLang="zh-CN" sz="2400" dirty="0"/>
              <a:t> cycles: 010</a:t>
            </a:r>
            <a:endParaRPr lang="zh-CN" altLang="en-US" sz="2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F349F6F-A216-C3C1-53B3-B992D30DE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209" y="3236500"/>
            <a:ext cx="8482324" cy="252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7545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83E9261-AB4F-4D07-9980-724DAB8F10E2}"/>
              </a:ext>
            </a:extLst>
          </p:cNvPr>
          <p:cNvSpPr txBox="1"/>
          <p:nvPr/>
        </p:nvSpPr>
        <p:spPr>
          <a:xfrm>
            <a:off x="360218" y="140136"/>
            <a:ext cx="9690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rgbClr val="0066FF"/>
                </a:solidFill>
                <a:latin typeface="+mn-ea"/>
              </a:rPr>
              <a:t>Summary</a:t>
            </a:r>
            <a:endParaRPr lang="zh-CN" altLang="en-US" sz="4400" dirty="0">
              <a:solidFill>
                <a:srgbClr val="0066FF"/>
              </a:solidFill>
              <a:latin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12260C4-7F84-C540-4D19-4B39B889E32C}"/>
              </a:ext>
            </a:extLst>
          </p:cNvPr>
          <p:cNvSpPr txBox="1"/>
          <p:nvPr/>
        </p:nvSpPr>
        <p:spPr>
          <a:xfrm>
            <a:off x="884133" y="1294189"/>
            <a:ext cx="102664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zh-CN" sz="2400" dirty="0">
                <a:latin typeface="Arial" panose="020B0604020202020204" pitchFamily="34" charset="0"/>
              </a:rPr>
              <a:t>Incremental construction of 3DFA for samples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zh-CN" sz="2400" dirty="0">
                <a:latin typeface="Arial" panose="020B0604020202020204" pitchFamily="34" charset="0"/>
              </a:rPr>
              <a:t>Significant performance improvement for learning separating DFA from samples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zh-CN" sz="2400" dirty="0">
                <a:latin typeface="Arial" panose="020B0604020202020204" pitchFamily="34" charset="0"/>
              </a:rPr>
              <a:t>Application on a concrete problem (parity condition)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altLang="zh-CN" sz="2400" b="1" dirty="0">
              <a:latin typeface="Arial" panose="020B0604020202020204" pitchFamily="34" charset="0"/>
            </a:endParaRPr>
          </a:p>
          <a:p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Future work</a:t>
            </a:r>
            <a:r>
              <a:rPr lang="en-US" altLang="zh-CN" sz="2400" dirty="0"/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Replacing deterministic automata with nondeterministic ones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Better sample generation for parity game solving</a:t>
            </a:r>
            <a:endParaRPr lang="zh-CN" alt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47B27-03AA-478C-877A-13EF4511B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825-A570-4874-A484-58C16A234D16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7F36DA8-1B1D-97CD-9F05-192644E2055A}"/>
              </a:ext>
            </a:extLst>
          </p:cNvPr>
          <p:cNvSpPr txBox="1"/>
          <p:nvPr/>
        </p:nvSpPr>
        <p:spPr>
          <a:xfrm>
            <a:off x="884133" y="5031237"/>
            <a:ext cx="669049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 err="1"/>
              <a:t>DFAMiner</a:t>
            </a:r>
            <a:r>
              <a:rPr lang="en-US" altLang="zh-CN" sz="2800" dirty="0"/>
              <a:t> available at:</a:t>
            </a:r>
            <a:endParaRPr lang="en-US" altLang="zh-CN" sz="2800" dirty="0">
              <a:hlinkClick r:id="rId2" tooltip="https://github.com/liyong31/dfaminer"/>
            </a:endParaRPr>
          </a:p>
          <a:p>
            <a:r>
              <a:rPr lang="en-US" altLang="zh-CN" sz="2800" dirty="0">
                <a:hlinkClick r:id="rId2" tooltip="https://github.com/liyong31/dfaminer"/>
              </a:rPr>
              <a:t>https://github.com/liyong31/DFAMiner</a:t>
            </a:r>
            <a:endParaRPr lang="zh-CN" altLang="en-US" sz="2800" dirty="0"/>
          </a:p>
        </p:txBody>
      </p:sp>
      <p:pic>
        <p:nvPicPr>
          <p:cNvPr id="9" name="图片 8" descr="QR 代码&#10;&#10;描述已自动生成">
            <a:extLst>
              <a:ext uri="{FF2B5EF4-FFF2-40B4-BE49-F238E27FC236}">
                <a16:creationId xmlns:a16="http://schemas.microsoft.com/office/drawing/2014/main" id="{4730DF93-E217-9045-37A4-BF21C2105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132" y="4402328"/>
            <a:ext cx="2309829" cy="226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612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161EB-9988-4C7B-BEF7-D1AEB52F4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825-A570-4874-A484-58C16A234D16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文本框 1">
            <a:extLst>
              <a:ext uri="{FF2B5EF4-FFF2-40B4-BE49-F238E27FC236}">
                <a16:creationId xmlns:a16="http://schemas.microsoft.com/office/drawing/2014/main" id="{2AB9BEA3-756B-45CB-85F0-CBE46B9E93C1}"/>
              </a:ext>
            </a:extLst>
          </p:cNvPr>
          <p:cNvSpPr txBox="1"/>
          <p:nvPr/>
        </p:nvSpPr>
        <p:spPr>
          <a:xfrm>
            <a:off x="360217" y="140136"/>
            <a:ext cx="101598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rgbClr val="0066FF"/>
                </a:solidFill>
              </a:rPr>
              <a:t>Separating in Verification</a:t>
            </a:r>
            <a:endParaRPr lang="zh-CN" altLang="en-US" sz="4400" dirty="0">
              <a:solidFill>
                <a:srgbClr val="0066FF"/>
              </a:solidFill>
              <a:latin typeface="+mn-ea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3FD895-50FE-4442-81A7-2AEAAFF40B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31848" y="2706637"/>
            <a:ext cx="6528303" cy="2649423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for(;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&lt;10;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j--;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/>
              <a:t>   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8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40835A-2133-4F37-A499-EA1281F297F7}"/>
              </a:ext>
            </a:extLst>
          </p:cNvPr>
          <p:cNvSpPr txBox="1"/>
          <p:nvPr/>
        </p:nvSpPr>
        <p:spPr>
          <a:xfrm>
            <a:off x="887240" y="1294646"/>
            <a:ext cx="685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800" b="1" dirty="0"/>
              <a:t>Loop invariants: </a:t>
            </a:r>
            <a:r>
              <a:rPr lang="en-GB" altLang="zh-CN" sz="2800" b="1" dirty="0" err="1">
                <a:solidFill>
                  <a:srgbClr val="FF0000"/>
                </a:solidFill>
              </a:rPr>
              <a:t>i</a:t>
            </a:r>
            <a:r>
              <a:rPr lang="en-GB" altLang="zh-CN" sz="2800" b="1" dirty="0">
                <a:solidFill>
                  <a:srgbClr val="FF0000"/>
                </a:solidFill>
              </a:rPr>
              <a:t> + j &gt; 42</a:t>
            </a:r>
            <a:endParaRPr lang="en-GB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994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161EB-9988-4C7B-BEF7-D1AEB52F4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825-A570-4874-A484-58C16A234D16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文本框 1">
            <a:extLst>
              <a:ext uri="{FF2B5EF4-FFF2-40B4-BE49-F238E27FC236}">
                <a16:creationId xmlns:a16="http://schemas.microsoft.com/office/drawing/2014/main" id="{2AB9BEA3-756B-45CB-85F0-CBE46B9E93C1}"/>
              </a:ext>
            </a:extLst>
          </p:cNvPr>
          <p:cNvSpPr txBox="1"/>
          <p:nvPr/>
        </p:nvSpPr>
        <p:spPr>
          <a:xfrm>
            <a:off x="360217" y="140136"/>
            <a:ext cx="101598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rgbClr val="0066FF"/>
                </a:solidFill>
              </a:rPr>
              <a:t>Separating in Automata</a:t>
            </a:r>
            <a:endParaRPr lang="zh-CN" altLang="en-US" sz="4400" dirty="0">
              <a:solidFill>
                <a:srgbClr val="0066FF"/>
              </a:solidFill>
              <a:latin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11A25F9-9CBE-4920-ADE6-B36253DEDA0B}"/>
              </a:ext>
            </a:extLst>
          </p:cNvPr>
          <p:cNvSpPr txBox="1"/>
          <p:nvPr/>
        </p:nvSpPr>
        <p:spPr>
          <a:xfrm>
            <a:off x="880532" y="2858107"/>
            <a:ext cx="46542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altLang="zh-CN" sz="2800" dirty="0" err="1"/>
              <a:t>Example</a:t>
            </a:r>
            <a:r>
              <a:rPr lang="it-IT" altLang="zh-CN" sz="2800" dirty="0"/>
              <a:t>: </a:t>
            </a:r>
            <a:r>
              <a:rPr lang="it-IT" altLang="zh-CN" sz="2800" dirty="0" err="1"/>
              <a:t>parity</a:t>
            </a:r>
            <a:r>
              <a:rPr lang="it-IT" altLang="zh-CN" sz="2800" dirty="0"/>
              <a:t> </a:t>
            </a:r>
            <a:r>
              <a:rPr lang="it-IT" altLang="zh-CN" sz="2800" dirty="0" err="1"/>
              <a:t>automaton</a:t>
            </a:r>
            <a:endParaRPr lang="it-IT" altLang="zh-C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DA5EF4D-452F-7B98-3127-0657AA0018BF}"/>
                  </a:ext>
                </a:extLst>
              </p:cNvPr>
              <p:cNvSpPr txBox="1"/>
              <p:nvPr/>
            </p:nvSpPr>
            <p:spPr>
              <a:xfrm>
                <a:off x="1065524" y="1209524"/>
                <a:ext cx="4387009" cy="1231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dirty="0"/>
                  <a:t>Language </a:t>
                </a:r>
                <a14:m>
                  <m:oMath xmlns:m="http://schemas.openxmlformats.org/officeDocument/2006/math">
                    <m:r>
                      <a:rPr lang="en-GB" sz="24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it-IT" sz="2400" dirty="0"/>
              </a:p>
              <a:p>
                <a:r>
                  <a:rPr lang="it-IT" sz="2400" dirty="0" err="1"/>
                  <a:t>Accept</a:t>
                </a:r>
                <a:r>
                  <a:rPr lang="it-IT" sz="2400" dirty="0"/>
                  <a:t> sub-</a:t>
                </a:r>
                <a:r>
                  <a:rPr lang="it-IT" sz="2400" dirty="0" err="1"/>
                  <a:t>language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GB" sz="2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GB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⊂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it-IT" sz="2400" dirty="0">
                  <a:solidFill>
                    <a:schemeClr val="tx1"/>
                  </a:solidFill>
                </a:endParaRPr>
              </a:p>
              <a:p>
                <a:r>
                  <a:rPr lang="it-IT" sz="2400" dirty="0" err="1"/>
                  <a:t>Reject</a:t>
                </a:r>
                <a:r>
                  <a:rPr lang="it-IT" sz="2400" dirty="0"/>
                  <a:t> sub-</a:t>
                </a:r>
                <a:r>
                  <a:rPr lang="it-IT" sz="2400" dirty="0" err="1"/>
                  <a:t>language</a:t>
                </a:r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it-IT" sz="2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GB" sz="2400" i="1" dirty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it-IT" sz="24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DA5EF4D-452F-7B98-3127-0657AA001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524" y="1209524"/>
                <a:ext cx="4387009" cy="1231940"/>
              </a:xfrm>
              <a:prstGeom prst="rect">
                <a:avLst/>
              </a:prstGeom>
              <a:blipFill>
                <a:blip r:embed="rId3"/>
                <a:stretch>
                  <a:fillRect l="-2225" t="-3448" b="-788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sellaDiTesto 7">
            <a:extLst>
              <a:ext uri="{FF2B5EF4-FFF2-40B4-BE49-F238E27FC236}">
                <a16:creationId xmlns:a16="http://schemas.microsoft.com/office/drawing/2014/main" id="{E90394B6-4C37-7C8F-AFA8-1E8D187C3123}"/>
              </a:ext>
            </a:extLst>
          </p:cNvPr>
          <p:cNvSpPr txBox="1"/>
          <p:nvPr/>
        </p:nvSpPr>
        <p:spPr>
          <a:xfrm>
            <a:off x="1065524" y="3454402"/>
            <a:ext cx="46542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Accept</a:t>
            </a:r>
            <a:r>
              <a:rPr lang="it-IT" sz="2400" dirty="0"/>
              <a:t> </a:t>
            </a:r>
            <a:r>
              <a:rPr lang="it-IT" sz="2400" b="1" dirty="0" err="1"/>
              <a:t>even</a:t>
            </a:r>
            <a:r>
              <a:rPr lang="it-IT" sz="2400" dirty="0"/>
              <a:t> words</a:t>
            </a:r>
          </a:p>
          <a:p>
            <a:r>
              <a:rPr lang="it-IT" sz="2400" dirty="0"/>
              <a:t>. . . 0 4 3 </a:t>
            </a:r>
            <a:r>
              <a:rPr lang="it-IT" sz="2400" b="1" u="sng" dirty="0"/>
              <a:t>6 6</a:t>
            </a:r>
            <a:r>
              <a:rPr lang="it-IT" sz="2400" dirty="0"/>
              <a:t> 1 . . .</a:t>
            </a:r>
          </a:p>
          <a:p>
            <a:r>
              <a:rPr lang="it-IT" sz="2400" dirty="0" err="1"/>
              <a:t>Reject</a:t>
            </a:r>
            <a:r>
              <a:rPr lang="it-IT" sz="2400" dirty="0"/>
              <a:t> </a:t>
            </a:r>
            <a:r>
              <a:rPr lang="it-IT" sz="2400" b="1" dirty="0" err="1"/>
              <a:t>odd</a:t>
            </a:r>
            <a:r>
              <a:rPr lang="it-IT" sz="2400" dirty="0"/>
              <a:t> words</a:t>
            </a:r>
          </a:p>
          <a:p>
            <a:r>
              <a:rPr lang="it-IT" sz="2400" dirty="0"/>
              <a:t>. . . 0 4 3 </a:t>
            </a:r>
            <a:r>
              <a:rPr lang="it-IT" sz="2400" u="sng" dirty="0"/>
              <a:t>6 </a:t>
            </a:r>
            <a:r>
              <a:rPr lang="it-IT" sz="2400" b="1" u="sng" dirty="0"/>
              <a:t>7</a:t>
            </a:r>
            <a:r>
              <a:rPr lang="it-IT" sz="2400" u="sng" dirty="0"/>
              <a:t> 6</a:t>
            </a:r>
            <a:r>
              <a:rPr lang="it-IT" sz="2400" dirty="0"/>
              <a:t> 1 . . .</a:t>
            </a:r>
          </a:p>
          <a:p>
            <a:r>
              <a:rPr kumimoji="0" lang="it-IT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Dont-care words</a:t>
            </a:r>
          </a:p>
          <a:p>
            <a:r>
              <a:rPr lang="it-IT" altLang="zh-CN" sz="2400" dirty="0"/>
              <a:t>. . . 0 4 3 </a:t>
            </a:r>
            <a:r>
              <a:rPr lang="it-IT" altLang="zh-CN" sz="2400" u="sng" dirty="0"/>
              <a:t>6 </a:t>
            </a:r>
            <a:r>
              <a:rPr lang="it-IT" altLang="zh-CN" sz="2400" b="1" u="sng" dirty="0"/>
              <a:t>7</a:t>
            </a:r>
            <a:r>
              <a:rPr lang="it-IT" altLang="zh-CN" sz="2400" u="sng" dirty="0"/>
              <a:t> </a:t>
            </a:r>
            <a:r>
              <a:rPr lang="it-IT" altLang="zh-CN" sz="2400" b="1" u="sng" dirty="0"/>
              <a:t>6 6</a:t>
            </a:r>
            <a:r>
              <a:rPr lang="it-IT" altLang="zh-CN" sz="2400" dirty="0"/>
              <a:t> 1 . . .</a:t>
            </a:r>
          </a:p>
          <a:p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it-IT" sz="2400" dirty="0"/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E7D597A1-40E1-B8C1-F504-FB5D101CA7C5}"/>
              </a:ext>
            </a:extLst>
          </p:cNvPr>
          <p:cNvSpPr txBox="1">
            <a:spLocks/>
          </p:cNvSpPr>
          <p:nvPr/>
        </p:nvSpPr>
        <p:spPr>
          <a:xfrm>
            <a:off x="1286627" y="5272581"/>
            <a:ext cx="9777770" cy="1214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3200" dirty="0"/>
          </a:p>
        </p:txBody>
      </p:sp>
      <p:pic>
        <p:nvPicPr>
          <p:cNvPr id="12" name="图片 11" descr="图示&#10;&#10;中度可信度描述已自动生成">
            <a:extLst>
              <a:ext uri="{FF2B5EF4-FFF2-40B4-BE49-F238E27FC236}">
                <a16:creationId xmlns:a16="http://schemas.microsoft.com/office/drawing/2014/main" id="{7738FAEA-6F8B-F4D6-2B4B-4A7D4F1A2B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224" y="1358849"/>
            <a:ext cx="3633814" cy="440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326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161EB-9988-4C7B-BEF7-D1AEB52F4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825-A570-4874-A484-58C16A234D16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文本框 1">
            <a:extLst>
              <a:ext uri="{FF2B5EF4-FFF2-40B4-BE49-F238E27FC236}">
                <a16:creationId xmlns:a16="http://schemas.microsoft.com/office/drawing/2014/main" id="{2AB9BEA3-756B-45CB-85F0-CBE46B9E93C1}"/>
              </a:ext>
            </a:extLst>
          </p:cNvPr>
          <p:cNvSpPr txBox="1"/>
          <p:nvPr/>
        </p:nvSpPr>
        <p:spPr>
          <a:xfrm>
            <a:off x="360217" y="140136"/>
            <a:ext cx="101598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rgbClr val="0066FF"/>
                </a:solidFill>
              </a:rPr>
              <a:t>Separating in Automata</a:t>
            </a:r>
            <a:endParaRPr lang="zh-CN" altLang="en-US" sz="4400" dirty="0">
              <a:solidFill>
                <a:srgbClr val="0066FF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40835A-2133-4F37-A499-EA1281F297F7}"/>
              </a:ext>
            </a:extLst>
          </p:cNvPr>
          <p:cNvSpPr txBox="1"/>
          <p:nvPr/>
        </p:nvSpPr>
        <p:spPr>
          <a:xfrm>
            <a:off x="887240" y="1294646"/>
            <a:ext cx="8148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800" b="1" dirty="0"/>
              <a:t>Separating automata for parity game solving:</a:t>
            </a:r>
            <a:endParaRPr lang="en-GB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1">
                <a:extLst>
                  <a:ext uri="{FF2B5EF4-FFF2-40B4-BE49-F238E27FC236}">
                    <a16:creationId xmlns:a16="http://schemas.microsoft.com/office/drawing/2014/main" id="{CA9E6387-EFB2-99C0-D5F9-03669D4E4273}"/>
                  </a:ext>
                </a:extLst>
              </p:cNvPr>
              <p:cNvSpPr txBox="1"/>
              <p:nvPr/>
            </p:nvSpPr>
            <p:spPr>
              <a:xfrm>
                <a:off x="1065524" y="2017009"/>
                <a:ext cx="953897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GB" sz="240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GB" sz="2400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GB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GB" sz="24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/>
                  <a:t> where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altLang="zh-CN" sz="240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zh-CN" sz="24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GB" altLang="zh-CN" sz="2400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24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000, 001</m:t>
                        </m:r>
                        <m:r>
                          <a:rPr lang="en-US" altLang="zh-CN" sz="24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 100</m:t>
                        </m:r>
                      </m:e>
                    </m:d>
                  </m:oMath>
                </a14:m>
                <a:endParaRPr lang="it-IT" altLang="zh-CN" sz="2400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altLang="zh-CN" sz="24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altLang="zh-CN" sz="24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CN" sz="2400" b="0" i="0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altLang="zh-CN" sz="24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={0</m:t>
                      </m:r>
                      <m:r>
                        <a:rPr lang="en-US" altLang="zh-CN" sz="24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4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4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,011</m:t>
                      </m:r>
                      <m:r>
                        <a:rPr lang="en-US" altLang="zh-CN" sz="24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 10</m:t>
                      </m:r>
                      <m:r>
                        <a:rPr lang="en-US" altLang="zh-CN" sz="24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4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110,111</m:t>
                      </m:r>
                      <m:r>
                        <a:rPr lang="en-US" altLang="zh-CN" sz="24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" name="TextBox 11">
                <a:extLst>
                  <a:ext uri="{FF2B5EF4-FFF2-40B4-BE49-F238E27FC236}">
                    <a16:creationId xmlns:a16="http://schemas.microsoft.com/office/drawing/2014/main" id="{CA9E6387-EFB2-99C0-D5F9-03669D4E4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524" y="2017009"/>
                <a:ext cx="9538976" cy="830997"/>
              </a:xfrm>
              <a:prstGeom prst="rect">
                <a:avLst/>
              </a:prstGeom>
              <a:blipFill>
                <a:blip r:embed="rId2"/>
                <a:stretch>
                  <a:fillRect l="-192" t="-5147" b="-955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19D9F744-5422-6C20-A3E3-91D3E11F1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233" y="0"/>
            <a:ext cx="138112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938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161EB-9988-4C7B-BEF7-D1AEB52F4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825-A570-4874-A484-58C16A234D16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文本框 1">
            <a:extLst>
              <a:ext uri="{FF2B5EF4-FFF2-40B4-BE49-F238E27FC236}">
                <a16:creationId xmlns:a16="http://schemas.microsoft.com/office/drawing/2014/main" id="{2AB9BEA3-756B-45CB-85F0-CBE46B9E93C1}"/>
              </a:ext>
            </a:extLst>
          </p:cNvPr>
          <p:cNvSpPr txBox="1"/>
          <p:nvPr/>
        </p:nvSpPr>
        <p:spPr>
          <a:xfrm>
            <a:off x="360217" y="140136"/>
            <a:ext cx="101598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rgbClr val="0066FF"/>
                </a:solidFill>
              </a:rPr>
              <a:t>Separating in Automata</a:t>
            </a:r>
            <a:endParaRPr lang="zh-CN" altLang="en-US" sz="4400" dirty="0">
              <a:solidFill>
                <a:srgbClr val="0066FF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40835A-2133-4F37-A499-EA1281F297F7}"/>
              </a:ext>
            </a:extLst>
          </p:cNvPr>
          <p:cNvSpPr txBox="1"/>
          <p:nvPr/>
        </p:nvSpPr>
        <p:spPr>
          <a:xfrm>
            <a:off x="887240" y="1294646"/>
            <a:ext cx="8148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800" b="1" dirty="0"/>
              <a:t>Separating automata for parity game solving:</a:t>
            </a:r>
            <a:endParaRPr lang="en-GB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1">
                <a:extLst>
                  <a:ext uri="{FF2B5EF4-FFF2-40B4-BE49-F238E27FC236}">
                    <a16:creationId xmlns:a16="http://schemas.microsoft.com/office/drawing/2014/main" id="{CA9E6387-EFB2-99C0-D5F9-03669D4E4273}"/>
                  </a:ext>
                </a:extLst>
              </p:cNvPr>
              <p:cNvSpPr txBox="1"/>
              <p:nvPr/>
            </p:nvSpPr>
            <p:spPr>
              <a:xfrm>
                <a:off x="1065524" y="2017009"/>
                <a:ext cx="953897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GB" sz="240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GB" sz="2400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GB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GB" sz="24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/>
                  <a:t> where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altLang="zh-CN" sz="240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zh-CN" sz="24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GB" altLang="zh-CN" sz="2400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24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000, 001</m:t>
                        </m:r>
                        <m:r>
                          <a:rPr lang="en-US" altLang="zh-CN" sz="24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 100</m:t>
                        </m:r>
                      </m:e>
                    </m:d>
                  </m:oMath>
                </a14:m>
                <a:endParaRPr lang="it-IT" altLang="zh-CN" sz="2400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altLang="zh-CN" sz="24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altLang="zh-CN" sz="24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CN" sz="2400" b="0" i="0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altLang="zh-CN" sz="24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={0</m:t>
                      </m:r>
                      <m:r>
                        <a:rPr lang="en-US" altLang="zh-CN" sz="24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4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4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,011</m:t>
                      </m:r>
                      <m:r>
                        <a:rPr lang="en-US" altLang="zh-CN" sz="24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 10</m:t>
                      </m:r>
                      <m:r>
                        <a:rPr lang="en-US" altLang="zh-CN" sz="24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4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110,111</m:t>
                      </m:r>
                      <m:r>
                        <a:rPr lang="en-US" altLang="zh-CN" sz="24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" name="TextBox 11">
                <a:extLst>
                  <a:ext uri="{FF2B5EF4-FFF2-40B4-BE49-F238E27FC236}">
                    <a16:creationId xmlns:a16="http://schemas.microsoft.com/office/drawing/2014/main" id="{CA9E6387-EFB2-99C0-D5F9-03669D4E4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524" y="2017009"/>
                <a:ext cx="9538976" cy="830997"/>
              </a:xfrm>
              <a:prstGeom prst="rect">
                <a:avLst/>
              </a:prstGeom>
              <a:blipFill>
                <a:blip r:embed="rId3"/>
                <a:stretch>
                  <a:fillRect l="-192" t="-5147" b="-955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19D9F744-5422-6C20-A3E3-91D3E11F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77" y="2637493"/>
            <a:ext cx="1381125" cy="38957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11A25F9-9CBE-4920-ADE6-B36253DEDA0B}"/>
                  </a:ext>
                </a:extLst>
              </p:cNvPr>
              <p:cNvSpPr txBox="1"/>
              <p:nvPr/>
            </p:nvSpPr>
            <p:spPr>
              <a:xfrm>
                <a:off x="2470150" y="4459764"/>
                <a:ext cx="6565900" cy="1446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dirty="0" err="1"/>
                  <a:t>SeparatingAutomata</a:t>
                </a:r>
                <a:endParaRPr lang="en-US" altLang="zh-CN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 </m:t>
                      </m:r>
                    </m:oMath>
                  </m:oMathPara>
                </a14:m>
                <a:endParaRPr lang="en-US" altLang="zh-CN" sz="2800" dirty="0"/>
              </a:p>
              <a:p>
                <a:pPr algn="ctr"/>
                <a:r>
                  <a:rPr lang="en-US" altLang="zh-CN" sz="2800" dirty="0"/>
                  <a:t>ParityGame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 </a:t>
                </a: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11A25F9-9CBE-4920-ADE6-B36253DED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150" y="4459764"/>
                <a:ext cx="6565900" cy="1446550"/>
              </a:xfrm>
              <a:prstGeom prst="rect">
                <a:avLst/>
              </a:prstGeom>
              <a:blipFill>
                <a:blip r:embed="rId5"/>
                <a:stretch>
                  <a:fillRect t="-5063" b="-105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 descr="图示&#10;&#10;描述已自动生成">
            <a:extLst>
              <a:ext uri="{FF2B5EF4-FFF2-40B4-BE49-F238E27FC236}">
                <a16:creationId xmlns:a16="http://schemas.microsoft.com/office/drawing/2014/main" id="{03D527E9-99F2-7708-2C0E-76CC6E89A5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126" y="3832861"/>
            <a:ext cx="1719275" cy="2700357"/>
          </a:xfrm>
          <a:prstGeom prst="rect">
            <a:avLst/>
          </a:prstGeom>
        </p:spPr>
      </p:pic>
      <p:pic>
        <p:nvPicPr>
          <p:cNvPr id="12" name="图片 11" descr="图示, 示意图&#10;&#10;描述已自动生成">
            <a:extLst>
              <a:ext uri="{FF2B5EF4-FFF2-40B4-BE49-F238E27FC236}">
                <a16:creationId xmlns:a16="http://schemas.microsoft.com/office/drawing/2014/main" id="{E22E575C-5727-4237-B411-92FF3FB35B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776" y="3881118"/>
            <a:ext cx="3957666" cy="239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5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1B3662-E502-4271-A1DC-FA9F77D1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825-A570-4874-A484-58C16A234D16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9" name="文本框 1">
            <a:extLst>
              <a:ext uri="{FF2B5EF4-FFF2-40B4-BE49-F238E27FC236}">
                <a16:creationId xmlns:a16="http://schemas.microsoft.com/office/drawing/2014/main" id="{0C988C6C-5B5F-4885-8E09-7BD48C36DB00}"/>
              </a:ext>
            </a:extLst>
          </p:cNvPr>
          <p:cNvSpPr txBox="1"/>
          <p:nvPr/>
        </p:nvSpPr>
        <p:spPr>
          <a:xfrm>
            <a:off x="360217" y="140136"/>
            <a:ext cx="101598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rgbClr val="0066FF"/>
                </a:solidFill>
              </a:rPr>
              <a:t>Minimization of separating DFA problem</a:t>
            </a:r>
            <a:endParaRPr lang="zh-CN" altLang="en-US" sz="4400" dirty="0">
              <a:solidFill>
                <a:srgbClr val="0066FF"/>
              </a:solidFill>
              <a:latin typeface="+mn-ea"/>
            </a:endParaRP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80874FD8-B91C-4388-8098-B244A16AB72B}"/>
              </a:ext>
            </a:extLst>
          </p:cNvPr>
          <p:cNvSpPr/>
          <p:nvPr/>
        </p:nvSpPr>
        <p:spPr>
          <a:xfrm>
            <a:off x="2144162" y="3766664"/>
            <a:ext cx="1729212" cy="1317540"/>
          </a:xfrm>
          <a:prstGeom prst="diamond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0420EE3-F508-4221-8CE6-F1ED9E7089B9}"/>
                  </a:ext>
                </a:extLst>
              </p:cNvPr>
              <p:cNvSpPr txBox="1"/>
              <p:nvPr/>
            </p:nvSpPr>
            <p:spPr>
              <a:xfrm>
                <a:off x="2787737" y="2609213"/>
                <a:ext cx="9564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GB" i="0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0420EE3-F508-4221-8CE6-F1ED9E708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737" y="2609213"/>
                <a:ext cx="95644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Diamond 11">
            <a:extLst>
              <a:ext uri="{FF2B5EF4-FFF2-40B4-BE49-F238E27FC236}">
                <a16:creationId xmlns:a16="http://schemas.microsoft.com/office/drawing/2014/main" id="{628A28AB-EE89-4245-82B5-61FB1E44226B}"/>
              </a:ext>
            </a:extLst>
          </p:cNvPr>
          <p:cNvSpPr/>
          <p:nvPr/>
        </p:nvSpPr>
        <p:spPr>
          <a:xfrm>
            <a:off x="2144162" y="2135109"/>
            <a:ext cx="1729212" cy="1317540"/>
          </a:xfrm>
          <a:prstGeom prst="diamond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7483211-7067-41A2-97E3-DC5860ED3B15}"/>
                  </a:ext>
                </a:extLst>
              </p:cNvPr>
              <p:cNvSpPr txBox="1"/>
              <p:nvPr/>
            </p:nvSpPr>
            <p:spPr>
              <a:xfrm>
                <a:off x="2787738" y="4240768"/>
                <a:ext cx="9564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GB" b="0" i="0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7483211-7067-41A2-97E3-DC5860ED3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738" y="4240768"/>
                <a:ext cx="95644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19E548F1-F500-4455-BA13-C83383FEF71D}"/>
              </a:ext>
            </a:extLst>
          </p:cNvPr>
          <p:cNvSpPr txBox="1"/>
          <p:nvPr/>
        </p:nvSpPr>
        <p:spPr>
          <a:xfrm>
            <a:off x="493986" y="2470713"/>
            <a:ext cx="1460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Positive</a:t>
            </a:r>
            <a:r>
              <a:rPr lang="en-GB" sz="2400" dirty="0"/>
              <a:t> samples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CE6F3F-CD7A-4548-8A8C-23967799FA8E}"/>
              </a:ext>
            </a:extLst>
          </p:cNvPr>
          <p:cNvSpPr txBox="1"/>
          <p:nvPr/>
        </p:nvSpPr>
        <p:spPr>
          <a:xfrm>
            <a:off x="493986" y="4031850"/>
            <a:ext cx="1460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Negative </a:t>
            </a:r>
            <a:r>
              <a:rPr lang="en-GB" sz="2400" dirty="0"/>
              <a:t>samples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E01FA75-B78B-4A67-BA30-15A39928ABC8}"/>
              </a:ext>
            </a:extLst>
          </p:cNvPr>
          <p:cNvSpPr/>
          <p:nvPr/>
        </p:nvSpPr>
        <p:spPr>
          <a:xfrm>
            <a:off x="4062612" y="3429000"/>
            <a:ext cx="2204233" cy="31401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00BF455B-8C5D-4440-91CC-C8D9B17D475E}"/>
                  </a:ext>
                </a:extLst>
              </p:cNvPr>
              <p:cNvSpPr/>
              <p:nvPr/>
            </p:nvSpPr>
            <p:spPr>
              <a:xfrm>
                <a:off x="6495444" y="2973456"/>
                <a:ext cx="2115156" cy="1317540"/>
              </a:xfrm>
              <a:prstGeom prst="roundRect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/>
                  <a:t>Minimal </a:t>
                </a:r>
                <a:r>
                  <a:rPr lang="en-GB" sz="2400" dirty="0">
                    <a:solidFill>
                      <a:srgbClr val="FF0000"/>
                    </a:solidFill>
                  </a:rPr>
                  <a:t>separating</a:t>
                </a:r>
                <a:r>
                  <a:rPr lang="en-GB" sz="2400" dirty="0"/>
                  <a:t> DFA </a:t>
                </a:r>
                <a14:m>
                  <m:oMath xmlns:m="http://schemas.openxmlformats.org/officeDocument/2006/math"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00BF455B-8C5D-4440-91CC-C8D9B17D47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444" y="2973456"/>
                <a:ext cx="2115156" cy="1317540"/>
              </a:xfrm>
              <a:prstGeom prst="roundRect">
                <a:avLst/>
              </a:prstGeom>
              <a:blipFill>
                <a:blip r:embed="rId4"/>
                <a:stretch>
                  <a:fillRect b="-3556"/>
                </a:stretch>
              </a:blipFill>
              <a:ln w="57150"/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D702783-1223-425E-AC6A-7D31D15C6351}"/>
                  </a:ext>
                </a:extLst>
              </p:cNvPr>
              <p:cNvSpPr txBox="1"/>
              <p:nvPr/>
            </p:nvSpPr>
            <p:spPr>
              <a:xfrm>
                <a:off x="8888915" y="3047398"/>
                <a:ext cx="2858815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GB" sz="2800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GB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GB" sz="2800" b="0" i="1" dirty="0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GB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GB" sz="2800" b="0" dirty="0"/>
              </a:p>
              <a:p>
                <a:pPr marL="342900" indent="-342900">
                  <a:buAutoNum type="arabicPeriod"/>
                </a:pPr>
                <a:endParaRPr lang="en-GB" sz="800" b="0" dirty="0"/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GB" sz="28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GB" sz="2800" i="1" dirty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GB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GB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GB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D702783-1223-425E-AC6A-7D31D15C6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8915" y="3047398"/>
                <a:ext cx="2858815" cy="1077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5EA4C17C-33F3-47B7-8C3D-4B1ED77BFBA7}"/>
              </a:ext>
            </a:extLst>
          </p:cNvPr>
          <p:cNvSpPr txBox="1"/>
          <p:nvPr/>
        </p:nvSpPr>
        <p:spPr>
          <a:xfrm>
            <a:off x="4465790" y="2990984"/>
            <a:ext cx="1397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1AC3034-6A23-4371-9AE3-31E6FE4C4ECC}"/>
                  </a:ext>
                </a:extLst>
              </p:cNvPr>
              <p:cNvSpPr txBox="1"/>
              <p:nvPr/>
            </p:nvSpPr>
            <p:spPr>
              <a:xfrm>
                <a:off x="2006878" y="1359429"/>
                <a:ext cx="20037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GB" sz="240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GB" sz="2400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GB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GB" sz="24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/>
                  <a:t>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1AC3034-6A23-4371-9AE3-31E6FE4C4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878" y="1359429"/>
                <a:ext cx="2003780" cy="461665"/>
              </a:xfrm>
              <a:prstGeom prst="rect">
                <a:avLst/>
              </a:prstGeom>
              <a:blipFill>
                <a:blip r:embed="rId6"/>
                <a:stretch>
                  <a:fillRect l="-608" b="-1710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713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47C2C-171F-4149-BD6B-F81D07BF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825-A570-4874-A484-58C16A234D16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文本框 1">
            <a:extLst>
              <a:ext uri="{FF2B5EF4-FFF2-40B4-BE49-F238E27FC236}">
                <a16:creationId xmlns:a16="http://schemas.microsoft.com/office/drawing/2014/main" id="{BD445C94-EAA2-4F58-A872-5227E8A67D6A}"/>
              </a:ext>
            </a:extLst>
          </p:cNvPr>
          <p:cNvSpPr txBox="1"/>
          <p:nvPr/>
        </p:nvSpPr>
        <p:spPr>
          <a:xfrm>
            <a:off x="360217" y="140136"/>
            <a:ext cx="101598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4400" dirty="0">
                <a:solidFill>
                  <a:srgbClr val="0066FF"/>
                </a:solidFill>
                <a:latin typeface="+mn-ea"/>
              </a:rPr>
              <a:t>Current approach</a:t>
            </a:r>
            <a:endParaRPr lang="zh-CN" altLang="en-US" sz="4400" dirty="0">
              <a:solidFill>
                <a:srgbClr val="0066FF"/>
              </a:solidFill>
              <a:latin typeface="+mn-ea"/>
            </a:endParaRP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CE20BA95-3DBC-4242-8345-780AB87D0360}"/>
              </a:ext>
            </a:extLst>
          </p:cNvPr>
          <p:cNvSpPr/>
          <p:nvPr/>
        </p:nvSpPr>
        <p:spPr>
          <a:xfrm>
            <a:off x="1166702" y="4173066"/>
            <a:ext cx="1729212" cy="1317540"/>
          </a:xfrm>
          <a:prstGeom prst="diamond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FB7491-A69C-4853-8A9C-7C41A5B04EFF}"/>
                  </a:ext>
                </a:extLst>
              </p:cNvPr>
              <p:cNvSpPr txBox="1"/>
              <p:nvPr/>
            </p:nvSpPr>
            <p:spPr>
              <a:xfrm>
                <a:off x="1777705" y="2975970"/>
                <a:ext cx="9564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GB" i="0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FB7491-A69C-4853-8A9C-7C41A5B04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705" y="2975970"/>
                <a:ext cx="95644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iamond 8">
            <a:extLst>
              <a:ext uri="{FF2B5EF4-FFF2-40B4-BE49-F238E27FC236}">
                <a16:creationId xmlns:a16="http://schemas.microsoft.com/office/drawing/2014/main" id="{C7A91F13-AAC0-4731-8709-BA7A13A2D4A2}"/>
              </a:ext>
            </a:extLst>
          </p:cNvPr>
          <p:cNvSpPr/>
          <p:nvPr/>
        </p:nvSpPr>
        <p:spPr>
          <a:xfrm>
            <a:off x="1166702" y="2541511"/>
            <a:ext cx="1729212" cy="1317540"/>
          </a:xfrm>
          <a:prstGeom prst="diamond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F660D1-DA99-4ECE-8BE7-55FD91F9E1A8}"/>
                  </a:ext>
                </a:extLst>
              </p:cNvPr>
              <p:cNvSpPr txBox="1"/>
              <p:nvPr/>
            </p:nvSpPr>
            <p:spPr>
              <a:xfrm>
                <a:off x="1788236" y="4647170"/>
                <a:ext cx="9564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GB" b="0" i="0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F660D1-DA99-4ECE-8BE7-55FD91F9E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236" y="4647170"/>
                <a:ext cx="95644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Right 10">
            <a:extLst>
              <a:ext uri="{FF2B5EF4-FFF2-40B4-BE49-F238E27FC236}">
                <a16:creationId xmlns:a16="http://schemas.microsoft.com/office/drawing/2014/main" id="{6BE4D650-0F33-4B8A-966F-409218858D19}"/>
              </a:ext>
            </a:extLst>
          </p:cNvPr>
          <p:cNvSpPr/>
          <p:nvPr/>
        </p:nvSpPr>
        <p:spPr>
          <a:xfrm>
            <a:off x="3094312" y="3859051"/>
            <a:ext cx="1729212" cy="31401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9B4F1AF5-3262-432A-9433-C8FD782BA336}"/>
              </a:ext>
            </a:extLst>
          </p:cNvPr>
          <p:cNvSpPr/>
          <p:nvPr/>
        </p:nvSpPr>
        <p:spPr>
          <a:xfrm>
            <a:off x="4940440" y="2856249"/>
            <a:ext cx="2075995" cy="1651372"/>
          </a:xfrm>
          <a:prstGeom prst="triangl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APTA</a:t>
            </a:r>
            <a:r>
              <a:rPr lang="en-GB" sz="2400" dirty="0"/>
              <a:t> 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09A3F65-3B4B-46A1-B126-5F6834016E1D}"/>
                  </a:ext>
                </a:extLst>
              </p:cNvPr>
              <p:cNvSpPr txBox="1"/>
              <p:nvPr/>
            </p:nvSpPr>
            <p:spPr>
              <a:xfrm>
                <a:off x="1166702" y="1836574"/>
                <a:ext cx="18254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GB" sz="240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GB" sz="2400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GB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GB" sz="24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09A3F65-3B4B-46A1-B126-5F6834016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702" y="1836574"/>
                <a:ext cx="1825472" cy="461665"/>
              </a:xfrm>
              <a:prstGeom prst="rect">
                <a:avLst/>
              </a:prstGeom>
              <a:blipFill>
                <a:blip r:embed="rId4"/>
                <a:stretch>
                  <a:fillRect l="-667" r="-2667" b="-1710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F8D63D0-6946-4B8D-A0DE-E1B2EA480011}"/>
              </a:ext>
            </a:extLst>
          </p:cNvPr>
          <p:cNvSpPr txBox="1"/>
          <p:nvPr/>
        </p:nvSpPr>
        <p:spPr>
          <a:xfrm>
            <a:off x="2940690" y="3051360"/>
            <a:ext cx="1954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APTA construction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BA8EF23-9DDB-4572-B8F6-A90D6635B674}"/>
              </a:ext>
            </a:extLst>
          </p:cNvPr>
          <p:cNvSpPr/>
          <p:nvPr/>
        </p:nvSpPr>
        <p:spPr>
          <a:xfrm>
            <a:off x="7133351" y="3882358"/>
            <a:ext cx="2450916" cy="31401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B857D4-09F6-4D7A-9F87-CE7EDB616E66}"/>
              </a:ext>
            </a:extLst>
          </p:cNvPr>
          <p:cNvSpPr txBox="1"/>
          <p:nvPr/>
        </p:nvSpPr>
        <p:spPr>
          <a:xfrm>
            <a:off x="7553933" y="3051359"/>
            <a:ext cx="1609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SAT encoding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BA7FF097-BEB4-4074-B143-BDBD4E8392E8}"/>
                  </a:ext>
                </a:extLst>
              </p:cNvPr>
              <p:cNvSpPr/>
              <p:nvPr/>
            </p:nvSpPr>
            <p:spPr>
              <a:xfrm>
                <a:off x="9758563" y="3357288"/>
                <a:ext cx="1729212" cy="1317540"/>
              </a:xfrm>
              <a:prstGeom prst="roundRect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/>
                  <a:t>Minimal </a:t>
                </a:r>
                <a:r>
                  <a:rPr lang="en-GB" sz="2400" dirty="0">
                    <a:solidFill>
                      <a:srgbClr val="FF0000"/>
                    </a:solidFill>
                  </a:rPr>
                  <a:t>separating </a:t>
                </a:r>
                <a:r>
                  <a:rPr lang="en-GB" sz="2400" dirty="0"/>
                  <a:t>DFA </a:t>
                </a:r>
                <a14:m>
                  <m:oMath xmlns:m="http://schemas.openxmlformats.org/officeDocument/2006/math"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BA7FF097-BEB4-4074-B143-BDBD4E8392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8563" y="3357288"/>
                <a:ext cx="1729212" cy="1317540"/>
              </a:xfrm>
              <a:prstGeom prst="roundRect">
                <a:avLst/>
              </a:prstGeom>
              <a:blipFill>
                <a:blip r:embed="rId5"/>
                <a:stretch>
                  <a:fillRect r="-3425" b="-3556"/>
                </a:stretch>
              </a:blipFill>
              <a:ln w="57150"/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594DAA45-C1EE-4C65-A183-50E607BF1987}"/>
              </a:ext>
            </a:extLst>
          </p:cNvPr>
          <p:cNvSpPr txBox="1"/>
          <p:nvPr/>
        </p:nvSpPr>
        <p:spPr>
          <a:xfrm>
            <a:off x="5065701" y="1544193"/>
            <a:ext cx="1825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err="1"/>
              <a:t>A</a:t>
            </a:r>
            <a:r>
              <a:rPr lang="en-GB" sz="2400" dirty="0" err="1"/>
              <a:t>ugmented</a:t>
            </a:r>
            <a:r>
              <a:rPr lang="en-GB" sz="2400" b="1" dirty="0" err="1"/>
              <a:t>P</a:t>
            </a:r>
            <a:r>
              <a:rPr lang="en-GB" sz="2400" dirty="0" err="1"/>
              <a:t>refix</a:t>
            </a:r>
            <a:r>
              <a:rPr lang="en-GB" sz="2400" dirty="0"/>
              <a:t> </a:t>
            </a:r>
            <a:r>
              <a:rPr lang="en-GB" sz="2400" b="1" dirty="0"/>
              <a:t>T</a:t>
            </a:r>
            <a:r>
              <a:rPr lang="en-GB" sz="2400" dirty="0"/>
              <a:t>ree </a:t>
            </a:r>
            <a:r>
              <a:rPr lang="en-GB" sz="2400" b="1" dirty="0"/>
              <a:t>A</a:t>
            </a:r>
            <a:r>
              <a:rPr lang="en-GB" sz="2400" dirty="0"/>
              <a:t>cceptor</a:t>
            </a:r>
          </a:p>
        </p:txBody>
      </p:sp>
    </p:spTree>
    <p:extLst>
      <p:ext uri="{BB962C8B-B14F-4D97-AF65-F5344CB8AC3E}">
        <p14:creationId xmlns:p14="http://schemas.microsoft.com/office/powerpoint/2010/main" val="4174546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">
            <a:extLst>
              <a:ext uri="{FF2B5EF4-FFF2-40B4-BE49-F238E27FC236}">
                <a16:creationId xmlns:a16="http://schemas.microsoft.com/office/drawing/2014/main" id="{BD445C94-EAA2-4F58-A872-5227E8A67D6A}"/>
              </a:ext>
            </a:extLst>
          </p:cNvPr>
          <p:cNvSpPr txBox="1"/>
          <p:nvPr/>
        </p:nvSpPr>
        <p:spPr>
          <a:xfrm>
            <a:off x="360217" y="140136"/>
            <a:ext cx="101598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4400" dirty="0">
                <a:solidFill>
                  <a:srgbClr val="0066FF"/>
                </a:solidFill>
                <a:latin typeface="+mn-ea"/>
              </a:rPr>
              <a:t>Construction of APTA</a:t>
            </a:r>
            <a:endParaRPr lang="zh-CN" altLang="en-US" sz="4400" dirty="0">
              <a:solidFill>
                <a:srgbClr val="0066FF"/>
              </a:solidFill>
              <a:latin typeface="+mn-ea"/>
            </a:endParaRPr>
          </a:p>
        </p:txBody>
      </p:sp>
      <p:pic>
        <p:nvPicPr>
          <p:cNvPr id="17" name="图片 8">
            <a:extLst>
              <a:ext uri="{FF2B5EF4-FFF2-40B4-BE49-F238E27FC236}">
                <a16:creationId xmlns:a16="http://schemas.microsoft.com/office/drawing/2014/main" id="{D997C7AA-7CFB-4C33-870F-5FC966C33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887" y="1245041"/>
            <a:ext cx="4065014" cy="36004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099A3CB-8B8A-4FD4-BA68-515A1D13E297}"/>
                  </a:ext>
                </a:extLst>
              </p:cNvPr>
              <p:cNvSpPr/>
              <p:nvPr/>
            </p:nvSpPr>
            <p:spPr>
              <a:xfrm>
                <a:off x="844637" y="3426261"/>
                <a:ext cx="30206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altLang="zh-CN" sz="24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altLang="zh-CN" sz="2400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GB" altLang="zh-CN" sz="2400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zh-CN" sz="2400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000, 001, 100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099A3CB-8B8A-4FD4-BA68-515A1D13E2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637" y="3426261"/>
                <a:ext cx="302063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E47C55D-16FF-4E95-8B5F-DF144D6ABB50}"/>
                  </a:ext>
                </a:extLst>
              </p:cNvPr>
              <p:cNvSpPr/>
              <p:nvPr/>
            </p:nvSpPr>
            <p:spPr>
              <a:xfrm>
                <a:off x="272943" y="4168581"/>
                <a:ext cx="41640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altLang="zh-CN" sz="24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altLang="zh-CN" sz="24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CN" sz="24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altLang="zh-CN" sz="24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={010,011, 101, 110,111}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E47C55D-16FF-4E95-8B5F-DF144D6ABB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43" y="4168581"/>
                <a:ext cx="4164025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FAF9309E-D723-4A9E-8B5C-22BD3E607B6A}"/>
              </a:ext>
            </a:extLst>
          </p:cNvPr>
          <p:cNvSpPr/>
          <p:nvPr/>
        </p:nvSpPr>
        <p:spPr>
          <a:xfrm>
            <a:off x="4436968" y="3922425"/>
            <a:ext cx="2063961" cy="2461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29F3E4-DEC1-443A-911F-9381538BD38A}"/>
              </a:ext>
            </a:extLst>
          </p:cNvPr>
          <p:cNvSpPr txBox="1"/>
          <p:nvPr/>
        </p:nvSpPr>
        <p:spPr>
          <a:xfrm>
            <a:off x="4398938" y="3091428"/>
            <a:ext cx="20639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APTA</a:t>
            </a:r>
            <a:r>
              <a:rPr lang="en-GB" sz="2400" dirty="0"/>
              <a:t> construction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C9AD6F-8F22-4F39-828B-55F4D96FEB22}"/>
              </a:ext>
            </a:extLst>
          </p:cNvPr>
          <p:cNvSpPr txBox="1"/>
          <p:nvPr/>
        </p:nvSpPr>
        <p:spPr>
          <a:xfrm>
            <a:off x="8459410" y="5356875"/>
            <a:ext cx="1603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Accepting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475FFD-0FD5-44E3-A8C1-ED2434929933}"/>
              </a:ext>
            </a:extLst>
          </p:cNvPr>
          <p:cNvSpPr txBox="1"/>
          <p:nvPr/>
        </p:nvSpPr>
        <p:spPr>
          <a:xfrm>
            <a:off x="6560412" y="5356876"/>
            <a:ext cx="1506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Rejecting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C84BCBA-A0D5-4947-BB41-E9446E0C20AF}"/>
              </a:ext>
            </a:extLst>
          </p:cNvPr>
          <p:cNvSpPr/>
          <p:nvPr/>
        </p:nvSpPr>
        <p:spPr>
          <a:xfrm>
            <a:off x="6234904" y="5403043"/>
            <a:ext cx="337909" cy="36933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AF4A9BF5-8AD5-467D-A7E2-3A067EFCE865}"/>
              </a:ext>
            </a:extLst>
          </p:cNvPr>
          <p:cNvSpPr/>
          <p:nvPr/>
        </p:nvSpPr>
        <p:spPr>
          <a:xfrm>
            <a:off x="8066633" y="5403043"/>
            <a:ext cx="392777" cy="369332"/>
          </a:xfrm>
          <a:prstGeom prst="donut">
            <a:avLst>
              <a:gd name="adj" fmla="val 1562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FC3D7C08-1EC1-4D34-B8BA-AFFCF15E66D0}"/>
              </a:ext>
            </a:extLst>
          </p:cNvPr>
          <p:cNvSpPr/>
          <p:nvPr/>
        </p:nvSpPr>
        <p:spPr>
          <a:xfrm>
            <a:off x="10022183" y="5403043"/>
            <a:ext cx="371192" cy="369332"/>
          </a:xfrm>
          <a:prstGeom prst="flowChartConnecto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F20C60-3882-4E2B-8D89-9A27952179A2}"/>
              </a:ext>
            </a:extLst>
          </p:cNvPr>
          <p:cNvSpPr txBox="1"/>
          <p:nvPr/>
        </p:nvSpPr>
        <p:spPr>
          <a:xfrm>
            <a:off x="10393375" y="5356874"/>
            <a:ext cx="1603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Don’t-care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A11CDEF7-3AC0-27CA-CAF8-DFB5F0E10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44B7825-A570-4874-A484-58C16A234D1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912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20680</TotalTime>
  <Words>928</Words>
  <Application>Microsoft Office PowerPoint</Application>
  <PresentationFormat>宽屏</PresentationFormat>
  <Paragraphs>230</Paragraphs>
  <Slides>27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等线</vt:lpstr>
      <vt:lpstr>等线 Light</vt:lpstr>
      <vt:lpstr>Arial</vt:lpstr>
      <vt:lpstr>Calibri</vt:lpstr>
      <vt:lpstr>Cambria Math</vt:lpstr>
      <vt:lpstr>Consolas</vt:lpstr>
      <vt:lpstr>Wingdings</vt:lpstr>
      <vt:lpstr>Office 主题​​</vt:lpstr>
      <vt:lpstr>DFAMiner: Mining minimal separating DFAs from labelled samples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CONCUR-talk</dc:title>
  <dc:creator>李 勇</dc:creator>
  <cp:lastModifiedBy>Li, Yong [liyong]</cp:lastModifiedBy>
  <cp:revision>3862</cp:revision>
  <dcterms:created xsi:type="dcterms:W3CDTF">2021-06-14T08:39:17Z</dcterms:created>
  <dcterms:modified xsi:type="dcterms:W3CDTF">2024-10-15T05:39:09Z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Enabled">
    <vt:lpwstr>true</vt:lpwstr>
  </property>
  <property fmtid="{D5CDD505-2E9C-101B-9397-08002B2CF9AE}" pid="3" name="MSIP_Label_2ad0b24d-6422-44b0-b3de-abb3a9e8c81a_SetDate">
    <vt:lpwstr>2024-06-06T20:05:22Z</vt:lpwstr>
  </property>
  <property fmtid="{D5CDD505-2E9C-101B-9397-08002B2CF9AE}" pid="4" name="MSIP_Label_2ad0b24d-6422-44b0-b3de-abb3a9e8c81a_Method">
    <vt:lpwstr>Standard</vt:lpwstr>
  </property>
  <property fmtid="{D5CDD505-2E9C-101B-9397-08002B2CF9AE}" pid="5" name="MSIP_Label_2ad0b24d-6422-44b0-b3de-abb3a9e8c81a_Name">
    <vt:lpwstr>defa4170-0d19-0005-0004-bc88714345d2</vt:lpwstr>
  </property>
  <property fmtid="{D5CDD505-2E9C-101B-9397-08002B2CF9AE}" pid="6" name="MSIP_Label_2ad0b24d-6422-44b0-b3de-abb3a9e8c81a_SiteId">
    <vt:lpwstr>2fcfe26a-bb62-46b0-b1e3-28f9da0c45fd</vt:lpwstr>
  </property>
  <property fmtid="{D5CDD505-2E9C-101B-9397-08002B2CF9AE}" pid="7" name="MSIP_Label_2ad0b24d-6422-44b0-b3de-abb3a9e8c81a_ActionId">
    <vt:lpwstr>7c1fe830-2221-40d8-8b83-99c17a6d08be</vt:lpwstr>
  </property>
  <property fmtid="{D5CDD505-2E9C-101B-9397-08002B2CF9AE}" pid="8" name="MSIP_Label_2ad0b24d-6422-44b0-b3de-abb3a9e8c81a_ContentBits">
    <vt:lpwstr>0</vt:lpwstr>
  </property>
</Properties>
</file>