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814" r:id="rId3"/>
    <p:sldId id="816" r:id="rId4"/>
    <p:sldId id="807" r:id="rId5"/>
    <p:sldId id="805" r:id="rId6"/>
    <p:sldId id="764" r:id="rId7"/>
    <p:sldId id="817" r:id="rId8"/>
    <p:sldId id="811" r:id="rId9"/>
    <p:sldId id="812" r:id="rId10"/>
    <p:sldId id="782" r:id="rId11"/>
    <p:sldId id="777" r:id="rId12"/>
    <p:sldId id="7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勇" initials="李" lastIdx="2" clrIdx="0">
    <p:extLst>
      <p:ext uri="{19B8F6BF-5375-455C-9EA6-DF929625EA0E}">
        <p15:presenceInfo xmlns:p15="http://schemas.microsoft.com/office/powerpoint/2012/main" userId="5a8064ed1fe801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3"/>
  </p:normalViewPr>
  <p:slideViewPr>
    <p:cSldViewPr snapToGrid="0">
      <p:cViewPr varScale="1">
        <p:scale>
          <a:sx n="113" d="100"/>
          <a:sy n="11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471E3E-A661-4A7F-AB95-F517A88A9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338C6-509C-47AC-A6D6-B9C4EA40E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DA70B-BA43-4329-8534-3F20E1727DF0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10C3B-37DD-48F9-B06E-0E82AB4EF6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8CDFB-A99B-4C45-95CE-A1EFF64C09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423FE-911F-4DB1-935C-A659E7B3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52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96C0D-BFD4-4F52-B702-29E77A09A2C3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CAB4D-E4F6-427D-BDC2-7BF69AAF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762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091DA-7C74-42E9-8DFB-E922F7675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F95FC9-55F1-4B3E-B5FF-A0C2D9E9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E8A9E-2CEE-4783-B2C0-4FE6EB8B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0EE4-9666-494A-AAC3-4B5D7B797B3A}" type="datetime1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00F33-900A-4908-9239-9806D05E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047FD-B9EC-4A20-967C-357A37E6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4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5DCFD-88CA-4E30-B1BA-51D4FBAC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B08BC-606E-4AF5-8503-9964ADB4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424D8-413F-41D7-A580-8533E21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4368-52BC-4471-9797-717A4D328F66}" type="datetime1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3C0EA-32CA-474D-88DB-CDCAA467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A9262-E845-4093-AB5F-C3009C83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4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2BA029-C563-4196-95DC-EA70819DE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4C1C7-E45F-4130-8BBA-DC64921C9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53246-44D1-4A7B-BCBA-E82F1A9C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24F-117A-44C1-85E1-F0CEFE72140F}" type="datetime1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4EAC3-418C-4F39-B0F1-512DB131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574FA-BE42-4C7C-A460-A2BA7108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9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A215F-05F4-4D18-BA91-BE0FC177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6F273-AAE9-400F-B5FC-F327E828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DF9A8-716C-4815-9F1B-B548EFC9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4AF7-0211-455E-A831-B770822EE06F}" type="datetime1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63BD4-2762-40BD-88ED-4DBF74E3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1CACD-1766-4E86-B480-3519C6CC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4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0D9A3-CBDF-4D4C-9E2D-9712A692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7BBD1-3ED7-463E-B44B-7B76891B4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00B86-EBEA-4ECE-932C-7644BB3F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0F2F-E942-49AE-A640-049146800A7A}" type="datetime1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F4833-797D-4973-AFFF-330278F0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48AB2-8330-4F33-9FCD-136EE230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7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FEB37-C05C-4932-A6FC-F5013EBA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FC4BF-E7A8-40D6-9F9E-A99F02153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1F4AF3-1244-4FD5-85EA-DEA6479A0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1FBB8-9B4A-4D1C-8C8C-F436F1D5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5D3D-D135-4C04-872D-663634ABC937}" type="datetime1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EBF7F-1D70-4D00-801B-0F1EEBCD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BFC43-757A-4EB5-AE24-C2C6B27F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8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1F50A-2F16-4F6A-A9DD-3C9BAF7B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39703-C403-453F-A4D0-566D7B6B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8E3D7-766A-4641-99D8-9FF0DB79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A52A0C-5E70-4050-9494-645AE75A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90F478-D9CD-4383-B3EB-B6A1392F7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D0615A-B045-4FD5-9880-0057A62B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FAF-515E-45EB-B79F-A1CA9634BE25}" type="datetime1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B438E6-69C9-4A72-A6A8-928CC25F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C2428-18F4-4537-B170-E0715F21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EFE1B-EDD2-4DF1-B96B-65B1BB94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DB4AB2-5B74-43EA-B5EE-B28D06A2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F1D4-0A50-40D7-B01F-A0646F457ED6}" type="datetime1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07B24C-B70B-4707-81C5-9AC853EC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D3BD11-ECC9-4900-9255-8E433E69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6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33407-9F47-4419-AAAE-FB6B7DDF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CDF5-F8CD-4B93-8D55-CC83B9D61A88}" type="datetime1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7A3B6C-9C5B-4E6A-B4CB-092EAFF9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3B3AE8-3F33-4647-9843-25C06EE9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8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FDA5-D08B-4042-ACA8-70B8904E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E09B3-5597-441D-BA81-D90D14CC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E6BBAD-7443-4AC9-9C16-5F5E72C5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86065-07BD-4910-B5A5-D54067B0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0EFC-A34D-4E4F-96B9-CBBA9725C7F6}" type="datetime1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17A7A-1A30-466B-9480-5D0CC0EA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41FEC-B0F2-4DBC-BA51-BB4E0968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8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A9EE7-DAAE-4041-95BB-418B83CD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2B1E2B-E840-43F3-B828-F01D57606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5FA15-B384-4806-9FE0-81019464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61574-27F5-4054-9261-38C4BE3F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1940-B5B7-4B5F-95FC-7304DB541B07}" type="datetime1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F18DD8-9B16-4E6B-B23B-3C93A31A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B5C9A-35B1-4702-A324-652857B6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2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C182F-947B-4F5E-9BF1-B6404AFC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72F7A-BBE4-4C98-BAF6-B9C1010E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B96C-6276-44C5-B841-C3B0DF3BB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76AE-85EB-49E4-BBA7-E86B9C84E631}" type="datetime1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66B1F-3D28-4FE8-9561-8297D1D13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BFFE6-0AE7-418A-90A4-EECC8FBE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4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53.png"/><Relationship Id="rId7" Type="http://schemas.openxmlformats.org/officeDocument/2006/relationships/image" Target="../media/image92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72.png"/><Relationship Id="rId4" Type="http://schemas.openxmlformats.org/officeDocument/2006/relationships/image" Target="../media/image61.png"/><Relationship Id="rId9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57544-4C2F-416F-92CC-EB315942F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92" y="585864"/>
            <a:ext cx="11523215" cy="2792160"/>
          </a:xfrm>
        </p:spPr>
        <p:txBody>
          <a:bodyPr>
            <a:normAutofit/>
          </a:bodyPr>
          <a:lstStyle/>
          <a:p>
            <a:r>
              <a:rPr lang="en-US" altLang="zh-CN" sz="4400" dirty="0" err="1">
                <a:solidFill>
                  <a:srgbClr val="FF0000"/>
                </a:solidFill>
                <a:latin typeface="Arial" panose="020B0604020202020204" pitchFamily="34" charset="0"/>
              </a:rPr>
              <a:t>Angluin</a:t>
            </a:r>
            <a:r>
              <a:rPr lang="en-US" altLang="zh-CN" sz="4400" dirty="0">
                <a:solidFill>
                  <a:srgbClr val="FF0000"/>
                </a:solidFill>
                <a:latin typeface="Arial" panose="020B0604020202020204" pitchFamily="34" charset="0"/>
              </a:rPr>
              <a:t>-Style Learning</a:t>
            </a:r>
            <a:r>
              <a:rPr lang="en-GB" altLang="zh-CN" sz="4400" dirty="0">
                <a:solidFill>
                  <a:srgbClr val="FF0000"/>
                </a:solidFill>
                <a:latin typeface="Arial" panose="020B0604020202020204" pitchFamily="34" charset="0"/>
              </a:rPr>
              <a:t> of Deterministic</a:t>
            </a:r>
            <a:br>
              <a:rPr lang="en-GB" altLang="zh-CN" sz="4400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zh-CN" sz="4400" dirty="0" err="1">
                <a:solidFill>
                  <a:srgbClr val="FF0000"/>
                </a:solidFill>
                <a:latin typeface="Arial" panose="020B0604020202020204" pitchFamily="34" charset="0"/>
              </a:rPr>
              <a:t>Büchi</a:t>
            </a:r>
            <a:r>
              <a:rPr lang="en-US" altLang="zh-CN" sz="4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GB" altLang="zh-CN" sz="4400" dirty="0">
                <a:solidFill>
                  <a:srgbClr val="FF0000"/>
                </a:solidFill>
                <a:latin typeface="Arial" panose="020B0604020202020204" pitchFamily="34" charset="0"/>
              </a:rPr>
              <a:t>and Co-</a:t>
            </a:r>
            <a:r>
              <a:rPr lang="en-US" altLang="zh-CN" sz="4400" dirty="0" err="1">
                <a:solidFill>
                  <a:srgbClr val="FF0000"/>
                </a:solidFill>
                <a:latin typeface="Arial" panose="020B0604020202020204" pitchFamily="34" charset="0"/>
              </a:rPr>
              <a:t>Büchi</a:t>
            </a:r>
            <a:r>
              <a:rPr lang="zh-CN" altLang="en-US" sz="4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GB" altLang="zh-CN" sz="4400" dirty="0">
                <a:solidFill>
                  <a:srgbClr val="FF0000"/>
                </a:solidFill>
                <a:latin typeface="Arial" panose="020B0604020202020204" pitchFamily="34" charset="0"/>
              </a:rPr>
              <a:t>Automata</a:t>
            </a:r>
            <a:endParaRPr lang="zh-CN" altLang="en-US" sz="4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4440A5-9BE3-499B-BA99-508B16B6B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268" y="4000738"/>
            <a:ext cx="9777770" cy="60959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Yong Li,  </a:t>
            </a:r>
            <a:r>
              <a:rPr lang="en-US" altLang="zh-CN" sz="3200" dirty="0"/>
              <a:t>Sven </a:t>
            </a:r>
            <a:r>
              <a:rPr lang="en-US" altLang="zh-CN" sz="3200" dirty="0" err="1"/>
              <a:t>Schewe</a:t>
            </a:r>
            <a:r>
              <a:rPr lang="en-US" altLang="zh-CN" sz="3200" dirty="0"/>
              <a:t> and </a:t>
            </a:r>
            <a:r>
              <a:rPr lang="en-US" altLang="zh-CN" sz="3200" dirty="0" err="1"/>
              <a:t>Qiyi</a:t>
            </a:r>
            <a:r>
              <a:rPr lang="en-US" altLang="zh-CN" sz="3200" dirty="0"/>
              <a:t> Tang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B577F168-329A-9134-69AE-5162493C470E}"/>
              </a:ext>
            </a:extLst>
          </p:cNvPr>
          <p:cNvSpPr txBox="1">
            <a:spLocks/>
          </p:cNvSpPr>
          <p:nvPr/>
        </p:nvSpPr>
        <p:spPr>
          <a:xfrm>
            <a:off x="1130437" y="4956925"/>
            <a:ext cx="9777770" cy="609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University of Liverpool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DF1D5-0E53-48DA-81C6-4428B30E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3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A92BB-443F-4394-9518-C5178111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E59C5D6B-92B0-4C7A-8658-2BAD52BCA6FD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Main challenge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B7504F-7E36-4588-B74C-5E1B9F46CF6C}"/>
                  </a:ext>
                </a:extLst>
              </p:cNvPr>
              <p:cNvSpPr txBox="1"/>
              <p:nvPr/>
            </p:nvSpPr>
            <p:spPr>
              <a:xfrm>
                <a:off x="691183" y="1079897"/>
                <a:ext cx="104768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Problem on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2800" dirty="0"/>
                  <a:t> to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800" dirty="0"/>
                  <a:t>: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GB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])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GB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CEX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GB" sz="2800" dirty="0"/>
                  <a:t> to </a:t>
                </a:r>
                <a:r>
                  <a:rPr lang="en-GB" sz="2800" b="1" dirty="0"/>
                  <a:t>DBA</a:t>
                </a:r>
                <a:r>
                  <a:rPr lang="en-GB" sz="2800" dirty="0"/>
                  <a:t> may </a:t>
                </a:r>
                <a:r>
                  <a:rPr lang="en-GB" sz="2800" i="1" dirty="0">
                    <a:solidFill>
                      <a:srgbClr val="FF0000"/>
                    </a:solidFill>
                  </a:rPr>
                  <a:t>not</a:t>
                </a:r>
                <a:r>
                  <a:rPr lang="en-GB" sz="2800" dirty="0"/>
                  <a:t> be a CEX to </a:t>
                </a:r>
                <a:r>
                  <a:rPr lang="en-GB" sz="2800" b="1" dirty="0"/>
                  <a:t>FDFA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B7504F-7E36-4588-B74C-5E1B9F46C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83" y="1079897"/>
                <a:ext cx="10476838" cy="954107"/>
              </a:xfrm>
              <a:prstGeom prst="rect">
                <a:avLst/>
              </a:prstGeom>
              <a:blipFill>
                <a:blip r:embed="rId2"/>
                <a:stretch>
                  <a:fillRect l="-1047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7E33F08-6EDD-4549-91C0-BD9BB299D29A}"/>
              </a:ext>
            </a:extLst>
          </p:cNvPr>
          <p:cNvSpPr/>
          <p:nvPr/>
        </p:nvSpPr>
        <p:spPr>
          <a:xfrm>
            <a:off x="1720183" y="2464677"/>
            <a:ext cx="5108027" cy="3184634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A11FA1-CB94-40EC-A886-3F4E081B3DD9}"/>
                  </a:ext>
                </a:extLst>
              </p:cNvPr>
              <p:cNvSpPr txBox="1"/>
              <p:nvPr/>
            </p:nvSpPr>
            <p:spPr>
              <a:xfrm>
                <a:off x="1756972" y="3715585"/>
                <a:ext cx="9564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GB" sz="32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32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A11FA1-CB94-40EC-A886-3F4E081B3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972" y="3715585"/>
                <a:ext cx="9564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1220103-5B40-4535-839A-4B59F6158AFF}"/>
              </a:ext>
            </a:extLst>
          </p:cNvPr>
          <p:cNvSpPr/>
          <p:nvPr/>
        </p:nvSpPr>
        <p:spPr>
          <a:xfrm>
            <a:off x="5241150" y="2513782"/>
            <a:ext cx="4692869" cy="3184634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C7787B3-5D68-48BB-BF05-E3BD02841777}"/>
                  </a:ext>
                </a:extLst>
              </p:cNvPr>
              <p:cNvSpPr/>
              <p:nvPr/>
            </p:nvSpPr>
            <p:spPr>
              <a:xfrm>
                <a:off x="8461290" y="3459768"/>
                <a:ext cx="5725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GB" sz="3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C7787B3-5D68-48BB-BF05-E3BD02841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290" y="3459768"/>
                <a:ext cx="57259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A23AF08-8947-4A78-AEF3-CEA197955775}"/>
              </a:ext>
            </a:extLst>
          </p:cNvPr>
          <p:cNvSpPr/>
          <p:nvPr/>
        </p:nvSpPr>
        <p:spPr>
          <a:xfrm>
            <a:off x="2813262" y="3142593"/>
            <a:ext cx="2911365" cy="1730761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B3E6C8-A4ED-41BB-A525-537AB695DC98}"/>
                  </a:ext>
                </a:extLst>
              </p:cNvPr>
              <p:cNvSpPr/>
              <p:nvPr/>
            </p:nvSpPr>
            <p:spPr>
              <a:xfrm>
                <a:off x="3538951" y="3269433"/>
                <a:ext cx="15131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GB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8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80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B3E6C8-A4ED-41BB-A525-537AB695D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951" y="3269433"/>
                <a:ext cx="15131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8CB15E4-940C-4CCA-BAF6-2AA6D8951A7F}"/>
              </a:ext>
            </a:extLst>
          </p:cNvPr>
          <p:cNvSpPr/>
          <p:nvPr/>
        </p:nvSpPr>
        <p:spPr>
          <a:xfrm>
            <a:off x="3538951" y="4142094"/>
            <a:ext cx="294290" cy="29587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DC4AC32-CC61-44E0-904A-6668588A47DE}"/>
                  </a:ext>
                </a:extLst>
              </p:cNvPr>
              <p:cNvSpPr/>
              <p:nvPr/>
            </p:nvSpPr>
            <p:spPr>
              <a:xfrm>
                <a:off x="8194942" y="4238293"/>
                <a:ext cx="674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DC4AC32-CC61-44E0-904A-6668588A4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942" y="4238293"/>
                <a:ext cx="6740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iamond 16">
            <a:extLst>
              <a:ext uri="{FF2B5EF4-FFF2-40B4-BE49-F238E27FC236}">
                <a16:creationId xmlns:a16="http://schemas.microsoft.com/office/drawing/2014/main" id="{4F7C7420-AC17-44FC-B9B5-1B10754C2278}"/>
              </a:ext>
            </a:extLst>
          </p:cNvPr>
          <p:cNvSpPr/>
          <p:nvPr/>
        </p:nvSpPr>
        <p:spPr>
          <a:xfrm>
            <a:off x="5824477" y="3898524"/>
            <a:ext cx="288792" cy="328467"/>
          </a:xfrm>
          <a:prstGeom prst="diamond">
            <a:avLst/>
          </a:prstGeom>
          <a:solidFill>
            <a:srgbClr val="0066FF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0701D43-06AC-4D19-BCE4-0EB26FC1A1A8}"/>
                  </a:ext>
                </a:extLst>
              </p:cNvPr>
              <p:cNvSpPr/>
              <p:nvPr/>
            </p:nvSpPr>
            <p:spPr>
              <a:xfrm>
                <a:off x="6113268" y="3868961"/>
                <a:ext cx="674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0701D43-06AC-4D19-BCE4-0EB26FC1A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68" y="3868961"/>
                <a:ext cx="6740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CC625C-A87F-4BE7-989E-AA6C4E41CE05}"/>
                  </a:ext>
                </a:extLst>
              </p:cNvPr>
              <p:cNvSpPr/>
              <p:nvPr/>
            </p:nvSpPr>
            <p:spPr>
              <a:xfrm>
                <a:off x="3892960" y="4066738"/>
                <a:ext cx="674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CC625C-A87F-4BE7-989E-AA6C4E41C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60" y="4066738"/>
                <a:ext cx="6740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A1C4257-0F57-44A5-8766-57741964C70D}"/>
              </a:ext>
            </a:extLst>
          </p:cNvPr>
          <p:cNvSpPr/>
          <p:nvPr/>
        </p:nvSpPr>
        <p:spPr>
          <a:xfrm>
            <a:off x="808615" y="6288639"/>
            <a:ext cx="294290" cy="29587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AF278-CCD0-4842-AC4F-2BE2B73A1084}"/>
              </a:ext>
            </a:extLst>
          </p:cNvPr>
          <p:cNvSpPr/>
          <p:nvPr/>
        </p:nvSpPr>
        <p:spPr>
          <a:xfrm>
            <a:off x="808615" y="5826699"/>
            <a:ext cx="294290" cy="2714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EE282-2A4D-4D39-B9E2-444E701F6068}"/>
              </a:ext>
            </a:extLst>
          </p:cNvPr>
          <p:cNvSpPr/>
          <p:nvPr/>
        </p:nvSpPr>
        <p:spPr>
          <a:xfrm>
            <a:off x="7907908" y="4348449"/>
            <a:ext cx="294290" cy="2714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42727E-FF95-49BE-884E-842961C75159}"/>
              </a:ext>
            </a:extLst>
          </p:cNvPr>
          <p:cNvSpPr txBox="1"/>
          <p:nvPr/>
        </p:nvSpPr>
        <p:spPr>
          <a:xfrm>
            <a:off x="1433980" y="5952348"/>
            <a:ext cx="160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Good CEX</a:t>
            </a:r>
            <a:endParaRPr lang="en-GB" dirty="0">
              <a:solidFill>
                <a:srgbClr val="0066FF"/>
              </a:solidFill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F7F8C8F-03BD-4824-B98A-3F7AE7D01C61}"/>
              </a:ext>
            </a:extLst>
          </p:cNvPr>
          <p:cNvSpPr/>
          <p:nvPr/>
        </p:nvSpPr>
        <p:spPr>
          <a:xfrm>
            <a:off x="5824477" y="6071132"/>
            <a:ext cx="288792" cy="328467"/>
          </a:xfrm>
          <a:prstGeom prst="diamond">
            <a:avLst/>
          </a:prstGeom>
          <a:solidFill>
            <a:srgbClr val="0066FF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5B24E58-4308-4175-81AD-382F2F8F8943}"/>
                  </a:ext>
                </a:extLst>
              </p:cNvPr>
              <p:cNvSpPr/>
              <p:nvPr/>
            </p:nvSpPr>
            <p:spPr>
              <a:xfrm>
                <a:off x="6330382" y="5824315"/>
                <a:ext cx="426181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</a:rPr>
                  <a:t>Not</a:t>
                </a:r>
                <a:r>
                  <a:rPr lang="en-GB" sz="2400" dirty="0"/>
                  <a:t> in symmetric difference of </a:t>
                </a:r>
                <a14:m>
                  <m:oMath xmlns:m="http://schemas.openxmlformats.org/officeDocument/2006/math">
                    <m:r>
                      <a:rPr lang="en-GB" sz="2400" b="1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GB" sz="24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4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0066FF"/>
                    </a:solidFill>
                  </a:rPr>
                  <a:t> </a:t>
                </a:r>
                <a:r>
                  <a:rPr lang="en-GB" sz="2400" dirty="0"/>
                  <a:t>and</a:t>
                </a:r>
                <a:r>
                  <a:rPr lang="en-GB" sz="2400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GB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5B24E58-4308-4175-81AD-382F2F8F8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82" y="5824315"/>
                <a:ext cx="4261816" cy="830997"/>
              </a:xfrm>
              <a:prstGeom prst="rect">
                <a:avLst/>
              </a:prstGeom>
              <a:blipFill>
                <a:blip r:embed="rId9"/>
                <a:stretch>
                  <a:fillRect l="-2143" t="-5109" r="-1857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061DE44-5869-760E-3510-10E10549D1EB}"/>
              </a:ext>
            </a:extLst>
          </p:cNvPr>
          <p:cNvCxnSpPr>
            <a:cxnSpLocks/>
          </p:cNvCxnSpPr>
          <p:nvPr/>
        </p:nvCxnSpPr>
        <p:spPr>
          <a:xfrm>
            <a:off x="5452531" y="3459768"/>
            <a:ext cx="272096" cy="189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B307E40-5950-ACCE-AFDA-EDA4D6B5F85A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5346462" y="3715585"/>
            <a:ext cx="378165" cy="292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51EDB13-3E3C-0ACC-1B60-B24E80CF0C83}"/>
              </a:ext>
            </a:extLst>
          </p:cNvPr>
          <p:cNvCxnSpPr>
            <a:cxnSpLocks/>
          </p:cNvCxnSpPr>
          <p:nvPr/>
        </p:nvCxnSpPr>
        <p:spPr>
          <a:xfrm>
            <a:off x="5251991" y="3995899"/>
            <a:ext cx="472636" cy="35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8224878-0964-D552-2DCD-42F44F2239C1}"/>
              </a:ext>
            </a:extLst>
          </p:cNvPr>
          <p:cNvCxnSpPr>
            <a:cxnSpLocks/>
          </p:cNvCxnSpPr>
          <p:nvPr/>
        </p:nvCxnSpPr>
        <p:spPr>
          <a:xfrm>
            <a:off x="5276928" y="4369082"/>
            <a:ext cx="472636" cy="35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55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18AF9-A161-47AF-BB52-B48FD10F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文本框 1">
            <a:extLst>
              <a:ext uri="{FF2B5EF4-FFF2-40B4-BE49-F238E27FC236}">
                <a16:creationId xmlns:a16="http://schemas.microsoft.com/office/drawing/2014/main" id="{48CA8BDF-9FFD-4A58-98AD-B9E6CA0A1649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Main results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2">
                <a:extLst>
                  <a:ext uri="{FF2B5EF4-FFF2-40B4-BE49-F238E27FC236}">
                    <a16:creationId xmlns:a16="http://schemas.microsoft.com/office/drawing/2014/main" id="{249A5F34-EAB1-42A7-A790-BD81B38CE6B6}"/>
                  </a:ext>
                </a:extLst>
              </p:cNvPr>
              <p:cNvSpPr txBox="1"/>
              <p:nvPr/>
            </p:nvSpPr>
            <p:spPr>
              <a:xfrm>
                <a:off x="589230" y="2085039"/>
                <a:ext cx="10764570" cy="21236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GB" altLang="zh-CN" sz="4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GB" altLang="zh-CN" sz="4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 </a:t>
                </a:r>
                <a:r>
                  <a:rPr lang="en-GB" altLang="zh-CN" sz="4400" dirty="0"/>
                  <a:t>For any </a:t>
                </a:r>
                <a:r>
                  <a:rPr lang="en-GB" altLang="zh-CN" sz="4400" dirty="0">
                    <a:latin typeface="Arial" panose="020B0604020202020204" pitchFamily="34" charset="0"/>
                  </a:rPr>
                  <a:t>DBA/DCA </a:t>
                </a:r>
                <a:r>
                  <a:rPr lang="en-US" altLang="zh-CN" sz="4400" dirty="0">
                    <a:latin typeface="Arial" panose="020B0604020202020204" pitchFamily="34" charset="0"/>
                  </a:rPr>
                  <a:t>language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4400" dirty="0">
                    <a:latin typeface="Arial" panose="020B0604020202020204" pitchFamily="34" charset="0"/>
                  </a:rPr>
                  <a:t>,</a:t>
                </a:r>
                <a:r>
                  <a:rPr lang="en-US" altLang="zh-CN" sz="4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zh-CN" sz="4400" dirty="0">
                    <a:latin typeface="Arial" panose="020B0604020202020204" pitchFamily="34" charset="0"/>
                  </a:rPr>
                  <a:t>our algorithm will </a:t>
                </a:r>
                <a:r>
                  <a:rPr lang="en-US" altLang="zh-CN" sz="4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terminate</a:t>
                </a:r>
                <a:r>
                  <a:rPr lang="en-US" altLang="zh-CN" sz="4400" dirty="0">
                    <a:latin typeface="Arial" panose="020B0604020202020204" pitchFamily="34" charset="0"/>
                  </a:rPr>
                  <a:t> and output a </a:t>
                </a:r>
                <a:r>
                  <a:rPr lang="en-US" altLang="zh-CN" sz="4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correct</a:t>
                </a:r>
                <a:r>
                  <a:rPr lang="en-US" altLang="zh-CN" sz="4400" dirty="0">
                    <a:latin typeface="Arial" panose="020B0604020202020204" pitchFamily="34" charset="0"/>
                  </a:rPr>
                  <a:t> DBA/DCA accepting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sz="4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2">
                <a:extLst>
                  <a:ext uri="{FF2B5EF4-FFF2-40B4-BE49-F238E27FC236}">
                    <a16:creationId xmlns:a16="http://schemas.microsoft.com/office/drawing/2014/main" id="{249A5F34-EAB1-42A7-A790-BD81B38CE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30" y="2085039"/>
                <a:ext cx="10764570" cy="2123658"/>
              </a:xfrm>
              <a:prstGeom prst="rect">
                <a:avLst/>
              </a:prstGeom>
              <a:blipFill>
                <a:blip r:embed="rId2"/>
                <a:stretch>
                  <a:fillRect t="-6897" r="-1246" b="-12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8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AA872-A32F-5D32-97F3-2B8AB4D4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+mn-ea"/>
              </a:rPr>
              <a:t>First </a:t>
            </a:r>
            <a:r>
              <a:rPr lang="en-US" altLang="zh-CN" sz="4000" b="1" dirty="0" err="1">
                <a:latin typeface="+mn-ea"/>
              </a:rPr>
              <a:t>Angluin</a:t>
            </a:r>
            <a:r>
              <a:rPr lang="en-US" altLang="zh-CN" sz="4000" b="1" dirty="0">
                <a:latin typeface="+mn-ea"/>
              </a:rPr>
              <a:t>-style learning of DBAs/DCAs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Open problems</a:t>
            </a:r>
            <a:r>
              <a:rPr lang="en-US" altLang="zh-CN" sz="4000" dirty="0">
                <a:latin typeface="+mn-ea"/>
              </a:rPr>
              <a:t>:</a:t>
            </a:r>
          </a:p>
          <a:p>
            <a:r>
              <a:rPr lang="en-US" altLang="zh-CN" sz="3600" dirty="0">
                <a:latin typeface="+mn-ea"/>
              </a:rPr>
              <a:t>Exact upper bound </a:t>
            </a:r>
            <a:r>
              <a:rPr lang="en-US" altLang="zh-CN" sz="3600" dirty="0" err="1">
                <a:latin typeface="+mn-ea"/>
              </a:rPr>
              <a:t>w.r.t.</a:t>
            </a:r>
            <a:r>
              <a:rPr lang="en-US" altLang="zh-CN" sz="3600" dirty="0">
                <a:latin typeface="+mn-ea"/>
              </a:rPr>
              <a:t> the minimal DBA?</a:t>
            </a:r>
          </a:p>
          <a:p>
            <a:r>
              <a:rPr lang="en-US" altLang="zh-CN" sz="3600" dirty="0">
                <a:latin typeface="+mn-ea"/>
              </a:rPr>
              <a:t>Polynomial-time learning algorithm?</a:t>
            </a:r>
          </a:p>
          <a:p>
            <a:endParaRPr lang="en-US" altLang="zh-CN" dirty="0">
              <a:latin typeface="+mn-e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2FAFA-5F7E-4C2F-8C18-F91AEC86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61D8C330-2C7C-4DF0-82FD-0FECFE81F73C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Conclusion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33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42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rgbClr val="0066FF"/>
                </a:solidFill>
                <a:latin typeface="+mn-ea"/>
              </a:rPr>
              <a:t>Angluin’s</a:t>
            </a:r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 learning framework</a:t>
            </a:r>
            <a:endParaRPr lang="zh-CN" altLang="en-US" sz="36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740AC-161D-454C-A17D-B9AAC696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DBB192C-2771-427B-9DBF-5A6F84DB49A7}"/>
              </a:ext>
            </a:extLst>
          </p:cNvPr>
          <p:cNvSpPr/>
          <p:nvPr/>
        </p:nvSpPr>
        <p:spPr>
          <a:xfrm>
            <a:off x="8939311" y="1955552"/>
            <a:ext cx="1982709" cy="3739071"/>
          </a:xfrm>
          <a:prstGeom prst="flowChartAlternateProcess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3CDC7-9643-472D-A261-468E78FD59A0}"/>
              </a:ext>
            </a:extLst>
          </p:cNvPr>
          <p:cNvSpPr txBox="1"/>
          <p:nvPr/>
        </p:nvSpPr>
        <p:spPr>
          <a:xfrm>
            <a:off x="9341210" y="1475714"/>
            <a:ext cx="117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Teacher</a:t>
            </a:r>
            <a:endParaRPr lang="en-GB" sz="20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3F8703-32C1-4A48-A257-D76850198E63}"/>
              </a:ext>
            </a:extLst>
          </p:cNvPr>
          <p:cNvCxnSpPr>
            <a:cxnSpLocks/>
          </p:cNvCxnSpPr>
          <p:nvPr/>
        </p:nvCxnSpPr>
        <p:spPr>
          <a:xfrm>
            <a:off x="4228587" y="2118511"/>
            <a:ext cx="4779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EFFC56-0F53-4CC3-BEEF-05FDA6800F2A}"/>
                  </a:ext>
                </a:extLst>
              </p:cNvPr>
              <p:cNvSpPr txBox="1"/>
              <p:nvPr/>
            </p:nvSpPr>
            <p:spPr>
              <a:xfrm>
                <a:off x="4876881" y="1691158"/>
                <a:ext cx="3597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MQ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): Does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 belong to </a:t>
                </a:r>
                <a:r>
                  <a:rPr lang="en-GB" i="1" dirty="0">
                    <a:solidFill>
                      <a:schemeClr val="accent2">
                        <a:lumMod val="50000"/>
                      </a:schemeClr>
                    </a:solidFill>
                  </a:rPr>
                  <a:t>L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EFFC56-0F53-4CC3-BEEF-05FDA6800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81" y="1691158"/>
                <a:ext cx="3597772" cy="369332"/>
              </a:xfrm>
              <a:prstGeom prst="rect">
                <a:avLst/>
              </a:prstGeom>
              <a:blipFill>
                <a:blip r:embed="rId2"/>
                <a:stretch>
                  <a:fillRect l="-135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803AD5-3732-43B5-B57B-724CEE7988F7}"/>
              </a:ext>
            </a:extLst>
          </p:cNvPr>
          <p:cNvCxnSpPr>
            <a:cxnSpLocks/>
          </p:cNvCxnSpPr>
          <p:nvPr/>
        </p:nvCxnSpPr>
        <p:spPr>
          <a:xfrm flipH="1">
            <a:off x="4228587" y="2480650"/>
            <a:ext cx="4710724" cy="2111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B677C6-3076-443B-9A95-93C3D01E5C5C}"/>
              </a:ext>
            </a:extLst>
          </p:cNvPr>
          <p:cNvSpPr txBox="1"/>
          <p:nvPr/>
        </p:nvSpPr>
        <p:spPr>
          <a:xfrm>
            <a:off x="6067856" y="2479293"/>
            <a:ext cx="117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Yes/No</a:t>
            </a:r>
            <a:endParaRPr lang="en-GB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85C017-1D37-4A05-A0F7-6D5A392E0295}"/>
              </a:ext>
            </a:extLst>
          </p:cNvPr>
          <p:cNvCxnSpPr>
            <a:cxnSpLocks/>
          </p:cNvCxnSpPr>
          <p:nvPr/>
        </p:nvCxnSpPr>
        <p:spPr>
          <a:xfrm flipV="1">
            <a:off x="4228587" y="3991071"/>
            <a:ext cx="4704692" cy="28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AC024E-4DEC-4D2F-9BCE-0A2ACDB38BBE}"/>
                  </a:ext>
                </a:extLst>
              </p:cNvPr>
              <p:cNvSpPr txBox="1"/>
              <p:nvPr/>
            </p:nvSpPr>
            <p:spPr>
              <a:xfrm>
                <a:off x="4845458" y="3612783"/>
                <a:ext cx="3619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>
                        <a:lumMod val="50000"/>
                      </a:schemeClr>
                    </a:solidFill>
                  </a:rPr>
                  <a:t>EQ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): Does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recognise </a:t>
                </a:r>
                <a:r>
                  <a:rPr lang="en-GB" i="1" dirty="0">
                    <a:solidFill>
                      <a:schemeClr val="accent2">
                        <a:lumMod val="50000"/>
                      </a:schemeClr>
                    </a:solidFill>
                  </a:rPr>
                  <a:t>L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AC024E-4DEC-4D2F-9BCE-0A2ACDB38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458" y="3612783"/>
                <a:ext cx="3619158" cy="369332"/>
              </a:xfrm>
              <a:prstGeom prst="rect">
                <a:avLst/>
              </a:prstGeom>
              <a:blipFill>
                <a:blip r:embed="rId3"/>
                <a:stretch>
                  <a:fillRect l="-151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090ACF6-A557-472A-BBB4-05C441C57C97}"/>
              </a:ext>
            </a:extLst>
          </p:cNvPr>
          <p:cNvSpPr/>
          <p:nvPr/>
        </p:nvSpPr>
        <p:spPr>
          <a:xfrm>
            <a:off x="2091351" y="1852694"/>
            <a:ext cx="2137236" cy="3494632"/>
          </a:xfrm>
          <a:prstGeom prst="rect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52A63-E8E3-45EB-A29C-D18D2E337A21}"/>
              </a:ext>
            </a:extLst>
          </p:cNvPr>
          <p:cNvSpPr txBox="1"/>
          <p:nvPr/>
        </p:nvSpPr>
        <p:spPr>
          <a:xfrm>
            <a:off x="2630341" y="1448892"/>
            <a:ext cx="105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Learner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9402CD-A7AD-43FA-A4CF-A665B4AFBF89}"/>
              </a:ext>
            </a:extLst>
          </p:cNvPr>
          <p:cNvCxnSpPr>
            <a:cxnSpLocks/>
          </p:cNvCxnSpPr>
          <p:nvPr/>
        </p:nvCxnSpPr>
        <p:spPr>
          <a:xfrm flipH="1">
            <a:off x="4228587" y="4787775"/>
            <a:ext cx="4704693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B952EAD-C781-412E-9AF1-44F474B19FD2}"/>
                  </a:ext>
                </a:extLst>
              </p:cNvPr>
              <p:cNvSpPr/>
              <p:nvPr/>
            </p:nvSpPr>
            <p:spPr>
              <a:xfrm>
                <a:off x="5242225" y="4434276"/>
                <a:ext cx="21082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No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B952EAD-C781-412E-9AF1-44F474B19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225" y="4434276"/>
                <a:ext cx="2108269" cy="369332"/>
              </a:xfrm>
              <a:prstGeom prst="rect">
                <a:avLst/>
              </a:prstGeom>
              <a:blipFill>
                <a:blip r:embed="rId4"/>
                <a:stretch>
                  <a:fillRect l="-260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4C5546-5C8D-427F-8590-8508876C1BFB}"/>
              </a:ext>
            </a:extLst>
          </p:cNvPr>
          <p:cNvCxnSpPr>
            <a:cxnSpLocks/>
          </p:cNvCxnSpPr>
          <p:nvPr/>
        </p:nvCxnSpPr>
        <p:spPr>
          <a:xfrm flipH="1">
            <a:off x="4228587" y="5089558"/>
            <a:ext cx="4659428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AC24A5B-0DC3-4159-B754-3FBE19C42171}"/>
              </a:ext>
            </a:extLst>
          </p:cNvPr>
          <p:cNvSpPr/>
          <p:nvPr/>
        </p:nvSpPr>
        <p:spPr>
          <a:xfrm>
            <a:off x="6096000" y="5105390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Yes 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207A0F3-ACF0-4623-811C-E1E21B3CE8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6620" y="5140815"/>
            <a:ext cx="558877" cy="48802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A811418-8C63-4C86-A07E-7F78D470E414}"/>
                  </a:ext>
                </a:extLst>
              </p:cNvPr>
              <p:cNvSpPr/>
              <p:nvPr/>
            </p:nvSpPr>
            <p:spPr>
              <a:xfrm>
                <a:off x="4262045" y="5572145"/>
                <a:ext cx="1867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Output correct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A811418-8C63-4C86-A07E-7F78D470E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45" y="5572145"/>
                <a:ext cx="1867627" cy="369332"/>
              </a:xfrm>
              <a:prstGeom prst="rect">
                <a:avLst/>
              </a:prstGeom>
              <a:blipFill>
                <a:blip r:embed="rId5"/>
                <a:stretch>
                  <a:fillRect l="-260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">
            <a:extLst>
              <a:ext uri="{FF2B5EF4-FFF2-40B4-BE49-F238E27FC236}">
                <a16:creationId xmlns:a16="http://schemas.microsoft.com/office/drawing/2014/main" id="{30E5EA63-1936-8FD1-D078-70FAFB006019}"/>
              </a:ext>
            </a:extLst>
          </p:cNvPr>
          <p:cNvSpPr txBox="1"/>
          <p:nvPr/>
        </p:nvSpPr>
        <p:spPr>
          <a:xfrm>
            <a:off x="196981" y="1955552"/>
            <a:ext cx="1740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Membership queries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1EBC77FC-1BD7-4028-DA17-001E5D16EA3B}"/>
              </a:ext>
            </a:extLst>
          </p:cNvPr>
          <p:cNvSpPr txBox="1"/>
          <p:nvPr/>
        </p:nvSpPr>
        <p:spPr>
          <a:xfrm>
            <a:off x="223938" y="4005154"/>
            <a:ext cx="1867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Equivalence queries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CBF84D-C4CD-F151-E4E9-B983CB6BD340}"/>
              </a:ext>
            </a:extLst>
          </p:cNvPr>
          <p:cNvSpPr txBox="1"/>
          <p:nvPr/>
        </p:nvSpPr>
        <p:spPr>
          <a:xfrm>
            <a:off x="2340630" y="3151118"/>
            <a:ext cx="163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MQ results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E7F4B4-E6B4-9DE9-65F3-7097556C3B7E}"/>
              </a:ext>
            </a:extLst>
          </p:cNvPr>
          <p:cNvSpPr txBox="1"/>
          <p:nvPr/>
        </p:nvSpPr>
        <p:spPr>
          <a:xfrm>
            <a:off x="9366495" y="3064933"/>
            <a:ext cx="140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Resolving queries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00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42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rgbClr val="0066FF"/>
                </a:solidFill>
                <a:latin typeface="+mn-ea"/>
              </a:rPr>
              <a:t>Angluin’s</a:t>
            </a:r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 learning framework</a:t>
            </a:r>
            <a:endParaRPr lang="zh-CN" altLang="en-US" sz="36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740AC-161D-454C-A17D-B9AAC696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9F9F0409-C404-4203-D5B5-4C692C9E5BEB}"/>
              </a:ext>
            </a:extLst>
          </p:cNvPr>
          <p:cNvSpPr/>
          <p:nvPr/>
        </p:nvSpPr>
        <p:spPr>
          <a:xfrm>
            <a:off x="1686317" y="2464677"/>
            <a:ext cx="5108027" cy="318463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6893BF0E-13D1-EEC1-502A-99153D7F98E1}"/>
              </a:ext>
            </a:extLst>
          </p:cNvPr>
          <p:cNvSpPr/>
          <p:nvPr/>
        </p:nvSpPr>
        <p:spPr>
          <a:xfrm>
            <a:off x="5207284" y="2513782"/>
            <a:ext cx="4692869" cy="3184634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lowchart: Connector 14">
            <a:extLst>
              <a:ext uri="{FF2B5EF4-FFF2-40B4-BE49-F238E27FC236}">
                <a16:creationId xmlns:a16="http://schemas.microsoft.com/office/drawing/2014/main" id="{0F9ED59B-6466-FFA6-5A52-8A0C7E1E5507}"/>
              </a:ext>
            </a:extLst>
          </p:cNvPr>
          <p:cNvSpPr/>
          <p:nvPr/>
        </p:nvSpPr>
        <p:spPr>
          <a:xfrm>
            <a:off x="3505085" y="4142094"/>
            <a:ext cx="294290" cy="29587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D699D8C7-AC43-29BA-C80B-17F12AA7E9F6}"/>
              </a:ext>
            </a:extLst>
          </p:cNvPr>
          <p:cNvSpPr/>
          <p:nvPr/>
        </p:nvSpPr>
        <p:spPr>
          <a:xfrm>
            <a:off x="7874042" y="4348449"/>
            <a:ext cx="294290" cy="2714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70E19F5C-F92B-E95F-ACEB-BE44D8A8469F}"/>
                  </a:ext>
                </a:extLst>
              </p:cNvPr>
              <p:cNvSpPr/>
              <p:nvPr/>
            </p:nvSpPr>
            <p:spPr>
              <a:xfrm>
                <a:off x="8427424" y="3459768"/>
                <a:ext cx="5725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GB" sz="3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70E19F5C-F92B-E95F-ACEB-BE44D8A84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424" y="3459768"/>
                <a:ext cx="57259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3D959F99-1D6F-17B1-BA97-6CB20CE8D0B0}"/>
                  </a:ext>
                </a:extLst>
              </p:cNvPr>
              <p:cNvSpPr txBox="1"/>
              <p:nvPr/>
            </p:nvSpPr>
            <p:spPr>
              <a:xfrm>
                <a:off x="1723106" y="3715585"/>
                <a:ext cx="95644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GB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3D959F99-1D6F-17B1-BA97-6CB20CE8D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06" y="3715585"/>
                <a:ext cx="9564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206814-5E21-15A3-E85C-02EC887A7212}"/>
                  </a:ext>
                </a:extLst>
              </p:cNvPr>
              <p:cNvSpPr txBox="1"/>
              <p:nvPr/>
            </p:nvSpPr>
            <p:spPr>
              <a:xfrm>
                <a:off x="447219" y="1137359"/>
                <a:ext cx="1160084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b="1" dirty="0"/>
                  <a:t>CEX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GB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 in the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symmetric difference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b="1" dirty="0"/>
                  <a:t>Key to refine conjectured automaton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206814-5E21-15A3-E85C-02EC887A7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19" y="1137359"/>
                <a:ext cx="11600848" cy="954107"/>
              </a:xfrm>
              <a:prstGeom prst="rect">
                <a:avLst/>
              </a:prstGeom>
              <a:blipFill>
                <a:blip r:embed="rId4"/>
                <a:stretch>
                  <a:fillRect l="-946" t="-705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68CD3F0-AFB9-5FC0-87DE-C0F674166D22}"/>
                  </a:ext>
                </a:extLst>
              </p:cNvPr>
              <p:cNvSpPr txBox="1"/>
              <p:nvPr/>
            </p:nvSpPr>
            <p:spPr>
              <a:xfrm>
                <a:off x="3907669" y="3970875"/>
                <a:ext cx="35957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68CD3F0-AFB9-5FC0-87DE-C0F674166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669" y="3970875"/>
                <a:ext cx="35957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907AB1D-25E2-463A-C0B7-D1FFD4BBE691}"/>
                  </a:ext>
                </a:extLst>
              </p:cNvPr>
              <p:cNvSpPr txBox="1"/>
              <p:nvPr/>
            </p:nvSpPr>
            <p:spPr>
              <a:xfrm>
                <a:off x="8167462" y="4176356"/>
                <a:ext cx="35957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907AB1D-25E2-463A-C0B7-D1FFD4BBE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62" y="4176356"/>
                <a:ext cx="35957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69B99D5-2A1F-EA11-D080-697B26E08455}"/>
              </a:ext>
            </a:extLst>
          </p:cNvPr>
          <p:cNvCxnSpPr/>
          <p:nvPr/>
        </p:nvCxnSpPr>
        <p:spPr>
          <a:xfrm>
            <a:off x="5731933" y="3098800"/>
            <a:ext cx="897467" cy="448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A3B3586-827A-7FC9-91C5-391C95F88397}"/>
              </a:ext>
            </a:extLst>
          </p:cNvPr>
          <p:cNvCxnSpPr>
            <a:cxnSpLocks/>
          </p:cNvCxnSpPr>
          <p:nvPr/>
        </p:nvCxnSpPr>
        <p:spPr>
          <a:xfrm>
            <a:off x="5512813" y="3408734"/>
            <a:ext cx="1263728" cy="613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17373F6-987F-520A-3DD5-E12615370DCF}"/>
              </a:ext>
            </a:extLst>
          </p:cNvPr>
          <p:cNvCxnSpPr>
            <a:cxnSpLocks/>
          </p:cNvCxnSpPr>
          <p:nvPr/>
        </p:nvCxnSpPr>
        <p:spPr>
          <a:xfrm>
            <a:off x="5326384" y="3701121"/>
            <a:ext cx="1375945" cy="674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B65530A-3F50-5254-E17E-F4ED0AF23970}"/>
              </a:ext>
            </a:extLst>
          </p:cNvPr>
          <p:cNvCxnSpPr>
            <a:cxnSpLocks/>
          </p:cNvCxnSpPr>
          <p:nvPr/>
        </p:nvCxnSpPr>
        <p:spPr>
          <a:xfrm>
            <a:off x="5207970" y="4022435"/>
            <a:ext cx="1375945" cy="674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84740DF-8FFD-EF96-C666-51EFF12061A2}"/>
              </a:ext>
            </a:extLst>
          </p:cNvPr>
          <p:cNvCxnSpPr>
            <a:cxnSpLocks/>
          </p:cNvCxnSpPr>
          <p:nvPr/>
        </p:nvCxnSpPr>
        <p:spPr>
          <a:xfrm>
            <a:off x="5256478" y="4421246"/>
            <a:ext cx="1070634" cy="496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2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AA872-A32F-5D32-97F3-2B8AB4D4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0256"/>
            <a:ext cx="12192000" cy="27435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altLang="zh-CN" sz="3600" dirty="0"/>
          </a:p>
          <a:p>
            <a:pPr lvl="1"/>
            <a:r>
              <a:rPr lang="en-GB" altLang="zh-CN" sz="3200" dirty="0">
                <a:solidFill>
                  <a:srgbClr val="FF0000"/>
                </a:solidFill>
              </a:rPr>
              <a:t>Assumptions</a:t>
            </a:r>
            <a:r>
              <a:rPr lang="en-GB" altLang="zh-CN" sz="3200" dirty="0"/>
              <a:t> for compositional verification </a:t>
            </a:r>
            <a:r>
              <a:rPr lang="en-GB" altLang="zh-CN" sz="1400" dirty="0"/>
              <a:t>[</a:t>
            </a:r>
            <a:r>
              <a:rPr lang="en-GB" sz="1400" dirty="0" err="1"/>
              <a:t>Cobleigh</a:t>
            </a:r>
            <a:r>
              <a:rPr lang="en-GB" sz="1400" dirty="0"/>
              <a:t> et al 2003</a:t>
            </a:r>
            <a:r>
              <a:rPr lang="en-GB" altLang="zh-CN" sz="1400" dirty="0"/>
              <a:t>]</a:t>
            </a:r>
          </a:p>
          <a:p>
            <a:pPr lvl="1"/>
            <a:r>
              <a:rPr lang="en-GB" altLang="zh-CN" sz="3200" dirty="0">
                <a:solidFill>
                  <a:srgbClr val="FF0000"/>
                </a:solidFill>
              </a:rPr>
              <a:t>Finding bugs </a:t>
            </a:r>
            <a:r>
              <a:rPr lang="en-GB" altLang="zh-CN" sz="3200" dirty="0"/>
              <a:t>for</a:t>
            </a:r>
            <a:r>
              <a:rPr lang="en-GB" altLang="zh-CN" sz="3200" dirty="0">
                <a:solidFill>
                  <a:srgbClr val="FF0000"/>
                </a:solidFill>
              </a:rPr>
              <a:t> </a:t>
            </a:r>
            <a:r>
              <a:rPr lang="en-GB" sz="3200" dirty="0"/>
              <a:t>network protocol implementations </a:t>
            </a:r>
            <a:r>
              <a:rPr lang="en-GB" sz="1400" dirty="0"/>
              <a:t>[de Ruiter &amp;Poll, 2015]</a:t>
            </a:r>
            <a:r>
              <a:rPr lang="en-GB" altLang="zh-CN" sz="1400" dirty="0"/>
              <a:t> </a:t>
            </a:r>
          </a:p>
          <a:p>
            <a:pPr lvl="1"/>
            <a:r>
              <a:rPr lang="en-GB" altLang="zh-CN" sz="3200" dirty="0">
                <a:solidFill>
                  <a:srgbClr val="FF0000"/>
                </a:solidFill>
              </a:rPr>
              <a:t>Automata</a:t>
            </a:r>
            <a:r>
              <a:rPr lang="en-GB" altLang="zh-CN" sz="3200" dirty="0"/>
              <a:t> </a:t>
            </a:r>
            <a:r>
              <a:rPr lang="en-GB" altLang="zh-CN" sz="3200" dirty="0">
                <a:solidFill>
                  <a:srgbClr val="FF0000"/>
                </a:solidFill>
              </a:rPr>
              <a:t>model</a:t>
            </a:r>
            <a:r>
              <a:rPr lang="en-GB" altLang="zh-CN" sz="3200" dirty="0"/>
              <a:t> for neural networks </a:t>
            </a:r>
            <a:r>
              <a:rPr lang="en-GB" altLang="zh-CN" sz="1400" dirty="0"/>
              <a:t>[Weiss et al 2019; Xu et al. 2021 ; </a:t>
            </a:r>
            <a:r>
              <a:rPr lang="en-GB" sz="1400" dirty="0" err="1"/>
              <a:t>Muškardin</a:t>
            </a:r>
            <a:r>
              <a:rPr lang="en-GB" sz="1400" dirty="0"/>
              <a:t> </a:t>
            </a:r>
            <a:r>
              <a:rPr lang="en-GB" altLang="zh-CN" sz="1400" dirty="0"/>
              <a:t>et al. </a:t>
            </a:r>
            <a:r>
              <a:rPr lang="en-GB" altLang="zh-CN" sz="1400"/>
              <a:t>2022]</a:t>
            </a:r>
            <a:endParaRPr lang="en-GB" altLang="zh-CN" sz="1400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ED7DC-8E3B-48B3-A323-F72D44CE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7ED94983-3507-41AC-B919-AD7C7AC15849}"/>
              </a:ext>
            </a:extLst>
          </p:cNvPr>
          <p:cNvSpPr txBox="1"/>
          <p:nvPr/>
        </p:nvSpPr>
        <p:spPr>
          <a:xfrm>
            <a:off x="360218" y="140136"/>
            <a:ext cx="9690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66FF"/>
                </a:solidFill>
                <a:latin typeface="+mn-ea"/>
              </a:rPr>
              <a:t>Learning applications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7A3DF-8D19-465F-88B1-7E11916AAAE6}"/>
              </a:ext>
            </a:extLst>
          </p:cNvPr>
          <p:cNvSpPr txBox="1"/>
          <p:nvPr/>
        </p:nvSpPr>
        <p:spPr>
          <a:xfrm>
            <a:off x="670710" y="4375970"/>
            <a:ext cx="10683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/>
              <a:t>Extremely useful to learn and understand </a:t>
            </a:r>
            <a:r>
              <a:rPr lang="en-GB" altLang="zh-CN" sz="3200" dirty="0">
                <a:solidFill>
                  <a:srgbClr val="FF0000"/>
                </a:solidFill>
              </a:rPr>
              <a:t>black-box</a:t>
            </a:r>
            <a:r>
              <a:rPr lang="en-GB" altLang="zh-CN" sz="3200" dirty="0"/>
              <a:t> systems</a:t>
            </a:r>
            <a:endParaRPr lang="zh-CN" altLang="en-US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90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8AA872-A32F-5D32-97F3-2B8AB4D4B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457294"/>
                <a:ext cx="1083733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600" b="1" dirty="0">
                    <a:latin typeface="+mn-ea"/>
                  </a:rPr>
                  <a:t>Myhill-Nerode theorem </a:t>
                </a:r>
                <a:r>
                  <a:rPr lang="en-US" altLang="zh-CN" sz="3600" dirty="0">
                    <a:latin typeface="+mn-ea"/>
                  </a:rPr>
                  <a:t>gives equivalence relation </a:t>
                </a:r>
                <a14:m>
                  <m:oMath xmlns:m="http://schemas.openxmlformats.org/officeDocument/2006/math">
                    <m:r>
                      <a:rPr lang="en-GB" altLang="zh-CN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endParaRPr lang="en-US" altLang="zh-CN" sz="36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+mn-ea"/>
                </a:endParaRPr>
              </a:p>
              <a:p>
                <a:r>
                  <a:rPr lang="en-US" altLang="zh-CN" sz="3200" dirty="0">
                    <a:latin typeface="+mn-ea"/>
                  </a:rPr>
                  <a:t>An 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n-ea"/>
                  </a:rPr>
                  <a:t>equivalence class </a:t>
                </a:r>
                <a:r>
                  <a:rPr lang="en-US" altLang="zh-CN" sz="3200" dirty="0">
                    <a:latin typeface="+mn-ea"/>
                  </a:rPr>
                  <a:t>corresponds to a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n-ea"/>
                  </a:rPr>
                  <a:t> state </a:t>
                </a:r>
                <a:r>
                  <a:rPr lang="en-US" altLang="zh-CN" sz="3200" dirty="0">
                    <a:latin typeface="+mn-ea"/>
                  </a:rPr>
                  <a:t>in the DFA</a:t>
                </a:r>
                <a:endParaRPr lang="en-US" altLang="zh-CN" sz="3200" dirty="0">
                  <a:solidFill>
                    <a:srgbClr val="FF0000"/>
                  </a:solidFill>
                  <a:latin typeface="+mn-ea"/>
                </a:endParaRPr>
              </a:p>
              <a:p>
                <a:endParaRPr lang="en-US" altLang="zh-CN" dirty="0">
                  <a:latin typeface="+mn-ea"/>
                </a:endParaRPr>
              </a:p>
              <a:p>
                <a:pPr marL="285750" indent="-285750"/>
                <a:r>
                  <a:rPr lang="en-US" altLang="zh-CN" sz="3200" dirty="0">
                    <a:latin typeface="+mn-ea"/>
                  </a:rPr>
                  <a:t>The 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n-ea"/>
                  </a:rPr>
                  <a:t>canonical</a:t>
                </a:r>
                <a:r>
                  <a:rPr lang="en-US" altLang="zh-CN" sz="3200" dirty="0">
                    <a:latin typeface="+mn-ea"/>
                  </a:rPr>
                  <a:t> and 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n-ea"/>
                  </a:rPr>
                  <a:t>minimal</a:t>
                </a:r>
                <a:r>
                  <a:rPr lang="en-US" altLang="zh-CN" sz="3200" dirty="0">
                    <a:latin typeface="+mn-ea"/>
                  </a:rPr>
                  <a:t> </a:t>
                </a:r>
                <a:r>
                  <a:rPr lang="en-US" altLang="zh-CN" sz="3200" b="1" dirty="0">
                    <a:latin typeface="+mn-ea"/>
                  </a:rPr>
                  <a:t>DFA</a:t>
                </a:r>
                <a:r>
                  <a:rPr lang="en-US" altLang="zh-CN" sz="3200" dirty="0">
                    <a:latin typeface="+mn-ea"/>
                  </a:rPr>
                  <a:t> of every regular language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8AA872-A32F-5D32-97F3-2B8AB4D4B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457294"/>
                <a:ext cx="10837333" cy="4351338"/>
              </a:xfrm>
              <a:blipFill>
                <a:blip r:embed="rId2"/>
                <a:stretch>
                  <a:fillRect l="-1745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161EB-9988-4C7B-BEF7-D1AEB52F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2AB9BEA3-756B-45CB-85F0-CBE46B9E93C1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66FF"/>
                </a:solidFill>
              </a:rPr>
              <a:t>Foundation of </a:t>
            </a:r>
            <a:r>
              <a:rPr lang="en-US" altLang="zh-CN" sz="4400" dirty="0" err="1">
                <a:solidFill>
                  <a:srgbClr val="0066FF"/>
                </a:solidFill>
              </a:rPr>
              <a:t>Angluin’s</a:t>
            </a:r>
            <a:r>
              <a:rPr lang="en-US" altLang="zh-CN" sz="4400" dirty="0">
                <a:solidFill>
                  <a:srgbClr val="0066FF"/>
                </a:solidFill>
              </a:rPr>
              <a:t> DFA learning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199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AA872-A32F-5D32-97F3-2B8AB4D4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28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zh-CN" sz="3200" dirty="0">
                <a:solidFill>
                  <a:srgbClr val="FF0000"/>
                </a:solidFill>
                <a:latin typeface="+mn-ea"/>
              </a:rPr>
              <a:t>More</a:t>
            </a:r>
            <a:r>
              <a:rPr lang="en-GB" altLang="zh-CN" sz="3200" dirty="0">
                <a:latin typeface="+mn-ea"/>
              </a:rPr>
              <a:t> </a:t>
            </a:r>
            <a:r>
              <a:rPr lang="en-GB" altLang="zh-CN" sz="3200" dirty="0">
                <a:solidFill>
                  <a:srgbClr val="FF0000"/>
                </a:solidFill>
                <a:latin typeface="+mn-ea"/>
              </a:rPr>
              <a:t>expressive </a:t>
            </a:r>
            <a:r>
              <a:rPr lang="en-GB" altLang="zh-CN" sz="3200" dirty="0">
                <a:latin typeface="+mn-ea"/>
              </a:rPr>
              <a:t>than </a:t>
            </a:r>
            <a:r>
              <a:rPr lang="en-GB" altLang="zh-CN" sz="3200" b="1" dirty="0">
                <a:latin typeface="+mn-ea"/>
              </a:rPr>
              <a:t>DFA</a:t>
            </a:r>
            <a:r>
              <a:rPr lang="en-GB" altLang="zh-CN" sz="3200" dirty="0">
                <a:latin typeface="+mn-ea"/>
              </a:rPr>
              <a:t>s</a:t>
            </a: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sz="3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No</a:t>
            </a:r>
            <a:r>
              <a:rPr lang="en-US" altLang="zh-CN" sz="3200" dirty="0">
                <a:latin typeface="+mn-ea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canonical </a:t>
            </a:r>
            <a:r>
              <a:rPr lang="en-US" altLang="zh-CN" sz="3200" dirty="0">
                <a:latin typeface="+mn-ea"/>
              </a:rPr>
              <a:t>and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 minimal</a:t>
            </a:r>
            <a:r>
              <a:rPr lang="en-US" altLang="zh-CN" sz="3200" dirty="0">
                <a:latin typeface="+mn-ea"/>
              </a:rPr>
              <a:t> forms of 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deterministic</a:t>
            </a:r>
            <a:r>
              <a:rPr lang="en-US" altLang="zh-CN" sz="3200" dirty="0">
                <a:latin typeface="+mn-ea"/>
              </a:rPr>
              <a:t> automata with </a:t>
            </a:r>
            <a:r>
              <a:rPr lang="en-US" altLang="zh-CN" sz="3200" dirty="0" err="1">
                <a:latin typeface="Arial" panose="020B0604020202020204" pitchFamily="34" charset="0"/>
              </a:rPr>
              <a:t>Büchi</a:t>
            </a:r>
            <a:r>
              <a:rPr lang="en-US" altLang="zh-CN" sz="3200" dirty="0">
                <a:latin typeface="+mn-ea"/>
              </a:rPr>
              <a:t>, </a:t>
            </a:r>
            <a:r>
              <a:rPr lang="en-US" altLang="zh-CN" sz="3200" b="1" dirty="0">
                <a:latin typeface="+mn-ea"/>
              </a:rPr>
              <a:t>co-</a:t>
            </a:r>
            <a:r>
              <a:rPr lang="en-US" altLang="zh-CN" sz="3200" dirty="0" err="1">
                <a:latin typeface="Arial" panose="020B0604020202020204" pitchFamily="34" charset="0"/>
              </a:rPr>
              <a:t>Büchi</a:t>
            </a:r>
            <a:r>
              <a:rPr lang="en-US" altLang="zh-CN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+mn-ea"/>
              </a:rPr>
              <a:t>conditions (</a:t>
            </a:r>
            <a:r>
              <a:rPr lang="en-US" altLang="zh-CN" sz="3200" b="1" dirty="0">
                <a:latin typeface="+mn-ea"/>
              </a:rPr>
              <a:t>DBA</a:t>
            </a:r>
            <a:r>
              <a:rPr lang="en-US" altLang="zh-CN" sz="3200" dirty="0">
                <a:latin typeface="+mn-ea"/>
              </a:rPr>
              <a:t>s/</a:t>
            </a:r>
            <a:r>
              <a:rPr lang="en-US" altLang="zh-CN" sz="3200" b="1" dirty="0">
                <a:latin typeface="+mn-ea"/>
              </a:rPr>
              <a:t>DCA</a:t>
            </a:r>
            <a:r>
              <a:rPr lang="en-US" altLang="zh-CN" sz="3200" dirty="0">
                <a:latin typeface="+mn-ea"/>
              </a:rPr>
              <a:t>s)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66FF"/>
                </a:solidFill>
                <a:latin typeface="+mn-ea"/>
              </a:rPr>
              <a:t>What about automata over infinite words?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641D05D-BD56-ACBF-4058-63B3AA2444F1}"/>
                  </a:ext>
                </a:extLst>
              </p:cNvPr>
              <p:cNvSpPr txBox="1"/>
              <p:nvPr/>
            </p:nvSpPr>
            <p:spPr>
              <a:xfrm>
                <a:off x="2908299" y="3844853"/>
                <a:ext cx="62399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DFA</a:t>
                </a:r>
                <a:r>
                  <a:rPr lang="en-US" altLang="zh-CN" sz="28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GB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        DBA</a:t>
                </a:r>
                <a:r>
                  <a:rPr lang="en-US" altLang="zh-CN" sz="28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GB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altLang="zh-CN" sz="2800" dirty="0"/>
                  <a:t>         </a:t>
                </a:r>
                <a:r>
                  <a:rPr lang="en-US" altLang="zh-CN" sz="2800" b="1" dirty="0"/>
                  <a:t>DCA</a:t>
                </a:r>
                <a:r>
                  <a:rPr lang="en-US" altLang="zh-CN" sz="28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641D05D-BD56-ACBF-4058-63B3AA244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299" y="3844853"/>
                <a:ext cx="6239933" cy="523220"/>
              </a:xfrm>
              <a:prstGeom prst="rect">
                <a:avLst/>
              </a:prstGeom>
              <a:blipFill>
                <a:blip r:embed="rId2"/>
                <a:stretch>
                  <a:fillRect l="-1270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DB2A44BF-F345-D63F-31A5-CB1BAB88A721}"/>
              </a:ext>
            </a:extLst>
          </p:cNvPr>
          <p:cNvGrpSpPr/>
          <p:nvPr/>
        </p:nvGrpSpPr>
        <p:grpSpPr>
          <a:xfrm>
            <a:off x="4216400" y="2311512"/>
            <a:ext cx="2573867" cy="1235116"/>
            <a:chOff x="6096000" y="1506028"/>
            <a:chExt cx="2573867" cy="1235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72BD41A-1D3E-43C9-37B1-19C0B38E45B3}"/>
                    </a:ext>
                  </a:extLst>
                </p:cNvPr>
                <p:cNvSpPr txBox="1"/>
                <p:nvPr/>
              </p:nvSpPr>
              <p:spPr>
                <a:xfrm>
                  <a:off x="7332446" y="2036803"/>
                  <a:ext cx="321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72BD41A-1D3E-43C9-37B1-19C0B38E4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446" y="2036803"/>
                  <a:ext cx="32110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4C3800D-754B-BBEE-1AC4-620BC7F26721}"/>
                </a:ext>
              </a:extLst>
            </p:cNvPr>
            <p:cNvGrpSpPr/>
            <p:nvPr/>
          </p:nvGrpSpPr>
          <p:grpSpPr>
            <a:xfrm>
              <a:off x="6096000" y="1506028"/>
              <a:ext cx="2573867" cy="1235116"/>
              <a:chOff x="3369738" y="4135143"/>
              <a:chExt cx="2573867" cy="1235116"/>
            </a:xfrm>
          </p:grpSpPr>
          <p:sp>
            <p:nvSpPr>
              <p:cNvPr id="2" name="流程图: 接点 1">
                <a:extLst>
                  <a:ext uri="{FF2B5EF4-FFF2-40B4-BE49-F238E27FC236}">
                    <a16:creationId xmlns:a16="http://schemas.microsoft.com/office/drawing/2014/main" id="{7785A597-3F65-AD7C-25C5-2C51C10F644F}"/>
                  </a:ext>
                </a:extLst>
              </p:cNvPr>
              <p:cNvSpPr/>
              <p:nvPr/>
            </p:nvSpPr>
            <p:spPr>
              <a:xfrm>
                <a:off x="3666072" y="4798209"/>
                <a:ext cx="508000" cy="569658"/>
              </a:xfrm>
              <a:prstGeom prst="flowChartConnector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圆: 空心 3">
                <a:extLst>
                  <a:ext uri="{FF2B5EF4-FFF2-40B4-BE49-F238E27FC236}">
                    <a16:creationId xmlns:a16="http://schemas.microsoft.com/office/drawing/2014/main" id="{64DF0152-34DA-A84E-B6B0-883B5D56D37A}"/>
                  </a:ext>
                </a:extLst>
              </p:cNvPr>
              <p:cNvSpPr/>
              <p:nvPr/>
            </p:nvSpPr>
            <p:spPr>
              <a:xfrm>
                <a:off x="5359405" y="4800601"/>
                <a:ext cx="584200" cy="569658"/>
              </a:xfrm>
              <a:prstGeom prst="donut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5989A8DB-B5CF-145C-A0E8-72E6A78C5209}"/>
                  </a:ext>
                </a:extLst>
              </p:cNvPr>
              <p:cNvCxnSpPr/>
              <p:nvPr/>
            </p:nvCxnSpPr>
            <p:spPr>
              <a:xfrm>
                <a:off x="3369738" y="5063067"/>
                <a:ext cx="296334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731F1EE1-BF54-8B11-18EC-98D1E5E52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072" y="5063067"/>
                <a:ext cx="118533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连接符: 曲线 11">
                <a:extLst>
                  <a:ext uri="{FF2B5EF4-FFF2-40B4-BE49-F238E27FC236}">
                    <a16:creationId xmlns:a16="http://schemas.microsoft.com/office/drawing/2014/main" id="{2AE617E6-AA1B-A6B7-863C-C48EE06E2311}"/>
                  </a:ext>
                </a:extLst>
              </p:cNvPr>
              <p:cNvCxnSpPr>
                <a:cxnSpLocks/>
                <a:stCxn id="4" idx="1"/>
                <a:endCxn id="4" idx="7"/>
              </p:cNvCxnSpPr>
              <p:nvPr/>
            </p:nvCxnSpPr>
            <p:spPr>
              <a:xfrm rot="5400000" flipH="1" flipV="1">
                <a:off x="5651505" y="4677479"/>
                <a:ext cx="12700" cy="413092"/>
              </a:xfrm>
              <a:prstGeom prst="curvedConnector3">
                <a:avLst>
                  <a:gd name="adj1" fmla="val 2456882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连接符: 曲线 18">
                <a:extLst>
                  <a:ext uri="{FF2B5EF4-FFF2-40B4-BE49-F238E27FC236}">
                    <a16:creationId xmlns:a16="http://schemas.microsoft.com/office/drawing/2014/main" id="{2748AC30-C8EC-5401-B9B7-9D6C9B4E32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13722" y="4693087"/>
                <a:ext cx="12700" cy="413092"/>
              </a:xfrm>
              <a:prstGeom prst="curvedConnector3">
                <a:avLst>
                  <a:gd name="adj1" fmla="val 2456882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8E7CD3D-88A4-FAF9-ABE0-C1407A4FB04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3526" y="4135143"/>
                    <a:ext cx="3250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8E7CD3D-88A4-FAF9-ABE0-C1407A4FB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3526" y="4135143"/>
                    <a:ext cx="32507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66CE4D21-8346-A271-A8DA-9B4BDB647F75}"/>
                      </a:ext>
                    </a:extLst>
                  </p:cNvPr>
                  <p:cNvSpPr txBox="1"/>
                  <p:nvPr/>
                </p:nvSpPr>
                <p:spPr>
                  <a:xfrm>
                    <a:off x="5495318" y="4136051"/>
                    <a:ext cx="3250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66CE4D21-8346-A271-A8DA-9B4BDB647F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5318" y="4136051"/>
                    <a:ext cx="32507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7454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AA872-A32F-5D32-97F3-2B8AB4D4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29"/>
            <a:ext cx="10515600" cy="2405572"/>
          </a:xfrm>
        </p:spPr>
        <p:txBody>
          <a:bodyPr>
            <a:normAutofit/>
          </a:bodyPr>
          <a:lstStyle/>
          <a:p>
            <a:r>
              <a:rPr lang="en-GB" altLang="zh-CN" sz="3200" dirty="0">
                <a:solidFill>
                  <a:srgbClr val="FF0000"/>
                </a:solidFill>
                <a:latin typeface="+mn-ea"/>
              </a:rPr>
              <a:t>More</a:t>
            </a:r>
            <a:r>
              <a:rPr lang="en-GB" altLang="zh-CN" sz="3200" dirty="0">
                <a:latin typeface="+mn-ea"/>
              </a:rPr>
              <a:t> </a:t>
            </a:r>
            <a:r>
              <a:rPr lang="en-GB" altLang="zh-CN" sz="3200" dirty="0">
                <a:solidFill>
                  <a:srgbClr val="FF0000"/>
                </a:solidFill>
                <a:latin typeface="+mn-ea"/>
              </a:rPr>
              <a:t>expressive </a:t>
            </a:r>
            <a:r>
              <a:rPr lang="en-GB" altLang="zh-CN" sz="3200" dirty="0">
                <a:latin typeface="+mn-ea"/>
              </a:rPr>
              <a:t>than </a:t>
            </a:r>
            <a:r>
              <a:rPr lang="en-GB" altLang="zh-CN" sz="3200" b="1" dirty="0">
                <a:latin typeface="+mn-ea"/>
              </a:rPr>
              <a:t>DFA</a:t>
            </a:r>
            <a:r>
              <a:rPr lang="en-GB" altLang="zh-CN" sz="3200" dirty="0">
                <a:latin typeface="+mn-ea"/>
              </a:rPr>
              <a:t>s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No</a:t>
            </a:r>
            <a:r>
              <a:rPr lang="en-US" altLang="zh-CN" sz="3200" dirty="0">
                <a:latin typeface="+mn-ea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canonical </a:t>
            </a:r>
            <a:r>
              <a:rPr lang="en-US" altLang="zh-CN" sz="3200" dirty="0">
                <a:latin typeface="+mn-ea"/>
              </a:rPr>
              <a:t>and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 minimal</a:t>
            </a:r>
            <a:r>
              <a:rPr lang="en-US" altLang="zh-CN" sz="3200" dirty="0">
                <a:latin typeface="+mn-ea"/>
              </a:rPr>
              <a:t> forms of 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deterministic</a:t>
            </a:r>
            <a:r>
              <a:rPr lang="en-US" altLang="zh-CN" sz="3200" dirty="0">
                <a:latin typeface="+mn-ea"/>
              </a:rPr>
              <a:t> automata with </a:t>
            </a:r>
            <a:r>
              <a:rPr lang="en-US" altLang="zh-CN" sz="3200" dirty="0" err="1">
                <a:latin typeface="Arial" panose="020B0604020202020204" pitchFamily="34" charset="0"/>
              </a:rPr>
              <a:t>Büchi</a:t>
            </a:r>
            <a:r>
              <a:rPr lang="en-US" altLang="zh-CN" sz="3200" dirty="0">
                <a:latin typeface="+mn-ea"/>
              </a:rPr>
              <a:t>, </a:t>
            </a:r>
            <a:r>
              <a:rPr lang="en-US" altLang="zh-CN" sz="3200" b="1" dirty="0">
                <a:latin typeface="+mn-ea"/>
              </a:rPr>
              <a:t>co-</a:t>
            </a:r>
            <a:r>
              <a:rPr lang="en-US" altLang="zh-CN" sz="3200" dirty="0" err="1">
                <a:latin typeface="Arial" panose="020B0604020202020204" pitchFamily="34" charset="0"/>
              </a:rPr>
              <a:t>Büchi</a:t>
            </a:r>
            <a:r>
              <a:rPr lang="en-US" altLang="zh-CN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+mn-ea"/>
              </a:rPr>
              <a:t>conditions (</a:t>
            </a:r>
            <a:r>
              <a:rPr lang="en-US" altLang="zh-CN" sz="3200" b="1" dirty="0">
                <a:latin typeface="+mn-ea"/>
              </a:rPr>
              <a:t>DBA</a:t>
            </a:r>
            <a:r>
              <a:rPr lang="en-US" altLang="zh-CN" sz="3200" dirty="0">
                <a:latin typeface="+mn-ea"/>
              </a:rPr>
              <a:t>s/</a:t>
            </a:r>
            <a:r>
              <a:rPr lang="en-US" altLang="zh-CN" sz="3200" b="1" dirty="0">
                <a:latin typeface="+mn-ea"/>
              </a:rPr>
              <a:t>DCA</a:t>
            </a:r>
            <a:r>
              <a:rPr lang="en-US" altLang="zh-CN" sz="3200" dirty="0">
                <a:latin typeface="+mn-ea"/>
              </a:rPr>
              <a:t>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66FF"/>
                </a:solidFill>
                <a:latin typeface="+mn-ea"/>
              </a:rPr>
              <a:t>What about automata over infinite words?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EA49EE1C-F183-3688-C578-2CFEE4B51A85}"/>
              </a:ext>
            </a:extLst>
          </p:cNvPr>
          <p:cNvSpPr/>
          <p:nvPr/>
        </p:nvSpPr>
        <p:spPr>
          <a:xfrm>
            <a:off x="257971" y="4509745"/>
            <a:ext cx="1548181" cy="7694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378A89A9-B386-B2D3-7235-0FCEC85D9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6546" y="4381999"/>
                <a:ext cx="8657665" cy="14129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altLang="zh-CN" sz="3600" b="1" dirty="0">
                    <a:solidFill>
                      <a:srgbClr val="FF0000"/>
                    </a:solidFill>
                    <a:latin typeface="+mn-ea"/>
                  </a:rPr>
                  <a:t>FDFA</a:t>
                </a:r>
                <a:r>
                  <a:rPr lang="en-GB" altLang="zh-CN" sz="3600" dirty="0">
                    <a:latin typeface="+mn-ea"/>
                  </a:rPr>
                  <a:t>: </a:t>
                </a:r>
                <a:r>
                  <a:rPr lang="en-GB" altLang="zh-CN" sz="3600" dirty="0">
                    <a:solidFill>
                      <a:srgbClr val="FF0000"/>
                    </a:solidFill>
                    <a:latin typeface="+mn-ea"/>
                  </a:rPr>
                  <a:t>canonical</a:t>
                </a:r>
                <a:r>
                  <a:rPr lang="en-GB" altLang="zh-CN" sz="3600" dirty="0">
                    <a:latin typeface="+mn-ea"/>
                  </a:rPr>
                  <a:t> and </a:t>
                </a:r>
                <a:r>
                  <a:rPr lang="en-GB" altLang="zh-CN" sz="3600" dirty="0">
                    <a:solidFill>
                      <a:srgbClr val="FF0000"/>
                    </a:solidFill>
                    <a:latin typeface="+mn-ea"/>
                  </a:rPr>
                  <a:t>minimal</a:t>
                </a:r>
                <a:r>
                  <a:rPr lang="en-GB" altLang="zh-CN" sz="3600" dirty="0">
                    <a:latin typeface="+mn-ea"/>
                  </a:rPr>
                  <a:t> </a:t>
                </a:r>
                <a:r>
                  <a:rPr lang="en-US" altLang="zh-CN" sz="2000" dirty="0">
                    <a:latin typeface="+mn-ea"/>
                  </a:rPr>
                  <a:t>[</a:t>
                </a:r>
                <a:r>
                  <a:rPr lang="en-US" altLang="zh-CN" sz="2000" dirty="0" err="1">
                    <a:latin typeface="+mn-ea"/>
                  </a:rPr>
                  <a:t>Angluin</a:t>
                </a:r>
                <a:r>
                  <a:rPr lang="en-US" altLang="zh-CN" sz="2000" dirty="0">
                    <a:latin typeface="+mn-ea"/>
                  </a:rPr>
                  <a:t> &amp; </a:t>
                </a:r>
                <a:r>
                  <a:rPr lang="en-US" altLang="zh-CN" sz="2000" dirty="0" err="1">
                    <a:latin typeface="+mn-ea"/>
                  </a:rPr>
                  <a:t>Fisman</a:t>
                </a:r>
                <a:r>
                  <a:rPr lang="en-US" altLang="zh-CN" sz="2000" dirty="0">
                    <a:latin typeface="+mn-ea"/>
                  </a:rPr>
                  <a:t> 2016]</a:t>
                </a:r>
              </a:p>
              <a:p>
                <a:pPr marL="0" indent="0">
                  <a:buNone/>
                </a:pPr>
                <a:r>
                  <a:rPr lang="en-GB" altLang="zh-CN" sz="3200" dirty="0">
                    <a:latin typeface="+mn-ea"/>
                  </a:rPr>
                  <a:t>Only 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n-ea"/>
                  </a:rPr>
                  <a:t>allow </a:t>
                </a:r>
                <a:r>
                  <a:rPr lang="en-GB" altLang="zh-CN" sz="3200" dirty="0">
                    <a:solidFill>
                      <a:srgbClr val="FF0000"/>
                    </a:solidFill>
                    <a:latin typeface="+mn-ea"/>
                  </a:rPr>
                  <a:t>words</a:t>
                </a:r>
                <a:r>
                  <a:rPr lang="en-GB" altLang="zh-CN" sz="3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zh-CN" sz="3200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GB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GB" altLang="zh-CN" sz="3200" dirty="0">
                    <a:latin typeface="+mn-ea"/>
                  </a:rPr>
                  <a:t>, represented with </a:t>
                </a:r>
                <a:r>
                  <a:rPr lang="en-GB" altLang="zh-CN" sz="3200" dirty="0"/>
                  <a:t>(</a:t>
                </a:r>
                <a14:m>
                  <m:oMath xmlns:m="http://schemas.openxmlformats.org/officeDocument/2006/math">
                    <m:r>
                      <a:rPr lang="en-GB" altLang="zh-CN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zh-CN" sz="3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altLang="zh-CN" sz="3200" dirty="0"/>
                  <a:t>)</a:t>
                </a:r>
                <a:endParaRPr lang="en-GB" altLang="zh-CN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378A89A9-B386-B2D3-7235-0FCEC85D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546" y="4381999"/>
                <a:ext cx="8657665" cy="1412998"/>
              </a:xfrm>
              <a:prstGeom prst="rect">
                <a:avLst/>
              </a:prstGeom>
              <a:blipFill>
                <a:blip r:embed="rId2"/>
                <a:stretch>
                  <a:fillRect l="-2183" t="-10776" r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55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AA872-A32F-5D32-97F3-2B8AB4D4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28"/>
            <a:ext cx="10515600" cy="50628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altLang="zh-CN" sz="6000" dirty="0">
                <a:solidFill>
                  <a:srgbClr val="FF0000"/>
                </a:solidFill>
                <a:latin typeface="+mn-ea"/>
              </a:rPr>
              <a:t>First </a:t>
            </a:r>
            <a:r>
              <a:rPr lang="en-GB" altLang="zh-CN" sz="6000" dirty="0" err="1">
                <a:solidFill>
                  <a:srgbClr val="FF0000"/>
                </a:solidFill>
                <a:latin typeface="+mn-ea"/>
              </a:rPr>
              <a:t>Angluin</a:t>
            </a:r>
            <a:r>
              <a:rPr lang="en-GB" altLang="zh-CN" sz="6000" dirty="0">
                <a:solidFill>
                  <a:srgbClr val="FF0000"/>
                </a:solidFill>
                <a:latin typeface="+mn-ea"/>
              </a:rPr>
              <a:t>-style </a:t>
            </a:r>
            <a:r>
              <a:rPr lang="en-GB" altLang="zh-CN" sz="6000" dirty="0">
                <a:latin typeface="+mn-ea"/>
              </a:rPr>
              <a:t>learning algorithm for </a:t>
            </a:r>
          </a:p>
          <a:p>
            <a:pPr marL="0" indent="0" algn="ctr">
              <a:buNone/>
            </a:pPr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DBA</a:t>
            </a:r>
            <a:r>
              <a:rPr lang="en-US" altLang="zh-CN" sz="6000" dirty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6000" dirty="0">
                <a:latin typeface="+mn-ea"/>
              </a:rPr>
              <a:t>/</a:t>
            </a:r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DCA</a:t>
            </a:r>
            <a:r>
              <a:rPr lang="en-US" altLang="zh-CN" sz="6000" dirty="0">
                <a:solidFill>
                  <a:srgbClr val="FF0000"/>
                </a:solidFill>
                <a:latin typeface="+mn-ea"/>
              </a:rPr>
              <a:t>s</a:t>
            </a:r>
            <a:endParaRPr lang="en-US" altLang="zh-CN" sz="6000" dirty="0">
              <a:latin typeface="+mn-ea"/>
            </a:endParaRPr>
          </a:p>
          <a:p>
            <a:pPr marL="0" indent="0" algn="ctr">
              <a:buNone/>
            </a:pPr>
            <a:r>
              <a:rPr lang="en-US" altLang="zh-CN" sz="6000" dirty="0">
                <a:latin typeface="+mn-ea"/>
              </a:rPr>
              <a:t>(via </a:t>
            </a:r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FDFA</a:t>
            </a:r>
            <a:r>
              <a:rPr lang="en-US" altLang="zh-CN" sz="6000" dirty="0">
                <a:latin typeface="+mn-ea"/>
              </a:rPr>
              <a:t> learning)</a:t>
            </a:r>
            <a:endParaRPr lang="en-GB" altLang="zh-CN" sz="6000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pPr marL="0" indent="0">
              <a:buNone/>
            </a:pPr>
            <a:endParaRPr lang="en-GB" altLang="zh-CN" dirty="0"/>
          </a:p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Our contributions</a:t>
            </a:r>
            <a:endParaRPr lang="zh-CN" altLang="en-US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533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842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rgbClr val="0066FF"/>
                </a:solidFill>
                <a:latin typeface="+mn-ea"/>
              </a:rPr>
              <a:t>Angluin’s</a:t>
            </a:r>
            <a:r>
              <a:rPr lang="en-US" altLang="zh-CN" sz="3600" dirty="0">
                <a:solidFill>
                  <a:srgbClr val="0066FF"/>
                </a:solidFill>
                <a:latin typeface="+mn-ea"/>
              </a:rPr>
              <a:t> learning framework</a:t>
            </a:r>
            <a:endParaRPr lang="zh-CN" altLang="en-US" sz="36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740AC-161D-454C-A17D-B9AAC696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F07BBF-178A-4494-B84B-1EC498F1F2EB}"/>
              </a:ext>
            </a:extLst>
          </p:cNvPr>
          <p:cNvSpPr/>
          <p:nvPr/>
        </p:nvSpPr>
        <p:spPr>
          <a:xfrm>
            <a:off x="1584354" y="1475714"/>
            <a:ext cx="3757185" cy="4155541"/>
          </a:xfrm>
          <a:prstGeom prst="rect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DBB192C-2771-427B-9DBF-5A6F84DB49A7}"/>
              </a:ext>
            </a:extLst>
          </p:cNvPr>
          <p:cNvSpPr/>
          <p:nvPr/>
        </p:nvSpPr>
        <p:spPr>
          <a:xfrm>
            <a:off x="8939311" y="1955552"/>
            <a:ext cx="1982709" cy="3739071"/>
          </a:xfrm>
          <a:prstGeom prst="flowChartAlternateProcess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3CDC7-9643-472D-A261-468E78FD59A0}"/>
              </a:ext>
            </a:extLst>
          </p:cNvPr>
          <p:cNvSpPr txBox="1"/>
          <p:nvPr/>
        </p:nvSpPr>
        <p:spPr>
          <a:xfrm>
            <a:off x="9059836" y="1424634"/>
            <a:ext cx="1741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DBA Teacher</a:t>
            </a:r>
            <a:endParaRPr lang="en-GB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6CC62-6C9B-46B7-BD1D-CF0F10670FF3}"/>
              </a:ext>
            </a:extLst>
          </p:cNvPr>
          <p:cNvSpPr txBox="1"/>
          <p:nvPr/>
        </p:nvSpPr>
        <p:spPr>
          <a:xfrm>
            <a:off x="2344844" y="1061782"/>
            <a:ext cx="1702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DBA Learner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3F8703-32C1-4A48-A257-D76850198E63}"/>
              </a:ext>
            </a:extLst>
          </p:cNvPr>
          <p:cNvCxnSpPr>
            <a:cxnSpLocks/>
          </p:cNvCxnSpPr>
          <p:nvPr/>
        </p:nvCxnSpPr>
        <p:spPr>
          <a:xfrm>
            <a:off x="4987403" y="2118511"/>
            <a:ext cx="40207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EFFC56-0F53-4CC3-BEEF-05FDA6800F2A}"/>
                  </a:ext>
                </a:extLst>
              </p:cNvPr>
              <p:cNvSpPr txBox="1"/>
              <p:nvPr/>
            </p:nvSpPr>
            <p:spPr>
              <a:xfrm>
                <a:off x="5341539" y="1692015"/>
                <a:ext cx="3597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MQ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GB" dirty="0"/>
                  <a:t>): Does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GB" dirty="0"/>
                  <a:t> belong to </a:t>
                </a:r>
                <a:r>
                  <a:rPr lang="en-GB" i="1" dirty="0">
                    <a:solidFill>
                      <a:schemeClr val="accent2">
                        <a:lumMod val="50000"/>
                      </a:schemeClr>
                    </a:solidFill>
                  </a:rPr>
                  <a:t>L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EFFC56-0F53-4CC3-BEEF-05FDA6800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9" y="1692015"/>
                <a:ext cx="3597772" cy="369332"/>
              </a:xfrm>
              <a:prstGeom prst="rect">
                <a:avLst/>
              </a:prstGeom>
              <a:blipFill>
                <a:blip r:embed="rId2"/>
                <a:stretch>
                  <a:fillRect l="-1356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803AD5-3732-43B5-B57B-724CEE7988F7}"/>
              </a:ext>
            </a:extLst>
          </p:cNvPr>
          <p:cNvCxnSpPr/>
          <p:nvPr/>
        </p:nvCxnSpPr>
        <p:spPr>
          <a:xfrm flipH="1">
            <a:off x="4987403" y="2480650"/>
            <a:ext cx="3951908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B677C6-3076-443B-9A95-93C3D01E5C5C}"/>
              </a:ext>
            </a:extLst>
          </p:cNvPr>
          <p:cNvSpPr txBox="1"/>
          <p:nvPr/>
        </p:nvSpPr>
        <p:spPr>
          <a:xfrm>
            <a:off x="6254961" y="2501766"/>
            <a:ext cx="90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Yes/No</a:t>
            </a:r>
            <a:endParaRPr lang="en-GB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85C017-1D37-4A05-A0F7-6D5A392E0295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199708" y="3991071"/>
            <a:ext cx="3733571" cy="12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AC024E-4DEC-4D2F-9BCE-0A2ACDB38BBE}"/>
                  </a:ext>
                </a:extLst>
              </p:cNvPr>
              <p:cNvSpPr txBox="1"/>
              <p:nvPr/>
            </p:nvSpPr>
            <p:spPr>
              <a:xfrm>
                <a:off x="5320153" y="3574522"/>
                <a:ext cx="3619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>
                        <a:lumMod val="50000"/>
                      </a:schemeClr>
                    </a:solidFill>
                  </a:rPr>
                  <a:t>EQ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): Does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recognise </a:t>
                </a:r>
                <a:r>
                  <a:rPr lang="en-GB" i="1" dirty="0">
                    <a:solidFill>
                      <a:schemeClr val="accent2">
                        <a:lumMod val="50000"/>
                      </a:schemeClr>
                    </a:solidFill>
                  </a:rPr>
                  <a:t>L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AC024E-4DEC-4D2F-9BCE-0A2ACDB38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153" y="3574522"/>
                <a:ext cx="3619158" cy="369332"/>
              </a:xfrm>
              <a:prstGeom prst="rect">
                <a:avLst/>
              </a:prstGeom>
              <a:blipFill>
                <a:blip r:embed="rId3"/>
                <a:stretch>
                  <a:fillRect l="-151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090ACF6-A557-472A-BBB4-05C441C57C97}"/>
              </a:ext>
            </a:extLst>
          </p:cNvPr>
          <p:cNvSpPr/>
          <p:nvPr/>
        </p:nvSpPr>
        <p:spPr>
          <a:xfrm>
            <a:off x="1756369" y="1955553"/>
            <a:ext cx="1176951" cy="3494632"/>
          </a:xfrm>
          <a:prstGeom prst="rect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52A63-E8E3-45EB-A29C-D18D2E337A21}"/>
              </a:ext>
            </a:extLst>
          </p:cNvPr>
          <p:cNvSpPr txBox="1"/>
          <p:nvPr/>
        </p:nvSpPr>
        <p:spPr>
          <a:xfrm>
            <a:off x="1874064" y="3105834"/>
            <a:ext cx="105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FDFA</a:t>
            </a:r>
          </a:p>
          <a:p>
            <a:r>
              <a:rPr lang="en-GB" b="1" dirty="0"/>
              <a:t>Learner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0C6F79-3083-44E0-96DF-BDB2ABB7A5C0}"/>
              </a:ext>
            </a:extLst>
          </p:cNvPr>
          <p:cNvCxnSpPr>
            <a:cxnSpLocks/>
          </p:cNvCxnSpPr>
          <p:nvPr/>
        </p:nvCxnSpPr>
        <p:spPr>
          <a:xfrm>
            <a:off x="2933320" y="2118511"/>
            <a:ext cx="205408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C72CE7-ED0B-4C62-B65A-7AAB684AFAA5}"/>
                  </a:ext>
                </a:extLst>
              </p:cNvPr>
              <p:cNvSpPr/>
              <p:nvPr/>
            </p:nvSpPr>
            <p:spPr>
              <a:xfrm>
                <a:off x="3289878" y="1770887"/>
                <a:ext cx="10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MQ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C72CE7-ED0B-4C62-B65A-7AAB684AF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878" y="1770887"/>
                <a:ext cx="1051635" cy="369332"/>
              </a:xfrm>
              <a:prstGeom prst="rect">
                <a:avLst/>
              </a:prstGeom>
              <a:blipFill>
                <a:blip r:embed="rId4"/>
                <a:stretch>
                  <a:fillRect l="-5233" t="-8197" r="-4651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B1C041-9AC4-474F-84E9-1B6D74ED92F0}"/>
              </a:ext>
            </a:extLst>
          </p:cNvPr>
          <p:cNvCxnSpPr>
            <a:cxnSpLocks/>
          </p:cNvCxnSpPr>
          <p:nvPr/>
        </p:nvCxnSpPr>
        <p:spPr>
          <a:xfrm flipH="1" flipV="1">
            <a:off x="2924268" y="2480651"/>
            <a:ext cx="2054082" cy="650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F59EC6-F43B-46AF-AE76-5C92D24B6A3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924268" y="4003645"/>
            <a:ext cx="1189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37DD99B-0395-4E50-B567-E0E73B3486A7}"/>
                  </a:ext>
                </a:extLst>
              </p:cNvPr>
              <p:cNvSpPr/>
              <p:nvPr/>
            </p:nvSpPr>
            <p:spPr>
              <a:xfrm>
                <a:off x="2938043" y="3584462"/>
                <a:ext cx="759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solidFill>
                      <a:schemeClr val="accent1">
                        <a:lumMod val="50000"/>
                      </a:schemeClr>
                    </a:solidFill>
                  </a:rPr>
                  <a:t>EQ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37DD99B-0395-4E50-B567-E0E73B348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43" y="3584462"/>
                <a:ext cx="759567" cy="369332"/>
              </a:xfrm>
              <a:prstGeom prst="rect">
                <a:avLst/>
              </a:prstGeom>
              <a:blipFill>
                <a:blip r:embed="rId5"/>
                <a:stretch>
                  <a:fillRect l="-7200" t="-8197" r="-5600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5E333E-F647-419A-8DDF-244A1D99BD93}"/>
              </a:ext>
            </a:extLst>
          </p:cNvPr>
          <p:cNvSpPr/>
          <p:nvPr/>
        </p:nvSpPr>
        <p:spPr>
          <a:xfrm>
            <a:off x="4113292" y="3752165"/>
            <a:ext cx="1086416" cy="50295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1961E62-A94F-4B1B-9166-69A835CFF2E3}"/>
                  </a:ext>
                </a:extLst>
              </p:cNvPr>
              <p:cNvSpPr/>
              <p:nvPr/>
            </p:nvSpPr>
            <p:spPr>
              <a:xfrm>
                <a:off x="4110544" y="3806404"/>
                <a:ext cx="11955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DBA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1961E62-A94F-4B1B-9166-69A835CFF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544" y="3806404"/>
                <a:ext cx="1195561" cy="369332"/>
              </a:xfrm>
              <a:prstGeom prst="rect">
                <a:avLst/>
              </a:prstGeom>
              <a:blipFill>
                <a:blip r:embed="rId6"/>
                <a:stretch>
                  <a:fillRect l="-408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1997107-557B-42E4-8840-CDACDE588C1F}"/>
              </a:ext>
            </a:extLst>
          </p:cNvPr>
          <p:cNvSpPr/>
          <p:nvPr/>
        </p:nvSpPr>
        <p:spPr>
          <a:xfrm>
            <a:off x="4155809" y="4508626"/>
            <a:ext cx="1086416" cy="873660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F2EEA5-EC4C-40EA-B66B-17C3FFAA4CB7}"/>
              </a:ext>
            </a:extLst>
          </p:cNvPr>
          <p:cNvSpPr txBox="1"/>
          <p:nvPr/>
        </p:nvSpPr>
        <p:spPr>
          <a:xfrm>
            <a:off x="4192299" y="4620024"/>
            <a:ext cx="10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CEX Analysis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9402CD-A7AD-43FA-A4CF-A665B4AFBF89}"/>
              </a:ext>
            </a:extLst>
          </p:cNvPr>
          <p:cNvCxnSpPr>
            <a:cxnSpLocks/>
          </p:cNvCxnSpPr>
          <p:nvPr/>
        </p:nvCxnSpPr>
        <p:spPr>
          <a:xfrm flipH="1">
            <a:off x="5242225" y="4787775"/>
            <a:ext cx="3691055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B952EAD-C781-412E-9AF1-44F474B19FD2}"/>
                  </a:ext>
                </a:extLst>
              </p:cNvPr>
              <p:cNvSpPr/>
              <p:nvPr/>
            </p:nvSpPr>
            <p:spPr>
              <a:xfrm>
                <a:off x="6254961" y="4462517"/>
                <a:ext cx="2715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No +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GB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B952EAD-C781-412E-9AF1-44F474B19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61" y="4462517"/>
                <a:ext cx="2715102" cy="369332"/>
              </a:xfrm>
              <a:prstGeom prst="rect">
                <a:avLst/>
              </a:prstGeom>
              <a:blipFill>
                <a:blip r:embed="rId7"/>
                <a:stretch>
                  <a:fillRect l="-179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36E3027-C393-4170-9CF0-D1665E850934}"/>
                  </a:ext>
                </a:extLst>
              </p:cNvPr>
              <p:cNvSpPr/>
              <p:nvPr/>
            </p:nvSpPr>
            <p:spPr>
              <a:xfrm>
                <a:off x="2924268" y="4389191"/>
                <a:ext cx="13081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No +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36E3027-C393-4170-9CF0-D1665E850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268" y="4389191"/>
                <a:ext cx="1308115" cy="369332"/>
              </a:xfrm>
              <a:prstGeom prst="rect">
                <a:avLst/>
              </a:prstGeom>
              <a:blipFill>
                <a:blip r:embed="rId8"/>
                <a:stretch>
                  <a:fillRect l="-4206" t="-8197" r="-935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9DEF13-2F25-455E-8A17-1A3668BA4D5F}"/>
              </a:ext>
            </a:extLst>
          </p:cNvPr>
          <p:cNvCxnSpPr>
            <a:cxnSpLocks/>
          </p:cNvCxnSpPr>
          <p:nvPr/>
        </p:nvCxnSpPr>
        <p:spPr>
          <a:xfrm flipH="1">
            <a:off x="2924270" y="4787775"/>
            <a:ext cx="12315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4C5546-5C8D-427F-8590-8508876C1BFB}"/>
              </a:ext>
            </a:extLst>
          </p:cNvPr>
          <p:cNvCxnSpPr>
            <a:cxnSpLocks/>
          </p:cNvCxnSpPr>
          <p:nvPr/>
        </p:nvCxnSpPr>
        <p:spPr>
          <a:xfrm flipH="1">
            <a:off x="5242225" y="5370215"/>
            <a:ext cx="3691055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AC24A5B-0DC3-4159-B754-3FBE19C42171}"/>
              </a:ext>
            </a:extLst>
          </p:cNvPr>
          <p:cNvSpPr/>
          <p:nvPr/>
        </p:nvSpPr>
        <p:spPr>
          <a:xfrm>
            <a:off x="6591877" y="5009434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Yes 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207A0F3-ACF0-4623-811C-E1E21B3CE8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6800" y="5414190"/>
            <a:ext cx="558877" cy="48802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A811418-8C63-4C86-A07E-7F78D470E414}"/>
                  </a:ext>
                </a:extLst>
              </p:cNvPr>
              <p:cNvSpPr/>
              <p:nvPr/>
            </p:nvSpPr>
            <p:spPr>
              <a:xfrm>
                <a:off x="5196960" y="5946190"/>
                <a:ext cx="21780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Output correct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A811418-8C63-4C86-A07E-7F78D470E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0" y="5946190"/>
                <a:ext cx="2178032" cy="369332"/>
              </a:xfrm>
              <a:prstGeom prst="rect">
                <a:avLst/>
              </a:prstGeom>
              <a:blipFill>
                <a:blip r:embed="rId9"/>
                <a:stretch>
                  <a:fillRect l="-2521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051F5C8-D3DE-D5E3-BDFA-0ABD98AB2E46}"/>
              </a:ext>
            </a:extLst>
          </p:cNvPr>
          <p:cNvSpPr txBox="1"/>
          <p:nvPr/>
        </p:nvSpPr>
        <p:spPr>
          <a:xfrm>
            <a:off x="9008195" y="3067740"/>
            <a:ext cx="1913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Resolving </a:t>
            </a:r>
            <a:r>
              <a:rPr lang="en-US" altLang="zh-CN" dirty="0">
                <a:solidFill>
                  <a:srgbClr val="FF0000"/>
                </a:solidFill>
              </a:rPr>
              <a:t>queries about DBAs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47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23649</TotalTime>
  <Words>505</Words>
  <Application>Microsoft Office PowerPoint</Application>
  <PresentationFormat>宽屏</PresentationFormat>
  <Paragraphs>109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Cambria Math</vt:lpstr>
      <vt:lpstr>Office 主题​​</vt:lpstr>
      <vt:lpstr>Angluin-Style Learning of Deterministic Büchi and Co-Büchi Automata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CONCUR-talk</dc:title>
  <dc:creator>李 勇</dc:creator>
  <cp:lastModifiedBy>勇 李</cp:lastModifiedBy>
  <cp:revision>3745</cp:revision>
  <dcterms:created xsi:type="dcterms:W3CDTF">2021-06-14T08:39:17Z</dcterms:created>
  <dcterms:modified xsi:type="dcterms:W3CDTF">2024-08-01T08:29:48Z</dcterms:modified>
</cp:coreProperties>
</file>