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848" r:id="rId3"/>
    <p:sldId id="1421" r:id="rId4"/>
    <p:sldId id="1432" r:id="rId5"/>
    <p:sldId id="1434" r:id="rId6"/>
    <p:sldId id="1436" r:id="rId7"/>
    <p:sldId id="1440" r:id="rId8"/>
    <p:sldId id="1445" r:id="rId9"/>
    <p:sldId id="1443" r:id="rId10"/>
    <p:sldId id="1444" r:id="rId11"/>
    <p:sldId id="1425" r:id="rId12"/>
    <p:sldId id="1427" r:id="rId13"/>
    <p:sldId id="1429" r:id="rId14"/>
    <p:sldId id="1430" r:id="rId15"/>
    <p:sldId id="1428" r:id="rId16"/>
    <p:sldId id="778" r:id="rId17"/>
    <p:sldId id="1446" r:id="rId18"/>
    <p:sldId id="1435" r:id="rId19"/>
    <p:sldId id="1437" r:id="rId20"/>
    <p:sldId id="1438" r:id="rId21"/>
    <p:sldId id="1433" r:id="rId22"/>
    <p:sldId id="1426" r:id="rId23"/>
    <p:sldId id="1423" r:id="rId24"/>
    <p:sldId id="144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勇" initials="李" lastIdx="2" clrIdx="0">
    <p:extLst>
      <p:ext uri="{19B8F6BF-5375-455C-9EA6-DF929625EA0E}">
        <p15:presenceInfo xmlns:p15="http://schemas.microsoft.com/office/powerpoint/2012/main" userId="5a8064ed1fe801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3"/>
  </p:normalViewPr>
  <p:slideViewPr>
    <p:cSldViewPr snapToGrid="0">
      <p:cViewPr varScale="1">
        <p:scale>
          <a:sx n="80" d="100"/>
          <a:sy n="80" d="100"/>
        </p:scale>
        <p:origin x="69" y="4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471E3E-A661-4A7F-AB95-F517A88A9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338C6-509C-47AC-A6D6-B9C4EA40E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A70B-BA43-4329-8534-3F20E1727DF0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10C3B-37DD-48F9-B06E-0E82AB4EF6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8CDFB-A99B-4C45-95CE-A1EFF64C0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423FE-911F-4DB1-935C-A659E7B3FE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52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96C0D-BFD4-4F52-B702-29E77A09A2C3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CAB4D-E4F6-427D-BDC2-7BF69AAFC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762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90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right corner is the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16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2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4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2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7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918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4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8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DFA construction for leaves can be unfolding formulas or compositional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why large or small directly external conversion tool for leaf </a:t>
            </a:r>
            <a:r>
              <a:rPr lang="en-US" dirty="0" err="1"/>
              <a:t>subformulas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8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01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7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A0DEC-69B1-EE46-9F8A-5F78855D97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7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091DA-7C74-42E9-8DFB-E922F7675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F95FC9-55F1-4B3E-B5FF-A0C2D9E9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CE8A9E-2CEE-4783-B2C0-4FE6EB8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10EE4-9666-494A-AAC3-4B5D7B797B3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600F33-900A-4908-9239-9806D05E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047FD-B9EC-4A20-967C-357A37E6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4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5DCFD-88CA-4E30-B1BA-51D4FBA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EB08BC-606E-4AF5-8503-9964ADB4B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424D8-413F-41D7-A580-8533E210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4368-52BC-4471-9797-717A4D328F6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3C0EA-32CA-474D-88DB-CDCAA467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A9262-E845-4093-AB5F-C3009C83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84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2BA029-C563-4196-95DC-EA70819D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F4C1C7-E45F-4130-8BBA-DC64921C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53246-44D1-4A7B-BCBA-E82F1A9C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B24F-117A-44C1-85E1-F0CEFE72140F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4EAC3-418C-4F39-B0F1-512DB131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574FA-BE42-4C7C-A460-A2BA7108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A215F-05F4-4D18-BA91-BE0FC177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6F273-AAE9-400F-B5FC-F327E828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DF9A8-716C-4815-9F1B-B548EFC92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E4AF7-0211-455E-A831-B770822EE06F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63BD4-2762-40BD-88ED-4DBF74E3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1CACD-1766-4E86-B480-3519C6CC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0D9A3-CBDF-4D4C-9E2D-9712A692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7BBD1-3ED7-463E-B44B-7B76891B4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00B86-EBEA-4ECE-932C-7644BB3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0F2F-E942-49AE-A640-049146800A7A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F4833-797D-4973-AFFF-330278F0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48AB2-8330-4F33-9FCD-136EE230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7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FEB37-C05C-4932-A6FC-F5013EB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FC4BF-E7A8-40D6-9F9E-A99F0215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1F4AF3-1244-4FD5-85EA-DEA6479A0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71FBB8-9B4A-4D1C-8C8C-F436F1D5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5D3D-D135-4C04-872D-663634ABC93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9EBF7F-1D70-4D00-801B-0F1EEBCD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BFC43-757A-4EB5-AE24-C2C6B27F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1F50A-2F16-4F6A-A9DD-3C9BAF7B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39703-C403-453F-A4D0-566D7B6B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E3D7-766A-4641-99D8-9FF0DB79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52A0C-5E70-4050-9494-645AE75AB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0F478-D9CD-4383-B3EB-B6A1392F7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D0615A-B045-4FD5-9880-0057A62B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3FAF-515E-45EB-B79F-A1CA9634BE25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B438E6-69C9-4A72-A6A8-928CC25F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C2428-18F4-4537-B170-E0715F21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FE1B-EDD2-4DF1-B96B-65B1BB94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B4AB2-5B74-43EA-B5EE-B28D06A2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F1D4-0A50-40D7-B01F-A0646F457ED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07B24C-B70B-4707-81C5-9AC853E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D3BD11-ECC9-4900-9255-8E433E69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33407-9F47-4419-AAAE-FB6B7DD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CDF5-F8CD-4B93-8D55-CC83B9D61A88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7A3B6C-9C5B-4E6A-B4CB-092EAFF9B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3B3AE8-3F33-4647-9843-25C06EE9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8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FDA5-D08B-4042-ACA8-70B8904E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E09B3-5597-441D-BA81-D90D14CC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6BBAD-7443-4AC9-9C16-5F5E72C5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86065-07BD-4910-B5A5-D54067B0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0EFC-A34D-4E4F-96B9-CBBA9725C7F6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17A7A-1A30-466B-9480-5D0CC0EA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641FEC-B0F2-4DBC-BA51-BB4E0968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9EE7-DAAE-4041-95BB-418B83CD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2B1E2B-E840-43F3-B828-F01D57606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5FA15-B384-4806-9FE0-81019464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61574-27F5-4054-9261-38C4BE3F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91940-B5B7-4B5F-95FC-7304DB541B07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18DD8-9B16-4E6B-B23B-3C93A31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B5C9A-35B1-4702-A324-652857B6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32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C182F-947B-4F5E-9BF1-B6404AFC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72F7A-BBE4-4C98-BAF6-B9C1010E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B96C-6276-44C5-B841-C3B0DF3BB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76AE-85EB-49E4-BBA7-E86B9C84E631}" type="datetime1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66B1F-3D28-4FE8-9561-8297D1D13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BFFE6-0AE7-418A-90A4-EECC8FBE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B7825-A570-4874-A484-58C16A234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4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7544-4C2F-416F-92CC-EB315942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392" y="585864"/>
            <a:ext cx="11523215" cy="2792160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accent1"/>
                </a:solidFill>
                <a:latin typeface="Arial" panose="020B0604020202020204" pitchFamily="34" charset="0"/>
              </a:rPr>
              <a:t>DAG-Based Compositional Approaches for </a:t>
            </a:r>
            <a:r>
              <a:rPr lang="en-US" altLang="zh-CN" sz="4400" dirty="0" err="1">
                <a:solidFill>
                  <a:schemeClr val="accent1"/>
                </a:solidFill>
                <a:latin typeface="Arial" panose="020B0604020202020204" pitchFamily="34" charset="0"/>
              </a:rPr>
              <a:t>LTLf</a:t>
            </a:r>
            <a:r>
              <a:rPr lang="en-US" altLang="zh-CN" sz="4400" dirty="0">
                <a:solidFill>
                  <a:schemeClr val="accent1"/>
                </a:solidFill>
                <a:latin typeface="Arial" panose="020B0604020202020204" pitchFamily="34" charset="0"/>
              </a:rPr>
              <a:t> to DFA Conversions</a:t>
            </a:r>
            <a:endParaRPr lang="zh-CN" altLang="en-US" sz="4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4440A5-9BE3-499B-BA99-508B16B6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268" y="4000738"/>
            <a:ext cx="9777770" cy="609590"/>
          </a:xfrm>
        </p:spPr>
        <p:txBody>
          <a:bodyPr>
            <a:normAutofit/>
          </a:bodyPr>
          <a:lstStyle/>
          <a:p>
            <a:r>
              <a:rPr lang="en-US" altLang="zh-CN" sz="3200" dirty="0" err="1"/>
              <a:t>Suguman</a:t>
            </a:r>
            <a:r>
              <a:rPr lang="en-US" altLang="zh-CN" sz="3200" dirty="0"/>
              <a:t> Bansal,</a:t>
            </a:r>
            <a:r>
              <a:rPr lang="zh-CN" altLang="en-US" sz="3200" dirty="0"/>
              <a:t> </a:t>
            </a:r>
            <a:r>
              <a:rPr lang="en-US" altLang="zh-CN" sz="3200" dirty="0"/>
              <a:t>Yash </a:t>
            </a:r>
            <a:r>
              <a:rPr lang="en-US" altLang="zh-CN" sz="3200" dirty="0" err="1"/>
              <a:t>Kankariya</a:t>
            </a:r>
            <a:r>
              <a:rPr lang="en-US" altLang="zh-CN" sz="3200" dirty="0"/>
              <a:t>            </a:t>
            </a:r>
            <a:r>
              <a:rPr lang="en-US" altLang="zh-CN" sz="3200" b="1" dirty="0"/>
              <a:t>Yong Li</a:t>
            </a:r>
            <a:endParaRPr lang="en-US" altLang="zh-C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F1D5-0E53-48DA-81C6-4428B30E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AAE411-2250-2C4F-4D4E-E6EE34C14C7D}"/>
              </a:ext>
            </a:extLst>
          </p:cNvPr>
          <p:cNvSpPr txBox="1"/>
          <p:nvPr/>
        </p:nvSpPr>
        <p:spPr>
          <a:xfrm>
            <a:off x="2514600" y="4754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Georgia Institute of Technology, USA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5A9CF2-BD2B-9F53-0B62-54F2F0099960}"/>
              </a:ext>
            </a:extLst>
          </p:cNvPr>
          <p:cNvSpPr txBox="1"/>
          <p:nvPr/>
        </p:nvSpPr>
        <p:spPr>
          <a:xfrm>
            <a:off x="8211667" y="4754714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University of Liverpool, UK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553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Formula transformation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0F2AD-E84B-059D-014E-206CE9790EBB}"/>
              </a:ext>
            </a:extLst>
          </p:cNvPr>
          <p:cNvSpPr txBox="1"/>
          <p:nvPr/>
        </p:nvSpPr>
        <p:spPr>
          <a:xfrm>
            <a:off x="7894063" y="1003203"/>
            <a:ext cx="38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400" dirty="0">
                <a:solidFill>
                  <a:srgbClr val="000000"/>
                </a:solidFill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800" dirty="0"/>
              <a:t>)</a:t>
            </a:r>
            <a:r>
              <a:rPr lang="en-US" altLang="zh-CN" sz="2400" dirty="0"/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zh-CN" altLang="en-US" sz="2400" dirty="0"/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BED602A1-8241-E560-D5A8-2BF9AD93371F}"/>
              </a:ext>
            </a:extLst>
          </p:cNvPr>
          <p:cNvSpPr/>
          <p:nvPr/>
        </p:nvSpPr>
        <p:spPr>
          <a:xfrm rot="16200000">
            <a:off x="5670804" y="3090650"/>
            <a:ext cx="356333" cy="103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89A0CD1-5C4A-014B-10DE-EE68DB139F1C}"/>
              </a:ext>
            </a:extLst>
          </p:cNvPr>
          <p:cNvGrpSpPr/>
          <p:nvPr/>
        </p:nvGrpSpPr>
        <p:grpSpPr>
          <a:xfrm>
            <a:off x="1021493" y="2319259"/>
            <a:ext cx="3205856" cy="2219481"/>
            <a:chOff x="5656781" y="1690688"/>
            <a:chExt cx="6260718" cy="3704835"/>
          </a:xfrm>
        </p:grpSpPr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6E0239D9-7621-D954-1DD9-94CEE0B6FA8D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C74DDD8-C773-05AA-7943-2E5415BBB044}"/>
                </a:ext>
              </a:extLst>
            </p:cNvPr>
            <p:cNvGrpSpPr/>
            <p:nvPr/>
          </p:nvGrpSpPr>
          <p:grpSpPr>
            <a:xfrm>
              <a:off x="5656781" y="2218047"/>
              <a:ext cx="6260718" cy="3177476"/>
              <a:chOff x="5656781" y="2218047"/>
              <a:chExt cx="6260718" cy="3177476"/>
            </a:xfrm>
          </p:grpSpPr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C1420408-7FA1-70C1-1469-D4FCF598E8CD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674E2256-3C9E-14EB-A7C9-559EA798CB79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F5298D7E-89D2-3D54-8D41-4DE33B84CCE9}"/>
                  </a:ext>
                </a:extLst>
              </p:cNvPr>
              <p:cNvCxnSpPr>
                <a:cxnSpLocks/>
                <a:stCxn id="46" idx="3"/>
                <a:endCxn id="50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C6FBD72-7DA6-15E8-F7E3-F248F114A497}"/>
                  </a:ext>
                </a:extLst>
              </p:cNvPr>
              <p:cNvCxnSpPr>
                <a:cxnSpLocks/>
                <a:stCxn id="46" idx="5"/>
                <a:endCxn id="54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DE3ED0F-3BF5-31AA-CB05-591E5E2E0622}"/>
                  </a:ext>
                </a:extLst>
              </p:cNvPr>
              <p:cNvCxnSpPr>
                <a:cxnSpLocks/>
                <a:stCxn id="50" idx="3"/>
                <a:endCxn id="64" idx="0"/>
              </p:cNvCxnSpPr>
              <p:nvPr/>
            </p:nvCxnSpPr>
            <p:spPr>
              <a:xfrm flipH="1">
                <a:off x="6268084" y="3311608"/>
                <a:ext cx="605755" cy="1466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9B79E27-A758-DB42-365A-4DE070037DDB}"/>
                  </a:ext>
                </a:extLst>
              </p:cNvPr>
              <p:cNvCxnSpPr>
                <a:cxnSpLocks/>
                <a:stCxn id="50" idx="5"/>
                <a:endCxn id="66" idx="0"/>
              </p:cNvCxnSpPr>
              <p:nvPr/>
            </p:nvCxnSpPr>
            <p:spPr>
              <a:xfrm>
                <a:off x="7361683" y="3311608"/>
                <a:ext cx="1357946" cy="1466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17FDD0A-90E4-EC13-A77F-752B4287784F}"/>
                  </a:ext>
                </a:extLst>
              </p:cNvPr>
              <p:cNvCxnSpPr>
                <a:cxnSpLocks/>
                <a:stCxn id="54" idx="3"/>
                <a:endCxn id="66" idx="0"/>
              </p:cNvCxnSpPr>
              <p:nvPr/>
            </p:nvCxnSpPr>
            <p:spPr>
              <a:xfrm flipH="1">
                <a:off x="8719628" y="3301651"/>
                <a:ext cx="1040537" cy="1476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D474F1D3-C487-E20E-9D35-E50A7B617748}"/>
                  </a:ext>
                </a:extLst>
              </p:cNvPr>
              <p:cNvCxnSpPr>
                <a:cxnSpLocks/>
                <a:stCxn id="54" idx="5"/>
                <a:endCxn id="67" idx="0"/>
              </p:cNvCxnSpPr>
              <p:nvPr/>
            </p:nvCxnSpPr>
            <p:spPr>
              <a:xfrm>
                <a:off x="10248009" y="3301651"/>
                <a:ext cx="918258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14F36B1-D514-0691-CCC8-A75310E4BA5B}"/>
                  </a:ext>
                </a:extLst>
              </p:cNvPr>
              <p:cNvSpPr/>
              <p:nvPr/>
            </p:nvSpPr>
            <p:spPr>
              <a:xfrm>
                <a:off x="5656781" y="4777682"/>
                <a:ext cx="1222606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611C34-24E5-D68E-046B-BC77A942247E}"/>
                  </a:ext>
                </a:extLst>
              </p:cNvPr>
              <p:cNvSpPr/>
              <p:nvPr/>
            </p:nvSpPr>
            <p:spPr>
              <a:xfrm>
                <a:off x="8177968" y="4777684"/>
                <a:ext cx="1083319" cy="61783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D10E6C2-599E-F64A-CCA0-26B50105CA9B}"/>
                  </a:ext>
                </a:extLst>
              </p:cNvPr>
              <p:cNvSpPr/>
              <p:nvPr/>
            </p:nvSpPr>
            <p:spPr>
              <a:xfrm>
                <a:off x="10415035" y="4777682"/>
                <a:ext cx="150246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000000"/>
                    </a:solidFill>
                    <a:latin typeface="MathJax_Main"/>
                  </a:rPr>
                  <a:t>c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r>
                  <a:rPr lang="en-US" altLang="zh-CN" sz="2800" dirty="0" err="1"/>
                  <a:t>d</a:t>
                </a:r>
                <a:endParaRPr lang="zh-CN" altLang="en-US" sz="2800" dirty="0"/>
              </a:p>
            </p:txBody>
          </p: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08C5D435-F2D0-6056-76F5-79E6F6B5FB66}"/>
              </a:ext>
            </a:extLst>
          </p:cNvPr>
          <p:cNvSpPr txBox="1"/>
          <p:nvPr/>
        </p:nvSpPr>
        <p:spPr>
          <a:xfrm>
            <a:off x="1111118" y="5317716"/>
            <a:ext cx="106525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Apply </a:t>
            </a:r>
            <a:r>
              <a:rPr lang="en-US" altLang="zh-CN" sz="3200" dirty="0">
                <a:solidFill>
                  <a:srgbClr val="FF0000"/>
                </a:solidFill>
              </a:rPr>
              <a:t>associative law </a:t>
            </a:r>
            <a:r>
              <a:rPr lang="en-US" altLang="zh-CN" sz="3200" dirty="0"/>
              <a:t>to </a:t>
            </a:r>
            <a:r>
              <a:rPr lang="en-US" altLang="zh-CN" sz="3200" dirty="0">
                <a:solidFill>
                  <a:srgbClr val="FF0000"/>
                </a:solidFill>
              </a:rPr>
              <a:t>reduce</a:t>
            </a:r>
            <a:r>
              <a:rPr lang="en-US" altLang="zh-CN" sz="3200" dirty="0"/>
              <a:t> the number of nodes (i.e., composition steps): 3 to </a:t>
            </a:r>
            <a:r>
              <a:rPr lang="en-US" altLang="zh-CN" sz="3200" dirty="0">
                <a:solidFill>
                  <a:srgbClr val="FF0000"/>
                </a:solidFill>
              </a:rPr>
              <a:t>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4788D9-A476-2D8F-38A8-6F5B6D1096C4}"/>
              </a:ext>
            </a:extLst>
          </p:cNvPr>
          <p:cNvGrpSpPr/>
          <p:nvPr/>
        </p:nvGrpSpPr>
        <p:grpSpPr>
          <a:xfrm>
            <a:off x="7628481" y="2319259"/>
            <a:ext cx="2793918" cy="2219480"/>
            <a:chOff x="6461255" y="1690688"/>
            <a:chExt cx="5456244" cy="3704833"/>
          </a:xfrm>
        </p:grpSpPr>
        <p:sp>
          <p:nvSpPr>
            <p:cNvPr id="4" name="流程图: 接点 3">
              <a:extLst>
                <a:ext uri="{FF2B5EF4-FFF2-40B4-BE49-F238E27FC236}">
                  <a16:creationId xmlns:a16="http://schemas.microsoft.com/office/drawing/2014/main" id="{12E0AA2D-F98E-1400-A9B6-890C99BE8FED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691610-2E8B-AAFD-5FA2-020A55B338E1}"/>
                </a:ext>
              </a:extLst>
            </p:cNvPr>
            <p:cNvGrpSpPr/>
            <p:nvPr/>
          </p:nvGrpSpPr>
          <p:grpSpPr>
            <a:xfrm>
              <a:off x="6461255" y="2218047"/>
              <a:ext cx="5456244" cy="3177474"/>
              <a:chOff x="6461255" y="2218047"/>
              <a:chExt cx="5456244" cy="3177474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4A84BD7-984C-B167-5131-122C1C5B779C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2D1C7D3-5551-CCC1-764C-E0CF3570A57F}"/>
                  </a:ext>
                </a:extLst>
              </p:cNvPr>
              <p:cNvCxnSpPr>
                <a:cxnSpLocks/>
                <a:stCxn id="4" idx="3"/>
                <a:endCxn id="28" idx="0"/>
              </p:cNvCxnSpPr>
              <p:nvPr/>
            </p:nvCxnSpPr>
            <p:spPr>
              <a:xfrm flipH="1">
                <a:off x="7002915" y="2218047"/>
                <a:ext cx="1228869" cy="8246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D6E0FA6-5A62-8D6B-D1D1-AD16FB2A070E}"/>
                  </a:ext>
                </a:extLst>
              </p:cNvPr>
              <p:cNvCxnSpPr>
                <a:cxnSpLocks/>
                <a:stCxn id="4" idx="5"/>
                <a:endCxn id="11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ECEFC1A7-7831-7204-2655-283B80010A14}"/>
                  </a:ext>
                </a:extLst>
              </p:cNvPr>
              <p:cNvCxnSpPr>
                <a:cxnSpLocks/>
                <a:stCxn id="11" idx="3"/>
                <a:endCxn id="25" idx="0"/>
              </p:cNvCxnSpPr>
              <p:nvPr/>
            </p:nvCxnSpPr>
            <p:spPr>
              <a:xfrm flipH="1">
                <a:off x="8672872" y="3301651"/>
                <a:ext cx="1087293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A466F7B-A326-9358-B03B-35765C9C6571}"/>
                  </a:ext>
                </a:extLst>
              </p:cNvPr>
              <p:cNvCxnSpPr>
                <a:cxnSpLocks/>
                <a:stCxn id="11" idx="5"/>
                <a:endCxn id="31" idx="0"/>
              </p:cNvCxnSpPr>
              <p:nvPr/>
            </p:nvCxnSpPr>
            <p:spPr>
              <a:xfrm>
                <a:off x="10248009" y="3301651"/>
                <a:ext cx="918258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B9B3D8E-9FD6-3CBE-F4C8-49C8B7817B3F}"/>
                  </a:ext>
                </a:extLst>
              </p:cNvPr>
              <p:cNvSpPr/>
              <p:nvPr/>
            </p:nvSpPr>
            <p:spPr>
              <a:xfrm>
                <a:off x="8061569" y="4777682"/>
                <a:ext cx="1222606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AEADB9D-F30C-2C5D-DF18-05DECF6DE89B}"/>
                  </a:ext>
                </a:extLst>
              </p:cNvPr>
              <p:cNvSpPr/>
              <p:nvPr/>
            </p:nvSpPr>
            <p:spPr>
              <a:xfrm>
                <a:off x="6461255" y="3042652"/>
                <a:ext cx="1083319" cy="617839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A1629FE-FF54-2BB8-A354-B09FD9733522}"/>
                  </a:ext>
                </a:extLst>
              </p:cNvPr>
              <p:cNvSpPr/>
              <p:nvPr/>
            </p:nvSpPr>
            <p:spPr>
              <a:xfrm>
                <a:off x="10415035" y="4777682"/>
                <a:ext cx="150246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000000"/>
                    </a:solidFill>
                    <a:latin typeface="MathJax_Main"/>
                  </a:rPr>
                  <a:t>c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r>
                  <a:rPr lang="en-US" altLang="zh-CN" sz="2800" dirty="0" err="1"/>
                  <a:t>d</a:t>
                </a:r>
                <a:endParaRPr lang="zh-CN" alt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666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Empirical Evaluation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227244EF-2F7A-92E4-F1DD-E07E26848BC7}"/>
              </a:ext>
            </a:extLst>
          </p:cNvPr>
          <p:cNvSpPr txBox="1"/>
          <p:nvPr/>
        </p:nvSpPr>
        <p:spPr>
          <a:xfrm>
            <a:off x="1056861" y="1436693"/>
            <a:ext cx="1029693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Lisa</a:t>
            </a:r>
            <a:r>
              <a:rPr lang="en-US" sz="3600" dirty="0"/>
              <a:t>: </a:t>
            </a:r>
            <a:r>
              <a:rPr lang="en-US" sz="2800" b="1" dirty="0"/>
              <a:t>Spot</a:t>
            </a:r>
            <a:r>
              <a:rPr lang="en-US" sz="2800" dirty="0"/>
              <a:t>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Lisa</a:t>
            </a:r>
            <a:r>
              <a:rPr lang="en-US" sz="2800" dirty="0"/>
              <a:t>-Explicit</a:t>
            </a:r>
          </a:p>
          <a:p>
            <a:r>
              <a:rPr lang="en-US" sz="3600" b="1" dirty="0"/>
              <a:t>Lydia</a:t>
            </a:r>
            <a:r>
              <a:rPr lang="en-US" sz="3600" dirty="0"/>
              <a:t>: </a:t>
            </a:r>
            <a:r>
              <a:rPr lang="en-US" sz="2800" b="1" dirty="0"/>
              <a:t>Mona</a:t>
            </a:r>
            <a:r>
              <a:rPr lang="en-US" sz="2800" dirty="0"/>
              <a:t>-based</a:t>
            </a:r>
          </a:p>
          <a:p>
            <a:endParaRPr lang="en-US" sz="2400" dirty="0"/>
          </a:p>
          <a:p>
            <a:r>
              <a:rPr lang="en-US" sz="3600" b="1" dirty="0"/>
              <a:t>Lisa2: </a:t>
            </a:r>
            <a:r>
              <a:rPr lang="en-US" sz="2800" b="1" dirty="0"/>
              <a:t>Spot</a:t>
            </a:r>
            <a:r>
              <a:rPr lang="en-US" sz="2800" dirty="0"/>
              <a:t>-based</a:t>
            </a:r>
            <a:r>
              <a:rPr lang="en-US" sz="2800" b="1" dirty="0"/>
              <a:t> </a:t>
            </a:r>
            <a:r>
              <a:rPr lang="en-US" sz="2800" dirty="0"/>
              <a:t>or </a:t>
            </a:r>
            <a:r>
              <a:rPr lang="en-US" sz="2800" b="1" dirty="0"/>
              <a:t>Mona</a:t>
            </a:r>
            <a:r>
              <a:rPr lang="en-US" sz="2800" dirty="0"/>
              <a:t>-based 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Lisa2</a:t>
            </a:r>
            <a:r>
              <a:rPr lang="en-US" sz="2800" dirty="0"/>
              <a:t>-Spot</a:t>
            </a:r>
            <a:r>
              <a:rPr lang="en-US" sz="2800" b="1" dirty="0"/>
              <a:t> </a:t>
            </a:r>
            <a:r>
              <a:rPr lang="en-US" sz="2800" dirty="0"/>
              <a:t>vs.</a:t>
            </a:r>
            <a:r>
              <a:rPr lang="en-US" sz="2800" b="1" dirty="0"/>
              <a:t> Lisa</a:t>
            </a:r>
            <a:r>
              <a:rPr lang="en-US" sz="2800" dirty="0"/>
              <a:t> and </a:t>
            </a:r>
            <a:r>
              <a:rPr lang="en-US" sz="2800" b="1" dirty="0"/>
              <a:t>Lisa</a:t>
            </a:r>
            <a:r>
              <a:rPr lang="en-US" sz="2800" dirty="0"/>
              <a:t>-Explicit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/>
              <a:t>Lisa2</a:t>
            </a:r>
            <a:r>
              <a:rPr lang="en-US" sz="2800" dirty="0"/>
              <a:t>-Mona vs. </a:t>
            </a:r>
            <a:r>
              <a:rPr lang="en-US" sz="2800" b="1" dirty="0"/>
              <a:t>Lydia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3600" dirty="0"/>
              <a:t>Benchmarks: </a:t>
            </a:r>
            <a:r>
              <a:rPr lang="en-US" sz="2800" b="1" dirty="0" err="1"/>
              <a:t>LTLf</a:t>
            </a:r>
            <a:r>
              <a:rPr lang="en-US" sz="2800" b="1" dirty="0"/>
              <a:t> track </a:t>
            </a:r>
            <a:r>
              <a:rPr lang="en-US" sz="2800" dirty="0"/>
              <a:t>from SYNTCOMP 2023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Random + Structured (Counter, </a:t>
            </a:r>
            <a:r>
              <a:rPr lang="en-US" altLang="zh-CN" sz="2800" dirty="0"/>
              <a:t>Counters</a:t>
            </a:r>
            <a:r>
              <a:rPr lang="en-US" sz="2800" dirty="0"/>
              <a:t>, Nim)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2800" dirty="0"/>
              <a:t>4 </a:t>
            </a:r>
            <a:r>
              <a:rPr lang="en-US" altLang="zh-CN" sz="2800" dirty="0" err="1"/>
              <a:t>hrs</a:t>
            </a:r>
            <a:r>
              <a:rPr lang="en-US" altLang="zh-CN" sz="2800" dirty="0"/>
              <a:t> timeout</a:t>
            </a:r>
          </a:p>
        </p:txBody>
      </p:sp>
    </p:spTree>
    <p:extLst>
      <p:ext uri="{BB962C8B-B14F-4D97-AF65-F5344CB8AC3E}">
        <p14:creationId xmlns:p14="http://schemas.microsoft.com/office/powerpoint/2010/main" val="324186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Cactus plot: All benchmarks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12</a:t>
            </a:fld>
            <a:endParaRPr 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D68435-8C06-CFCE-BD79-DA6D0E7BE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1285230"/>
            <a:ext cx="6570130" cy="50711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E938D0B-7FE3-E897-4094-84FFB4A1B531}"/>
              </a:ext>
            </a:extLst>
          </p:cNvPr>
          <p:cNvSpPr txBox="1"/>
          <p:nvPr/>
        </p:nvSpPr>
        <p:spPr>
          <a:xfrm>
            <a:off x="990601" y="1965605"/>
            <a:ext cx="4105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Lisa2</a:t>
            </a:r>
            <a:r>
              <a:rPr lang="en-US" altLang="zh-CN" sz="2800" dirty="0"/>
              <a:t>-Mona: </a:t>
            </a:r>
            <a:r>
              <a:rPr lang="en-US" altLang="zh-CN" sz="2800" b="1" dirty="0"/>
              <a:t>most</a:t>
            </a:r>
            <a:r>
              <a:rPr lang="en-US" altLang="zh-CN" sz="2800" dirty="0"/>
              <a:t> benchmarks with </a:t>
            </a:r>
            <a:r>
              <a:rPr lang="en-US" altLang="zh-CN" sz="2800" b="1" dirty="0"/>
              <a:t>least</a:t>
            </a:r>
            <a:r>
              <a:rPr lang="en-US" altLang="zh-CN" sz="2800" dirty="0"/>
              <a:t> runtime</a:t>
            </a:r>
          </a:p>
          <a:p>
            <a:endParaRPr lang="en-US" altLang="zh-CN" sz="2800" dirty="0"/>
          </a:p>
          <a:p>
            <a:r>
              <a:rPr lang="en-US" altLang="zh-CN" sz="2800" b="1" dirty="0"/>
              <a:t>Lisa2</a:t>
            </a:r>
            <a:r>
              <a:rPr lang="en-US" altLang="zh-CN" sz="2800" dirty="0"/>
              <a:t>-Spot: </a:t>
            </a:r>
            <a:r>
              <a:rPr lang="en-US" altLang="zh-CN" sz="2800" b="1" dirty="0"/>
              <a:t>better</a:t>
            </a:r>
            <a:r>
              <a:rPr lang="en-US" altLang="zh-CN" sz="2800" dirty="0"/>
              <a:t> than </a:t>
            </a:r>
            <a:r>
              <a:rPr lang="en-US" altLang="zh-CN" sz="2800" b="1" dirty="0"/>
              <a:t>Lisa</a:t>
            </a:r>
            <a:r>
              <a:rPr lang="en-US" altLang="zh-CN" sz="2800" dirty="0"/>
              <a:t>-Explicit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3614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Cactus plot: structured benchmarks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13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FA7E88-8F2A-6C4A-FEC7-8452FC0F5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54" y="1400176"/>
            <a:ext cx="6432193" cy="49561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A338A38-474B-6E50-BCB5-73AF5E34248A}"/>
              </a:ext>
            </a:extLst>
          </p:cNvPr>
          <p:cNvSpPr txBox="1"/>
          <p:nvPr/>
        </p:nvSpPr>
        <p:spPr>
          <a:xfrm>
            <a:off x="914400" y="2162022"/>
            <a:ext cx="410527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Lisa2</a:t>
            </a:r>
            <a:r>
              <a:rPr lang="en-US" altLang="zh-CN" sz="2800" dirty="0"/>
              <a:t>-Spot solves </a:t>
            </a:r>
            <a:r>
              <a:rPr lang="en-US" altLang="zh-CN" sz="2800" b="1" dirty="0"/>
              <a:t>most structured</a:t>
            </a:r>
            <a:r>
              <a:rPr lang="en-US" altLang="zh-CN" sz="2800" dirty="0"/>
              <a:t> benchmarks </a:t>
            </a:r>
            <a:endParaRPr lang="zh-CN" altLang="en-US" sz="2800" dirty="0"/>
          </a:p>
          <a:p>
            <a:endParaRPr lang="en-US" altLang="zh-CN" sz="3200" dirty="0"/>
          </a:p>
          <a:p>
            <a:r>
              <a:rPr lang="en-US" altLang="zh-CN" sz="2800" b="1" dirty="0"/>
              <a:t>Lisa2 </a:t>
            </a:r>
            <a:r>
              <a:rPr lang="en-US" altLang="zh-CN" sz="2800" dirty="0"/>
              <a:t>is</a:t>
            </a:r>
            <a:r>
              <a:rPr lang="en-US" altLang="zh-CN" sz="2800" b="1" dirty="0"/>
              <a:t> better</a:t>
            </a:r>
            <a:r>
              <a:rPr lang="en-US" altLang="zh-CN" sz="2800" dirty="0"/>
              <a:t> than both </a:t>
            </a:r>
            <a:r>
              <a:rPr lang="en-US" altLang="zh-CN" sz="2800" b="1" dirty="0"/>
              <a:t>Lisa</a:t>
            </a:r>
            <a:r>
              <a:rPr lang="en-US" altLang="zh-CN" sz="2800" dirty="0"/>
              <a:t> and </a:t>
            </a:r>
            <a:r>
              <a:rPr lang="en-US" altLang="zh-CN" sz="2800" b="1" dirty="0"/>
              <a:t>Lydia</a:t>
            </a:r>
          </a:p>
          <a:p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798343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9925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Comparison on challenging Nim benchmarks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14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91FD9-2BFE-CC36-5B44-4B5068DB1129}"/>
              </a:ext>
            </a:extLst>
          </p:cNvPr>
          <p:cNvSpPr txBox="1"/>
          <p:nvPr/>
        </p:nvSpPr>
        <p:spPr>
          <a:xfrm>
            <a:off x="1097436" y="1690688"/>
            <a:ext cx="4286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Lisa2: </a:t>
            </a:r>
            <a:r>
              <a:rPr lang="en-US" altLang="zh-CN" sz="2800" dirty="0"/>
              <a:t>more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significant</a:t>
            </a:r>
            <a:r>
              <a:rPr lang="en-US" altLang="zh-CN" sz="2800" b="1" dirty="0"/>
              <a:t> </a:t>
            </a:r>
            <a:r>
              <a:rPr lang="en-US" altLang="zh-CN" sz="2800" dirty="0"/>
              <a:t>on </a:t>
            </a:r>
            <a:r>
              <a:rPr lang="en-US" altLang="zh-CN" sz="2800" b="1" dirty="0"/>
              <a:t>most challenging </a:t>
            </a:r>
            <a:r>
              <a:rPr lang="en-US" altLang="zh-CN" sz="2800" dirty="0"/>
              <a:t>class</a:t>
            </a:r>
          </a:p>
          <a:p>
            <a:endParaRPr lang="en-US" altLang="zh-CN" sz="2800" b="1" dirty="0"/>
          </a:p>
          <a:p>
            <a:r>
              <a:rPr lang="en-US" altLang="zh-CN" sz="2800" dirty="0"/>
              <a:t>Up to </a:t>
            </a:r>
            <a:r>
              <a:rPr lang="en-US" altLang="zh-CN" sz="2800" b="1" dirty="0">
                <a:solidFill>
                  <a:srgbClr val="FF0000"/>
                </a:solidFill>
              </a:rPr>
              <a:t>8000x</a:t>
            </a:r>
            <a:r>
              <a:rPr lang="en-US" altLang="zh-CN" sz="2800" b="1" dirty="0"/>
              <a:t> speedup</a:t>
            </a:r>
          </a:p>
          <a:p>
            <a:endParaRPr lang="en-US" altLang="zh-CN" sz="2800" b="1" dirty="0"/>
          </a:p>
          <a:p>
            <a:r>
              <a:rPr lang="en-US" altLang="zh-CN" sz="2800" b="1" dirty="0"/>
              <a:t>Lisa/Lydia </a:t>
            </a:r>
            <a:r>
              <a:rPr lang="en-US" altLang="zh-CN" sz="2800" dirty="0"/>
              <a:t>failure</a:t>
            </a:r>
            <a:r>
              <a:rPr lang="en-US" altLang="zh-CN" sz="2800" b="1" dirty="0"/>
              <a:t>: Large </a:t>
            </a:r>
            <a:r>
              <a:rPr lang="en-US" altLang="zh-CN" sz="2800" dirty="0"/>
              <a:t>intermediate DFAs but</a:t>
            </a:r>
            <a:r>
              <a:rPr lang="en-US" altLang="zh-CN" sz="2800" b="1" dirty="0"/>
              <a:t> small </a:t>
            </a:r>
            <a:r>
              <a:rPr lang="en-US" altLang="zh-CN" sz="2800" dirty="0"/>
              <a:t>final DFA;</a:t>
            </a:r>
          </a:p>
          <a:p>
            <a:r>
              <a:rPr lang="en-US" altLang="zh-CN" sz="2800" dirty="0"/>
              <a:t>ours is more balanced</a:t>
            </a:r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562B55E7-3CBC-687F-ED59-EA0DC1B60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27" y="1603958"/>
            <a:ext cx="6297343" cy="45746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DA9AF3B-C181-DA47-D87A-2A7A8D1AA5BA}"/>
              </a:ext>
            </a:extLst>
          </p:cNvPr>
          <p:cNvSpPr/>
          <p:nvPr/>
        </p:nvSpPr>
        <p:spPr>
          <a:xfrm>
            <a:off x="6514353" y="4518211"/>
            <a:ext cx="2647576" cy="197223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45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Effect of formula transformation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15</a:t>
            </a:fld>
            <a:endParaRPr 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BE982C-623F-8D63-DD60-38AFB865E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14" y="1708269"/>
            <a:ext cx="8226886" cy="464808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909C526-81C1-DDCF-F04F-581EB16A84B2}"/>
              </a:ext>
            </a:extLst>
          </p:cNvPr>
          <p:cNvSpPr/>
          <p:nvPr/>
        </p:nvSpPr>
        <p:spPr>
          <a:xfrm>
            <a:off x="6442635" y="3429000"/>
            <a:ext cx="513978" cy="709811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1D4930-3466-9045-9518-0C0851AA7DC5}"/>
              </a:ext>
            </a:extLst>
          </p:cNvPr>
          <p:cNvSpPr txBox="1"/>
          <p:nvPr/>
        </p:nvSpPr>
        <p:spPr>
          <a:xfrm>
            <a:off x="383713" y="1912957"/>
            <a:ext cx="3581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Lisa2</a:t>
            </a:r>
            <a:r>
              <a:rPr lang="en-US" altLang="zh-CN" sz="2800" dirty="0"/>
              <a:t>-Mona: </a:t>
            </a:r>
          </a:p>
          <a:p>
            <a:r>
              <a:rPr lang="en-US" altLang="zh-CN" sz="2800" dirty="0"/>
              <a:t>transformation can improve performance but </a:t>
            </a:r>
            <a:r>
              <a:rPr lang="en-US" altLang="zh-CN" sz="2800" b="1" dirty="0"/>
              <a:t>not stable</a:t>
            </a:r>
          </a:p>
          <a:p>
            <a:endParaRPr lang="en-US" altLang="zh-CN" sz="2800" dirty="0"/>
          </a:p>
          <a:p>
            <a:r>
              <a:rPr lang="en-US" altLang="zh-CN" sz="2800" dirty="0"/>
              <a:t>Hard to predict because of </a:t>
            </a:r>
            <a:r>
              <a:rPr lang="en-US" altLang="zh-CN" sz="2800" b="1" dirty="0"/>
              <a:t>new formulas created</a:t>
            </a:r>
            <a:endParaRPr lang="zh-CN" altLang="en-US" sz="2800" b="1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797C0E-6DA9-5A8D-6B87-1DC16B548028}"/>
              </a:ext>
            </a:extLst>
          </p:cNvPr>
          <p:cNvSpPr/>
          <p:nvPr/>
        </p:nvSpPr>
        <p:spPr>
          <a:xfrm>
            <a:off x="7990541" y="4600575"/>
            <a:ext cx="472142" cy="709811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7EF853-3F31-B7F5-7967-09BC6A992114}"/>
              </a:ext>
            </a:extLst>
          </p:cNvPr>
          <p:cNvSpPr txBox="1"/>
          <p:nvPr/>
        </p:nvSpPr>
        <p:spPr>
          <a:xfrm>
            <a:off x="6617752" y="3063875"/>
            <a:ext cx="1464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Worse</a:t>
            </a:r>
            <a:endParaRPr lang="zh-CN" altLang="en-US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9308CA-BD8C-922F-23D6-C73C69FFABB4}"/>
              </a:ext>
            </a:extLst>
          </p:cNvPr>
          <p:cNvSpPr txBox="1"/>
          <p:nvPr/>
        </p:nvSpPr>
        <p:spPr>
          <a:xfrm>
            <a:off x="7743825" y="4103291"/>
            <a:ext cx="1197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Better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76549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234" y="1589741"/>
            <a:ext cx="10397565" cy="522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500" b="1" dirty="0">
                <a:latin typeface="+mn-ea"/>
              </a:rPr>
              <a:t>Three optimizations in decomposition</a:t>
            </a:r>
            <a:endParaRPr lang="en-US" altLang="zh-CN" sz="3500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sz="3500" b="1" dirty="0">
                <a:latin typeface="+mn-ea"/>
              </a:rPr>
              <a:t>Lisa2</a:t>
            </a:r>
            <a:r>
              <a:rPr lang="en-US" altLang="zh-CN" sz="3500" dirty="0">
                <a:latin typeface="+mn-ea"/>
              </a:rPr>
              <a:t> improves significantly over state of the arts</a:t>
            </a:r>
          </a:p>
          <a:p>
            <a:r>
              <a:rPr lang="en-US" altLang="zh-CN" sz="3300" dirty="0"/>
              <a:t> </a:t>
            </a:r>
            <a:r>
              <a:rPr lang="en-US" altLang="zh-CN" sz="3000" dirty="0"/>
              <a:t>Available at https://github.com/suguman-lab/lisa2</a:t>
            </a:r>
            <a:endParaRPr lang="en-US" altLang="zh-CN" sz="3000" dirty="0">
              <a:latin typeface="+mn-ea"/>
            </a:endParaRPr>
          </a:p>
          <a:p>
            <a:pPr marL="0" indent="0">
              <a:buNone/>
            </a:pPr>
            <a:endParaRPr lang="en-US" altLang="zh-CN" sz="3200" dirty="0">
              <a:latin typeface="+mn-ea"/>
            </a:endParaRPr>
          </a:p>
          <a:p>
            <a:pPr marL="0" indent="0">
              <a:buNone/>
            </a:pPr>
            <a:r>
              <a:rPr lang="en-US" altLang="zh-CN" sz="35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Open problems</a:t>
            </a:r>
            <a:r>
              <a:rPr lang="en-US" altLang="zh-CN" sz="3500" dirty="0">
                <a:latin typeface="+mn-ea"/>
              </a:rPr>
              <a:t>:</a:t>
            </a:r>
          </a:p>
          <a:p>
            <a:r>
              <a:rPr lang="en-US" altLang="zh-CN" sz="3000" dirty="0">
                <a:latin typeface="+mn-ea"/>
              </a:rPr>
              <a:t>Can we dynamically construct DAG during composition?</a:t>
            </a:r>
          </a:p>
          <a:p>
            <a:endParaRPr lang="en-US" altLang="zh-CN" dirty="0">
              <a:latin typeface="+mn-e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2FAFA-5F7E-4C2F-8C18-F91AEC86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C86DC3-4731-6AD7-3F72-A1A9B842A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364" y="100669"/>
            <a:ext cx="2302390" cy="2302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C096B-D361-C8BE-2B1C-AA131BDD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Conclusion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A6691D-3781-B338-2792-6C823C27153E}"/>
              </a:ext>
            </a:extLst>
          </p:cNvPr>
          <p:cNvSpPr txBox="1"/>
          <p:nvPr/>
        </p:nvSpPr>
        <p:spPr>
          <a:xfrm>
            <a:off x="10142795" y="2235126"/>
            <a:ext cx="1738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Find </a:t>
            </a:r>
            <a:r>
              <a:rPr lang="en-US" altLang="zh-CN" sz="1800" b="1" dirty="0"/>
              <a:t>Lisa2</a:t>
            </a:r>
            <a:r>
              <a:rPr lang="en-US" altLang="zh-CN" sz="1800" dirty="0"/>
              <a:t>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331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8AA872-A32F-5D32-97F3-2B8AB4D4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+mn-ea"/>
              </a:rPr>
              <a:t>Backup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2FAFA-5F7E-4C2F-8C18-F91AEC86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1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Current compositional conversion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18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31F0F-1E1D-0753-CC14-4D6EB03677DB}"/>
              </a:ext>
            </a:extLst>
          </p:cNvPr>
          <p:cNvSpPr txBox="1"/>
          <p:nvPr/>
        </p:nvSpPr>
        <p:spPr>
          <a:xfrm>
            <a:off x="872883" y="3068890"/>
            <a:ext cx="207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400" dirty="0"/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800" dirty="0"/>
              <a:t>)</a:t>
            </a:r>
            <a:r>
              <a:rPr lang="en-US" altLang="zh-CN" sz="2400" dirty="0"/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zh-CN" altLang="en-US" sz="2400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9844A2-EB0A-B9D2-0322-7B4B0632CA8D}"/>
              </a:ext>
            </a:extLst>
          </p:cNvPr>
          <p:cNvGrpSpPr/>
          <p:nvPr/>
        </p:nvGrpSpPr>
        <p:grpSpPr>
          <a:xfrm>
            <a:off x="4262794" y="2220214"/>
            <a:ext cx="3001979" cy="2407173"/>
            <a:chOff x="6096000" y="1690688"/>
            <a:chExt cx="5862566" cy="401813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E3C866-ED73-40FD-7AFE-F173E4698AF2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4AD1370-8A95-54D2-FD84-43A28988158D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746AAC-44BD-AA13-9294-3A7998D45168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2E733650-1EA8-E3CE-F4FD-A1BFF9F63747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2D5B2F2-BBE5-7366-7163-531D6AF509B6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C440DDA-CBD7-F755-7BA5-2F82338886E2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0D61919D-476C-C3FC-FF61-16AB9256EE92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AFB9E6BA-8395-7A12-9E9B-C680FBB2B3B6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A3E672A-C20E-9D0F-E6DE-1FAAA362CFD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E628364-665F-8895-88B7-66D2517A6ADA}"/>
                  </a:ext>
                </a:extLst>
              </p:cNvPr>
              <p:cNvCxnSpPr>
                <a:cxnSpLocks/>
                <a:stCxn id="11" idx="5"/>
                <a:endCxn id="20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2F284B3-0B40-C16F-809F-99D94313F276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2CE194A-D662-2600-C76D-B6E4B068B4B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BECEED7-28EE-6A75-7549-A5496CBCF67E}"/>
                  </a:ext>
                </a:extLst>
              </p:cNvPr>
              <p:cNvCxnSpPr>
                <a:cxnSpLocks/>
                <a:stCxn id="12" idx="3"/>
                <a:endCxn id="31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D5275D-CE0E-7712-A909-EE97B4A713EE}"/>
                  </a:ext>
                </a:extLst>
              </p:cNvPr>
              <p:cNvCxnSpPr>
                <a:cxnSpLocks/>
                <a:stCxn id="12" idx="5"/>
                <a:endCxn id="32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64F3D46-240A-7298-176A-703412384257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F57CAD0-E3E0-BC9A-D12E-E2F4B20C9387}"/>
                  </a:ext>
                </a:extLst>
              </p:cNvPr>
              <p:cNvCxnSpPr>
                <a:cxnSpLocks/>
                <a:stCxn id="19" idx="4"/>
                <a:endCxn id="39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A253BDF-7038-5419-EBD8-C32D888B80E6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96AF1E-C788-FA7D-DD90-A5E21CA4DEA6}"/>
                  </a:ext>
                </a:extLst>
              </p:cNvPr>
              <p:cNvCxnSpPr>
                <a:cxnSpLocks/>
                <a:stCxn id="20" idx="4"/>
                <a:endCxn id="43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D60DC0-A637-D328-09A1-06FAEDA9F21D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18DBA81-D3DF-DE46-AB4E-AB5928895A69}"/>
                  </a:ext>
                </a:extLst>
              </p:cNvPr>
              <p:cNvCxnSpPr>
                <a:cxnSpLocks/>
                <a:stCxn id="31" idx="4"/>
                <a:endCxn id="47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0F22594-4D14-6DDC-5A36-C1D69E0EDF9D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C6EC005-74FB-8C86-C860-3741FAD1294C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DB17DED-763A-49A8-25E9-585B49C1056A}"/>
                  </a:ext>
                </a:extLst>
              </p:cNvPr>
              <p:cNvCxnSpPr>
                <a:cxnSpLocks/>
                <a:stCxn id="32" idx="3"/>
                <a:endCxn id="51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EF517E1-22E5-CC47-1148-421AB17309D4}"/>
                  </a:ext>
                </a:extLst>
              </p:cNvPr>
              <p:cNvCxnSpPr>
                <a:cxnSpLocks/>
                <a:stCxn id="32" idx="5"/>
                <a:endCxn id="52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箭头: 下 60">
            <a:extLst>
              <a:ext uri="{FF2B5EF4-FFF2-40B4-BE49-F238E27FC236}">
                <a16:creationId xmlns:a16="http://schemas.microsoft.com/office/drawing/2014/main" id="{9F997E28-192F-26B3-879C-88DB2EEB348C}"/>
              </a:ext>
            </a:extLst>
          </p:cNvPr>
          <p:cNvSpPr/>
          <p:nvPr/>
        </p:nvSpPr>
        <p:spPr>
          <a:xfrm rot="16200000">
            <a:off x="3326656" y="3154201"/>
            <a:ext cx="356333" cy="895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F059581-57A2-A7E8-E273-06BA02F7BB0E}"/>
              </a:ext>
            </a:extLst>
          </p:cNvPr>
          <p:cNvSpPr/>
          <p:nvPr/>
        </p:nvSpPr>
        <p:spPr>
          <a:xfrm rot="16200000">
            <a:off x="7687454" y="3153185"/>
            <a:ext cx="356333" cy="895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68801C0-1195-F288-6CCE-D0D43E727103}"/>
              </a:ext>
            </a:extLst>
          </p:cNvPr>
          <p:cNvGrpSpPr/>
          <p:nvPr/>
        </p:nvGrpSpPr>
        <p:grpSpPr>
          <a:xfrm>
            <a:off x="8675986" y="2647784"/>
            <a:ext cx="2497419" cy="2117905"/>
            <a:chOff x="8836626" y="2956705"/>
            <a:chExt cx="2497419" cy="2117905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627FF180-D3B7-BE11-C135-27DB5956374C}"/>
                </a:ext>
              </a:extLst>
            </p:cNvPr>
            <p:cNvSpPr/>
            <p:nvPr/>
          </p:nvSpPr>
          <p:spPr>
            <a:xfrm>
              <a:off x="9094573" y="3662478"/>
              <a:ext cx="457200" cy="4572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5D0F95D1-E466-3A40-4161-350856ADBD57}"/>
                </a:ext>
              </a:extLst>
            </p:cNvPr>
            <p:cNvSpPr/>
            <p:nvPr/>
          </p:nvSpPr>
          <p:spPr>
            <a:xfrm>
              <a:off x="10394618" y="2956705"/>
              <a:ext cx="457200" cy="4572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圆: 空心 17">
              <a:extLst>
                <a:ext uri="{FF2B5EF4-FFF2-40B4-BE49-F238E27FC236}">
                  <a16:creationId xmlns:a16="http://schemas.microsoft.com/office/drawing/2014/main" id="{1DFB0D4D-FB9D-3266-6F71-9B358AA35F67}"/>
                </a:ext>
              </a:extLst>
            </p:cNvPr>
            <p:cNvSpPr/>
            <p:nvPr/>
          </p:nvSpPr>
          <p:spPr>
            <a:xfrm>
              <a:off x="9700056" y="4617410"/>
              <a:ext cx="482227" cy="457200"/>
            </a:xfrm>
            <a:prstGeom prst="donu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: 空心 20">
              <a:extLst>
                <a:ext uri="{FF2B5EF4-FFF2-40B4-BE49-F238E27FC236}">
                  <a16:creationId xmlns:a16="http://schemas.microsoft.com/office/drawing/2014/main" id="{AD2F5412-C8CC-A606-1D91-915260CD20ED}"/>
                </a:ext>
              </a:extLst>
            </p:cNvPr>
            <p:cNvSpPr/>
            <p:nvPr/>
          </p:nvSpPr>
          <p:spPr>
            <a:xfrm>
              <a:off x="10851818" y="4048578"/>
              <a:ext cx="482227" cy="457200"/>
            </a:xfrm>
            <a:prstGeom prst="donu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58F933C-CB94-88D0-AF03-0579F9C350D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8836626" y="3891078"/>
              <a:ext cx="2579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CA09C56-83E9-3A51-C9F2-7723108AA4E7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9484818" y="3185305"/>
              <a:ext cx="909800" cy="544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918D247-3CCB-BAE3-2C58-F24A06DC44CB}"/>
                </a:ext>
              </a:extLst>
            </p:cNvPr>
            <p:cNvCxnSpPr>
              <a:cxnSpLocks/>
              <a:stCxn id="10" idx="5"/>
              <a:endCxn id="21" idx="0"/>
            </p:cNvCxnSpPr>
            <p:nvPr/>
          </p:nvCxnSpPr>
          <p:spPr>
            <a:xfrm>
              <a:off x="10784863" y="3346950"/>
              <a:ext cx="308069" cy="70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BDA6A4D-D2D9-3D76-3B50-3CA77EF4A2E1}"/>
                </a:ext>
              </a:extLst>
            </p:cNvPr>
            <p:cNvCxnSpPr>
              <a:cxnSpLocks/>
              <a:stCxn id="9" idx="6"/>
              <a:endCxn id="21" idx="1"/>
            </p:cNvCxnSpPr>
            <p:nvPr/>
          </p:nvCxnSpPr>
          <p:spPr>
            <a:xfrm>
              <a:off x="9551773" y="3891078"/>
              <a:ext cx="1370666" cy="22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290759D-6EA9-541D-16C1-2E72A634FAEF}"/>
                </a:ext>
              </a:extLst>
            </p:cNvPr>
            <p:cNvCxnSpPr>
              <a:cxnSpLocks/>
              <a:stCxn id="9" idx="5"/>
              <a:endCxn id="18" idx="1"/>
            </p:cNvCxnSpPr>
            <p:nvPr/>
          </p:nvCxnSpPr>
          <p:spPr>
            <a:xfrm>
              <a:off x="9484818" y="4052723"/>
              <a:ext cx="285859" cy="6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B44B9B2-FB44-96EA-6BB5-E7AD75D577BF}"/>
                </a:ext>
              </a:extLst>
            </p:cNvPr>
            <p:cNvCxnSpPr>
              <a:cxnSpLocks/>
              <a:stCxn id="18" idx="7"/>
              <a:endCxn id="21" idx="3"/>
            </p:cNvCxnSpPr>
            <p:nvPr/>
          </p:nvCxnSpPr>
          <p:spPr>
            <a:xfrm flipV="1">
              <a:off x="10111662" y="4438823"/>
              <a:ext cx="810777" cy="245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曲线 62">
              <a:extLst>
                <a:ext uri="{FF2B5EF4-FFF2-40B4-BE49-F238E27FC236}">
                  <a16:creationId xmlns:a16="http://schemas.microsoft.com/office/drawing/2014/main" id="{DA21C5E5-4392-590E-F788-CF53B6FF32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101779" y="4227750"/>
              <a:ext cx="323290" cy="12700"/>
            </a:xfrm>
            <a:prstGeom prst="curvedConnector5">
              <a:avLst>
                <a:gd name="adj1" fmla="val -24845"/>
                <a:gd name="adj2" fmla="val 2705858"/>
                <a:gd name="adj3" fmla="val 1172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89FE200C-8A31-7884-ADD4-289059E1514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6200000" flipH="1">
              <a:off x="10590433" y="2894800"/>
              <a:ext cx="103366" cy="361086"/>
            </a:xfrm>
            <a:prstGeom prst="curvedConnector4">
              <a:avLst>
                <a:gd name="adj1" fmla="val -285931"/>
                <a:gd name="adj2" fmla="val 14400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曲线 71">
              <a:extLst>
                <a:ext uri="{FF2B5EF4-FFF2-40B4-BE49-F238E27FC236}">
                  <a16:creationId xmlns:a16="http://schemas.microsoft.com/office/drawing/2014/main" id="{BF4B8AFB-9E8B-09BF-CCCD-E7522FDBBA62}"/>
                </a:ext>
              </a:extLst>
            </p:cNvPr>
            <p:cNvCxnSpPr>
              <a:cxnSpLocks/>
              <a:stCxn id="18" idx="3"/>
              <a:endCxn id="18" idx="5"/>
            </p:cNvCxnSpPr>
            <p:nvPr/>
          </p:nvCxnSpPr>
          <p:spPr>
            <a:xfrm rot="16200000" flipH="1">
              <a:off x="9941169" y="4837162"/>
              <a:ext cx="12700" cy="340985"/>
            </a:xfrm>
            <a:prstGeom prst="curvedConnector3">
              <a:avLst>
                <a:gd name="adj1" fmla="val 23272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E1E5AF32-79A7-0682-35E6-06861122B8DF}"/>
              </a:ext>
            </a:extLst>
          </p:cNvPr>
          <p:cNvSpPr/>
          <p:nvPr/>
        </p:nvSpPr>
        <p:spPr>
          <a:xfrm rot="5400000">
            <a:off x="2875980" y="3281260"/>
            <a:ext cx="461666" cy="36081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B630B93-E2B8-7D24-DB7F-B19FC7E5BFF4}"/>
              </a:ext>
            </a:extLst>
          </p:cNvPr>
          <p:cNvSpPr txBox="1"/>
          <p:nvPr/>
        </p:nvSpPr>
        <p:spPr>
          <a:xfrm>
            <a:off x="1641935" y="532890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Decompose</a:t>
            </a:r>
            <a:endParaRPr lang="zh-CN" altLang="en-US" sz="2400" b="1" dirty="0"/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42D3453C-2AAA-19EF-35B7-8056ABE343AC}"/>
              </a:ext>
            </a:extLst>
          </p:cNvPr>
          <p:cNvSpPr/>
          <p:nvPr/>
        </p:nvSpPr>
        <p:spPr>
          <a:xfrm rot="5400000">
            <a:off x="8210320" y="3281260"/>
            <a:ext cx="461666" cy="36081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31E1FC5-4EA2-F03E-7FF2-2D9B4B09D477}"/>
              </a:ext>
            </a:extLst>
          </p:cNvPr>
          <p:cNvSpPr txBox="1"/>
          <p:nvPr/>
        </p:nvSpPr>
        <p:spPr>
          <a:xfrm>
            <a:off x="6843035" y="5364464"/>
            <a:ext cx="3608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Composition phase:</a:t>
            </a:r>
          </a:p>
          <a:p>
            <a:r>
              <a:rPr lang="en-US" altLang="zh-CN" sz="2400" b="1" dirty="0"/>
              <a:t>Leaves to root traversal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5390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Current compositional conversion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19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31F0F-1E1D-0753-CC14-4D6EB03677DB}"/>
              </a:ext>
            </a:extLst>
          </p:cNvPr>
          <p:cNvSpPr txBox="1"/>
          <p:nvPr/>
        </p:nvSpPr>
        <p:spPr>
          <a:xfrm>
            <a:off x="872883" y="3068890"/>
            <a:ext cx="207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400" dirty="0"/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800" dirty="0"/>
              <a:t>)</a:t>
            </a:r>
            <a:r>
              <a:rPr lang="en-US" altLang="zh-CN" sz="2400" dirty="0"/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zh-CN" altLang="en-US" sz="2400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9844A2-EB0A-B9D2-0322-7B4B0632CA8D}"/>
              </a:ext>
            </a:extLst>
          </p:cNvPr>
          <p:cNvGrpSpPr/>
          <p:nvPr/>
        </p:nvGrpSpPr>
        <p:grpSpPr>
          <a:xfrm>
            <a:off x="4262794" y="2220214"/>
            <a:ext cx="3001979" cy="2407173"/>
            <a:chOff x="6096000" y="1690688"/>
            <a:chExt cx="5862566" cy="401813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E3C866-ED73-40FD-7AFE-F173E4698AF2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4AD1370-8A95-54D2-FD84-43A28988158D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746AAC-44BD-AA13-9294-3A7998D45168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2E733650-1EA8-E3CE-F4FD-A1BFF9F63747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2D5B2F2-BBE5-7366-7163-531D6AF509B6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C440DDA-CBD7-F755-7BA5-2F82338886E2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0D61919D-476C-C3FC-FF61-16AB9256EE92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AFB9E6BA-8395-7A12-9E9B-C680FBB2B3B6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A3E672A-C20E-9D0F-E6DE-1FAAA362CFD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E628364-665F-8895-88B7-66D2517A6ADA}"/>
                  </a:ext>
                </a:extLst>
              </p:cNvPr>
              <p:cNvCxnSpPr>
                <a:cxnSpLocks/>
                <a:stCxn id="11" idx="5"/>
                <a:endCxn id="20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2F284B3-0B40-C16F-809F-99D94313F276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2CE194A-D662-2600-C76D-B6E4B068B4B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BECEED7-28EE-6A75-7549-A5496CBCF67E}"/>
                  </a:ext>
                </a:extLst>
              </p:cNvPr>
              <p:cNvCxnSpPr>
                <a:cxnSpLocks/>
                <a:stCxn id="12" idx="3"/>
                <a:endCxn id="31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D5275D-CE0E-7712-A909-EE97B4A713EE}"/>
                  </a:ext>
                </a:extLst>
              </p:cNvPr>
              <p:cNvCxnSpPr>
                <a:cxnSpLocks/>
                <a:stCxn id="12" idx="5"/>
                <a:endCxn id="32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64F3D46-240A-7298-176A-703412384257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F57CAD0-E3E0-BC9A-D12E-E2F4B20C9387}"/>
                  </a:ext>
                </a:extLst>
              </p:cNvPr>
              <p:cNvCxnSpPr>
                <a:cxnSpLocks/>
                <a:stCxn id="19" idx="4"/>
                <a:endCxn id="39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A253BDF-7038-5419-EBD8-C32D888B80E6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96AF1E-C788-FA7D-DD90-A5E21CA4DEA6}"/>
                  </a:ext>
                </a:extLst>
              </p:cNvPr>
              <p:cNvCxnSpPr>
                <a:cxnSpLocks/>
                <a:stCxn id="20" idx="4"/>
                <a:endCxn id="43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D60DC0-A637-D328-09A1-06FAEDA9F21D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18DBA81-D3DF-DE46-AB4E-AB5928895A69}"/>
                  </a:ext>
                </a:extLst>
              </p:cNvPr>
              <p:cNvCxnSpPr>
                <a:cxnSpLocks/>
                <a:stCxn id="31" idx="4"/>
                <a:endCxn id="47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0F22594-4D14-6DDC-5A36-C1D69E0EDF9D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C6EC005-74FB-8C86-C860-3741FAD1294C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DB17DED-763A-49A8-25E9-585B49C1056A}"/>
                  </a:ext>
                </a:extLst>
              </p:cNvPr>
              <p:cNvCxnSpPr>
                <a:cxnSpLocks/>
                <a:stCxn id="32" idx="3"/>
                <a:endCxn id="51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EF517E1-22E5-CC47-1148-421AB17309D4}"/>
                  </a:ext>
                </a:extLst>
              </p:cNvPr>
              <p:cNvCxnSpPr>
                <a:cxnSpLocks/>
                <a:stCxn id="32" idx="5"/>
                <a:endCxn id="52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箭头: 下 60">
            <a:extLst>
              <a:ext uri="{FF2B5EF4-FFF2-40B4-BE49-F238E27FC236}">
                <a16:creationId xmlns:a16="http://schemas.microsoft.com/office/drawing/2014/main" id="{9F997E28-192F-26B3-879C-88DB2EEB348C}"/>
              </a:ext>
            </a:extLst>
          </p:cNvPr>
          <p:cNvSpPr/>
          <p:nvPr/>
        </p:nvSpPr>
        <p:spPr>
          <a:xfrm rot="16200000">
            <a:off x="3326656" y="3154201"/>
            <a:ext cx="356333" cy="895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6F059581-57A2-A7E8-E273-06BA02F7BB0E}"/>
              </a:ext>
            </a:extLst>
          </p:cNvPr>
          <p:cNvSpPr/>
          <p:nvPr/>
        </p:nvSpPr>
        <p:spPr>
          <a:xfrm rot="16200000">
            <a:off x="7687454" y="3153185"/>
            <a:ext cx="356333" cy="895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868801C0-1195-F288-6CCE-D0D43E727103}"/>
              </a:ext>
            </a:extLst>
          </p:cNvPr>
          <p:cNvGrpSpPr/>
          <p:nvPr/>
        </p:nvGrpSpPr>
        <p:grpSpPr>
          <a:xfrm>
            <a:off x="8675986" y="2647784"/>
            <a:ext cx="2497419" cy="2117905"/>
            <a:chOff x="8836626" y="2956705"/>
            <a:chExt cx="2497419" cy="2117905"/>
          </a:xfrm>
        </p:grpSpPr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627FF180-D3B7-BE11-C135-27DB5956374C}"/>
                </a:ext>
              </a:extLst>
            </p:cNvPr>
            <p:cNvSpPr/>
            <p:nvPr/>
          </p:nvSpPr>
          <p:spPr>
            <a:xfrm>
              <a:off x="9094573" y="3662478"/>
              <a:ext cx="457200" cy="4572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5D0F95D1-E466-3A40-4161-350856ADBD57}"/>
                </a:ext>
              </a:extLst>
            </p:cNvPr>
            <p:cNvSpPr/>
            <p:nvPr/>
          </p:nvSpPr>
          <p:spPr>
            <a:xfrm>
              <a:off x="10394618" y="2956705"/>
              <a:ext cx="457200" cy="457200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圆: 空心 17">
              <a:extLst>
                <a:ext uri="{FF2B5EF4-FFF2-40B4-BE49-F238E27FC236}">
                  <a16:creationId xmlns:a16="http://schemas.microsoft.com/office/drawing/2014/main" id="{1DFB0D4D-FB9D-3266-6F71-9B358AA35F67}"/>
                </a:ext>
              </a:extLst>
            </p:cNvPr>
            <p:cNvSpPr/>
            <p:nvPr/>
          </p:nvSpPr>
          <p:spPr>
            <a:xfrm>
              <a:off x="9700056" y="4617410"/>
              <a:ext cx="482227" cy="457200"/>
            </a:xfrm>
            <a:prstGeom prst="donu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: 空心 20">
              <a:extLst>
                <a:ext uri="{FF2B5EF4-FFF2-40B4-BE49-F238E27FC236}">
                  <a16:creationId xmlns:a16="http://schemas.microsoft.com/office/drawing/2014/main" id="{AD2F5412-C8CC-A606-1D91-915260CD20ED}"/>
                </a:ext>
              </a:extLst>
            </p:cNvPr>
            <p:cNvSpPr/>
            <p:nvPr/>
          </p:nvSpPr>
          <p:spPr>
            <a:xfrm>
              <a:off x="10851818" y="4048578"/>
              <a:ext cx="482227" cy="457200"/>
            </a:xfrm>
            <a:prstGeom prst="donu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58F933C-CB94-88D0-AF03-0579F9C350D7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8836626" y="3891078"/>
              <a:ext cx="2579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CA09C56-83E9-3A51-C9F2-7723108AA4E7}"/>
                </a:ext>
              </a:extLst>
            </p:cNvPr>
            <p:cNvCxnSpPr>
              <a:stCxn id="9" idx="7"/>
              <a:endCxn id="10" idx="2"/>
            </p:cNvCxnSpPr>
            <p:nvPr/>
          </p:nvCxnSpPr>
          <p:spPr>
            <a:xfrm flipV="1">
              <a:off x="9484818" y="3185305"/>
              <a:ext cx="909800" cy="544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918D247-3CCB-BAE3-2C58-F24A06DC44CB}"/>
                </a:ext>
              </a:extLst>
            </p:cNvPr>
            <p:cNvCxnSpPr>
              <a:cxnSpLocks/>
              <a:stCxn id="10" idx="5"/>
              <a:endCxn id="21" idx="0"/>
            </p:cNvCxnSpPr>
            <p:nvPr/>
          </p:nvCxnSpPr>
          <p:spPr>
            <a:xfrm>
              <a:off x="10784863" y="3346950"/>
              <a:ext cx="308069" cy="7016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BDA6A4D-D2D9-3D76-3B50-3CA77EF4A2E1}"/>
                </a:ext>
              </a:extLst>
            </p:cNvPr>
            <p:cNvCxnSpPr>
              <a:cxnSpLocks/>
              <a:stCxn id="9" idx="6"/>
              <a:endCxn id="21" idx="1"/>
            </p:cNvCxnSpPr>
            <p:nvPr/>
          </p:nvCxnSpPr>
          <p:spPr>
            <a:xfrm>
              <a:off x="9551773" y="3891078"/>
              <a:ext cx="1370666" cy="2244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290759D-6EA9-541D-16C1-2E72A634FAEF}"/>
                </a:ext>
              </a:extLst>
            </p:cNvPr>
            <p:cNvCxnSpPr>
              <a:cxnSpLocks/>
              <a:stCxn id="9" idx="5"/>
              <a:endCxn id="18" idx="1"/>
            </p:cNvCxnSpPr>
            <p:nvPr/>
          </p:nvCxnSpPr>
          <p:spPr>
            <a:xfrm>
              <a:off x="9484818" y="4052723"/>
              <a:ext cx="285859" cy="63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B44B9B2-FB44-96EA-6BB5-E7AD75D577BF}"/>
                </a:ext>
              </a:extLst>
            </p:cNvPr>
            <p:cNvCxnSpPr>
              <a:cxnSpLocks/>
              <a:stCxn id="18" idx="7"/>
              <a:endCxn id="21" idx="3"/>
            </p:cNvCxnSpPr>
            <p:nvPr/>
          </p:nvCxnSpPr>
          <p:spPr>
            <a:xfrm flipV="1">
              <a:off x="10111662" y="4438823"/>
              <a:ext cx="810777" cy="245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连接符: 曲线 62">
              <a:extLst>
                <a:ext uri="{FF2B5EF4-FFF2-40B4-BE49-F238E27FC236}">
                  <a16:creationId xmlns:a16="http://schemas.microsoft.com/office/drawing/2014/main" id="{DA21C5E5-4392-590E-F788-CF53B6FF326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101779" y="4227750"/>
              <a:ext cx="323290" cy="12700"/>
            </a:xfrm>
            <a:prstGeom prst="curvedConnector5">
              <a:avLst>
                <a:gd name="adj1" fmla="val -24845"/>
                <a:gd name="adj2" fmla="val 2705858"/>
                <a:gd name="adj3" fmla="val 1172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89FE200C-8A31-7884-ADD4-289059E15147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rot="16200000" flipH="1">
              <a:off x="10590433" y="2894800"/>
              <a:ext cx="103366" cy="361086"/>
            </a:xfrm>
            <a:prstGeom prst="curvedConnector4">
              <a:avLst>
                <a:gd name="adj1" fmla="val -285931"/>
                <a:gd name="adj2" fmla="val 14400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连接符: 曲线 71">
              <a:extLst>
                <a:ext uri="{FF2B5EF4-FFF2-40B4-BE49-F238E27FC236}">
                  <a16:creationId xmlns:a16="http://schemas.microsoft.com/office/drawing/2014/main" id="{BF4B8AFB-9E8B-09BF-CCCD-E7522FDBBA62}"/>
                </a:ext>
              </a:extLst>
            </p:cNvPr>
            <p:cNvCxnSpPr>
              <a:cxnSpLocks/>
              <a:stCxn id="18" idx="3"/>
              <a:endCxn id="18" idx="5"/>
            </p:cNvCxnSpPr>
            <p:nvPr/>
          </p:nvCxnSpPr>
          <p:spPr>
            <a:xfrm rot="16200000" flipH="1">
              <a:off x="9941169" y="4837162"/>
              <a:ext cx="12700" cy="340985"/>
            </a:xfrm>
            <a:prstGeom prst="curvedConnector3">
              <a:avLst>
                <a:gd name="adj1" fmla="val 23272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右大括号 75">
            <a:extLst>
              <a:ext uri="{FF2B5EF4-FFF2-40B4-BE49-F238E27FC236}">
                <a16:creationId xmlns:a16="http://schemas.microsoft.com/office/drawing/2014/main" id="{E1E5AF32-79A7-0682-35E6-06861122B8DF}"/>
              </a:ext>
            </a:extLst>
          </p:cNvPr>
          <p:cNvSpPr/>
          <p:nvPr/>
        </p:nvSpPr>
        <p:spPr>
          <a:xfrm rot="5400000">
            <a:off x="2875980" y="3281260"/>
            <a:ext cx="461666" cy="36081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B630B93-E2B8-7D24-DB7F-B19FC7E5BFF4}"/>
              </a:ext>
            </a:extLst>
          </p:cNvPr>
          <p:cNvSpPr txBox="1"/>
          <p:nvPr/>
        </p:nvSpPr>
        <p:spPr>
          <a:xfrm>
            <a:off x="1641935" y="532890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Decompose</a:t>
            </a:r>
            <a:endParaRPr lang="zh-CN" altLang="en-US" sz="2400" b="1" dirty="0"/>
          </a:p>
        </p:txBody>
      </p: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42D3453C-2AAA-19EF-35B7-8056ABE343AC}"/>
              </a:ext>
            </a:extLst>
          </p:cNvPr>
          <p:cNvSpPr/>
          <p:nvPr/>
        </p:nvSpPr>
        <p:spPr>
          <a:xfrm rot="5400000">
            <a:off x="8210320" y="3281260"/>
            <a:ext cx="461666" cy="360817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31E1FC5-4EA2-F03E-7FF2-2D9B4B09D477}"/>
              </a:ext>
            </a:extLst>
          </p:cNvPr>
          <p:cNvSpPr txBox="1"/>
          <p:nvPr/>
        </p:nvSpPr>
        <p:spPr>
          <a:xfrm>
            <a:off x="6843035" y="5364464"/>
            <a:ext cx="3608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Composition phase:</a:t>
            </a:r>
          </a:p>
          <a:p>
            <a:r>
              <a:rPr lang="en-US" altLang="zh-CN" sz="2400" b="1" dirty="0"/>
              <a:t>Leaves to root traversal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606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Linear Temporal Logic over finite traces (</a:t>
            </a:r>
            <a:r>
              <a:rPr lang="en-US" b="1" dirty="0" err="1">
                <a:solidFill>
                  <a:schemeClr val="accent1"/>
                </a:solidFill>
              </a:rPr>
              <a:t>LTLf</a:t>
            </a:r>
            <a:r>
              <a:rPr lang="en-US" b="1" dirty="0">
                <a:solidFill>
                  <a:schemeClr val="accent1"/>
                </a:solidFill>
              </a:rPr>
              <a:t>) </a:t>
            </a:r>
            <a:br>
              <a:rPr lang="en-US" dirty="0"/>
            </a:br>
            <a:r>
              <a:rPr lang="en-US" sz="1800" dirty="0"/>
              <a:t>[De Giacomo and Vardi; IJCAI 2013]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Describes behaviors of </a:t>
            </a:r>
            <a:r>
              <a:rPr lang="en-US" sz="3200" i="1" dirty="0"/>
              <a:t>finite </a:t>
            </a:r>
            <a:r>
              <a:rPr lang="en-US" sz="3200" dirty="0"/>
              <a:t>but</a:t>
            </a:r>
            <a:r>
              <a:rPr lang="en-US" sz="3200" i="1" dirty="0"/>
              <a:t> unbounded </a:t>
            </a:r>
            <a:r>
              <a:rPr lang="en-US" sz="3200" dirty="0"/>
              <a:t>length</a:t>
            </a:r>
          </a:p>
          <a:p>
            <a:pPr marL="1714500" lvl="4" indent="-342900"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Same syntax as Linear Temporal Logic (LTL)</a:t>
            </a:r>
          </a:p>
          <a:p>
            <a:pPr marL="1828800" lvl="5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600" dirty="0"/>
              <a:t>(</a:t>
            </a:r>
            <a:r>
              <a:rPr lang="en-US" sz="3200" dirty="0"/>
              <a:t>￢(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sz="3200" dirty="0"/>
              <a:t> true) </a:t>
            </a:r>
            <a:r>
              <a:rPr lang="zh-CN" altLang="en-US" sz="32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3200" i="0" dirty="0">
                <a:solidFill>
                  <a:srgbClr val="000000"/>
                </a:solidFill>
                <a:effectLst/>
                <a:latin typeface="MathJax_Main"/>
              </a:rPr>
              <a:t>a</a:t>
            </a:r>
            <a:r>
              <a:rPr lang="en-US" sz="3600" dirty="0"/>
              <a:t>)</a:t>
            </a:r>
            <a:endParaRPr lang="en-US" sz="3200" dirty="0"/>
          </a:p>
          <a:p>
            <a:pPr marL="0" indent="-457200"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“</a:t>
            </a:r>
            <a:r>
              <a:rPr lang="en-US" sz="3200" b="1" dirty="0"/>
              <a:t>a</a:t>
            </a:r>
            <a:r>
              <a:rPr lang="en-US" sz="3200" dirty="0"/>
              <a:t> holds at the last position”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AST unrolling depth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31F0F-1E1D-0753-CC14-4D6EB03677DB}"/>
              </a:ext>
            </a:extLst>
          </p:cNvPr>
          <p:cNvSpPr txBox="1"/>
          <p:nvPr/>
        </p:nvSpPr>
        <p:spPr>
          <a:xfrm>
            <a:off x="3752016" y="5058333"/>
            <a:ext cx="207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400" dirty="0"/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800" dirty="0"/>
              <a:t>)</a:t>
            </a:r>
            <a:r>
              <a:rPr lang="en-US" altLang="zh-CN" sz="2400" dirty="0"/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zh-CN" altLang="en-US" sz="2400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9844A2-EB0A-B9D2-0322-7B4B0632CA8D}"/>
              </a:ext>
            </a:extLst>
          </p:cNvPr>
          <p:cNvGrpSpPr/>
          <p:nvPr/>
        </p:nvGrpSpPr>
        <p:grpSpPr>
          <a:xfrm>
            <a:off x="7512634" y="4209657"/>
            <a:ext cx="3001979" cy="2407173"/>
            <a:chOff x="6096000" y="1690688"/>
            <a:chExt cx="5862566" cy="401813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E3C866-ED73-40FD-7AFE-F173E4698AF2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4AD1370-8A95-54D2-FD84-43A28988158D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746AAC-44BD-AA13-9294-3A7998D45168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2E733650-1EA8-E3CE-F4FD-A1BFF9F63747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2D5B2F2-BBE5-7366-7163-531D6AF509B6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C440DDA-CBD7-F755-7BA5-2F82338886E2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0D61919D-476C-C3FC-FF61-16AB9256EE92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AFB9E6BA-8395-7A12-9E9B-C680FBB2B3B6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A3E672A-C20E-9D0F-E6DE-1FAAA362CFD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E628364-665F-8895-88B7-66D2517A6ADA}"/>
                  </a:ext>
                </a:extLst>
              </p:cNvPr>
              <p:cNvCxnSpPr>
                <a:cxnSpLocks/>
                <a:stCxn id="11" idx="5"/>
                <a:endCxn id="20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2F284B3-0B40-C16F-809F-99D94313F276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2CE194A-D662-2600-C76D-B6E4B068B4B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BECEED7-28EE-6A75-7549-A5496CBCF67E}"/>
                  </a:ext>
                </a:extLst>
              </p:cNvPr>
              <p:cNvCxnSpPr>
                <a:cxnSpLocks/>
                <a:stCxn id="12" idx="3"/>
                <a:endCxn id="31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D5275D-CE0E-7712-A909-EE97B4A713EE}"/>
                  </a:ext>
                </a:extLst>
              </p:cNvPr>
              <p:cNvCxnSpPr>
                <a:cxnSpLocks/>
                <a:stCxn id="12" idx="5"/>
                <a:endCxn id="32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64F3D46-240A-7298-176A-703412384257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F57CAD0-E3E0-BC9A-D12E-E2F4B20C9387}"/>
                  </a:ext>
                </a:extLst>
              </p:cNvPr>
              <p:cNvCxnSpPr>
                <a:cxnSpLocks/>
                <a:stCxn id="19" idx="4"/>
                <a:endCxn id="39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A253BDF-7038-5419-EBD8-C32D888B80E6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96AF1E-C788-FA7D-DD90-A5E21CA4DEA6}"/>
                  </a:ext>
                </a:extLst>
              </p:cNvPr>
              <p:cNvCxnSpPr>
                <a:cxnSpLocks/>
                <a:stCxn id="20" idx="4"/>
                <a:endCxn id="43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D60DC0-A637-D328-09A1-06FAEDA9F21D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18DBA81-D3DF-DE46-AB4E-AB5928895A69}"/>
                  </a:ext>
                </a:extLst>
              </p:cNvPr>
              <p:cNvCxnSpPr>
                <a:cxnSpLocks/>
                <a:stCxn id="31" idx="4"/>
                <a:endCxn id="47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0F22594-4D14-6DDC-5A36-C1D69E0EDF9D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C6EC005-74FB-8C86-C860-3741FAD1294C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DB17DED-763A-49A8-25E9-585B49C1056A}"/>
                  </a:ext>
                </a:extLst>
              </p:cNvPr>
              <p:cNvCxnSpPr>
                <a:cxnSpLocks/>
                <a:stCxn id="32" idx="3"/>
                <a:endCxn id="51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EF517E1-22E5-CC47-1148-421AB17309D4}"/>
                  </a:ext>
                </a:extLst>
              </p:cNvPr>
              <p:cNvCxnSpPr>
                <a:cxnSpLocks/>
                <a:stCxn id="32" idx="5"/>
                <a:endCxn id="52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箭头: 下 60">
            <a:extLst>
              <a:ext uri="{FF2B5EF4-FFF2-40B4-BE49-F238E27FC236}">
                <a16:creationId xmlns:a16="http://schemas.microsoft.com/office/drawing/2014/main" id="{9F997E28-192F-26B3-879C-88DB2EEB348C}"/>
              </a:ext>
            </a:extLst>
          </p:cNvPr>
          <p:cNvSpPr/>
          <p:nvPr/>
        </p:nvSpPr>
        <p:spPr>
          <a:xfrm rot="16200000">
            <a:off x="6205789" y="5143644"/>
            <a:ext cx="356333" cy="895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CC6B8A-0927-2518-CAC0-2AD088F29217}"/>
              </a:ext>
            </a:extLst>
          </p:cNvPr>
          <p:cNvSpPr txBox="1"/>
          <p:nvPr/>
        </p:nvSpPr>
        <p:spPr>
          <a:xfrm>
            <a:off x="838200" y="4909219"/>
            <a:ext cx="24242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Lydia</a:t>
            </a:r>
          </a:p>
          <a:p>
            <a:r>
              <a:rPr lang="en-US" altLang="zh-CN" sz="2800" b="1" dirty="0"/>
              <a:t>(Mona-based)</a:t>
            </a:r>
            <a:endParaRPr lang="zh-CN" altLang="en-US" sz="28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4C0B2-68F5-2651-A4EF-253060D67511}"/>
              </a:ext>
            </a:extLst>
          </p:cNvPr>
          <p:cNvSpPr txBox="1"/>
          <p:nvPr/>
        </p:nvSpPr>
        <p:spPr>
          <a:xfrm>
            <a:off x="838200" y="2382929"/>
            <a:ext cx="2265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Lisa</a:t>
            </a:r>
            <a:endParaRPr lang="zh-CN" altLang="en-US" sz="4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6E6126-458D-BA63-5455-D0A41F414EB6}"/>
              </a:ext>
            </a:extLst>
          </p:cNvPr>
          <p:cNvSpPr txBox="1"/>
          <p:nvPr/>
        </p:nvSpPr>
        <p:spPr>
          <a:xfrm>
            <a:off x="3754550" y="2456549"/>
            <a:ext cx="207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400" dirty="0"/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800" dirty="0"/>
              <a:t>)</a:t>
            </a:r>
            <a:r>
              <a:rPr lang="en-US" altLang="zh-CN" sz="2400" dirty="0"/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zh-CN" altLang="en-US" sz="2400" dirty="0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C3E69CB2-A75D-68B9-8EB0-8FE7C7E15F36}"/>
              </a:ext>
            </a:extLst>
          </p:cNvPr>
          <p:cNvSpPr/>
          <p:nvPr/>
        </p:nvSpPr>
        <p:spPr>
          <a:xfrm rot="16200000">
            <a:off x="6205790" y="2406601"/>
            <a:ext cx="356333" cy="89553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6FA828FA-4907-7FC7-1B7E-BFAD380283B9}"/>
              </a:ext>
            </a:extLst>
          </p:cNvPr>
          <p:cNvSpPr/>
          <p:nvPr/>
        </p:nvSpPr>
        <p:spPr>
          <a:xfrm>
            <a:off x="8739236" y="2084573"/>
            <a:ext cx="353279" cy="37013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3200" b="0" i="0" dirty="0">
                <a:solidFill>
                  <a:srgbClr val="000000"/>
                </a:solidFill>
                <a:effectLst/>
                <a:latin typeface="MathJax_Main"/>
              </a:rPr>
              <a:t>∧</a:t>
            </a:r>
            <a:endParaRPr lang="zh-CN" altLang="en-US" sz="3200" dirty="0"/>
          </a:p>
        </p:txBody>
      </p: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4B0BC62-DC7C-AE45-5BE7-A9C07AF44871}"/>
              </a:ext>
            </a:extLst>
          </p:cNvPr>
          <p:cNvCxnSpPr>
            <a:cxnSpLocks/>
            <a:stCxn id="108" idx="3"/>
            <a:endCxn id="122" idx="0"/>
          </p:cNvCxnSpPr>
          <p:nvPr/>
        </p:nvCxnSpPr>
        <p:spPr>
          <a:xfrm flipH="1">
            <a:off x="8008113" y="2400501"/>
            <a:ext cx="782860" cy="872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92DA286D-2F64-F546-65EF-D5DE947030B9}"/>
              </a:ext>
            </a:extLst>
          </p:cNvPr>
          <p:cNvCxnSpPr>
            <a:cxnSpLocks/>
            <a:stCxn id="108" idx="5"/>
            <a:endCxn id="129" idx="0"/>
          </p:cNvCxnSpPr>
          <p:nvPr/>
        </p:nvCxnSpPr>
        <p:spPr>
          <a:xfrm>
            <a:off x="9040778" y="2400501"/>
            <a:ext cx="867591" cy="876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D4E7BA41-4A55-B2B4-67A6-9679D35A6047}"/>
              </a:ext>
            </a:extLst>
          </p:cNvPr>
          <p:cNvSpPr/>
          <p:nvPr/>
        </p:nvSpPr>
        <p:spPr>
          <a:xfrm>
            <a:off x="7217125" y="3273413"/>
            <a:ext cx="1581976" cy="370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F a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endParaRPr lang="zh-CN" altLang="en-US" sz="2800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0DBB128-5332-785E-5C35-54FEBAB7FFF0}"/>
              </a:ext>
            </a:extLst>
          </p:cNvPr>
          <p:cNvSpPr/>
          <p:nvPr/>
        </p:nvSpPr>
        <p:spPr>
          <a:xfrm>
            <a:off x="8909493" y="3277366"/>
            <a:ext cx="1997752" cy="370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endParaRPr lang="zh-CN" altLang="en-US" sz="28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15C9CE6-A8AB-D6EF-D1C5-58DE864690B7}"/>
              </a:ext>
            </a:extLst>
          </p:cNvPr>
          <p:cNvSpPr txBox="1"/>
          <p:nvPr/>
        </p:nvSpPr>
        <p:spPr>
          <a:xfrm>
            <a:off x="5824944" y="1670919"/>
            <a:ext cx="1840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outmost op only</a:t>
            </a:r>
            <a:endParaRPr lang="zh-CN" altLang="en-US" sz="24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8C8806E-435F-15D6-B9B7-F320299C8846}"/>
              </a:ext>
            </a:extLst>
          </p:cNvPr>
          <p:cNvSpPr txBox="1"/>
          <p:nvPr/>
        </p:nvSpPr>
        <p:spPr>
          <a:xfrm>
            <a:off x="5827101" y="4432166"/>
            <a:ext cx="1840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Until atoms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06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Current compositional conversion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931F0F-1E1D-0753-CC14-4D6EB03677DB}"/>
              </a:ext>
            </a:extLst>
          </p:cNvPr>
          <p:cNvSpPr txBox="1"/>
          <p:nvPr/>
        </p:nvSpPr>
        <p:spPr>
          <a:xfrm>
            <a:off x="457437" y="3585857"/>
            <a:ext cx="39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400" dirty="0"/>
              <a:t>)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(F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d))</a:t>
            </a:r>
            <a:endParaRPr lang="zh-CN" altLang="en-US" sz="2400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9844A2-EB0A-B9D2-0322-7B4B0632CA8D}"/>
              </a:ext>
            </a:extLst>
          </p:cNvPr>
          <p:cNvGrpSpPr/>
          <p:nvPr/>
        </p:nvGrpSpPr>
        <p:grpSpPr>
          <a:xfrm>
            <a:off x="5750013" y="1974895"/>
            <a:ext cx="5862566" cy="4018135"/>
            <a:chOff x="6096000" y="1690688"/>
            <a:chExt cx="5862566" cy="401813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E3C866-ED73-40FD-7AFE-F173E4698AF2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4AD1370-8A95-54D2-FD84-43A28988158D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746AAC-44BD-AA13-9294-3A7998D45168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2E733650-1EA8-E3CE-F4FD-A1BFF9F63747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2D5B2F2-BBE5-7366-7163-531D6AF509B6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C440DDA-CBD7-F755-7BA5-2F82338886E2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0D61919D-476C-C3FC-FF61-16AB9256EE92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AFB9E6BA-8395-7A12-9E9B-C680FBB2B3B6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A3E672A-C20E-9D0F-E6DE-1FAAA362CFD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E628364-665F-8895-88B7-66D2517A6ADA}"/>
                  </a:ext>
                </a:extLst>
              </p:cNvPr>
              <p:cNvCxnSpPr>
                <a:cxnSpLocks/>
                <a:stCxn id="11" idx="5"/>
                <a:endCxn id="20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2F284B3-0B40-C16F-809F-99D94313F276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2CE194A-D662-2600-C76D-B6E4B068B4B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BECEED7-28EE-6A75-7549-A5496CBCF67E}"/>
                  </a:ext>
                </a:extLst>
              </p:cNvPr>
              <p:cNvCxnSpPr>
                <a:cxnSpLocks/>
                <a:stCxn id="12" idx="3"/>
                <a:endCxn id="31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D5275D-CE0E-7712-A909-EE97B4A713EE}"/>
                  </a:ext>
                </a:extLst>
              </p:cNvPr>
              <p:cNvCxnSpPr>
                <a:cxnSpLocks/>
                <a:stCxn id="12" idx="5"/>
                <a:endCxn id="32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64F3D46-240A-7298-176A-703412384257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F57CAD0-E3E0-BC9A-D12E-E2F4B20C9387}"/>
                  </a:ext>
                </a:extLst>
              </p:cNvPr>
              <p:cNvCxnSpPr>
                <a:cxnSpLocks/>
                <a:stCxn id="19" idx="4"/>
                <a:endCxn id="39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A253BDF-7038-5419-EBD8-C32D888B80E6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96AF1E-C788-FA7D-DD90-A5E21CA4DEA6}"/>
                  </a:ext>
                </a:extLst>
              </p:cNvPr>
              <p:cNvCxnSpPr>
                <a:cxnSpLocks/>
                <a:stCxn id="20" idx="4"/>
                <a:endCxn id="43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D60DC0-A637-D328-09A1-06FAEDA9F21D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18DBA81-D3DF-DE46-AB4E-AB5928895A69}"/>
                  </a:ext>
                </a:extLst>
              </p:cNvPr>
              <p:cNvCxnSpPr>
                <a:cxnSpLocks/>
                <a:stCxn id="31" idx="4"/>
                <a:endCxn id="47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0F22594-4D14-6DDC-5A36-C1D69E0EDF9D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C6EC005-74FB-8C86-C860-3741FAD1294C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DB17DED-763A-49A8-25E9-585B49C1056A}"/>
                  </a:ext>
                </a:extLst>
              </p:cNvPr>
              <p:cNvCxnSpPr>
                <a:cxnSpLocks/>
                <a:stCxn id="32" idx="3"/>
                <a:endCxn id="51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EF517E1-22E5-CC47-1148-421AB17309D4}"/>
                  </a:ext>
                </a:extLst>
              </p:cNvPr>
              <p:cNvCxnSpPr>
                <a:cxnSpLocks/>
                <a:stCxn id="32" idx="5"/>
                <a:endCxn id="52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箭头: 下 60">
            <a:extLst>
              <a:ext uri="{FF2B5EF4-FFF2-40B4-BE49-F238E27FC236}">
                <a16:creationId xmlns:a16="http://schemas.microsoft.com/office/drawing/2014/main" id="{9F997E28-192F-26B3-879C-88DB2EEB348C}"/>
              </a:ext>
            </a:extLst>
          </p:cNvPr>
          <p:cNvSpPr/>
          <p:nvPr/>
        </p:nvSpPr>
        <p:spPr>
          <a:xfrm rot="16200000">
            <a:off x="4830334" y="3283406"/>
            <a:ext cx="387724" cy="106656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F6390FB-D583-C49A-5F6E-A497FC002D7B}"/>
              </a:ext>
            </a:extLst>
          </p:cNvPr>
          <p:cNvSpPr txBox="1"/>
          <p:nvPr/>
        </p:nvSpPr>
        <p:spPr>
          <a:xfrm>
            <a:off x="1075037" y="1676619"/>
            <a:ext cx="56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abstract </a:t>
            </a:r>
            <a:r>
              <a:rPr lang="en-US" altLang="zh-CN" sz="2400" i="1" dirty="0" err="1"/>
              <a:t>syntrax</a:t>
            </a:r>
            <a:r>
              <a:rPr lang="en-US" altLang="zh-CN" sz="2400" i="1" dirty="0"/>
              <a:t> tree (AST)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198611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6B183-1049-0F5C-681D-68528397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3A8DF-5161-09D6-C800-CCEA8361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646EC-F771-41A6-8D25-4417FA34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B7825-A570-4874-A484-58C16A234D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75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BCEE-E81A-2E11-5275-2AE77ABD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3571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Reinforcement Learning with </a:t>
            </a:r>
            <a:r>
              <a:rPr lang="en-US" dirty="0" err="1">
                <a:solidFill>
                  <a:schemeClr val="accent1"/>
                </a:solidFill>
              </a:rPr>
              <a:t>LTLf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Spec</a:t>
            </a:r>
            <a:b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zh-CN" sz="1800" dirty="0"/>
              <a:t>[Toro </a:t>
            </a:r>
            <a:r>
              <a:rPr lang="en-US" altLang="zh-CN" sz="1800" dirty="0" err="1"/>
              <a:t>Icarte</a:t>
            </a:r>
            <a:r>
              <a:rPr lang="en-US" altLang="zh-CN" sz="1800" dirty="0"/>
              <a:t> et al. 2022]</a:t>
            </a:r>
            <a:endParaRPr lang="en-US" sz="1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AB9291-7FA6-2DDD-9E14-1E3074DF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8552" y="1646437"/>
            <a:ext cx="2145553" cy="463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2D4CE-297B-5410-8440-E27C9295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D03616-0D3F-8B0B-2565-3B20461D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137" y="4748201"/>
            <a:ext cx="1884731" cy="18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ze - free icon">
            <a:extLst>
              <a:ext uri="{FF2B5EF4-FFF2-40B4-BE49-F238E27FC236}">
                <a16:creationId xmlns:a16="http://schemas.microsoft.com/office/drawing/2014/main" id="{24AA2F94-2F67-60D9-5690-0041F6D6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77" y="2246428"/>
            <a:ext cx="1581104" cy="15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D58BB44-251F-F5EA-08ED-E586EA8E5355}"/>
              </a:ext>
            </a:extLst>
          </p:cNvPr>
          <p:cNvSpPr txBox="1">
            <a:spLocks/>
          </p:cNvSpPr>
          <p:nvPr/>
        </p:nvSpPr>
        <p:spPr>
          <a:xfrm>
            <a:off x="2906163" y="6465933"/>
            <a:ext cx="1134648" cy="463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Agent</a:t>
            </a:r>
          </a:p>
          <a:p>
            <a:pPr lvl="2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82D61DEE-7C0A-D86D-C25A-79CC0D83E07B}"/>
              </a:ext>
            </a:extLst>
          </p:cNvPr>
          <p:cNvSpPr/>
          <p:nvPr/>
        </p:nvSpPr>
        <p:spPr>
          <a:xfrm rot="16200000" flipH="1">
            <a:off x="1244072" y="2766165"/>
            <a:ext cx="1045342" cy="784760"/>
          </a:xfrm>
          <a:prstGeom prst="ben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1C1DD884-F8A0-CBBC-A802-C1A093CA186F}"/>
              </a:ext>
            </a:extLst>
          </p:cNvPr>
          <p:cNvSpPr/>
          <p:nvPr/>
        </p:nvSpPr>
        <p:spPr>
          <a:xfrm>
            <a:off x="967789" y="3827532"/>
            <a:ext cx="1191335" cy="1377974"/>
          </a:xfrm>
          <a:prstGeom prst="roundRect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&amp;</a:t>
            </a:r>
          </a:p>
          <a:p>
            <a:pPr algn="ctr"/>
            <a:r>
              <a:rPr lang="en-US" altLang="zh-CN" sz="2000" b="1" dirty="0"/>
              <a:t>Reward</a:t>
            </a:r>
            <a:endParaRPr lang="zh-CN" altLang="en-US" sz="2000" b="1" dirty="0"/>
          </a:p>
        </p:txBody>
      </p:sp>
      <p:sp>
        <p:nvSpPr>
          <p:cNvPr id="26" name="箭头: 圆角右 25">
            <a:extLst>
              <a:ext uri="{FF2B5EF4-FFF2-40B4-BE49-F238E27FC236}">
                <a16:creationId xmlns:a16="http://schemas.microsoft.com/office/drawing/2014/main" id="{51A28A09-F60F-1593-FBCB-BD1C5AB03C1B}"/>
              </a:ext>
            </a:extLst>
          </p:cNvPr>
          <p:cNvSpPr/>
          <p:nvPr/>
        </p:nvSpPr>
        <p:spPr>
          <a:xfrm rot="10800000" flipH="1">
            <a:off x="1483398" y="5425681"/>
            <a:ext cx="1045342" cy="784760"/>
          </a:xfrm>
          <a:prstGeom prst="bentArrow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1AFDFFB-F6CC-9331-3000-18445E42C7CB}"/>
              </a:ext>
            </a:extLst>
          </p:cNvPr>
          <p:cNvGrpSpPr/>
          <p:nvPr/>
        </p:nvGrpSpPr>
        <p:grpSpPr>
          <a:xfrm>
            <a:off x="4351790" y="2573427"/>
            <a:ext cx="843841" cy="3458674"/>
            <a:chOff x="4351790" y="2573427"/>
            <a:chExt cx="843841" cy="3458674"/>
          </a:xfrm>
        </p:grpSpPr>
        <p:cxnSp>
          <p:nvCxnSpPr>
            <p:cNvPr id="35" name="Straight Connector 7">
              <a:extLst>
                <a:ext uri="{FF2B5EF4-FFF2-40B4-BE49-F238E27FC236}">
                  <a16:creationId xmlns:a16="http://schemas.microsoft.com/office/drawing/2014/main" id="{1A263399-B492-5C41-1903-9F6B31D92F8A}"/>
                </a:ext>
              </a:extLst>
            </p:cNvPr>
            <p:cNvCxnSpPr>
              <a:cxnSpLocks/>
            </p:cNvCxnSpPr>
            <p:nvPr/>
          </p:nvCxnSpPr>
          <p:spPr>
            <a:xfrm>
              <a:off x="4440521" y="5996245"/>
              <a:ext cx="737182" cy="0"/>
            </a:xfrm>
            <a:prstGeom prst="line">
              <a:avLst/>
            </a:prstGeom>
            <a:ln w="1968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8">
              <a:extLst>
                <a:ext uri="{FF2B5EF4-FFF2-40B4-BE49-F238E27FC236}">
                  <a16:creationId xmlns:a16="http://schemas.microsoft.com/office/drawing/2014/main" id="{D436BAE2-249C-3B35-7AF4-9412502BA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5586" y="3113741"/>
              <a:ext cx="17530" cy="2918360"/>
            </a:xfrm>
            <a:prstGeom prst="line">
              <a:avLst/>
            </a:prstGeom>
            <a:ln w="2063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箭头: 圆角右 37">
              <a:extLst>
                <a:ext uri="{FF2B5EF4-FFF2-40B4-BE49-F238E27FC236}">
                  <a16:creationId xmlns:a16="http://schemas.microsoft.com/office/drawing/2014/main" id="{F7E325B8-C378-4C89-D6F5-AD5E79952FFE}"/>
                </a:ext>
              </a:extLst>
            </p:cNvPr>
            <p:cNvSpPr/>
            <p:nvPr/>
          </p:nvSpPr>
          <p:spPr>
            <a:xfrm flipH="1">
              <a:off x="4351790" y="2573427"/>
              <a:ext cx="843841" cy="809246"/>
            </a:xfrm>
            <a:prstGeom prst="ben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19A8AD9B-104D-800F-0851-4F8B175487AB}"/>
              </a:ext>
            </a:extLst>
          </p:cNvPr>
          <p:cNvSpPr txBox="1">
            <a:spLocks/>
          </p:cNvSpPr>
          <p:nvPr/>
        </p:nvSpPr>
        <p:spPr>
          <a:xfrm>
            <a:off x="3855306" y="4226095"/>
            <a:ext cx="1316421" cy="46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action</a:t>
            </a:r>
          </a:p>
          <a:p>
            <a:pPr lvl="2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23B36A66-600F-20D3-070B-5A257D2B6620}"/>
              </a:ext>
            </a:extLst>
          </p:cNvPr>
          <p:cNvSpPr txBox="1">
            <a:spLocks/>
          </p:cNvSpPr>
          <p:nvPr/>
        </p:nvSpPr>
        <p:spPr>
          <a:xfrm>
            <a:off x="6771347" y="1750147"/>
            <a:ext cx="3787588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b="1"/>
              <a:t>LTLf</a:t>
            </a:r>
            <a:r>
              <a:rPr lang="en-US" sz="2800"/>
              <a:t> </a:t>
            </a:r>
            <a:r>
              <a:rPr lang="en-US" sz="2800" b="1"/>
              <a:t>formula</a:t>
            </a:r>
            <a:r>
              <a:rPr lang="en-US" sz="280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9C96CB7D-C426-80EF-0C31-3288458D3444}"/>
              </a:ext>
            </a:extLst>
          </p:cNvPr>
          <p:cNvSpPr/>
          <p:nvPr/>
        </p:nvSpPr>
        <p:spPr>
          <a:xfrm>
            <a:off x="8617325" y="2409442"/>
            <a:ext cx="340659" cy="6215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613B99C9-00C2-0343-2CA4-05F2CD8095A9}"/>
              </a:ext>
            </a:extLst>
          </p:cNvPr>
          <p:cNvSpPr txBox="1">
            <a:spLocks/>
          </p:cNvSpPr>
          <p:nvPr/>
        </p:nvSpPr>
        <p:spPr>
          <a:xfrm>
            <a:off x="7413492" y="3329540"/>
            <a:ext cx="2149284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</a:rPr>
              <a:t>DFA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6FF8A48A-118B-6F51-E803-7327F5C4D08B}"/>
              </a:ext>
            </a:extLst>
          </p:cNvPr>
          <p:cNvSpPr/>
          <p:nvPr/>
        </p:nvSpPr>
        <p:spPr>
          <a:xfrm>
            <a:off x="8617324" y="3932337"/>
            <a:ext cx="340659" cy="6215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FDB24190-B3D1-0B7D-3B5E-876A32CCD821}"/>
              </a:ext>
            </a:extLst>
          </p:cNvPr>
          <p:cNvSpPr txBox="1">
            <a:spLocks/>
          </p:cNvSpPr>
          <p:nvPr/>
        </p:nvSpPr>
        <p:spPr>
          <a:xfrm>
            <a:off x="7422783" y="4833455"/>
            <a:ext cx="2384609" cy="1453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b="1" dirty="0"/>
              <a:t>DFA </a:t>
            </a:r>
            <a:r>
              <a:rPr lang="en-US" sz="2800" b="1" dirty="0">
                <a:solidFill>
                  <a:srgbClr val="FF0000"/>
                </a:solidFill>
              </a:rPr>
              <a:t>Reward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b="1" dirty="0"/>
              <a:t>Machine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1040975-E999-37F5-48C9-64F3DBAAD5C8}"/>
              </a:ext>
            </a:extLst>
          </p:cNvPr>
          <p:cNvCxnSpPr>
            <a:cxnSpLocks/>
          </p:cNvCxnSpPr>
          <p:nvPr/>
        </p:nvCxnSpPr>
        <p:spPr>
          <a:xfrm>
            <a:off x="6541599" y="1690688"/>
            <a:ext cx="0" cy="4665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0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AST unrolling depth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24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0F2AD-E84B-059D-014E-206CE9790EBB}"/>
              </a:ext>
            </a:extLst>
          </p:cNvPr>
          <p:cNvSpPr txBox="1"/>
          <p:nvPr/>
        </p:nvSpPr>
        <p:spPr>
          <a:xfrm>
            <a:off x="7894063" y="1003203"/>
            <a:ext cx="38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chemeClr val="tx2"/>
                </a:solidFill>
              </a:rPr>
              <a:t>F a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G b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chemeClr val="tx2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chemeClr val="tx2"/>
                </a:solidFill>
                <a:effectLst/>
                <a:latin typeface="MathJax_Main"/>
              </a:rPr>
              <a:t>)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AD2EBD-2EDB-21F2-BF10-5045F3A209E0}"/>
              </a:ext>
            </a:extLst>
          </p:cNvPr>
          <p:cNvSpPr txBox="1"/>
          <p:nvPr/>
        </p:nvSpPr>
        <p:spPr>
          <a:xfrm>
            <a:off x="9486452" y="1591159"/>
            <a:ext cx="242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Ours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AB6C7C-E4EC-79BC-5296-BEF3EFCF1D05}"/>
              </a:ext>
            </a:extLst>
          </p:cNvPr>
          <p:cNvGrpSpPr/>
          <p:nvPr/>
        </p:nvGrpSpPr>
        <p:grpSpPr>
          <a:xfrm>
            <a:off x="8638155" y="2860228"/>
            <a:ext cx="3208697" cy="2219481"/>
            <a:chOff x="5651233" y="1690688"/>
            <a:chExt cx="6266266" cy="3704835"/>
          </a:xfrm>
        </p:grpSpPr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AB78A751-20A1-2E84-6112-08EAD09650BE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0ECD8EA-7826-4BE4-F4EB-EB00996FD922}"/>
                </a:ext>
              </a:extLst>
            </p:cNvPr>
            <p:cNvGrpSpPr/>
            <p:nvPr/>
          </p:nvGrpSpPr>
          <p:grpSpPr>
            <a:xfrm>
              <a:off x="5651233" y="2218047"/>
              <a:ext cx="6266266" cy="3177476"/>
              <a:chOff x="5651233" y="2218047"/>
              <a:chExt cx="6266266" cy="3177476"/>
            </a:xfrm>
          </p:grpSpPr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E76DD24F-F3BB-920F-1F93-9AA246CC4F3A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16F8C49E-2FC5-3672-4C33-C89FA0FD23D9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7B30683-17D6-D8C6-F528-465B3C6C8915}"/>
                  </a:ext>
                </a:extLst>
              </p:cNvPr>
              <p:cNvCxnSpPr>
                <a:cxnSpLocks/>
                <a:stCxn id="10" idx="3"/>
                <a:endCxn id="17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FE8DA4C-C4EE-39E6-0ABC-70B818169106}"/>
                  </a:ext>
                </a:extLst>
              </p:cNvPr>
              <p:cNvCxnSpPr>
                <a:cxnSpLocks/>
                <a:stCxn id="10" idx="5"/>
                <a:endCxn id="18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DC27C43-3DAF-2720-154A-EE2834077722}"/>
                  </a:ext>
                </a:extLst>
              </p:cNvPr>
              <p:cNvCxnSpPr>
                <a:cxnSpLocks/>
                <a:stCxn id="17" idx="3"/>
                <a:endCxn id="29" idx="0"/>
              </p:cNvCxnSpPr>
              <p:nvPr/>
            </p:nvCxnSpPr>
            <p:spPr>
              <a:xfrm flipH="1">
                <a:off x="6192893" y="3311608"/>
                <a:ext cx="680945" cy="1452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72DC724-4DE0-6172-D720-91F3D142239B}"/>
                  </a:ext>
                </a:extLst>
              </p:cNvPr>
              <p:cNvCxnSpPr>
                <a:cxnSpLocks/>
                <a:stCxn id="17" idx="5"/>
                <a:endCxn id="30" idx="0"/>
              </p:cNvCxnSpPr>
              <p:nvPr/>
            </p:nvCxnSpPr>
            <p:spPr>
              <a:xfrm>
                <a:off x="7361683" y="3311608"/>
                <a:ext cx="515142" cy="14524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51F3E90-BD41-8562-044B-7BEB79D65050}"/>
                  </a:ext>
                </a:extLst>
              </p:cNvPr>
              <p:cNvCxnSpPr>
                <a:cxnSpLocks/>
                <a:stCxn id="18" idx="3"/>
                <a:endCxn id="34" idx="0"/>
              </p:cNvCxnSpPr>
              <p:nvPr/>
            </p:nvCxnSpPr>
            <p:spPr>
              <a:xfrm flipH="1">
                <a:off x="9326027" y="3301651"/>
                <a:ext cx="434138" cy="1476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5329220-935F-B0FA-38BE-202F7C5C36FD}"/>
                  </a:ext>
                </a:extLst>
              </p:cNvPr>
              <p:cNvCxnSpPr>
                <a:cxnSpLocks/>
                <a:stCxn id="18" idx="5"/>
                <a:endCxn id="35" idx="0"/>
              </p:cNvCxnSpPr>
              <p:nvPr/>
            </p:nvCxnSpPr>
            <p:spPr>
              <a:xfrm>
                <a:off x="10248009" y="3301651"/>
                <a:ext cx="918258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B5842CA-814D-215B-C434-B5A60FF0D5F5}"/>
                  </a:ext>
                </a:extLst>
              </p:cNvPr>
              <p:cNvSpPr/>
              <p:nvPr/>
            </p:nvSpPr>
            <p:spPr>
              <a:xfrm>
                <a:off x="5651233" y="4764021"/>
                <a:ext cx="1083321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567DA4C-04D4-9E92-EFF0-B875138A08F5}"/>
                  </a:ext>
                </a:extLst>
              </p:cNvPr>
              <p:cNvSpPr/>
              <p:nvPr/>
            </p:nvSpPr>
            <p:spPr>
              <a:xfrm>
                <a:off x="7213202" y="4764020"/>
                <a:ext cx="132724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977877-0F31-DB6C-4470-20BAC69EAEC7}"/>
                  </a:ext>
                </a:extLst>
              </p:cNvPr>
              <p:cNvSpPr/>
              <p:nvPr/>
            </p:nvSpPr>
            <p:spPr>
              <a:xfrm>
                <a:off x="8784367" y="4777684"/>
                <a:ext cx="10833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83D4F15-2B36-1D5C-A711-54D15A560152}"/>
                  </a:ext>
                </a:extLst>
              </p:cNvPr>
              <p:cNvSpPr/>
              <p:nvPr/>
            </p:nvSpPr>
            <p:spPr>
              <a:xfrm>
                <a:off x="10415035" y="4777682"/>
                <a:ext cx="150246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000000"/>
                    </a:solidFill>
                    <a:latin typeface="MathJax_Main"/>
                  </a:rPr>
                  <a:t>c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r>
                  <a:rPr lang="en-US" altLang="zh-CN" sz="2800" dirty="0" err="1"/>
                  <a:t>d</a:t>
                </a:r>
                <a:endParaRPr lang="zh-CN" altLang="en-US" sz="2800" dirty="0"/>
              </a:p>
            </p:txBody>
          </p:sp>
        </p:grp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F89176DC-5AB0-57F8-BB78-4E333F29E481}"/>
              </a:ext>
            </a:extLst>
          </p:cNvPr>
          <p:cNvSpPr txBox="1"/>
          <p:nvPr/>
        </p:nvSpPr>
        <p:spPr>
          <a:xfrm>
            <a:off x="160294" y="5544754"/>
            <a:ext cx="3869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Only</a:t>
            </a:r>
            <a:r>
              <a:rPr lang="en-US" altLang="zh-CN" sz="2800" b="1" dirty="0"/>
              <a:t> outmost </a:t>
            </a:r>
            <a:r>
              <a:rPr lang="en-US" altLang="zh-CN" sz="2800" dirty="0"/>
              <a:t>ops</a:t>
            </a:r>
          </a:p>
          <a:p>
            <a:r>
              <a:rPr lang="en-US" altLang="zh-CN" sz="2800" b="1" dirty="0"/>
              <a:t>Large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subformulas</a:t>
            </a:r>
            <a:endParaRPr lang="en-US" altLang="zh-CN" sz="2800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Polytime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compositions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1CFF4E9-CBD6-462C-7C5A-1EB2D4048EE5}"/>
              </a:ext>
            </a:extLst>
          </p:cNvPr>
          <p:cNvSpPr txBox="1"/>
          <p:nvPr/>
        </p:nvSpPr>
        <p:spPr>
          <a:xfrm>
            <a:off x="3865649" y="5304413"/>
            <a:ext cx="446070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Until atoms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Small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/>
              <a:t>subformulas</a:t>
            </a:r>
            <a:endParaRPr lang="en-US" altLang="zh-CN" sz="2800" dirty="0"/>
          </a:p>
          <a:p>
            <a:r>
              <a:rPr lang="en-US" altLang="zh-CN" sz="2400" dirty="0"/>
              <a:t>Composition involves </a:t>
            </a:r>
            <a:r>
              <a:rPr lang="en-US" altLang="zh-CN" sz="2400" b="1" dirty="0" err="1"/>
              <a:t>exptime</a:t>
            </a:r>
            <a:r>
              <a:rPr lang="en-US" altLang="zh-CN" sz="2400" dirty="0"/>
              <a:t> projection/determinization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8E0D7E7-6104-BD90-E87B-5A4080C01C41}"/>
              </a:ext>
            </a:extLst>
          </p:cNvPr>
          <p:cNvSpPr txBox="1"/>
          <p:nvPr/>
        </p:nvSpPr>
        <p:spPr>
          <a:xfrm>
            <a:off x="8561800" y="5859766"/>
            <a:ext cx="358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More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balanced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depth</a:t>
            </a:r>
            <a:endParaRPr lang="zh-CN" altLang="en-US" sz="2400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DE93BEB-09F7-9803-49A9-C3E7A862AA96}"/>
              </a:ext>
            </a:extLst>
          </p:cNvPr>
          <p:cNvGrpSpPr/>
          <p:nvPr/>
        </p:nvGrpSpPr>
        <p:grpSpPr>
          <a:xfrm>
            <a:off x="4272657" y="2829154"/>
            <a:ext cx="3001979" cy="2407173"/>
            <a:chOff x="6096000" y="1690688"/>
            <a:chExt cx="5862566" cy="4018135"/>
          </a:xfrm>
        </p:grpSpPr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4CDDCE94-25D8-6F1C-6371-8FF4BD2F852C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4BEE03C6-0D4D-CF93-6F83-7CE370F77B4F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49" name="流程图: 接点 48">
                <a:extLst>
                  <a:ext uri="{FF2B5EF4-FFF2-40B4-BE49-F238E27FC236}">
                    <a16:creationId xmlns:a16="http://schemas.microsoft.com/office/drawing/2014/main" id="{C7B2992A-77EE-76CB-6599-AE34683F918B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1494D989-58C3-C8F4-42D5-9E2799DD977A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7496AD8-D125-5AB2-904C-46F358BB2B05}"/>
                  </a:ext>
                </a:extLst>
              </p:cNvPr>
              <p:cNvCxnSpPr>
                <a:cxnSpLocks/>
                <a:stCxn id="45" idx="3"/>
                <a:endCxn id="49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254121F5-C074-AF65-53B3-70214BB3DE66}"/>
                  </a:ext>
                </a:extLst>
              </p:cNvPr>
              <p:cNvCxnSpPr>
                <a:cxnSpLocks/>
                <a:stCxn id="45" idx="5"/>
                <a:endCxn id="50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流程图: 接点 56">
                <a:extLst>
                  <a:ext uri="{FF2B5EF4-FFF2-40B4-BE49-F238E27FC236}">
                    <a16:creationId xmlns:a16="http://schemas.microsoft.com/office/drawing/2014/main" id="{4BA66635-7F51-6D21-FB5F-4D1D10549BB7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58" name="流程图: 接点 57">
                <a:extLst>
                  <a:ext uri="{FF2B5EF4-FFF2-40B4-BE49-F238E27FC236}">
                    <a16:creationId xmlns:a16="http://schemas.microsoft.com/office/drawing/2014/main" id="{7C246387-B329-65AF-9B6C-904CB2545019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FF4F4C79-D2D7-B486-AF1B-8B43DAA84C3B}"/>
                  </a:ext>
                </a:extLst>
              </p:cNvPr>
              <p:cNvCxnSpPr>
                <a:cxnSpLocks/>
                <a:stCxn id="49" idx="3"/>
                <a:endCxn id="57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DE93761-FB99-970C-4F4A-8582A55A0DA7}"/>
                  </a:ext>
                </a:extLst>
              </p:cNvPr>
              <p:cNvCxnSpPr>
                <a:cxnSpLocks/>
                <a:stCxn id="49" idx="5"/>
                <a:endCxn id="58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流程图: 接点 62">
                <a:extLst>
                  <a:ext uri="{FF2B5EF4-FFF2-40B4-BE49-F238E27FC236}">
                    <a16:creationId xmlns:a16="http://schemas.microsoft.com/office/drawing/2014/main" id="{D644B2C2-2E87-C72F-6BD0-BAA4EACD5578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AAD83D8B-5AB4-03D6-9787-7DBEEE9416F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D2C481AC-2A15-BEF4-45C4-982FEFE54AB9}"/>
                  </a:ext>
                </a:extLst>
              </p:cNvPr>
              <p:cNvCxnSpPr>
                <a:cxnSpLocks/>
                <a:stCxn id="50" idx="3"/>
                <a:endCxn id="63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7B1B1061-A58A-125C-3E8A-FF77513EA572}"/>
                  </a:ext>
                </a:extLst>
              </p:cNvPr>
              <p:cNvCxnSpPr>
                <a:cxnSpLocks/>
                <a:stCxn id="50" idx="5"/>
                <a:endCxn id="64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A563DD0-3FD2-ACA8-CABD-E25E58145B29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D34B82DB-A516-65E6-4BC9-3C8A5F6D8D3A}"/>
                  </a:ext>
                </a:extLst>
              </p:cNvPr>
              <p:cNvCxnSpPr>
                <a:cxnSpLocks/>
                <a:stCxn id="57" idx="4"/>
                <a:endCxn id="67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06E41C3-DAA8-A2E4-926D-165B2D7FAAAA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B239F259-7433-AD62-DBF3-F0FFC241C22E}"/>
                  </a:ext>
                </a:extLst>
              </p:cNvPr>
              <p:cNvCxnSpPr>
                <a:cxnSpLocks/>
                <a:stCxn id="58" idx="4"/>
                <a:endCxn id="69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C79309E-3CE1-8861-82C4-14F4B1C14B86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96A0A591-7552-05CE-24F7-12BDB293E3D2}"/>
                  </a:ext>
                </a:extLst>
              </p:cNvPr>
              <p:cNvCxnSpPr>
                <a:cxnSpLocks/>
                <a:stCxn id="63" idx="4"/>
                <a:endCxn id="71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7185011-5D3A-E240-FC46-6521F29BA711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46B75FF-B2CF-5541-AC83-7C93883366C8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FD077440-704C-A865-DC1F-4617627A027B}"/>
                  </a:ext>
                </a:extLst>
              </p:cNvPr>
              <p:cNvCxnSpPr>
                <a:cxnSpLocks/>
                <a:stCxn id="64" idx="3"/>
                <a:endCxn id="73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0B9A44D-5869-A3FE-0078-09CE427E3162}"/>
                  </a:ext>
                </a:extLst>
              </p:cNvPr>
              <p:cNvCxnSpPr>
                <a:cxnSpLocks/>
                <a:stCxn id="64" idx="5"/>
                <a:endCxn id="74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6AB73FE-9754-E333-9DC6-E8B8F97100BD}"/>
              </a:ext>
            </a:extLst>
          </p:cNvPr>
          <p:cNvSpPr txBox="1"/>
          <p:nvPr/>
        </p:nvSpPr>
        <p:spPr>
          <a:xfrm>
            <a:off x="4561525" y="1595061"/>
            <a:ext cx="2424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Lydia</a:t>
            </a:r>
          </a:p>
          <a:p>
            <a:r>
              <a:rPr lang="en-US" altLang="zh-CN" sz="2400" b="1" dirty="0"/>
              <a:t>(Mona-based)</a:t>
            </a:r>
            <a:endParaRPr lang="zh-CN" altLang="en-US" sz="24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7334E09-7AEA-FB89-2C6A-8B107FD8411C}"/>
              </a:ext>
            </a:extLst>
          </p:cNvPr>
          <p:cNvSpPr txBox="1"/>
          <p:nvPr/>
        </p:nvSpPr>
        <p:spPr>
          <a:xfrm>
            <a:off x="1342712" y="1603845"/>
            <a:ext cx="22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Lisa</a:t>
            </a:r>
            <a:endParaRPr lang="zh-CN" altLang="en-US" sz="3600" b="1" dirty="0"/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152F3B2-08A4-C207-B136-039C8FE08F04}"/>
              </a:ext>
            </a:extLst>
          </p:cNvPr>
          <p:cNvGrpSpPr/>
          <p:nvPr/>
        </p:nvGrpSpPr>
        <p:grpSpPr>
          <a:xfrm>
            <a:off x="186307" y="3078296"/>
            <a:ext cx="3690120" cy="1562926"/>
            <a:chOff x="7217125" y="2084573"/>
            <a:chExt cx="3690120" cy="1562926"/>
          </a:xfrm>
        </p:grpSpPr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0900C469-1AFA-3BA9-B955-08D0E9B5FA6C}"/>
                </a:ext>
              </a:extLst>
            </p:cNvPr>
            <p:cNvSpPr/>
            <p:nvPr/>
          </p:nvSpPr>
          <p:spPr>
            <a:xfrm>
              <a:off x="8739236" y="2084573"/>
              <a:ext cx="353279" cy="37013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A3F22D4C-5BCB-03D2-2536-A5617FACEB3A}"/>
                </a:ext>
              </a:extLst>
            </p:cNvPr>
            <p:cNvCxnSpPr>
              <a:cxnSpLocks/>
              <a:stCxn id="80" idx="3"/>
              <a:endCxn id="83" idx="0"/>
            </p:cNvCxnSpPr>
            <p:nvPr/>
          </p:nvCxnSpPr>
          <p:spPr>
            <a:xfrm flipH="1">
              <a:off x="8008113" y="2400501"/>
              <a:ext cx="782860" cy="872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3039CE5-A6E5-B5A6-CE15-CB767133194E}"/>
                </a:ext>
              </a:extLst>
            </p:cNvPr>
            <p:cNvCxnSpPr>
              <a:cxnSpLocks/>
              <a:stCxn id="80" idx="5"/>
              <a:endCxn id="84" idx="0"/>
            </p:cNvCxnSpPr>
            <p:nvPr/>
          </p:nvCxnSpPr>
          <p:spPr>
            <a:xfrm>
              <a:off x="9040778" y="2400501"/>
              <a:ext cx="867591" cy="87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9C3A3AA-5C7D-F9E8-B0B6-BBD5D80B98E2}"/>
                </a:ext>
              </a:extLst>
            </p:cNvPr>
            <p:cNvSpPr/>
            <p:nvPr/>
          </p:nvSpPr>
          <p:spPr>
            <a:xfrm>
              <a:off x="7217125" y="3273413"/>
              <a:ext cx="1581976" cy="370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/>
                <a:t>F a 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MathJax_Main"/>
                </a:rPr>
                <a:t>∨ </a:t>
              </a: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G b</a:t>
              </a:r>
              <a:endParaRPr lang="zh-CN" altLang="en-US" sz="2800"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5ACAE47-6B15-FF83-9845-F1181D15F447}"/>
                </a:ext>
              </a:extLst>
            </p:cNvPr>
            <p:cNvSpPr/>
            <p:nvPr/>
          </p:nvSpPr>
          <p:spPr>
            <a:xfrm>
              <a:off x="8909493" y="3277366"/>
              <a:ext cx="1997752" cy="370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F a 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MathJax_Main"/>
                </a:rPr>
                <a:t>∨ </a:t>
              </a: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 (c U d)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000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BCEE-E81A-2E11-5275-2AE77ABD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13571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LTLf</a:t>
            </a:r>
            <a:r>
              <a:rPr lang="en-US" b="1" dirty="0">
                <a:solidFill>
                  <a:schemeClr val="accent1"/>
                </a:solidFill>
              </a:rPr>
              <a:t> synthesis </a:t>
            </a:r>
            <a:r>
              <a:rPr lang="en-US" altLang="zh-CN" sz="1800" dirty="0"/>
              <a:t>[De Giacomo and </a:t>
            </a:r>
            <a:r>
              <a:rPr lang="en-US" altLang="zh-CN" sz="1800" dirty="0" err="1"/>
              <a:t>Vardi</a:t>
            </a:r>
            <a:r>
              <a:rPr lang="en-US" altLang="zh-CN" sz="1800" dirty="0"/>
              <a:t>; IJCAI 2015]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AB9291-7FA6-2DDD-9E14-1E3074DF7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1347" y="1750147"/>
            <a:ext cx="3787588" cy="461665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r>
              <a:rPr lang="en-US" sz="2800" b="1" dirty="0" err="1"/>
              <a:t>LTLf</a:t>
            </a:r>
            <a:r>
              <a:rPr lang="en-US" sz="2800" dirty="0"/>
              <a:t> </a:t>
            </a:r>
            <a:r>
              <a:rPr lang="en-US" sz="2800" b="1" dirty="0"/>
              <a:t>formula</a:t>
            </a:r>
            <a:r>
              <a:rPr lang="en-US" sz="2800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2D4CE-297B-5410-8440-E27C9295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F0CCB-2DB2-498C-A822-D86CAAE5574A}"/>
              </a:ext>
            </a:extLst>
          </p:cNvPr>
          <p:cNvSpPr txBox="1"/>
          <p:nvPr/>
        </p:nvSpPr>
        <p:spPr>
          <a:xfrm>
            <a:off x="1404110" y="1906886"/>
            <a:ext cx="3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Adversarial Environment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5861EC9-3205-12FB-B4DF-B3CAFA19F85C}"/>
              </a:ext>
            </a:extLst>
          </p:cNvPr>
          <p:cNvGrpSpPr/>
          <p:nvPr/>
        </p:nvGrpSpPr>
        <p:grpSpPr>
          <a:xfrm>
            <a:off x="4176058" y="3100953"/>
            <a:ext cx="1318306" cy="2417171"/>
            <a:chOff x="4038600" y="2383787"/>
            <a:chExt cx="1318306" cy="241717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F70CC9-894E-887E-BE2D-09E95156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4765102"/>
              <a:ext cx="1306876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56C3BC-A39E-9B38-F06E-CA0C82EF90E3}"/>
                </a:ext>
              </a:extLst>
            </p:cNvPr>
            <p:cNvCxnSpPr/>
            <p:nvPr/>
          </p:nvCxnSpPr>
          <p:spPr>
            <a:xfrm flipV="1">
              <a:off x="5356906" y="2383787"/>
              <a:ext cx="0" cy="2417171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80EF1-310B-3656-3E3F-7285F2236F90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426504"/>
              <a:ext cx="1306876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8DFB2E8-2686-EE1A-2899-D88610A9E405}"/>
              </a:ext>
            </a:extLst>
          </p:cNvPr>
          <p:cNvSpPr txBox="1"/>
          <p:nvPr/>
        </p:nvSpPr>
        <p:spPr>
          <a:xfrm>
            <a:off x="2012049" y="6169503"/>
            <a:ext cx="2612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Reactive System</a:t>
            </a:r>
          </a:p>
        </p:txBody>
      </p:sp>
      <p:pic>
        <p:nvPicPr>
          <p:cNvPr id="3" name="Picture 6" descr="Maze - free icon">
            <a:extLst>
              <a:ext uri="{FF2B5EF4-FFF2-40B4-BE49-F238E27FC236}">
                <a16:creationId xmlns:a16="http://schemas.microsoft.com/office/drawing/2014/main" id="{8E9DB83A-CEAC-9EBB-CFE0-D7267184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152" y="2460377"/>
            <a:ext cx="1581104" cy="158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9942EEE-0DD5-8448-C684-908845F7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632" y="4356965"/>
            <a:ext cx="1884731" cy="18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44740457-12A8-601A-5F68-E036064ABE3F}"/>
              </a:ext>
            </a:extLst>
          </p:cNvPr>
          <p:cNvSpPr txBox="1"/>
          <p:nvPr/>
        </p:nvSpPr>
        <p:spPr>
          <a:xfrm>
            <a:off x="3156997" y="4092271"/>
            <a:ext cx="338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ABAC6223-95F0-6410-70F9-EB4B1EA8868C}"/>
              </a:ext>
            </a:extLst>
          </p:cNvPr>
          <p:cNvSpPr txBox="1"/>
          <p:nvPr/>
        </p:nvSpPr>
        <p:spPr>
          <a:xfrm>
            <a:off x="576594" y="4126132"/>
            <a:ext cx="139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E7544DB7-B2A8-384D-6E95-9F2902F7267D}"/>
              </a:ext>
            </a:extLst>
          </p:cNvPr>
          <p:cNvSpPr/>
          <p:nvPr/>
        </p:nvSpPr>
        <p:spPr>
          <a:xfrm>
            <a:off x="8617325" y="2409442"/>
            <a:ext cx="340659" cy="6215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28D78063-E319-9B0F-3468-D75E6FA846EA}"/>
              </a:ext>
            </a:extLst>
          </p:cNvPr>
          <p:cNvSpPr txBox="1">
            <a:spLocks/>
          </p:cNvSpPr>
          <p:nvPr/>
        </p:nvSpPr>
        <p:spPr>
          <a:xfrm>
            <a:off x="7413492" y="3329540"/>
            <a:ext cx="2149284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FF0000"/>
                </a:solidFill>
              </a:rPr>
              <a:t>DFA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6BC8A3F8-15C3-E20D-5BA0-4EBD45125E0B}"/>
              </a:ext>
            </a:extLst>
          </p:cNvPr>
          <p:cNvSpPr/>
          <p:nvPr/>
        </p:nvSpPr>
        <p:spPr>
          <a:xfrm>
            <a:off x="8617324" y="3932337"/>
            <a:ext cx="340659" cy="62159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6674964A-499E-56C0-5BD0-BD86272D587D}"/>
              </a:ext>
            </a:extLst>
          </p:cNvPr>
          <p:cNvSpPr txBox="1">
            <a:spLocks/>
          </p:cNvSpPr>
          <p:nvPr/>
        </p:nvSpPr>
        <p:spPr>
          <a:xfrm>
            <a:off x="7464616" y="4833455"/>
            <a:ext cx="2073084" cy="11717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b="1" dirty="0"/>
              <a:t>Solve DFA game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5DCA8A7-B0DC-83B7-8460-BE2BE5B0B5BD}"/>
              </a:ext>
            </a:extLst>
          </p:cNvPr>
          <p:cNvCxnSpPr>
            <a:cxnSpLocks/>
          </p:cNvCxnSpPr>
          <p:nvPr/>
        </p:nvCxnSpPr>
        <p:spPr>
          <a:xfrm>
            <a:off x="6541599" y="1690688"/>
            <a:ext cx="0" cy="4665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49DCE2-A3EE-0436-F0AE-E667A3BDEDE3}"/>
              </a:ext>
            </a:extLst>
          </p:cNvPr>
          <p:cNvGrpSpPr/>
          <p:nvPr/>
        </p:nvGrpSpPr>
        <p:grpSpPr>
          <a:xfrm rot="10800000">
            <a:off x="754848" y="3059121"/>
            <a:ext cx="1318306" cy="2417171"/>
            <a:chOff x="4038600" y="2383787"/>
            <a:chExt cx="1318306" cy="2417171"/>
          </a:xfrm>
        </p:grpSpPr>
        <p:cxnSp>
          <p:nvCxnSpPr>
            <p:cNvPr id="10" name="Straight Connector 7">
              <a:extLst>
                <a:ext uri="{FF2B5EF4-FFF2-40B4-BE49-F238E27FC236}">
                  <a16:creationId xmlns:a16="http://schemas.microsoft.com/office/drawing/2014/main" id="{CE66C598-C449-3883-20BA-AD04D18B5554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4765102"/>
              <a:ext cx="130687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8">
              <a:extLst>
                <a:ext uri="{FF2B5EF4-FFF2-40B4-BE49-F238E27FC236}">
                  <a16:creationId xmlns:a16="http://schemas.microsoft.com/office/drawing/2014/main" id="{4553EDB1-93F5-97BF-E816-50B3A72672E8}"/>
                </a:ext>
              </a:extLst>
            </p:cNvPr>
            <p:cNvCxnSpPr/>
            <p:nvPr/>
          </p:nvCxnSpPr>
          <p:spPr>
            <a:xfrm flipV="1">
              <a:off x="5356906" y="2383787"/>
              <a:ext cx="0" cy="241717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1">
              <a:extLst>
                <a:ext uri="{FF2B5EF4-FFF2-40B4-BE49-F238E27FC236}">
                  <a16:creationId xmlns:a16="http://schemas.microsoft.com/office/drawing/2014/main" id="{FA524B3E-9909-91D1-82EA-309F0C51B20D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2426504"/>
              <a:ext cx="1306876" cy="0"/>
            </a:xfrm>
            <a:prstGeom prst="line">
              <a:avLst/>
            </a:prstGeom>
            <a:ln w="76200">
              <a:solidFill>
                <a:schemeClr val="accent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030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Our focus: </a:t>
            </a:r>
            <a:r>
              <a:rPr lang="en-US" b="1" dirty="0" err="1">
                <a:solidFill>
                  <a:schemeClr val="accent1"/>
                </a:solidFill>
              </a:rPr>
              <a:t>LTLf</a:t>
            </a:r>
            <a:r>
              <a:rPr lang="en-US" b="1" dirty="0">
                <a:solidFill>
                  <a:schemeClr val="accent1"/>
                </a:solidFill>
              </a:rPr>
              <a:t> to DFA</a:t>
            </a:r>
            <a:br>
              <a:rPr lang="en-US" dirty="0"/>
            </a:br>
            <a:r>
              <a:rPr lang="en-US" sz="1800" dirty="0"/>
              <a:t>[De Giacomo and Vardi; IJCAI 2013]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529BC177-7599-2ED6-7637-ABF29CA2FE55}"/>
              </a:ext>
            </a:extLst>
          </p:cNvPr>
          <p:cNvSpPr txBox="1"/>
          <p:nvPr/>
        </p:nvSpPr>
        <p:spPr>
          <a:xfrm>
            <a:off x="2419153" y="2183081"/>
            <a:ext cx="68187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The </a:t>
            </a:r>
            <a:r>
              <a:rPr lang="en-US" altLang="zh-CN" sz="4400" dirty="0">
                <a:solidFill>
                  <a:srgbClr val="FF0000"/>
                </a:solidFill>
              </a:rPr>
              <a:t>foundation</a:t>
            </a:r>
            <a:r>
              <a:rPr lang="en-US" altLang="zh-CN" sz="4400" dirty="0"/>
              <a:t> of such applications</a:t>
            </a:r>
          </a:p>
          <a:p>
            <a:pPr algn="ctr"/>
            <a:endParaRPr lang="en-US" sz="4400" dirty="0"/>
          </a:p>
          <a:p>
            <a:pPr algn="ctr"/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main bottleneck </a:t>
            </a:r>
            <a:r>
              <a:rPr lang="en-US" sz="4400" dirty="0"/>
              <a:t>for </a:t>
            </a:r>
            <a:r>
              <a:rPr lang="en-US" sz="4400" dirty="0" err="1"/>
              <a:t>LTLf</a:t>
            </a:r>
            <a:r>
              <a:rPr lang="en-US" sz="4400" dirty="0"/>
              <a:t> synthesis</a:t>
            </a:r>
          </a:p>
        </p:txBody>
      </p:sp>
    </p:spTree>
    <p:extLst>
      <p:ext uri="{BB962C8B-B14F-4D97-AF65-F5344CB8AC3E}">
        <p14:creationId xmlns:p14="http://schemas.microsoft.com/office/powerpoint/2010/main" val="35076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Current compositional methodology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5</a:t>
            </a:fld>
            <a:endParaRPr 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9F997E28-192F-26B3-879C-88DB2EEB348C}"/>
              </a:ext>
            </a:extLst>
          </p:cNvPr>
          <p:cNvSpPr/>
          <p:nvPr/>
        </p:nvSpPr>
        <p:spPr>
          <a:xfrm rot="16200000">
            <a:off x="4266840" y="2762413"/>
            <a:ext cx="356333" cy="9352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F6390FB-D583-C49A-5F6E-A497FC002D7B}"/>
              </a:ext>
            </a:extLst>
          </p:cNvPr>
          <p:cNvSpPr txBox="1"/>
          <p:nvPr/>
        </p:nvSpPr>
        <p:spPr>
          <a:xfrm>
            <a:off x="4912648" y="1681720"/>
            <a:ext cx="4374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Abstract Syntax Tree</a:t>
            </a:r>
            <a:endParaRPr lang="zh-CN" altLang="en-US" i="1" dirty="0"/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A871EAD3-8BEC-3A03-48AA-542E026CD60A}"/>
              </a:ext>
            </a:extLst>
          </p:cNvPr>
          <p:cNvSpPr/>
          <p:nvPr/>
        </p:nvSpPr>
        <p:spPr>
          <a:xfrm>
            <a:off x="1532237" y="2567274"/>
            <a:ext cx="2079563" cy="1325563"/>
          </a:xfrm>
          <a:prstGeom prst="flowChartDecision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LTLf</a:t>
            </a:r>
            <a:endParaRPr lang="zh-CN" altLang="en-US" sz="3200" b="1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2F03308-C692-F04A-CBC6-1F79F49D56AD}"/>
              </a:ext>
            </a:extLst>
          </p:cNvPr>
          <p:cNvSpPr/>
          <p:nvPr/>
        </p:nvSpPr>
        <p:spPr>
          <a:xfrm>
            <a:off x="5198565" y="2271173"/>
            <a:ext cx="2079564" cy="1621664"/>
          </a:xfrm>
          <a:prstGeom prst="triangl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32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BC001907-AF57-B5A4-00D7-47C09A9174C5}"/>
              </a:ext>
            </a:extLst>
          </p:cNvPr>
          <p:cNvSpPr/>
          <p:nvPr/>
        </p:nvSpPr>
        <p:spPr>
          <a:xfrm rot="16200000">
            <a:off x="7795345" y="2762412"/>
            <a:ext cx="356333" cy="93528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94DDED-1E3C-4F46-124B-12220572672B}"/>
              </a:ext>
            </a:extLst>
          </p:cNvPr>
          <p:cNvSpPr/>
          <p:nvPr/>
        </p:nvSpPr>
        <p:spPr>
          <a:xfrm>
            <a:off x="9092513" y="2471347"/>
            <a:ext cx="1779373" cy="1421489"/>
          </a:xfrm>
          <a:prstGeom prst="roundRect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DFA</a:t>
            </a:r>
            <a:endParaRPr lang="zh-CN" altLang="en-US" sz="3200" b="1" dirty="0"/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ED81AE5-638D-BEAF-048F-D64DC7477C21}"/>
              </a:ext>
            </a:extLst>
          </p:cNvPr>
          <p:cNvSpPr/>
          <p:nvPr/>
        </p:nvSpPr>
        <p:spPr>
          <a:xfrm rot="5400000">
            <a:off x="3822184" y="2552209"/>
            <a:ext cx="461666" cy="360817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F28F01-2DB2-2C01-C01F-86CBE88778C6}"/>
              </a:ext>
            </a:extLst>
          </p:cNvPr>
          <p:cNvSpPr txBox="1"/>
          <p:nvPr/>
        </p:nvSpPr>
        <p:spPr>
          <a:xfrm>
            <a:off x="2397967" y="4636420"/>
            <a:ext cx="33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Decomposition </a:t>
            </a:r>
            <a:r>
              <a:rPr lang="en-US" altLang="zh-CN" sz="2400" dirty="0"/>
              <a:t>phase</a:t>
            </a:r>
            <a:endParaRPr lang="zh-CN" altLang="en-US" sz="24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ED6FD43-9F47-5EC3-A40A-32C621ECE9E3}"/>
              </a:ext>
            </a:extLst>
          </p:cNvPr>
          <p:cNvSpPr/>
          <p:nvPr/>
        </p:nvSpPr>
        <p:spPr>
          <a:xfrm rot="5400000">
            <a:off x="8210320" y="2552209"/>
            <a:ext cx="461666" cy="360817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5F6168-3064-4C02-FD51-A282BEFCC920}"/>
              </a:ext>
            </a:extLst>
          </p:cNvPr>
          <p:cNvSpPr txBox="1"/>
          <p:nvPr/>
        </p:nvSpPr>
        <p:spPr>
          <a:xfrm>
            <a:off x="6843035" y="4635413"/>
            <a:ext cx="3128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Composition </a:t>
            </a:r>
            <a:r>
              <a:rPr lang="en-US" altLang="zh-CN" sz="2400" dirty="0"/>
              <a:t>phase</a:t>
            </a:r>
            <a:r>
              <a:rPr lang="en-US" altLang="zh-CN" sz="2400" b="1" dirty="0"/>
              <a:t>:</a:t>
            </a:r>
          </a:p>
          <a:p>
            <a:r>
              <a:rPr lang="en-US" altLang="zh-CN" sz="2400" dirty="0"/>
              <a:t>Leaves to root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1557B9-0D14-3381-9A50-69DB03E901F9}"/>
              </a:ext>
            </a:extLst>
          </p:cNvPr>
          <p:cNvSpPr txBox="1"/>
          <p:nvPr/>
        </p:nvSpPr>
        <p:spPr>
          <a:xfrm>
            <a:off x="415364" y="5646109"/>
            <a:ext cx="11543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AST: </a:t>
            </a:r>
            <a:r>
              <a:rPr lang="en-US" altLang="zh-CN" sz="2400" dirty="0"/>
              <a:t>leaves are </a:t>
            </a:r>
            <a:r>
              <a:rPr lang="en-US" altLang="zh-CN" sz="2400" b="1" dirty="0"/>
              <a:t>arbitrary </a:t>
            </a:r>
            <a:r>
              <a:rPr lang="en-US" altLang="zh-CN" sz="2400" dirty="0" err="1"/>
              <a:t>LTLf</a:t>
            </a:r>
            <a:r>
              <a:rPr lang="en-US" altLang="zh-CN" sz="2400" dirty="0"/>
              <a:t> formulas rather than </a:t>
            </a:r>
            <a:r>
              <a:rPr lang="en-US" altLang="zh-CN" sz="2400" b="1" dirty="0"/>
              <a:t>atoms</a:t>
            </a:r>
          </a:p>
          <a:p>
            <a:r>
              <a:rPr lang="en-US" altLang="zh-CN" sz="2400" b="1" dirty="0"/>
              <a:t>Assumption</a:t>
            </a:r>
            <a:r>
              <a:rPr lang="en-US" altLang="zh-CN" sz="2400" dirty="0"/>
              <a:t>: </a:t>
            </a:r>
            <a:r>
              <a:rPr lang="en-US" altLang="zh-CN" sz="2400" b="1" dirty="0"/>
              <a:t>off-the-shelf</a:t>
            </a:r>
            <a:r>
              <a:rPr lang="en-US" altLang="zh-CN" sz="2400" dirty="0"/>
              <a:t> DFA conversion tool for leaf formulas </a:t>
            </a:r>
            <a:r>
              <a:rPr lang="en-US" altLang="zh-CN" sz="2400" b="1" dirty="0"/>
              <a:t>at hand, e.g. Mona 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5BB0D-9278-11D3-0E90-D2BC0F5B57D1}"/>
              </a:ext>
            </a:extLst>
          </p:cNvPr>
          <p:cNvSpPr txBox="1"/>
          <p:nvPr/>
        </p:nvSpPr>
        <p:spPr>
          <a:xfrm>
            <a:off x="3190940" y="291899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AST</a:t>
            </a:r>
          </a:p>
        </p:txBody>
      </p:sp>
    </p:spTree>
    <p:extLst>
      <p:ext uri="{BB962C8B-B14F-4D97-AF65-F5344CB8AC3E}">
        <p14:creationId xmlns:p14="http://schemas.microsoft.com/office/powerpoint/2010/main" val="423474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Our contributions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6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AA8560C-C97F-EA6F-3218-43C9A96A4F66}"/>
              </a:ext>
            </a:extLst>
          </p:cNvPr>
          <p:cNvSpPr txBox="1"/>
          <p:nvPr/>
        </p:nvSpPr>
        <p:spPr>
          <a:xfrm>
            <a:off x="1285103" y="1874728"/>
            <a:ext cx="1023139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Highlight three optimizations </a:t>
            </a:r>
            <a:r>
              <a:rPr lang="en-US" altLang="zh-CN" sz="3200" dirty="0"/>
              <a:t>in</a:t>
            </a:r>
            <a:r>
              <a:rPr lang="en-US" altLang="zh-CN" sz="3200" b="1" dirty="0"/>
              <a:t> decomposition</a:t>
            </a:r>
            <a:r>
              <a:rPr lang="en-US" altLang="zh-CN" sz="3200" dirty="0"/>
              <a:t>: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b="1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Balanced depth </a:t>
            </a:r>
            <a:r>
              <a:rPr lang="en-US" altLang="zh-CN" sz="3200" dirty="0"/>
              <a:t>for AST unrolling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Duplicate</a:t>
            </a:r>
            <a:r>
              <a:rPr lang="en-US" altLang="zh-CN" sz="3200" dirty="0"/>
              <a:t> removal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3200" dirty="0"/>
              <a:t> Formula </a:t>
            </a:r>
            <a:r>
              <a:rPr lang="en-US" altLang="zh-CN" sz="3200" dirty="0">
                <a:solidFill>
                  <a:srgbClr val="FF0000"/>
                </a:solidFill>
              </a:rPr>
              <a:t>transformation</a:t>
            </a:r>
          </a:p>
          <a:p>
            <a:endParaRPr lang="en-US" altLang="zh-CN" dirty="0"/>
          </a:p>
          <a:p>
            <a:r>
              <a:rPr lang="en-US" altLang="zh-CN" sz="3200" dirty="0"/>
              <a:t>Speedups up to </a:t>
            </a:r>
            <a:r>
              <a:rPr lang="en-US" altLang="zh-CN" sz="3200" b="1" dirty="0"/>
              <a:t>8000x</a:t>
            </a:r>
            <a:r>
              <a:rPr lang="en-US" altLang="zh-CN" sz="3200" dirty="0"/>
              <a:t> against the state of art tools </a:t>
            </a:r>
            <a:r>
              <a:rPr lang="en-US" altLang="zh-CN" sz="3200" b="1" dirty="0"/>
              <a:t>Lisa</a:t>
            </a:r>
            <a:r>
              <a:rPr lang="en-US" altLang="zh-CN" sz="3200" dirty="0"/>
              <a:t> and </a:t>
            </a:r>
            <a:r>
              <a:rPr lang="en-US" altLang="zh-CN" sz="3200" b="1" dirty="0"/>
              <a:t>Lydia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8146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AST unrolling depth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7</a:t>
            </a:fld>
            <a:endParaRPr lang="en-US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9844A2-EB0A-B9D2-0322-7B4B0632CA8D}"/>
              </a:ext>
            </a:extLst>
          </p:cNvPr>
          <p:cNvGrpSpPr/>
          <p:nvPr/>
        </p:nvGrpSpPr>
        <p:grpSpPr>
          <a:xfrm>
            <a:off x="4272657" y="2619085"/>
            <a:ext cx="3001979" cy="2407173"/>
            <a:chOff x="6096000" y="1690688"/>
            <a:chExt cx="5862566" cy="401813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E3C866-ED73-40FD-7AFE-F173E4698AF2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4AD1370-8A95-54D2-FD84-43A28988158D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746AAC-44BD-AA13-9294-3A7998D45168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2E733650-1EA8-E3CE-F4FD-A1BFF9F63747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2D5B2F2-BBE5-7366-7163-531D6AF509B6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C440DDA-CBD7-F755-7BA5-2F82338886E2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0D61919D-476C-C3FC-FF61-16AB9256EE92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AFB9E6BA-8395-7A12-9E9B-C680FBB2B3B6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A3E672A-C20E-9D0F-E6DE-1FAAA362CFD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E628364-665F-8895-88B7-66D2517A6ADA}"/>
                  </a:ext>
                </a:extLst>
              </p:cNvPr>
              <p:cNvCxnSpPr>
                <a:cxnSpLocks/>
                <a:stCxn id="11" idx="5"/>
                <a:endCxn id="20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2F284B3-0B40-C16F-809F-99D94313F276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2CE194A-D662-2600-C76D-B6E4B068B4B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BECEED7-28EE-6A75-7549-A5496CBCF67E}"/>
                  </a:ext>
                </a:extLst>
              </p:cNvPr>
              <p:cNvCxnSpPr>
                <a:cxnSpLocks/>
                <a:stCxn id="12" idx="3"/>
                <a:endCxn id="31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D5275D-CE0E-7712-A909-EE97B4A713EE}"/>
                  </a:ext>
                </a:extLst>
              </p:cNvPr>
              <p:cNvCxnSpPr>
                <a:cxnSpLocks/>
                <a:stCxn id="12" idx="5"/>
                <a:endCxn id="32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64F3D46-240A-7298-176A-703412384257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F57CAD0-E3E0-BC9A-D12E-E2F4B20C9387}"/>
                  </a:ext>
                </a:extLst>
              </p:cNvPr>
              <p:cNvCxnSpPr>
                <a:cxnSpLocks/>
                <a:stCxn id="19" idx="4"/>
                <a:endCxn id="39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A253BDF-7038-5419-EBD8-C32D888B80E6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96AF1E-C788-FA7D-DD90-A5E21CA4DEA6}"/>
                  </a:ext>
                </a:extLst>
              </p:cNvPr>
              <p:cNvCxnSpPr>
                <a:cxnSpLocks/>
                <a:stCxn id="20" idx="4"/>
                <a:endCxn id="43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D60DC0-A637-D328-09A1-06FAEDA9F21D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18DBA81-D3DF-DE46-AB4E-AB5928895A69}"/>
                  </a:ext>
                </a:extLst>
              </p:cNvPr>
              <p:cNvCxnSpPr>
                <a:cxnSpLocks/>
                <a:stCxn id="31" idx="4"/>
                <a:endCxn id="47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0F22594-4D14-6DDC-5A36-C1D69E0EDF9D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C6EC005-74FB-8C86-C860-3741FAD1294C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DB17DED-763A-49A8-25E9-585B49C1056A}"/>
                  </a:ext>
                </a:extLst>
              </p:cNvPr>
              <p:cNvCxnSpPr>
                <a:cxnSpLocks/>
                <a:stCxn id="32" idx="3"/>
                <a:endCxn id="51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EF517E1-22E5-CC47-1148-421AB17309D4}"/>
                  </a:ext>
                </a:extLst>
              </p:cNvPr>
              <p:cNvCxnSpPr>
                <a:cxnSpLocks/>
                <a:stCxn id="32" idx="5"/>
                <a:endCxn id="52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CC6B8A-0927-2518-CAC0-2AD088F29217}"/>
              </a:ext>
            </a:extLst>
          </p:cNvPr>
          <p:cNvSpPr txBox="1"/>
          <p:nvPr/>
        </p:nvSpPr>
        <p:spPr>
          <a:xfrm>
            <a:off x="4561525" y="1595061"/>
            <a:ext cx="242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Lydia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4C0B2-68F5-2651-A4EF-253060D67511}"/>
              </a:ext>
            </a:extLst>
          </p:cNvPr>
          <p:cNvSpPr txBox="1"/>
          <p:nvPr/>
        </p:nvSpPr>
        <p:spPr>
          <a:xfrm>
            <a:off x="1342712" y="1603845"/>
            <a:ext cx="22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Lisa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3DC253-F209-ED75-5028-BF54A2AA367C}"/>
              </a:ext>
            </a:extLst>
          </p:cNvPr>
          <p:cNvGrpSpPr/>
          <p:nvPr/>
        </p:nvGrpSpPr>
        <p:grpSpPr>
          <a:xfrm>
            <a:off x="186307" y="2967083"/>
            <a:ext cx="3690120" cy="1562926"/>
            <a:chOff x="7217125" y="2084573"/>
            <a:chExt cx="3690120" cy="1562926"/>
          </a:xfrm>
        </p:grpSpPr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6FA828FA-4907-7FC7-1B7E-BFAD380283B9}"/>
                </a:ext>
              </a:extLst>
            </p:cNvPr>
            <p:cNvSpPr/>
            <p:nvPr/>
          </p:nvSpPr>
          <p:spPr>
            <a:xfrm>
              <a:off x="8739236" y="2084573"/>
              <a:ext cx="353279" cy="37013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4B0BC62-DC7C-AE45-5BE7-A9C07AF44871}"/>
                </a:ext>
              </a:extLst>
            </p:cNvPr>
            <p:cNvCxnSpPr>
              <a:cxnSpLocks/>
              <a:stCxn id="108" idx="3"/>
              <a:endCxn id="122" idx="0"/>
            </p:cNvCxnSpPr>
            <p:nvPr/>
          </p:nvCxnSpPr>
          <p:spPr>
            <a:xfrm flipH="1">
              <a:off x="8008113" y="2400501"/>
              <a:ext cx="782860" cy="872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2DA286D-2F64-F546-65EF-D5DE947030B9}"/>
                </a:ext>
              </a:extLst>
            </p:cNvPr>
            <p:cNvCxnSpPr>
              <a:cxnSpLocks/>
              <a:stCxn id="108" idx="5"/>
              <a:endCxn id="129" idx="0"/>
            </p:cNvCxnSpPr>
            <p:nvPr/>
          </p:nvCxnSpPr>
          <p:spPr>
            <a:xfrm>
              <a:off x="9040778" y="2400501"/>
              <a:ext cx="867591" cy="87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4E7BA41-4A55-B2B4-67A6-9679D35A6047}"/>
                </a:ext>
              </a:extLst>
            </p:cNvPr>
            <p:cNvSpPr/>
            <p:nvPr/>
          </p:nvSpPr>
          <p:spPr>
            <a:xfrm>
              <a:off x="7217125" y="3273413"/>
              <a:ext cx="1581976" cy="370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MathJax_Main"/>
                </a:rPr>
                <a:t>F a 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MathJax_Main"/>
                </a:rPr>
                <a:t>∨ </a:t>
              </a: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G b</a:t>
              </a:r>
              <a:endParaRPr lang="zh-CN" altLang="en-US" sz="28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0DBB128-5332-785E-5C35-54FEBAB7FFF0}"/>
                </a:ext>
              </a:extLst>
            </p:cNvPr>
            <p:cNvSpPr/>
            <p:nvPr/>
          </p:nvSpPr>
          <p:spPr>
            <a:xfrm>
              <a:off x="8909493" y="3277366"/>
              <a:ext cx="1997752" cy="370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F a 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MathJax_Main"/>
                </a:rPr>
                <a:t>∨ </a:t>
              </a: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 (c U d)</a:t>
              </a:r>
              <a:endParaRPr lang="zh-CN" altLang="en-US" sz="2800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B90F2AD-E84B-059D-014E-206CE9790EBB}"/>
              </a:ext>
            </a:extLst>
          </p:cNvPr>
          <p:cNvSpPr txBox="1"/>
          <p:nvPr/>
        </p:nvSpPr>
        <p:spPr>
          <a:xfrm>
            <a:off x="7894063" y="1003203"/>
            <a:ext cx="38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MathJax_Main"/>
              </a:rPr>
              <a:t>F a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G b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chemeClr val="tx2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chemeClr val="tx2"/>
                </a:solidFill>
                <a:effectLst/>
                <a:latin typeface="MathJax_Main"/>
              </a:rPr>
              <a:t>)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116DA3-1E5F-A16D-62B5-6AF6EA6CD8C5}"/>
              </a:ext>
            </a:extLst>
          </p:cNvPr>
          <p:cNvSpPr txBox="1"/>
          <p:nvPr/>
        </p:nvSpPr>
        <p:spPr>
          <a:xfrm>
            <a:off x="126912" y="5246957"/>
            <a:ext cx="3869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Only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outmost</a:t>
            </a:r>
            <a:r>
              <a:rPr lang="en-US" altLang="zh-CN" sz="2400" b="1" dirty="0"/>
              <a:t> </a:t>
            </a:r>
            <a:r>
              <a:rPr lang="en-US" altLang="zh-CN" sz="2400" dirty="0"/>
              <a:t>ops</a:t>
            </a:r>
          </a:p>
          <a:p>
            <a:r>
              <a:rPr lang="en-US" altLang="zh-CN" sz="2400" b="1" dirty="0"/>
              <a:t>Large</a:t>
            </a:r>
            <a:r>
              <a:rPr lang="en-US" altLang="zh-CN" sz="2400" dirty="0"/>
              <a:t> leaf formulas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Polytime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compositions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195C1E-9355-4572-68B1-B2A6A3D12C7F}"/>
              </a:ext>
            </a:extLst>
          </p:cNvPr>
          <p:cNvSpPr txBox="1"/>
          <p:nvPr/>
        </p:nvSpPr>
        <p:spPr>
          <a:xfrm>
            <a:off x="3980054" y="5250725"/>
            <a:ext cx="494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Until </a:t>
            </a:r>
            <a:r>
              <a:rPr lang="en-US" altLang="zh-CN" sz="2400" b="1" dirty="0"/>
              <a:t>atoms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Small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leaf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formulas</a:t>
            </a:r>
          </a:p>
          <a:p>
            <a:r>
              <a:rPr lang="en-US" altLang="zh-CN" sz="2400" b="1" dirty="0" err="1"/>
              <a:t>Exptime</a:t>
            </a:r>
            <a:r>
              <a:rPr lang="en-US" altLang="zh-CN" sz="2400" b="1" dirty="0"/>
              <a:t> </a:t>
            </a:r>
            <a:r>
              <a:rPr lang="en-US" altLang="zh-CN" sz="2400" dirty="0"/>
              <a:t>projection/determinization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compositions</a:t>
            </a:r>
          </a:p>
        </p:txBody>
      </p:sp>
    </p:spTree>
    <p:extLst>
      <p:ext uri="{BB962C8B-B14F-4D97-AF65-F5344CB8AC3E}">
        <p14:creationId xmlns:p14="http://schemas.microsoft.com/office/powerpoint/2010/main" val="346993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AST unrolling depth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9844A2-EB0A-B9D2-0322-7B4B0632CA8D}"/>
              </a:ext>
            </a:extLst>
          </p:cNvPr>
          <p:cNvGrpSpPr/>
          <p:nvPr/>
        </p:nvGrpSpPr>
        <p:grpSpPr>
          <a:xfrm>
            <a:off x="4272657" y="2619085"/>
            <a:ext cx="3001979" cy="2407173"/>
            <a:chOff x="6096000" y="1690688"/>
            <a:chExt cx="5862566" cy="4018135"/>
          </a:xfrm>
        </p:grpSpPr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E7E3C866-ED73-40FD-7AFE-F173E4698AF2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4AD1370-8A95-54D2-FD84-43A28988158D}"/>
                </a:ext>
              </a:extLst>
            </p:cNvPr>
            <p:cNvGrpSpPr/>
            <p:nvPr/>
          </p:nvGrpSpPr>
          <p:grpSpPr>
            <a:xfrm>
              <a:off x="6096000" y="2218047"/>
              <a:ext cx="5862566" cy="3490776"/>
              <a:chOff x="6096000" y="2218047"/>
              <a:chExt cx="5862566" cy="3490776"/>
            </a:xfrm>
          </p:grpSpPr>
          <p:sp>
            <p:nvSpPr>
              <p:cNvPr id="11" name="流程图: 接点 10">
                <a:extLst>
                  <a:ext uri="{FF2B5EF4-FFF2-40B4-BE49-F238E27FC236}">
                    <a16:creationId xmlns:a16="http://schemas.microsoft.com/office/drawing/2014/main" id="{6C746AAC-44BD-AA13-9294-3A7998D45168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2E733650-1EA8-E3CE-F4FD-A1BFF9F63747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2D5B2F2-BBE5-7366-7163-531D6AF509B6}"/>
                  </a:ext>
                </a:extLst>
              </p:cNvPr>
              <p:cNvCxnSpPr>
                <a:cxnSpLocks/>
                <a:stCxn id="8" idx="3"/>
                <a:endCxn id="11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AC440DDA-CBD7-F755-7BA5-2F82338886E2}"/>
                  </a:ext>
                </a:extLst>
              </p:cNvPr>
              <p:cNvCxnSpPr>
                <a:cxnSpLocks/>
                <a:stCxn id="8" idx="5"/>
                <a:endCxn id="12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流程图: 接点 18">
                <a:extLst>
                  <a:ext uri="{FF2B5EF4-FFF2-40B4-BE49-F238E27FC236}">
                    <a16:creationId xmlns:a16="http://schemas.microsoft.com/office/drawing/2014/main" id="{0D61919D-476C-C3FC-FF61-16AB9256EE92}"/>
                  </a:ext>
                </a:extLst>
              </p:cNvPr>
              <p:cNvSpPr/>
              <p:nvPr/>
            </p:nvSpPr>
            <p:spPr>
              <a:xfrm>
                <a:off x="6096000" y="387834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AFB9E6BA-8395-7A12-9E9B-C680FBB2B3B6}"/>
                  </a:ext>
                </a:extLst>
              </p:cNvPr>
              <p:cNvSpPr/>
              <p:nvPr/>
            </p:nvSpPr>
            <p:spPr>
              <a:xfrm>
                <a:off x="7578933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endParaRPr lang="zh-CN" altLang="en-US" sz="3200" dirty="0"/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5A3E672A-C20E-9D0F-E6DE-1FAAA362CFD8}"/>
                  </a:ext>
                </a:extLst>
              </p:cNvPr>
              <p:cNvCxnSpPr>
                <a:cxnSpLocks/>
                <a:stCxn id="11" idx="3"/>
                <a:endCxn id="19" idx="0"/>
              </p:cNvCxnSpPr>
              <p:nvPr/>
            </p:nvCxnSpPr>
            <p:spPr>
              <a:xfrm flipH="1">
                <a:off x="6440960" y="3311609"/>
                <a:ext cx="432878" cy="5667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E628364-665F-8895-88B7-66D2517A6ADA}"/>
                  </a:ext>
                </a:extLst>
              </p:cNvPr>
              <p:cNvCxnSpPr>
                <a:cxnSpLocks/>
                <a:stCxn id="11" idx="5"/>
                <a:endCxn id="20" idx="0"/>
              </p:cNvCxnSpPr>
              <p:nvPr/>
            </p:nvCxnSpPr>
            <p:spPr>
              <a:xfrm>
                <a:off x="7361685" y="3311609"/>
                <a:ext cx="562208" cy="5503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2F284B3-0B40-C16F-809F-99D94313F276}"/>
                  </a:ext>
                </a:extLst>
              </p:cNvPr>
              <p:cNvSpPr/>
              <p:nvPr/>
            </p:nvSpPr>
            <p:spPr>
              <a:xfrm>
                <a:off x="8752941" y="3861914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endParaRPr lang="zh-CN" altLang="en-US" sz="3200" dirty="0"/>
              </a:p>
            </p:txBody>
          </p:sp>
          <p:sp>
            <p:nvSpPr>
              <p:cNvPr id="32" name="流程图: 接点 31">
                <a:extLst>
                  <a:ext uri="{FF2B5EF4-FFF2-40B4-BE49-F238E27FC236}">
                    <a16:creationId xmlns:a16="http://schemas.microsoft.com/office/drawing/2014/main" id="{B2CE194A-D662-2600-C76D-B6E4B068B4B5}"/>
                  </a:ext>
                </a:extLst>
              </p:cNvPr>
              <p:cNvSpPr/>
              <p:nvPr/>
            </p:nvSpPr>
            <p:spPr>
              <a:xfrm>
                <a:off x="10663881" y="3861913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endParaRPr lang="zh-CN" altLang="en-US" sz="3200" dirty="0"/>
              </a:p>
            </p:txBody>
          </p: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DBECEED7-28EE-6A75-7549-A5496CBCF67E}"/>
                  </a:ext>
                </a:extLst>
              </p:cNvPr>
              <p:cNvCxnSpPr>
                <a:cxnSpLocks/>
                <a:stCxn id="12" idx="3"/>
                <a:endCxn id="31" idx="0"/>
              </p:cNvCxnSpPr>
              <p:nvPr/>
            </p:nvCxnSpPr>
            <p:spPr>
              <a:xfrm flipH="1">
                <a:off x="9097901" y="3301650"/>
                <a:ext cx="662263" cy="560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D5275D-CE0E-7712-A909-EE97B4A713EE}"/>
                  </a:ext>
                </a:extLst>
              </p:cNvPr>
              <p:cNvCxnSpPr>
                <a:cxnSpLocks/>
                <a:stCxn id="12" idx="5"/>
                <a:endCxn id="32" idx="0"/>
              </p:cNvCxnSpPr>
              <p:nvPr/>
            </p:nvCxnSpPr>
            <p:spPr>
              <a:xfrm>
                <a:off x="10248011" y="3301650"/>
                <a:ext cx="760830" cy="560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64F3D46-240A-7298-176A-703412384257}"/>
                  </a:ext>
                </a:extLst>
              </p:cNvPr>
              <p:cNvSpPr/>
              <p:nvPr/>
            </p:nvSpPr>
            <p:spPr>
              <a:xfrm>
                <a:off x="6096000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F57CAD0-E3E0-BC9A-D12E-E2F4B20C9387}"/>
                  </a:ext>
                </a:extLst>
              </p:cNvPr>
              <p:cNvCxnSpPr>
                <a:cxnSpLocks/>
                <a:stCxn id="19" idx="4"/>
                <a:endCxn id="39" idx="0"/>
              </p:cNvCxnSpPr>
              <p:nvPr/>
            </p:nvCxnSpPr>
            <p:spPr>
              <a:xfrm>
                <a:off x="6440960" y="4496182"/>
                <a:ext cx="0" cy="5948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A253BDF-7038-5419-EBD8-C32D888B80E6}"/>
                  </a:ext>
                </a:extLst>
              </p:cNvPr>
              <p:cNvSpPr/>
              <p:nvPr/>
            </p:nvSpPr>
            <p:spPr>
              <a:xfrm>
                <a:off x="7582415" y="509098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496AF1E-C788-FA7D-DD90-A5E21CA4DEA6}"/>
                  </a:ext>
                </a:extLst>
              </p:cNvPr>
              <p:cNvCxnSpPr>
                <a:cxnSpLocks/>
                <a:stCxn id="20" idx="4"/>
                <a:endCxn id="43" idx="0"/>
              </p:cNvCxnSpPr>
              <p:nvPr/>
            </p:nvCxnSpPr>
            <p:spPr>
              <a:xfrm>
                <a:off x="7923893" y="4479753"/>
                <a:ext cx="3482" cy="6112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D60DC0-A637-D328-09A1-06FAEDA9F21D}"/>
                  </a:ext>
                </a:extLst>
              </p:cNvPr>
              <p:cNvSpPr/>
              <p:nvPr/>
            </p:nvSpPr>
            <p:spPr>
              <a:xfrm>
                <a:off x="8752941" y="5086606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18DBA81-D3DF-DE46-AB4E-AB5928895A69}"/>
                  </a:ext>
                </a:extLst>
              </p:cNvPr>
              <p:cNvCxnSpPr>
                <a:cxnSpLocks/>
                <a:stCxn id="31" idx="4"/>
                <a:endCxn id="47" idx="0"/>
              </p:cNvCxnSpPr>
              <p:nvPr/>
            </p:nvCxnSpPr>
            <p:spPr>
              <a:xfrm>
                <a:off x="9097901" y="4479753"/>
                <a:ext cx="0" cy="606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0F22594-4D14-6DDC-5A36-C1D69E0EDF9D}"/>
                  </a:ext>
                </a:extLst>
              </p:cNvPr>
              <p:cNvSpPr/>
              <p:nvPr/>
            </p:nvSpPr>
            <p:spPr>
              <a:xfrm>
                <a:off x="10183274" y="5086605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c</a:t>
                </a:r>
                <a:endParaRPr lang="zh-CN" altLang="en-US" sz="2800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C6EC005-74FB-8C86-C860-3741FAD1294C}"/>
                  </a:ext>
                </a:extLst>
              </p:cNvPr>
              <p:cNvSpPr/>
              <p:nvPr/>
            </p:nvSpPr>
            <p:spPr>
              <a:xfrm>
                <a:off x="11268647" y="5086604"/>
                <a:ext cx="6899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/>
                  <a:t>d</a:t>
                </a:r>
                <a:endParaRPr lang="zh-CN" altLang="en-US" sz="2800" dirty="0"/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1DB17DED-763A-49A8-25E9-585B49C1056A}"/>
                  </a:ext>
                </a:extLst>
              </p:cNvPr>
              <p:cNvCxnSpPr>
                <a:cxnSpLocks/>
                <a:stCxn id="32" idx="3"/>
                <a:endCxn id="51" idx="0"/>
              </p:cNvCxnSpPr>
              <p:nvPr/>
            </p:nvCxnSpPr>
            <p:spPr>
              <a:xfrm flipH="1">
                <a:off x="10528234" y="4389272"/>
                <a:ext cx="236683" cy="697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EF517E1-22E5-CC47-1148-421AB17309D4}"/>
                  </a:ext>
                </a:extLst>
              </p:cNvPr>
              <p:cNvCxnSpPr>
                <a:cxnSpLocks/>
                <a:stCxn id="32" idx="5"/>
                <a:endCxn id="52" idx="0"/>
              </p:cNvCxnSpPr>
              <p:nvPr/>
            </p:nvCxnSpPr>
            <p:spPr>
              <a:xfrm>
                <a:off x="11252764" y="4389272"/>
                <a:ext cx="360843" cy="6973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5CC6B8A-0927-2518-CAC0-2AD088F29217}"/>
              </a:ext>
            </a:extLst>
          </p:cNvPr>
          <p:cNvSpPr txBox="1"/>
          <p:nvPr/>
        </p:nvSpPr>
        <p:spPr>
          <a:xfrm>
            <a:off x="4561525" y="1595061"/>
            <a:ext cx="242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Lydia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4C0B2-68F5-2651-A4EF-253060D67511}"/>
              </a:ext>
            </a:extLst>
          </p:cNvPr>
          <p:cNvSpPr txBox="1"/>
          <p:nvPr/>
        </p:nvSpPr>
        <p:spPr>
          <a:xfrm>
            <a:off x="1342712" y="1603845"/>
            <a:ext cx="226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Lisa</a:t>
            </a:r>
            <a:endParaRPr lang="zh-CN" altLang="en-US" sz="3600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3DC253-F209-ED75-5028-BF54A2AA367C}"/>
              </a:ext>
            </a:extLst>
          </p:cNvPr>
          <p:cNvGrpSpPr/>
          <p:nvPr/>
        </p:nvGrpSpPr>
        <p:grpSpPr>
          <a:xfrm>
            <a:off x="186307" y="2967083"/>
            <a:ext cx="3690120" cy="1562926"/>
            <a:chOff x="7217125" y="2084573"/>
            <a:chExt cx="3690120" cy="1562926"/>
          </a:xfrm>
        </p:grpSpPr>
        <p:sp>
          <p:nvSpPr>
            <p:cNvPr id="108" name="流程图: 接点 107">
              <a:extLst>
                <a:ext uri="{FF2B5EF4-FFF2-40B4-BE49-F238E27FC236}">
                  <a16:creationId xmlns:a16="http://schemas.microsoft.com/office/drawing/2014/main" id="{6FA828FA-4907-7FC7-1B7E-BFAD380283B9}"/>
                </a:ext>
              </a:extLst>
            </p:cNvPr>
            <p:cNvSpPr/>
            <p:nvPr/>
          </p:nvSpPr>
          <p:spPr>
            <a:xfrm>
              <a:off x="8739236" y="2084573"/>
              <a:ext cx="353279" cy="370133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94B0BC62-DC7C-AE45-5BE7-A9C07AF44871}"/>
                </a:ext>
              </a:extLst>
            </p:cNvPr>
            <p:cNvCxnSpPr>
              <a:cxnSpLocks/>
              <a:stCxn id="108" idx="3"/>
              <a:endCxn id="122" idx="0"/>
            </p:cNvCxnSpPr>
            <p:nvPr/>
          </p:nvCxnSpPr>
          <p:spPr>
            <a:xfrm flipH="1">
              <a:off x="8008113" y="2400501"/>
              <a:ext cx="782860" cy="872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2DA286D-2F64-F546-65EF-D5DE947030B9}"/>
                </a:ext>
              </a:extLst>
            </p:cNvPr>
            <p:cNvCxnSpPr>
              <a:cxnSpLocks/>
              <a:stCxn id="108" idx="5"/>
              <a:endCxn id="129" idx="0"/>
            </p:cNvCxnSpPr>
            <p:nvPr/>
          </p:nvCxnSpPr>
          <p:spPr>
            <a:xfrm>
              <a:off x="9040778" y="2400501"/>
              <a:ext cx="867591" cy="876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D4E7BA41-4A55-B2B4-67A6-9679D35A6047}"/>
                </a:ext>
              </a:extLst>
            </p:cNvPr>
            <p:cNvSpPr/>
            <p:nvPr/>
          </p:nvSpPr>
          <p:spPr>
            <a:xfrm>
              <a:off x="7217125" y="3273413"/>
              <a:ext cx="1581976" cy="370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rgbClr val="000000"/>
                  </a:solidFill>
                  <a:latin typeface="MathJax_Main"/>
                </a:rPr>
                <a:t>F a 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MathJax_Main"/>
                </a:rPr>
                <a:t>∨ </a:t>
              </a: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G b</a:t>
              </a:r>
              <a:endParaRPr lang="zh-CN" altLang="en-US" sz="2800" dirty="0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0DBB128-5332-785E-5C35-54FEBAB7FFF0}"/>
                </a:ext>
              </a:extLst>
            </p:cNvPr>
            <p:cNvSpPr/>
            <p:nvPr/>
          </p:nvSpPr>
          <p:spPr>
            <a:xfrm>
              <a:off x="8909493" y="3277366"/>
              <a:ext cx="1997752" cy="37013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F a </a:t>
              </a:r>
              <a:r>
                <a:rPr lang="zh-CN" altLang="en-US" sz="2800" b="0" i="0" dirty="0">
                  <a:solidFill>
                    <a:srgbClr val="000000"/>
                  </a:solidFill>
                  <a:effectLst/>
                  <a:latin typeface="MathJax_Main"/>
                </a:rPr>
                <a:t>∨ </a:t>
              </a:r>
              <a:r>
                <a:rPr lang="en-US" altLang="zh-CN" sz="2800" b="0" i="0" dirty="0">
                  <a:solidFill>
                    <a:srgbClr val="000000"/>
                  </a:solidFill>
                  <a:effectLst/>
                  <a:latin typeface="MathJax_Main"/>
                </a:rPr>
                <a:t> (c U d)</a:t>
              </a:r>
              <a:endParaRPr lang="zh-CN" altLang="en-US" sz="2800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EB90F2AD-E84B-059D-014E-206CE9790EBB}"/>
              </a:ext>
            </a:extLst>
          </p:cNvPr>
          <p:cNvSpPr txBox="1"/>
          <p:nvPr/>
        </p:nvSpPr>
        <p:spPr>
          <a:xfrm>
            <a:off x="7894063" y="1003203"/>
            <a:ext cx="38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</a:rPr>
              <a:t>(</a:t>
            </a:r>
            <a:r>
              <a:rPr lang="en-US" altLang="zh-CN" sz="2400" dirty="0">
                <a:solidFill>
                  <a:schemeClr val="tx2"/>
                </a:solidFill>
                <a:latin typeface="MathJax_Main"/>
              </a:rPr>
              <a:t>F a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G b</a:t>
            </a:r>
            <a:r>
              <a:rPr lang="en-US" altLang="zh-CN" sz="2800" dirty="0">
                <a:solidFill>
                  <a:schemeClr val="tx2"/>
                </a:solidFill>
              </a:rPr>
              <a:t>)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chemeClr val="tx2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chemeClr val="tx2"/>
                </a:solidFill>
                <a:effectLst/>
                <a:latin typeface="MathJax_Main"/>
              </a:rPr>
              <a:t>)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6116DA3-1E5F-A16D-62B5-6AF6EA6CD8C5}"/>
              </a:ext>
            </a:extLst>
          </p:cNvPr>
          <p:cNvSpPr txBox="1"/>
          <p:nvPr/>
        </p:nvSpPr>
        <p:spPr>
          <a:xfrm>
            <a:off x="126912" y="5246957"/>
            <a:ext cx="3869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Only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outmost</a:t>
            </a:r>
            <a:r>
              <a:rPr lang="en-US" altLang="zh-CN" sz="2400" b="1" dirty="0"/>
              <a:t> </a:t>
            </a:r>
            <a:r>
              <a:rPr lang="en-US" altLang="zh-CN" sz="2400" dirty="0"/>
              <a:t>ops</a:t>
            </a:r>
          </a:p>
          <a:p>
            <a:r>
              <a:rPr lang="en-US" altLang="zh-CN" sz="2400" b="1" dirty="0"/>
              <a:t>Large</a:t>
            </a:r>
            <a:r>
              <a:rPr lang="en-US" altLang="zh-CN" sz="2400" dirty="0"/>
              <a:t> leaf formulas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Polytime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compositions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195C1E-9355-4572-68B1-B2A6A3D12C7F}"/>
              </a:ext>
            </a:extLst>
          </p:cNvPr>
          <p:cNvSpPr txBox="1"/>
          <p:nvPr/>
        </p:nvSpPr>
        <p:spPr>
          <a:xfrm>
            <a:off x="3980054" y="5250725"/>
            <a:ext cx="494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Until </a:t>
            </a:r>
            <a:r>
              <a:rPr lang="en-US" altLang="zh-CN" sz="2400" b="1" dirty="0"/>
              <a:t>atoms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Small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leaf formulas</a:t>
            </a:r>
          </a:p>
          <a:p>
            <a:r>
              <a:rPr lang="en-US" altLang="zh-CN" sz="2400" b="1" dirty="0" err="1"/>
              <a:t>Exptime</a:t>
            </a:r>
            <a:r>
              <a:rPr lang="en-US" altLang="zh-CN" sz="2400" b="1" dirty="0"/>
              <a:t> </a:t>
            </a:r>
            <a:r>
              <a:rPr lang="en-US" altLang="zh-CN" sz="2400" dirty="0"/>
              <a:t>projection/determinization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compositions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A1D011-7C20-DB80-8514-D814296AA043}"/>
              </a:ext>
            </a:extLst>
          </p:cNvPr>
          <p:cNvSpPr txBox="1"/>
          <p:nvPr/>
        </p:nvSpPr>
        <p:spPr>
          <a:xfrm>
            <a:off x="9486452" y="1591159"/>
            <a:ext cx="242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Ours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D5822D6-880D-9E78-D08C-74D98CFDF983}"/>
              </a:ext>
            </a:extLst>
          </p:cNvPr>
          <p:cNvGrpSpPr/>
          <p:nvPr/>
        </p:nvGrpSpPr>
        <p:grpSpPr>
          <a:xfrm>
            <a:off x="8610600" y="2783173"/>
            <a:ext cx="3208697" cy="2219481"/>
            <a:chOff x="5651233" y="1690688"/>
            <a:chExt cx="6266266" cy="3704835"/>
          </a:xfrm>
        </p:grpSpPr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7EDC6AF7-2221-361C-1523-514AD14CA77E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DB30575-C3A9-FB8C-3049-B8D7E2674EC8}"/>
                </a:ext>
              </a:extLst>
            </p:cNvPr>
            <p:cNvGrpSpPr/>
            <p:nvPr/>
          </p:nvGrpSpPr>
          <p:grpSpPr>
            <a:xfrm>
              <a:off x="5651233" y="2218047"/>
              <a:ext cx="6266266" cy="3177476"/>
              <a:chOff x="5651233" y="2218047"/>
              <a:chExt cx="6266266" cy="3177476"/>
            </a:xfrm>
          </p:grpSpPr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AD9BAD80-B9FF-BF6A-EE9F-E803A0865DBC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F4344CC1-39B4-965A-F815-B57C84F0E71D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B2ADC5E-71AC-002F-0D9F-A966236FC14B}"/>
                  </a:ext>
                </a:extLst>
              </p:cNvPr>
              <p:cNvCxnSpPr>
                <a:cxnSpLocks/>
                <a:stCxn id="10" idx="3"/>
                <a:endCxn id="17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97C260D-038E-53A2-4566-9F63FAEEEAD6}"/>
                  </a:ext>
                </a:extLst>
              </p:cNvPr>
              <p:cNvCxnSpPr>
                <a:cxnSpLocks/>
                <a:stCxn id="10" idx="5"/>
                <a:endCxn id="18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153DF186-9160-6576-D0C9-4D96467F96E8}"/>
                  </a:ext>
                </a:extLst>
              </p:cNvPr>
              <p:cNvCxnSpPr>
                <a:cxnSpLocks/>
                <a:stCxn id="17" idx="3"/>
                <a:endCxn id="29" idx="0"/>
              </p:cNvCxnSpPr>
              <p:nvPr/>
            </p:nvCxnSpPr>
            <p:spPr>
              <a:xfrm flipH="1">
                <a:off x="6192893" y="3311608"/>
                <a:ext cx="680945" cy="1452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8A2B5934-BFB9-F3AA-139B-7AE34E2C669F}"/>
                  </a:ext>
                </a:extLst>
              </p:cNvPr>
              <p:cNvCxnSpPr>
                <a:cxnSpLocks/>
                <a:stCxn id="17" idx="5"/>
                <a:endCxn id="30" idx="0"/>
              </p:cNvCxnSpPr>
              <p:nvPr/>
            </p:nvCxnSpPr>
            <p:spPr>
              <a:xfrm>
                <a:off x="7361683" y="3311608"/>
                <a:ext cx="515142" cy="14524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3B1463D-083D-B5F0-23E0-16B67BDD54A9}"/>
                  </a:ext>
                </a:extLst>
              </p:cNvPr>
              <p:cNvCxnSpPr>
                <a:cxnSpLocks/>
                <a:stCxn id="18" idx="3"/>
                <a:endCxn id="35" idx="0"/>
              </p:cNvCxnSpPr>
              <p:nvPr/>
            </p:nvCxnSpPr>
            <p:spPr>
              <a:xfrm flipH="1">
                <a:off x="9326027" y="3301651"/>
                <a:ext cx="434138" cy="1476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D47FDF7-3928-EA5A-F617-672F4BF5CAF0}"/>
                  </a:ext>
                </a:extLst>
              </p:cNvPr>
              <p:cNvCxnSpPr>
                <a:cxnSpLocks/>
                <a:stCxn id="18" idx="5"/>
                <a:endCxn id="37" idx="0"/>
              </p:cNvCxnSpPr>
              <p:nvPr/>
            </p:nvCxnSpPr>
            <p:spPr>
              <a:xfrm>
                <a:off x="10248009" y="3301651"/>
                <a:ext cx="918258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A3963CB-CBDE-04A6-7DE6-9B5479D6F499}"/>
                  </a:ext>
                </a:extLst>
              </p:cNvPr>
              <p:cNvSpPr/>
              <p:nvPr/>
            </p:nvSpPr>
            <p:spPr>
              <a:xfrm>
                <a:off x="5651233" y="4764021"/>
                <a:ext cx="1083321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E6C953F-65C8-A3C1-1B85-A080E197B7E4}"/>
                  </a:ext>
                </a:extLst>
              </p:cNvPr>
              <p:cNvSpPr/>
              <p:nvPr/>
            </p:nvSpPr>
            <p:spPr>
              <a:xfrm>
                <a:off x="7213202" y="4764020"/>
                <a:ext cx="132724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AECF9A-46C2-3694-6885-0E5DC15BDD4D}"/>
                  </a:ext>
                </a:extLst>
              </p:cNvPr>
              <p:cNvSpPr/>
              <p:nvPr/>
            </p:nvSpPr>
            <p:spPr>
              <a:xfrm>
                <a:off x="8784367" y="4777684"/>
                <a:ext cx="1083319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BA71E2C-AD45-DA27-E4D5-BB1D25FCF8DB}"/>
                  </a:ext>
                </a:extLst>
              </p:cNvPr>
              <p:cNvSpPr/>
              <p:nvPr/>
            </p:nvSpPr>
            <p:spPr>
              <a:xfrm>
                <a:off x="10415035" y="4777682"/>
                <a:ext cx="150246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000000"/>
                    </a:solidFill>
                    <a:latin typeface="MathJax_Main"/>
                  </a:rPr>
                  <a:t>c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r>
                  <a:rPr lang="en-US" altLang="zh-CN" sz="2800" dirty="0" err="1"/>
                  <a:t>d</a:t>
                </a:r>
                <a:endParaRPr lang="zh-CN" altLang="en-US" sz="2800" dirty="0"/>
              </a:p>
            </p:txBody>
          </p:sp>
        </p:grp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A5EB4912-3793-245E-FB5F-F5E9FC7DAA15}"/>
              </a:ext>
            </a:extLst>
          </p:cNvPr>
          <p:cNvSpPr txBox="1"/>
          <p:nvPr/>
        </p:nvSpPr>
        <p:spPr>
          <a:xfrm>
            <a:off x="8887962" y="5255817"/>
            <a:ext cx="358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Until </a:t>
            </a:r>
            <a:r>
              <a:rPr lang="en-US" altLang="zh-CN" sz="2400" b="1" dirty="0"/>
              <a:t>temporal</a:t>
            </a:r>
            <a:r>
              <a:rPr lang="en-US" altLang="zh-CN" sz="2400" dirty="0"/>
              <a:t> ops</a:t>
            </a:r>
          </a:p>
          <a:p>
            <a:r>
              <a:rPr lang="en-US" altLang="zh-CN" sz="2400" dirty="0"/>
              <a:t>More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balanced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depth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462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Duplicate removal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1F9D-ED0F-C941-B4DB-33BB39C08F15}" type="slidenum">
              <a:rPr lang="en-US" smtClean="0"/>
              <a:t>9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90F2AD-E84B-059D-014E-206CE9790EBB}"/>
              </a:ext>
            </a:extLst>
          </p:cNvPr>
          <p:cNvSpPr txBox="1"/>
          <p:nvPr/>
        </p:nvSpPr>
        <p:spPr>
          <a:xfrm>
            <a:off x="7894063" y="1003203"/>
            <a:ext cx="3869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400" dirty="0">
                <a:solidFill>
                  <a:srgbClr val="000000"/>
                </a:solidFill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G b</a:t>
            </a:r>
            <a:r>
              <a:rPr lang="en-US" altLang="zh-CN" sz="2800" dirty="0"/>
              <a:t>)</a:t>
            </a:r>
            <a:r>
              <a:rPr lang="en-US" altLang="zh-CN" sz="2400" dirty="0"/>
              <a:t>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∧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F a 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MathJax_Main"/>
              </a:rPr>
              <a:t>∨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MathJax_Main"/>
              </a:rPr>
              <a:t> (c U d)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MathJax_Main"/>
              </a:rPr>
              <a:t>)</a:t>
            </a: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AB6C7C-E4EC-79BC-5296-BEF3EFCF1D05}"/>
              </a:ext>
            </a:extLst>
          </p:cNvPr>
          <p:cNvGrpSpPr/>
          <p:nvPr/>
        </p:nvGrpSpPr>
        <p:grpSpPr>
          <a:xfrm>
            <a:off x="1035909" y="2677684"/>
            <a:ext cx="3208697" cy="2219481"/>
            <a:chOff x="5651233" y="1690688"/>
            <a:chExt cx="6266266" cy="3704835"/>
          </a:xfrm>
        </p:grpSpPr>
        <p:sp>
          <p:nvSpPr>
            <p:cNvPr id="10" name="流程图: 接点 9">
              <a:extLst>
                <a:ext uri="{FF2B5EF4-FFF2-40B4-BE49-F238E27FC236}">
                  <a16:creationId xmlns:a16="http://schemas.microsoft.com/office/drawing/2014/main" id="{AB78A751-20A1-2E84-6112-08EAD09650BE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0ECD8EA-7826-4BE4-F4EB-EB00996FD922}"/>
                </a:ext>
              </a:extLst>
            </p:cNvPr>
            <p:cNvGrpSpPr/>
            <p:nvPr/>
          </p:nvGrpSpPr>
          <p:grpSpPr>
            <a:xfrm>
              <a:off x="5651233" y="2218047"/>
              <a:ext cx="6266266" cy="3177476"/>
              <a:chOff x="5651233" y="2218047"/>
              <a:chExt cx="6266266" cy="3177476"/>
            </a:xfrm>
          </p:grpSpPr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E76DD24F-F3BB-920F-1F93-9AA246CC4F3A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18" name="流程图: 接点 17">
                <a:extLst>
                  <a:ext uri="{FF2B5EF4-FFF2-40B4-BE49-F238E27FC236}">
                    <a16:creationId xmlns:a16="http://schemas.microsoft.com/office/drawing/2014/main" id="{16F8C49E-2FC5-3672-4C33-C89FA0FD23D9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D7B30683-17D6-D8C6-F528-465B3C6C8915}"/>
                  </a:ext>
                </a:extLst>
              </p:cNvPr>
              <p:cNvCxnSpPr>
                <a:cxnSpLocks/>
                <a:stCxn id="10" idx="3"/>
                <a:endCxn id="17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FE8DA4C-C4EE-39E6-0ABC-70B818169106}"/>
                  </a:ext>
                </a:extLst>
              </p:cNvPr>
              <p:cNvCxnSpPr>
                <a:cxnSpLocks/>
                <a:stCxn id="10" idx="5"/>
                <a:endCxn id="18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DC27C43-3DAF-2720-154A-EE2834077722}"/>
                  </a:ext>
                </a:extLst>
              </p:cNvPr>
              <p:cNvCxnSpPr>
                <a:cxnSpLocks/>
                <a:stCxn id="17" idx="3"/>
                <a:endCxn id="29" idx="0"/>
              </p:cNvCxnSpPr>
              <p:nvPr/>
            </p:nvCxnSpPr>
            <p:spPr>
              <a:xfrm flipH="1">
                <a:off x="6192893" y="3311608"/>
                <a:ext cx="680945" cy="1452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72DC724-4DE0-6172-D720-91F3D142239B}"/>
                  </a:ext>
                </a:extLst>
              </p:cNvPr>
              <p:cNvCxnSpPr>
                <a:cxnSpLocks/>
                <a:stCxn id="17" idx="5"/>
                <a:endCxn id="30" idx="0"/>
              </p:cNvCxnSpPr>
              <p:nvPr/>
            </p:nvCxnSpPr>
            <p:spPr>
              <a:xfrm>
                <a:off x="7361683" y="3311608"/>
                <a:ext cx="515142" cy="14524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D51F3E90-BD41-8562-044B-7BEB79D65050}"/>
                  </a:ext>
                </a:extLst>
              </p:cNvPr>
              <p:cNvCxnSpPr>
                <a:cxnSpLocks/>
                <a:stCxn id="18" idx="3"/>
                <a:endCxn id="34" idx="0"/>
              </p:cNvCxnSpPr>
              <p:nvPr/>
            </p:nvCxnSpPr>
            <p:spPr>
              <a:xfrm flipH="1">
                <a:off x="9326027" y="3301651"/>
                <a:ext cx="434138" cy="1476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C5329220-935F-B0FA-38BE-202F7C5C36FD}"/>
                  </a:ext>
                </a:extLst>
              </p:cNvPr>
              <p:cNvCxnSpPr>
                <a:cxnSpLocks/>
                <a:stCxn id="18" idx="5"/>
                <a:endCxn id="35" idx="0"/>
              </p:cNvCxnSpPr>
              <p:nvPr/>
            </p:nvCxnSpPr>
            <p:spPr>
              <a:xfrm>
                <a:off x="10248009" y="3301651"/>
                <a:ext cx="918258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B5842CA-814D-215B-C434-B5A60FF0D5F5}"/>
                  </a:ext>
                </a:extLst>
              </p:cNvPr>
              <p:cNvSpPr/>
              <p:nvPr/>
            </p:nvSpPr>
            <p:spPr>
              <a:xfrm>
                <a:off x="5651233" y="4764021"/>
                <a:ext cx="1083321" cy="617839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567DA4C-04D4-9E92-EFF0-B875138A08F5}"/>
                  </a:ext>
                </a:extLst>
              </p:cNvPr>
              <p:cNvSpPr/>
              <p:nvPr/>
            </p:nvSpPr>
            <p:spPr>
              <a:xfrm>
                <a:off x="7213202" y="4764020"/>
                <a:ext cx="132724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0977877-0F31-DB6C-4470-20BAC69EAEC7}"/>
                  </a:ext>
                </a:extLst>
              </p:cNvPr>
              <p:cNvSpPr/>
              <p:nvPr/>
            </p:nvSpPr>
            <p:spPr>
              <a:xfrm>
                <a:off x="8784367" y="4777684"/>
                <a:ext cx="1083319" cy="617839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83D4F15-2B36-1D5C-A711-54D15A560152}"/>
                  </a:ext>
                </a:extLst>
              </p:cNvPr>
              <p:cNvSpPr/>
              <p:nvPr/>
            </p:nvSpPr>
            <p:spPr>
              <a:xfrm>
                <a:off x="10415035" y="4777682"/>
                <a:ext cx="150246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000000"/>
                    </a:solidFill>
                    <a:latin typeface="MathJax_Main"/>
                  </a:rPr>
                  <a:t>c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r>
                  <a:rPr lang="en-US" altLang="zh-CN" sz="2800" dirty="0" err="1"/>
                  <a:t>d</a:t>
                </a:r>
                <a:endParaRPr lang="zh-CN" altLang="en-US" sz="2800" dirty="0"/>
              </a:p>
            </p:txBody>
          </p:sp>
        </p:grpSp>
      </p:grpSp>
      <p:sp>
        <p:nvSpPr>
          <p:cNvPr id="42" name="箭头: 下 41">
            <a:extLst>
              <a:ext uri="{FF2B5EF4-FFF2-40B4-BE49-F238E27FC236}">
                <a16:creationId xmlns:a16="http://schemas.microsoft.com/office/drawing/2014/main" id="{BED602A1-8241-E560-D5A8-2BF9AD93371F}"/>
              </a:ext>
            </a:extLst>
          </p:cNvPr>
          <p:cNvSpPr/>
          <p:nvPr/>
        </p:nvSpPr>
        <p:spPr>
          <a:xfrm rot="16200000">
            <a:off x="5100639" y="3069451"/>
            <a:ext cx="356333" cy="1033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89A0CD1-5C4A-014B-10DE-EE68DB139F1C}"/>
              </a:ext>
            </a:extLst>
          </p:cNvPr>
          <p:cNvGrpSpPr/>
          <p:nvPr/>
        </p:nvGrpSpPr>
        <p:grpSpPr>
          <a:xfrm>
            <a:off x="6513613" y="2533034"/>
            <a:ext cx="3205856" cy="2219481"/>
            <a:chOff x="5656781" y="1690688"/>
            <a:chExt cx="6260718" cy="3704835"/>
          </a:xfrm>
        </p:grpSpPr>
        <p:sp>
          <p:nvSpPr>
            <p:cNvPr id="46" name="流程图: 接点 45">
              <a:extLst>
                <a:ext uri="{FF2B5EF4-FFF2-40B4-BE49-F238E27FC236}">
                  <a16:creationId xmlns:a16="http://schemas.microsoft.com/office/drawing/2014/main" id="{6E0239D9-7621-D954-1DD9-94CEE0B6FA8D}"/>
                </a:ext>
              </a:extLst>
            </p:cNvPr>
            <p:cNvSpPr/>
            <p:nvPr/>
          </p:nvSpPr>
          <p:spPr>
            <a:xfrm>
              <a:off x="8130746" y="1690688"/>
              <a:ext cx="689919" cy="617839"/>
            </a:xfrm>
            <a:prstGeom prst="flowChartConnecto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0" i="0" dirty="0">
                  <a:solidFill>
                    <a:srgbClr val="000000"/>
                  </a:solidFill>
                  <a:effectLst/>
                  <a:latin typeface="MathJax_Main"/>
                </a:rPr>
                <a:t>∧</a:t>
              </a:r>
              <a:endParaRPr lang="zh-CN" altLang="en-US" sz="3200" dirty="0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C74DDD8-C773-05AA-7943-2E5415BBB044}"/>
                </a:ext>
              </a:extLst>
            </p:cNvPr>
            <p:cNvGrpSpPr/>
            <p:nvPr/>
          </p:nvGrpSpPr>
          <p:grpSpPr>
            <a:xfrm>
              <a:off x="5656781" y="2218047"/>
              <a:ext cx="6260718" cy="3177476"/>
              <a:chOff x="5656781" y="2218047"/>
              <a:chExt cx="6260718" cy="3177476"/>
            </a:xfrm>
          </p:grpSpPr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C1420408-7FA1-70C1-1469-D4FCF598E8CD}"/>
                  </a:ext>
                </a:extLst>
              </p:cNvPr>
              <p:cNvSpPr/>
              <p:nvPr/>
            </p:nvSpPr>
            <p:spPr>
              <a:xfrm>
                <a:off x="6772802" y="2784250"/>
                <a:ext cx="689919" cy="617839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sp>
            <p:nvSpPr>
              <p:cNvPr id="54" name="流程图: 接点 53">
                <a:extLst>
                  <a:ext uri="{FF2B5EF4-FFF2-40B4-BE49-F238E27FC236}">
                    <a16:creationId xmlns:a16="http://schemas.microsoft.com/office/drawing/2014/main" id="{674E2256-3C9E-14EB-A7C9-559EA798CB79}"/>
                  </a:ext>
                </a:extLst>
              </p:cNvPr>
              <p:cNvSpPr/>
              <p:nvPr/>
            </p:nvSpPr>
            <p:spPr>
              <a:xfrm>
                <a:off x="9659128" y="2784250"/>
                <a:ext cx="689919" cy="606172"/>
              </a:xfrm>
              <a:prstGeom prst="flowChartConnector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∨</a:t>
                </a:r>
                <a:endParaRPr lang="zh-CN" altLang="en-US" sz="3200" dirty="0"/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F5298D7E-89D2-3D54-8D41-4DE33B84CCE9}"/>
                  </a:ext>
                </a:extLst>
              </p:cNvPr>
              <p:cNvCxnSpPr>
                <a:cxnSpLocks/>
                <a:stCxn id="46" idx="3"/>
                <a:endCxn id="50" idx="0"/>
              </p:cNvCxnSpPr>
              <p:nvPr/>
            </p:nvCxnSpPr>
            <p:spPr>
              <a:xfrm flipH="1">
                <a:off x="7117762" y="2218047"/>
                <a:ext cx="1114020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9C6FBD72-7DA6-15E8-F7E3-F248F114A497}"/>
                  </a:ext>
                </a:extLst>
              </p:cNvPr>
              <p:cNvCxnSpPr>
                <a:cxnSpLocks/>
                <a:stCxn id="46" idx="5"/>
                <a:endCxn id="54" idx="0"/>
              </p:cNvCxnSpPr>
              <p:nvPr/>
            </p:nvCxnSpPr>
            <p:spPr>
              <a:xfrm>
                <a:off x="8719629" y="2218047"/>
                <a:ext cx="1284459" cy="5662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0DE3ED0F-3BF5-31AA-CB05-591E5E2E0622}"/>
                  </a:ext>
                </a:extLst>
              </p:cNvPr>
              <p:cNvCxnSpPr>
                <a:cxnSpLocks/>
                <a:stCxn id="50" idx="3"/>
                <a:endCxn id="64" idx="0"/>
              </p:cNvCxnSpPr>
              <p:nvPr/>
            </p:nvCxnSpPr>
            <p:spPr>
              <a:xfrm flipH="1">
                <a:off x="6268084" y="3311608"/>
                <a:ext cx="605755" cy="1466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C9B79E27-A758-DB42-365A-4DE070037DDB}"/>
                  </a:ext>
                </a:extLst>
              </p:cNvPr>
              <p:cNvCxnSpPr>
                <a:cxnSpLocks/>
                <a:stCxn id="50" idx="5"/>
                <a:endCxn id="66" idx="0"/>
              </p:cNvCxnSpPr>
              <p:nvPr/>
            </p:nvCxnSpPr>
            <p:spPr>
              <a:xfrm>
                <a:off x="7361683" y="3311608"/>
                <a:ext cx="1357946" cy="14660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B17FDD0A-90E4-EC13-A77F-752B4287784F}"/>
                  </a:ext>
                </a:extLst>
              </p:cNvPr>
              <p:cNvCxnSpPr>
                <a:cxnSpLocks/>
                <a:stCxn id="54" idx="3"/>
                <a:endCxn id="66" idx="0"/>
              </p:cNvCxnSpPr>
              <p:nvPr/>
            </p:nvCxnSpPr>
            <p:spPr>
              <a:xfrm flipH="1">
                <a:off x="8719628" y="3301651"/>
                <a:ext cx="1040537" cy="14760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D474F1D3-C487-E20E-9D35-E50A7B617748}"/>
                  </a:ext>
                </a:extLst>
              </p:cNvPr>
              <p:cNvCxnSpPr>
                <a:cxnSpLocks/>
                <a:stCxn id="54" idx="5"/>
                <a:endCxn id="67" idx="0"/>
              </p:cNvCxnSpPr>
              <p:nvPr/>
            </p:nvCxnSpPr>
            <p:spPr>
              <a:xfrm>
                <a:off x="10248009" y="3301651"/>
                <a:ext cx="918258" cy="14760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14F36B1-D514-0691-CCC8-A75310E4BA5B}"/>
                  </a:ext>
                </a:extLst>
              </p:cNvPr>
              <p:cNvSpPr/>
              <p:nvPr/>
            </p:nvSpPr>
            <p:spPr>
              <a:xfrm>
                <a:off x="5656781" y="4777682"/>
                <a:ext cx="1222606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G</a:t>
                </a:r>
                <a:r>
                  <a:rPr lang="en-US" altLang="zh-CN" sz="2800" dirty="0"/>
                  <a:t>b</a:t>
                </a:r>
                <a:endParaRPr lang="zh-CN" altLang="en-US" sz="2800" dirty="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1C611C34-24E5-D68E-046B-BC77A942247E}"/>
                  </a:ext>
                </a:extLst>
              </p:cNvPr>
              <p:cNvSpPr/>
              <p:nvPr/>
            </p:nvSpPr>
            <p:spPr>
              <a:xfrm>
                <a:off x="8177968" y="4777684"/>
                <a:ext cx="1083319" cy="617839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MathJax_Main"/>
                  </a:rPr>
                  <a:t>F</a:t>
                </a:r>
                <a:r>
                  <a:rPr lang="en-US" altLang="zh-CN" sz="2800" dirty="0"/>
                  <a:t>a</a:t>
                </a:r>
                <a:endParaRPr lang="zh-CN" altLang="en-US" sz="2800" dirty="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D10E6C2-599E-F64A-CCA0-26B50105CA9B}"/>
                  </a:ext>
                </a:extLst>
              </p:cNvPr>
              <p:cNvSpPr/>
              <p:nvPr/>
            </p:nvSpPr>
            <p:spPr>
              <a:xfrm>
                <a:off x="10415035" y="4777682"/>
                <a:ext cx="1502464" cy="61783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err="1">
                    <a:solidFill>
                      <a:srgbClr val="000000"/>
                    </a:solidFill>
                    <a:latin typeface="MathJax_Main"/>
                  </a:rPr>
                  <a:t>c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MathJax_Main"/>
                  </a:rPr>
                  <a:t>U</a:t>
                </a:r>
                <a:r>
                  <a:rPr lang="en-US" altLang="zh-CN" sz="2800" dirty="0" err="1"/>
                  <a:t>d</a:t>
                </a:r>
                <a:endParaRPr lang="zh-CN" altLang="en-US" sz="2800" dirty="0"/>
              </a:p>
            </p:txBody>
          </p: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08C5D435-F2D0-6056-76F5-79E6F6B5FB66}"/>
              </a:ext>
            </a:extLst>
          </p:cNvPr>
          <p:cNvSpPr txBox="1"/>
          <p:nvPr/>
        </p:nvSpPr>
        <p:spPr>
          <a:xfrm>
            <a:off x="1035909" y="5317420"/>
            <a:ext cx="9969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Avoid redundant </a:t>
            </a:r>
            <a:r>
              <a:rPr lang="en-US" altLang="zh-CN" sz="3200" dirty="0"/>
              <a:t>DFA constructions: </a:t>
            </a:r>
          </a:p>
          <a:p>
            <a:r>
              <a:rPr lang="en-US" altLang="zh-CN" sz="3200" dirty="0"/>
              <a:t>only lightweight syntax check of formulas</a:t>
            </a:r>
            <a:endParaRPr lang="zh-CN" altLang="en-US" sz="320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8CBCBC0-4078-AE15-548F-8C9422DA36D6}"/>
              </a:ext>
            </a:extLst>
          </p:cNvPr>
          <p:cNvSpPr txBox="1"/>
          <p:nvPr/>
        </p:nvSpPr>
        <p:spPr>
          <a:xfrm>
            <a:off x="6239448" y="1809576"/>
            <a:ext cx="476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Directed Acyclic Graph (</a:t>
            </a:r>
            <a:r>
              <a:rPr lang="en-US" altLang="zh-CN" sz="2800" dirty="0">
                <a:solidFill>
                  <a:srgbClr val="FF0000"/>
                </a:solidFill>
              </a:rPr>
              <a:t>DAG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318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vert="eaVert"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25227</TotalTime>
  <Words>998</Words>
  <Application>Microsoft Office PowerPoint</Application>
  <PresentationFormat>宽屏</PresentationFormat>
  <Paragraphs>346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MathJax_Main</vt:lpstr>
      <vt:lpstr>等线</vt:lpstr>
      <vt:lpstr>等线 Light</vt:lpstr>
      <vt:lpstr>Arial</vt:lpstr>
      <vt:lpstr>Calibri</vt:lpstr>
      <vt:lpstr>Wingdings</vt:lpstr>
      <vt:lpstr>Office 主题​​</vt:lpstr>
      <vt:lpstr>DAG-Based Compositional Approaches for LTLf to DFA Conversions</vt:lpstr>
      <vt:lpstr>Linear Temporal Logic over finite traces (LTLf)  [De Giacomo and Vardi; IJCAI 2013]</vt:lpstr>
      <vt:lpstr>LTLf synthesis [De Giacomo and Vardi; IJCAI 2015]</vt:lpstr>
      <vt:lpstr>Our focus: LTLf to DFA [De Giacomo and Vardi; IJCAI 2013]</vt:lpstr>
      <vt:lpstr>Current compositional methodology</vt:lpstr>
      <vt:lpstr>Our contributions</vt:lpstr>
      <vt:lpstr>AST unrolling depth</vt:lpstr>
      <vt:lpstr>AST unrolling depth</vt:lpstr>
      <vt:lpstr>Duplicate removal</vt:lpstr>
      <vt:lpstr>Formula transformation</vt:lpstr>
      <vt:lpstr>Empirical Evaluation</vt:lpstr>
      <vt:lpstr>Cactus plot: All benchmarks</vt:lpstr>
      <vt:lpstr>Cactus plot: structured benchmarks</vt:lpstr>
      <vt:lpstr>Comparison on challenging Nim benchmarks</vt:lpstr>
      <vt:lpstr>Effect of formula transformation</vt:lpstr>
      <vt:lpstr>Conclusion</vt:lpstr>
      <vt:lpstr>PowerPoint 演示文稿</vt:lpstr>
      <vt:lpstr>Current compositional conversion</vt:lpstr>
      <vt:lpstr>Current compositional conversion</vt:lpstr>
      <vt:lpstr>AST unrolling depth</vt:lpstr>
      <vt:lpstr>Current compositional conversion</vt:lpstr>
      <vt:lpstr>PowerPoint 演示文稿</vt:lpstr>
      <vt:lpstr>Reinforcement Learning with LTLf Spec [Toro Icarte et al. 2022]</vt:lpstr>
      <vt:lpstr>AST unrolling depth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CONCUR-talk</dc:title>
  <dc:creator>李 勇</dc:creator>
  <cp:lastModifiedBy>Li, Yong [liyong]</cp:lastModifiedBy>
  <cp:revision>4447</cp:revision>
  <dcterms:created xsi:type="dcterms:W3CDTF">2021-06-14T08:39:17Z</dcterms:created>
  <dcterms:modified xsi:type="dcterms:W3CDTF">2024-10-16T13:41:09Z</dcterms:modified>
</cp:coreProperties>
</file>