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67" r:id="rId4"/>
    <p:sldId id="270" r:id="rId5"/>
    <p:sldId id="268" r:id="rId6"/>
    <p:sldId id="269" r:id="rId7"/>
    <p:sldId id="680" r:id="rId8"/>
    <p:sldId id="676" r:id="rId9"/>
    <p:sldId id="679" r:id="rId10"/>
    <p:sldId id="271" r:id="rId11"/>
    <p:sldId id="272" r:id="rId12"/>
    <p:sldId id="273" r:id="rId13"/>
    <p:sldId id="673" r:id="rId14"/>
    <p:sldId id="260" r:id="rId15"/>
    <p:sldId id="681" r:id="rId16"/>
    <p:sldId id="25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勇" initials="李" lastIdx="1" clrIdx="0">
    <p:extLst>
      <p:ext uri="{19B8F6BF-5375-455C-9EA6-DF929625EA0E}">
        <p15:presenceInfo xmlns:p15="http://schemas.microsoft.com/office/powerpoint/2012/main" userId="5a8064ed1fe80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21129529158621"/>
          <c:y val="9.9409905859723386E-4"/>
          <c:w val="0.64427431345756447"/>
          <c:h val="0.75162897635275561"/>
        </c:manualLayout>
      </c:layout>
      <c:pieChart>
        <c:varyColors val="1"/>
        <c:ser>
          <c:idx val="0"/>
          <c:order val="0"/>
          <c:tx>
            <c:strRef>
              <c:f>Sheet1!$B$1</c:f>
              <c:strCache>
                <c:ptCount val="1"/>
                <c:pt idx="0">
                  <c:v>销售额</c:v>
                </c:pt>
              </c:strCache>
            </c:strRef>
          </c:tx>
          <c:dPt>
            <c:idx val="0"/>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2-7C45-402B-9F16-53CA8434323B}"/>
              </c:ext>
            </c:extLst>
          </c:dPt>
          <c:dPt>
            <c:idx val="1"/>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7C45-402B-9F16-53CA8434323B}"/>
              </c:ext>
            </c:extLst>
          </c:dPt>
          <c:dPt>
            <c:idx val="2"/>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4-7C45-402B-9F16-53CA8434323B}"/>
              </c:ext>
            </c:extLst>
          </c:dPt>
          <c:dPt>
            <c:idx val="3"/>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6-7C45-402B-9F16-53CA8434323B}"/>
              </c:ext>
            </c:extLst>
          </c:dPt>
          <c:dPt>
            <c:idx val="4"/>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5-7C45-402B-9F16-53CA8434323B}"/>
              </c:ext>
            </c:extLst>
          </c:dPt>
          <c:cat>
            <c:strRef>
              <c:f>Sheet1!$A$2:$A$6</c:f>
              <c:strCache>
                <c:ptCount val="4"/>
                <c:pt idx="0">
                  <c:v>第一季度</c:v>
                </c:pt>
                <c:pt idx="1">
                  <c:v>第二季度</c:v>
                </c:pt>
                <c:pt idx="2">
                  <c:v>第三季度</c:v>
                </c:pt>
                <c:pt idx="3">
                  <c:v>第四季度</c:v>
                </c:pt>
              </c:strCache>
            </c:strRef>
          </c:cat>
          <c:val>
            <c:numRef>
              <c:f>Sheet1!$B$2:$B$6</c:f>
              <c:numCache>
                <c:formatCode>General</c:formatCode>
                <c:ptCount val="5"/>
                <c:pt idx="0">
                  <c:v>8.1999999999999993</c:v>
                </c:pt>
                <c:pt idx="1">
                  <c:v>8.1999999999999993</c:v>
                </c:pt>
                <c:pt idx="2">
                  <c:v>8.1999999999999993</c:v>
                </c:pt>
                <c:pt idx="3">
                  <c:v>8.1999999999999993</c:v>
                </c:pt>
                <c:pt idx="4">
                  <c:v>8.1999999999999993</c:v>
                </c:pt>
              </c:numCache>
            </c:numRef>
          </c:val>
          <c:extLst>
            <c:ext xmlns:c16="http://schemas.microsoft.com/office/drawing/2014/chart" uri="{C3380CC4-5D6E-409C-BE32-E72D297353CC}">
              <c16:uniqueId val="{00000000-7C45-402B-9F16-53CA843432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0.48162</cdr:x>
      <cdr:y>0.14103</cdr:y>
    </cdr:from>
    <cdr:to>
      <cdr:x>0.59926</cdr:x>
      <cdr:y>0.27422</cdr:y>
    </cdr:to>
    <cdr:sp macro="" textlink="">
      <cdr:nvSpPr>
        <cdr:cNvPr id="3" name="文本框 2">
          <a:extLst xmlns:a="http://schemas.openxmlformats.org/drawingml/2006/main">
            <a:ext uri="{FF2B5EF4-FFF2-40B4-BE49-F238E27FC236}">
              <a16:creationId xmlns:a16="http://schemas.microsoft.com/office/drawing/2014/main" id="{0177DC34-6433-4B5F-8053-2111B714CA5A}"/>
            </a:ext>
          </a:extLst>
        </cdr:cNvPr>
        <cdr:cNvSpPr txBox="1"/>
      </cdr:nvSpPr>
      <cdr:spPr>
        <a:xfrm xmlns:a="http://schemas.openxmlformats.org/drawingml/2006/main">
          <a:off x="2151851" y="295674"/>
          <a:ext cx="525643" cy="2792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96C0D-BFD4-4F52-B702-29E77A09A2C3}"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CAB4D-E4F6-427D-BDC2-7BF69AAFC976}" type="slidenum">
              <a:rPr lang="zh-CN" altLang="en-US" smtClean="0"/>
              <a:t>‹#›</a:t>
            </a:fld>
            <a:endParaRPr lang="zh-CN" altLang="en-US"/>
          </a:p>
        </p:txBody>
      </p:sp>
    </p:spTree>
    <p:extLst>
      <p:ext uri="{BB962C8B-B14F-4D97-AF65-F5344CB8AC3E}">
        <p14:creationId xmlns:p14="http://schemas.microsoft.com/office/powerpoint/2010/main" val="393717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2</a:t>
            </a:fld>
            <a:endParaRPr lang="zh-CN" altLang="en-US"/>
          </a:p>
        </p:txBody>
      </p:sp>
    </p:spTree>
    <p:extLst>
      <p:ext uri="{BB962C8B-B14F-4D97-AF65-F5344CB8AC3E}">
        <p14:creationId xmlns:p14="http://schemas.microsoft.com/office/powerpoint/2010/main" val="28298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checking framework based on FDFAs instead of NBAs</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14</a:t>
            </a:fld>
            <a:endParaRPr lang="zh-CN" altLang="en-US"/>
          </a:p>
        </p:txBody>
      </p:sp>
    </p:spTree>
    <p:extLst>
      <p:ext uri="{BB962C8B-B14F-4D97-AF65-F5344CB8AC3E}">
        <p14:creationId xmlns:p14="http://schemas.microsoft.com/office/powerpoint/2010/main" val="273223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checking framework based on FDFAs instead of NBAs</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15</a:t>
            </a:fld>
            <a:endParaRPr lang="zh-CN" altLang="en-US"/>
          </a:p>
        </p:txBody>
      </p:sp>
    </p:spTree>
    <p:extLst>
      <p:ext uri="{BB962C8B-B14F-4D97-AF65-F5344CB8AC3E}">
        <p14:creationId xmlns:p14="http://schemas.microsoft.com/office/powerpoint/2010/main" val="362352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3</a:t>
            </a:fld>
            <a:endParaRPr lang="zh-CN" altLang="en-US"/>
          </a:p>
        </p:txBody>
      </p:sp>
    </p:spTree>
    <p:extLst>
      <p:ext uri="{BB962C8B-B14F-4D97-AF65-F5344CB8AC3E}">
        <p14:creationId xmlns:p14="http://schemas.microsoft.com/office/powerpoint/2010/main" val="217501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4</a:t>
            </a:fld>
            <a:endParaRPr lang="zh-CN" altLang="en-US"/>
          </a:p>
        </p:txBody>
      </p:sp>
    </p:spTree>
    <p:extLst>
      <p:ext uri="{BB962C8B-B14F-4D97-AF65-F5344CB8AC3E}">
        <p14:creationId xmlns:p14="http://schemas.microsoft.com/office/powerpoint/2010/main" val="387171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5</a:t>
            </a:fld>
            <a:endParaRPr lang="zh-CN" altLang="en-US"/>
          </a:p>
        </p:txBody>
      </p:sp>
    </p:spTree>
    <p:extLst>
      <p:ext uri="{BB962C8B-B14F-4D97-AF65-F5344CB8AC3E}">
        <p14:creationId xmlns:p14="http://schemas.microsoft.com/office/powerpoint/2010/main" val="42328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Start from the classical congruence relation; two words are related we can not distinguish the words with the reachability between the two states over the words; we can satisfy the saturation lemma and the complexity is …. </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6</a:t>
            </a:fld>
            <a:endParaRPr lang="zh-CN" altLang="en-US"/>
          </a:p>
        </p:txBody>
      </p:sp>
    </p:spTree>
    <p:extLst>
      <p:ext uri="{BB962C8B-B14F-4D97-AF65-F5344CB8AC3E}">
        <p14:creationId xmlns:p14="http://schemas.microsoft.com/office/powerpoint/2010/main" val="237845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Finite prefixes, require reach the same set of states, for periodic part, we require to visit the same states but also require as before, this means that we just restrict the first state q to be reachable from the initial state</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8</a:t>
            </a:fld>
            <a:endParaRPr lang="zh-CN" altLang="en-US"/>
          </a:p>
        </p:txBody>
      </p:sp>
    </p:spTree>
    <p:extLst>
      <p:ext uri="{BB962C8B-B14F-4D97-AF65-F5344CB8AC3E}">
        <p14:creationId xmlns:p14="http://schemas.microsoft.com/office/powerpoint/2010/main" val="171795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Better results, in worst case, we fall back to the original complexity</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9</a:t>
            </a:fld>
            <a:endParaRPr lang="zh-CN" altLang="en-US"/>
          </a:p>
        </p:txBody>
      </p:sp>
    </p:spTree>
    <p:extLst>
      <p:ext uri="{BB962C8B-B14F-4D97-AF65-F5344CB8AC3E}">
        <p14:creationId xmlns:p14="http://schemas.microsoft.com/office/powerpoint/2010/main" val="67685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 to the paper for details</a:t>
            </a:r>
            <a:endParaRPr lang="zh-CN" altLang="en-US" dirty="0"/>
          </a:p>
        </p:txBody>
      </p:sp>
      <p:sp>
        <p:nvSpPr>
          <p:cNvPr id="4" name="灯片编号占位符 3"/>
          <p:cNvSpPr>
            <a:spLocks noGrp="1"/>
          </p:cNvSpPr>
          <p:nvPr>
            <p:ph type="sldNum" sz="quarter" idx="5"/>
          </p:nvPr>
        </p:nvSpPr>
        <p:spPr/>
        <p:txBody>
          <a:bodyPr/>
          <a:lstStyle/>
          <a:p>
            <a:fld id="{665CAB4D-E4F6-427D-BDC2-7BF69AAFC976}" type="slidenum">
              <a:rPr lang="zh-CN" altLang="en-US" smtClean="0"/>
              <a:t>10</a:t>
            </a:fld>
            <a:endParaRPr lang="zh-CN" altLang="en-US"/>
          </a:p>
        </p:txBody>
      </p:sp>
    </p:spTree>
    <p:extLst>
      <p:ext uri="{BB962C8B-B14F-4D97-AF65-F5344CB8AC3E}">
        <p14:creationId xmlns:p14="http://schemas.microsoft.com/office/powerpoint/2010/main" val="194798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Animation; </a:t>
            </a:r>
            <a:endParaRPr lang="zh-CN" altLang="en-US" dirty="0"/>
          </a:p>
        </p:txBody>
      </p:sp>
      <p:sp>
        <p:nvSpPr>
          <p:cNvPr id="4" name="灯片编号占位符 3"/>
          <p:cNvSpPr>
            <a:spLocks noGrp="1"/>
          </p:cNvSpPr>
          <p:nvPr>
            <p:ph type="sldNum" sz="quarter" idx="5"/>
          </p:nvPr>
        </p:nvSpPr>
        <p:spPr/>
        <p:txBody>
          <a:bodyPr/>
          <a:lstStyle/>
          <a:p>
            <a:fld id="{9554454E-D948-4185-8503-A2D277855ECB}" type="slidenum">
              <a:rPr lang="zh-CN" altLang="en-US" smtClean="0"/>
              <a:t>13</a:t>
            </a:fld>
            <a:endParaRPr lang="zh-CN" altLang="en-US"/>
          </a:p>
        </p:txBody>
      </p:sp>
    </p:spTree>
    <p:extLst>
      <p:ext uri="{BB962C8B-B14F-4D97-AF65-F5344CB8AC3E}">
        <p14:creationId xmlns:p14="http://schemas.microsoft.com/office/powerpoint/2010/main" val="61812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091DA-7C74-42E9-8DFB-E922F76754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F95FC9-55F1-4B3E-B5FF-A0C2D9E90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CE8A9E-2CEE-4783-B2C0-4FE6EB8B8317}"/>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97600F33-900A-4908-9239-9806D05E6B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8047FD-B9EC-4A20-967C-357A37E602C2}"/>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414724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5DCFD-88CA-4E30-B1BA-51D4FBACA0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B08BC-606E-4AF5-8503-9964ADB4B2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1424D8-413F-41D7-A580-8533E210E933}"/>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833C0EA-32CA-474D-88DB-CDCAA467A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2A9262-E845-4093-AB5F-C3009C83FAAD}"/>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330184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2BA029-C563-4196-95DC-EA70819DE3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F4C1C7-E45F-4130-8BBA-DC64921C98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553246-44D1-4A7B-BCBA-E82F1A9C3C2C}"/>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D3D4EAC3-418C-4F39-B0F1-512DB1319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6574FA-BE42-4C7C-A460-A2BA71083CC5}"/>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162549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A215F-05F4-4D18-BA91-BE0FC1776E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46F273-AAE9-400F-B5FC-F327E8286F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6DF9A8-716C-4815-9F1B-B548EFC927DC}"/>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A2C63BD4-2762-40BD-88ED-4DBF74E3D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C1CACD-1766-4E86-B480-3519C6CCF405}"/>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96874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0D9A3-CBDF-4D4C-9E2D-9712A69262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C7BBD1-3ED7-463E-B44B-7B76891B4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E00B86-EBEA-4ECE-932C-7644BB3F25AE}"/>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A0F4833-797D-4973-AFFF-330278F04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F48AB2-8330-4F33-9FCD-136EE2306A5F}"/>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191597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EB37-C05C-4932-A6FC-F5013EBA57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8FC4BF-E7A8-40D6-9F9E-A99F021537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1F4AF3-1244-4FD5-85EA-DEA6479A01A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71FBB8-9B4A-4D1C-8C8C-F436F1D51EAE}"/>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8E9EBF7F-1D70-4D00-801B-0F1EEBCD5C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8BFC43-757A-4EB5-AE24-C2C6B27F392F}"/>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391368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1F50A-2F16-4F6A-A9DD-3C9BAF7B81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39703-C403-453F-A4D0-566D7B6B7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D8E3D7-766A-4641-99D8-9FF0DB79A4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A52A0C-5E70-4050-9494-645AE75AB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90F478-D9CD-4383-B3EB-B6A1392F75E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D0615A-B045-4FD5-9880-0057A62B47FC}"/>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FDB438E6-69C9-4A72-A6A8-928CC25F46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BC2428-18F4-4537-B170-E0715F216E6A}"/>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91867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EFE1B-EDD2-4DF1-B96B-65B1BB947D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9DB4AB2-5B74-43EA-B5EE-B28D06A2171E}"/>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5607B24C-B70B-4707-81C5-9AC853ECA0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D3BD11-ECC9-4900-9255-8E433E691DBD}"/>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261466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C33407-9F47-4419-AAAE-FB6B7DDFEDC7}"/>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BD7A3B6C-9C5B-4E6A-B4CB-092EAFF9B6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3B3AE8-3F33-4647-9843-25C06EE97765}"/>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416798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4FDA5-D08B-4042-ACA8-70B8904E8F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8E09B3-5597-441D-BA81-D90D14CCE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E6BBAD-7443-4AC9-9C16-5F5E72C5E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F86065-07BD-4910-B5A5-D54067B05501}"/>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83C17A7A-1A30-466B-9480-5D0CC0EAAF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641FEC-B0F2-4DBC-BA51-BB4E09683A1D}"/>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144588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A9EE7-DAAE-4041-95BB-418B83CDDB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2B1E2B-E840-43F3-B828-F01D57606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C5FA15-B384-4806-9FE0-81019464D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D61574-27F5-4054-9261-38C4BE3FE79D}"/>
              </a:ext>
            </a:extLst>
          </p:cNvPr>
          <p:cNvSpPr>
            <a:spLocks noGrp="1"/>
          </p:cNvSpPr>
          <p:nvPr>
            <p:ph type="dt" sz="half" idx="10"/>
          </p:nvPr>
        </p:nvSpPr>
        <p:spPr/>
        <p:txBody>
          <a:bodyPr/>
          <a:lstStyle/>
          <a:p>
            <a:fld id="{603DE81B-61B5-49D5-92AA-358D8D308B77}"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D0F18DD8-9B16-4E6B-B23B-3C93A31AE7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B5C9A-35B1-4702-A324-652857B66BE3}"/>
              </a:ext>
            </a:extLst>
          </p:cNvPr>
          <p:cNvSpPr>
            <a:spLocks noGrp="1"/>
          </p:cNvSpPr>
          <p:nvPr>
            <p:ph type="sldNum" sz="quarter" idx="12"/>
          </p:nvPr>
        </p:nvSpPr>
        <p:spPr/>
        <p:txBody>
          <a:body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27243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3C182F-947B-4F5E-9BF1-B6404AFCE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F72F7A-BBE4-4C98-BAF6-B9C1010EA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5DB96C-6276-44C5-B841-C3B0DF3BB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E81B-61B5-49D5-92AA-358D8D308B77}"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C166B1F-3D28-4FE8-9561-8297D1D13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9BFFE6-0AE7-418A-90A4-EECC8FBEB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B7825-A570-4874-A484-58C16A234D16}" type="slidenum">
              <a:rPr lang="zh-CN" altLang="en-US" smtClean="0"/>
              <a:t>‹#›</a:t>
            </a:fld>
            <a:endParaRPr lang="zh-CN" altLang="en-US"/>
          </a:p>
        </p:txBody>
      </p:sp>
    </p:spTree>
    <p:extLst>
      <p:ext uri="{BB962C8B-B14F-4D97-AF65-F5344CB8AC3E}">
        <p14:creationId xmlns:p14="http://schemas.microsoft.com/office/powerpoint/2010/main" val="252644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1.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57544-4C2F-416F-92CC-EB315942F3AC}"/>
              </a:ext>
            </a:extLst>
          </p:cNvPr>
          <p:cNvSpPr>
            <a:spLocks noGrp="1"/>
          </p:cNvSpPr>
          <p:nvPr>
            <p:ph type="ctrTitle"/>
          </p:nvPr>
        </p:nvSpPr>
        <p:spPr/>
        <p:txBody>
          <a:bodyPr/>
          <a:lstStyle/>
          <a:p>
            <a:r>
              <a:rPr lang="en-US" altLang="zh-CN" dirty="0">
                <a:solidFill>
                  <a:srgbClr val="FF0000"/>
                </a:solidFill>
                <a:latin typeface="Arial" panose="020B0604020202020204" pitchFamily="34" charset="0"/>
              </a:rPr>
              <a:t>Congruence Relations for</a:t>
            </a:r>
            <a:br>
              <a:rPr lang="en-US" altLang="zh-CN" dirty="0">
                <a:solidFill>
                  <a:srgbClr val="FF0000"/>
                </a:solidFill>
                <a:latin typeface="Arial" panose="020B0604020202020204" pitchFamily="34" charset="0"/>
              </a:rPr>
            </a:br>
            <a:r>
              <a:rPr lang="en-US" altLang="zh-CN" dirty="0" err="1">
                <a:solidFill>
                  <a:srgbClr val="FF0000"/>
                </a:solidFill>
                <a:latin typeface="Arial" panose="020B0604020202020204" pitchFamily="34" charset="0"/>
              </a:rPr>
              <a:t>Büchi</a:t>
            </a:r>
            <a:r>
              <a:rPr lang="en-US" altLang="zh-CN" dirty="0">
                <a:solidFill>
                  <a:srgbClr val="FF0000"/>
                </a:solidFill>
                <a:latin typeface="Arial" panose="020B0604020202020204" pitchFamily="34" charset="0"/>
              </a:rPr>
              <a:t> Automata</a:t>
            </a:r>
            <a:endParaRPr lang="zh-CN" altLang="en-US" dirty="0">
              <a:solidFill>
                <a:srgbClr val="FF0000"/>
              </a:solidFill>
              <a:latin typeface="Arial" panose="020B0604020202020204" pitchFamily="34" charset="0"/>
            </a:endParaRPr>
          </a:p>
        </p:txBody>
      </p:sp>
      <p:sp>
        <p:nvSpPr>
          <p:cNvPr id="3" name="副标题 2">
            <a:extLst>
              <a:ext uri="{FF2B5EF4-FFF2-40B4-BE49-F238E27FC236}">
                <a16:creationId xmlns:a16="http://schemas.microsoft.com/office/drawing/2014/main" id="{9D4440A5-9BE3-499B-BA99-508B16B6B3ED}"/>
              </a:ext>
            </a:extLst>
          </p:cNvPr>
          <p:cNvSpPr>
            <a:spLocks noGrp="1"/>
          </p:cNvSpPr>
          <p:nvPr>
            <p:ph type="subTitle" idx="1"/>
          </p:nvPr>
        </p:nvSpPr>
        <p:spPr/>
        <p:txBody>
          <a:bodyPr>
            <a:normAutofit/>
          </a:bodyPr>
          <a:lstStyle/>
          <a:p>
            <a:endParaRPr lang="en-US" altLang="zh-CN" dirty="0"/>
          </a:p>
          <a:p>
            <a:r>
              <a:rPr lang="en-US" altLang="zh-CN" sz="2800" b="1" dirty="0"/>
              <a:t>Yong Li,</a:t>
            </a:r>
            <a:r>
              <a:rPr lang="zh-CN" altLang="en-US" sz="2800" dirty="0"/>
              <a:t> </a:t>
            </a:r>
            <a:r>
              <a:rPr lang="en-US" altLang="zh-CN" sz="2800" dirty="0" err="1"/>
              <a:t>Yih-Kuen</a:t>
            </a:r>
            <a:r>
              <a:rPr lang="en-US" altLang="zh-CN" sz="2800" dirty="0"/>
              <a:t> </a:t>
            </a:r>
            <a:r>
              <a:rPr lang="en-US" altLang="zh-CN" sz="2800" dirty="0" err="1"/>
              <a:t>Tsay</a:t>
            </a:r>
            <a:r>
              <a:rPr lang="en-US" altLang="zh-CN" sz="2800" dirty="0"/>
              <a:t>, Andrea </a:t>
            </a:r>
            <a:r>
              <a:rPr lang="en-US" altLang="zh-CN" sz="2800" dirty="0" err="1"/>
              <a:t>Turrini</a:t>
            </a:r>
            <a:endParaRPr lang="en-US" altLang="zh-CN" sz="2800" dirty="0"/>
          </a:p>
          <a:p>
            <a:r>
              <a:rPr lang="en-US" altLang="zh-CN" sz="2800" dirty="0"/>
              <a:t>Moshe Y. </a:t>
            </a:r>
            <a:r>
              <a:rPr lang="en-US" altLang="zh-CN" sz="2800" dirty="0" err="1"/>
              <a:t>Vardi</a:t>
            </a:r>
            <a:r>
              <a:rPr lang="en-US" altLang="zh-CN" sz="2800" dirty="0"/>
              <a:t> and Lijun Zhang</a:t>
            </a:r>
            <a:endParaRPr lang="zh-CN" altLang="en-US" sz="2800" dirty="0"/>
          </a:p>
        </p:txBody>
      </p:sp>
      <p:pic>
        <p:nvPicPr>
          <p:cNvPr id="4" name="图片 3">
            <a:extLst>
              <a:ext uri="{FF2B5EF4-FFF2-40B4-BE49-F238E27FC236}">
                <a16:creationId xmlns:a16="http://schemas.microsoft.com/office/drawing/2014/main" id="{C291ED9A-D5A0-46F9-A6E3-1B7F26906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05" y="5541155"/>
            <a:ext cx="3296182" cy="347398"/>
          </a:xfrm>
          <a:prstGeom prst="rect">
            <a:avLst/>
          </a:prstGeom>
        </p:spPr>
      </p:pic>
      <p:pic>
        <p:nvPicPr>
          <p:cNvPr id="5" name="图形 4">
            <a:extLst>
              <a:ext uri="{FF2B5EF4-FFF2-40B4-BE49-F238E27FC236}">
                <a16:creationId xmlns:a16="http://schemas.microsoft.com/office/drawing/2014/main" id="{40274B1F-C011-4A23-8E3E-E80F6CC34F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716" y="5531809"/>
            <a:ext cx="2732249" cy="390321"/>
          </a:xfrm>
          <a:prstGeom prst="rect">
            <a:avLst/>
          </a:prstGeom>
        </p:spPr>
      </p:pic>
      <p:pic>
        <p:nvPicPr>
          <p:cNvPr id="7" name="图片 6">
            <a:extLst>
              <a:ext uri="{FF2B5EF4-FFF2-40B4-BE49-F238E27FC236}">
                <a16:creationId xmlns:a16="http://schemas.microsoft.com/office/drawing/2014/main" id="{303D6F1E-FE58-4A87-B275-D394081BD9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201" y="5506851"/>
            <a:ext cx="1961291" cy="446402"/>
          </a:xfrm>
          <a:prstGeom prst="rect">
            <a:avLst/>
          </a:prstGeom>
        </p:spPr>
      </p:pic>
    </p:spTree>
    <p:extLst>
      <p:ext uri="{BB962C8B-B14F-4D97-AF65-F5344CB8AC3E}">
        <p14:creationId xmlns:p14="http://schemas.microsoft.com/office/powerpoint/2010/main" val="375553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F085-1B61-4648-811B-8D1603677AA1}"/>
              </a:ext>
            </a:extLst>
          </p:cNvPr>
          <p:cNvSpPr>
            <a:spLocks noGrp="1"/>
          </p:cNvSpPr>
          <p:nvPr>
            <p:ph type="title"/>
          </p:nvPr>
        </p:nvSpPr>
        <p:spPr/>
        <p:txBody>
          <a:bodyPr/>
          <a:lstStyle/>
          <a:p>
            <a:r>
              <a:rPr lang="en-US" altLang="zh-CN" dirty="0">
                <a:solidFill>
                  <a:srgbClr val="FF0000"/>
                </a:solidFill>
              </a:rPr>
              <a:t>Optimal CRs/FORCs</a:t>
            </a:r>
            <a:endParaRPr lang="zh-CN" altLang="en-US" dirty="0">
              <a:solidFill>
                <a:srgbClr val="FF0000"/>
              </a:solidFill>
            </a:endParaRPr>
          </a:p>
        </p:txBody>
      </p:sp>
      <p:sp>
        <p:nvSpPr>
          <p:cNvPr id="7" name="Rectangle 1">
            <a:extLst>
              <a:ext uri="{FF2B5EF4-FFF2-40B4-BE49-F238E27FC236}">
                <a16:creationId xmlns:a16="http://schemas.microsoft.com/office/drawing/2014/main" id="{9892CA8C-A3E7-4B78-8F8C-9DAB95EF2D07}"/>
              </a:ext>
            </a:extLst>
          </p:cNvPr>
          <p:cNvSpPr>
            <a:spLocks noChangeArrowheads="1"/>
          </p:cNvSpPr>
          <p:nvPr/>
        </p:nvSpPr>
        <p:spPr bwMode="auto">
          <a:xfrm>
            <a:off x="0" y="0"/>
            <a:ext cx="4816475" cy="0"/>
          </a:xfrm>
          <a:prstGeom prst="rect">
            <a:avLst/>
          </a:prstGeom>
          <a:solidFill>
            <a:srgbClr val="DADC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B7FA711-8F2F-4400-99E4-DF4759BE60BF}"/>
                  </a:ext>
                </a:extLst>
              </p:cNvPr>
              <p:cNvSpPr txBox="1"/>
              <p:nvPr/>
            </p:nvSpPr>
            <p:spPr>
              <a:xfrm>
                <a:off x="1024726" y="1435764"/>
                <a:ext cx="10329074" cy="5033366"/>
              </a:xfrm>
              <a:prstGeom prst="rect">
                <a:avLst/>
              </a:prstGeom>
              <a:noFill/>
            </p:spPr>
            <p:txBody>
              <a:bodyPr wrap="square" rtlCol="0">
                <a:spAutoFit/>
              </a:bodyPr>
              <a:lstStyle/>
              <a:p>
                <a:r>
                  <a:rPr lang="en-US" altLang="zh-CN" sz="2800" dirty="0"/>
                  <a:t>The </a:t>
                </a:r>
                <a:r>
                  <a:rPr lang="en-US" altLang="zh-CN" sz="2800" dirty="0">
                    <a:solidFill>
                      <a:srgbClr val="FF0000"/>
                    </a:solidFill>
                  </a:rPr>
                  <a:t>cause</a:t>
                </a:r>
                <a:r>
                  <a:rPr lang="en-US" altLang="zh-CN" sz="2800" dirty="0"/>
                  <a:t> of the exponent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2</m:t>
                        </m:r>
                      </m:sup>
                    </m:sSup>
                  </m:oMath>
                </a14:m>
                <a:r>
                  <a:rPr lang="en-US" altLang="zh-CN" sz="2800" dirty="0"/>
                  <a:t> in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3</m:t>
                        </m:r>
                      </m:e>
                      <m:sup>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sup>
                    </m:sSup>
                  </m:oMath>
                </a14:m>
                <a:endParaRPr lang="en-US" altLang="zh-CN" sz="2400" dirty="0"/>
              </a:p>
              <a:p>
                <a:pPr marL="285750" indent="-285750">
                  <a:buFont typeface="Arial" panose="020B0604020202020204" pitchFamily="34" charset="0"/>
                  <a:buChar char="•"/>
                </a:pPr>
                <a:r>
                  <a:rPr lang="en-US" altLang="zh-CN" sz="2400" dirty="0"/>
                  <a:t>Each of the </a:t>
                </a:r>
                <a:r>
                  <a:rPr lang="en-US" altLang="zh-CN" sz="2400" i="1" dirty="0"/>
                  <a:t>n </a:t>
                </a:r>
                <a:r>
                  <a:rPr lang="en-US" altLang="zh-CN" sz="2400" dirty="0"/>
                  <a:t>states can be a predecessor of a state </a:t>
                </a:r>
                <a:r>
                  <a:rPr lang="en-US" altLang="zh-CN" sz="2400" i="1" dirty="0"/>
                  <a:t>r </a:t>
                </a:r>
                <a:r>
                  <a:rPr lang="en-US" altLang="zh-CN" sz="2400" dirty="0"/>
                  <a:t>over the word </a:t>
                </a:r>
                <a:r>
                  <a:rPr lang="en-US" altLang="zh-CN" sz="2400" i="1" dirty="0"/>
                  <a:t>v</a:t>
                </a:r>
              </a:p>
              <a:p>
                <a:pPr marL="285750" indent="-285750">
                  <a:buFont typeface="Arial" panose="020B0604020202020204" pitchFamily="34" charset="0"/>
                  <a:buChar char="•"/>
                </a:pPr>
                <a:endParaRPr lang="en-US" altLang="zh-CN" sz="2400" dirty="0"/>
              </a:p>
              <a:p>
                <a:r>
                  <a:rPr lang="en-US" altLang="zh-CN" sz="2800" b="1" dirty="0"/>
                  <a:t>Insight: </a:t>
                </a:r>
                <a:r>
                  <a:rPr lang="en-US" altLang="zh-CN" sz="2800" dirty="0"/>
                  <a:t>introduce a </a:t>
                </a:r>
                <a:r>
                  <a:rPr lang="en-US" altLang="zh-CN" sz="2800" dirty="0">
                    <a:solidFill>
                      <a:srgbClr val="FF0000"/>
                    </a:solidFill>
                  </a:rPr>
                  <a:t>preorder</a:t>
                </a:r>
                <a:r>
                  <a:rPr lang="en-US" altLang="zh-CN" sz="2800" dirty="0"/>
                  <a:t> on all predecessors of </a:t>
                </a:r>
                <a:r>
                  <a:rPr lang="en-US" altLang="zh-CN" sz="2800" i="1" dirty="0"/>
                  <a:t>r</a:t>
                </a:r>
                <a:r>
                  <a:rPr lang="en-US" altLang="zh-CN" sz="2800" dirty="0"/>
                  <a:t> and only choose the maximal states over the preorder</a:t>
                </a:r>
              </a:p>
              <a:p>
                <a:pPr marL="285750" indent="-285750">
                  <a:buFont typeface="Arial" panose="020B0604020202020204" pitchFamily="34" charset="0"/>
                  <a:buChar char="•"/>
                </a:pPr>
                <a:r>
                  <a:rPr lang="en-US" altLang="zh-CN" sz="2400" dirty="0"/>
                  <a:t>Only one out of </a:t>
                </a:r>
                <a:r>
                  <a:rPr lang="en-US" altLang="zh-CN" sz="2400" i="1" dirty="0"/>
                  <a:t>n</a:t>
                </a:r>
                <a:r>
                  <a:rPr lang="en-US" altLang="zh-CN" sz="2400" dirty="0"/>
                  <a:t> equivalence classes for each state </a:t>
                </a:r>
                <a:r>
                  <a:rPr lang="en-US" altLang="zh-CN" sz="2400" i="1" dirty="0"/>
                  <a:t>r</a:t>
                </a:r>
              </a:p>
              <a:p>
                <a:endParaRPr lang="en-US" altLang="zh-CN" sz="2400" dirty="0"/>
              </a:p>
              <a:p>
                <a:r>
                  <a:rPr lang="en-US" altLang="zh-CN" sz="2800" dirty="0"/>
                  <a:t>Saturation lemma and the complexity reduces to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m:rPr>
                            <m:sty m:val="p"/>
                          </m:rPr>
                          <a:rPr lang="en-US" altLang="zh-CN" sz="2800" b="0" i="0" smtClean="0">
                            <a:latin typeface="Cambria Math" panose="02040503050406030204" pitchFamily="18" charset="0"/>
                          </a:rPr>
                          <m:t>log</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sup>
                    </m:sSup>
                  </m:oMath>
                </a14:m>
                <a:endParaRPr lang="en-US" altLang="zh-CN" sz="2400" dirty="0"/>
              </a:p>
              <a:p>
                <a:endParaRPr lang="en-US" altLang="zh-CN" sz="2400" b="1" dirty="0">
                  <a:solidFill>
                    <a:srgbClr val="FF0000"/>
                  </a:solidFill>
                </a:endParaRPr>
              </a:p>
              <a:p>
                <a:r>
                  <a:rPr lang="en-US" altLang="zh-CN" sz="2800" b="1" dirty="0">
                    <a:solidFill>
                      <a:srgbClr val="FF0000"/>
                    </a:solidFill>
                  </a:rPr>
                  <a:t>Theorem:</a:t>
                </a:r>
              </a:p>
              <a:p>
                <a:r>
                  <a:rPr lang="en-US" altLang="zh-CN" sz="2800" dirty="0">
                    <a:solidFill>
                      <a:srgbClr val="FF0000"/>
                    </a:solidFill>
                  </a:rPr>
                  <a:t>Quadratic blow-up </a:t>
                </a:r>
                <a:r>
                  <a:rPr lang="en-US" altLang="zh-CN" sz="2800" dirty="0">
                    <a:solidFill>
                      <a:schemeClr val="tx1"/>
                    </a:solidFill>
                  </a:rPr>
                  <a:t>for deterministic </a:t>
                </a:r>
                <a:r>
                  <a:rPr lang="en-US" altLang="zh-CN" sz="2800" dirty="0" err="1">
                    <a:solidFill>
                      <a:schemeClr val="tx1"/>
                    </a:solidFill>
                  </a:rPr>
                  <a:t>Büchi</a:t>
                </a:r>
                <a:r>
                  <a:rPr lang="en-US" altLang="zh-CN" sz="2800" dirty="0">
                    <a:solidFill>
                      <a:schemeClr val="tx1"/>
                    </a:solidFill>
                  </a:rPr>
                  <a:t> automata</a:t>
                </a:r>
                <a:endParaRPr lang="en-US" altLang="zh-CN" sz="2800" b="1" dirty="0">
                  <a:solidFill>
                    <a:srgbClr val="FF0000"/>
                  </a:solidFill>
                </a:endParaRPr>
              </a:p>
              <a:p>
                <a:r>
                  <a:rPr lang="en-US" altLang="zh-CN" sz="2800" dirty="0"/>
                  <a:t>Our CRs/FORCs are </a:t>
                </a:r>
                <a:r>
                  <a:rPr lang="en-US" altLang="zh-CN" sz="2800" dirty="0">
                    <a:solidFill>
                      <a:srgbClr val="FF0000"/>
                    </a:solidFill>
                  </a:rPr>
                  <a:t>optimal </a:t>
                </a:r>
                <a:r>
                  <a:rPr lang="en-US" altLang="zh-CN" sz="2800" dirty="0"/>
                  <a:t>in general</a:t>
                </a:r>
              </a:p>
            </p:txBody>
          </p:sp>
        </mc:Choice>
        <mc:Fallback>
          <p:sp>
            <p:nvSpPr>
              <p:cNvPr id="3" name="文本框 2">
                <a:extLst>
                  <a:ext uri="{FF2B5EF4-FFF2-40B4-BE49-F238E27FC236}">
                    <a16:creationId xmlns:a16="http://schemas.microsoft.com/office/drawing/2014/main" id="{5B7FA711-8F2F-4400-99E4-DF4759BE60BF}"/>
                  </a:ext>
                </a:extLst>
              </p:cNvPr>
              <p:cNvSpPr txBox="1">
                <a:spLocks noRot="1" noChangeAspect="1" noMove="1" noResize="1" noEditPoints="1" noAdjustHandles="1" noChangeArrowheads="1" noChangeShapeType="1" noTextEdit="1"/>
              </p:cNvSpPr>
              <p:nvPr/>
            </p:nvSpPr>
            <p:spPr>
              <a:xfrm>
                <a:off x="1024726" y="1435764"/>
                <a:ext cx="10329074" cy="5033366"/>
              </a:xfrm>
              <a:prstGeom prst="rect">
                <a:avLst/>
              </a:prstGeom>
              <a:blipFill>
                <a:blip r:embed="rId3"/>
                <a:stretch>
                  <a:fillRect l="-1180" t="-121" b="-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000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F085-1B61-4648-811B-8D1603677AA1}"/>
              </a:ext>
            </a:extLst>
          </p:cNvPr>
          <p:cNvSpPr>
            <a:spLocks noGrp="1"/>
          </p:cNvSpPr>
          <p:nvPr>
            <p:ph type="title"/>
          </p:nvPr>
        </p:nvSpPr>
        <p:spPr/>
        <p:txBody>
          <a:bodyPr/>
          <a:lstStyle/>
          <a:p>
            <a:r>
              <a:rPr lang="en-US" altLang="zh-CN" dirty="0">
                <a:solidFill>
                  <a:srgbClr val="FF0000"/>
                </a:solidFill>
              </a:rPr>
              <a:t>Connection to FDFAs: What are FDFAs</a:t>
            </a:r>
            <a:endParaRPr lang="zh-CN" altLang="en-US" dirty="0">
              <a:solidFill>
                <a:srgbClr val="FF0000"/>
              </a:solidFill>
            </a:endParaRPr>
          </a:p>
        </p:txBody>
      </p:sp>
      <p:sp>
        <p:nvSpPr>
          <p:cNvPr id="7" name="Rectangle 1">
            <a:extLst>
              <a:ext uri="{FF2B5EF4-FFF2-40B4-BE49-F238E27FC236}">
                <a16:creationId xmlns:a16="http://schemas.microsoft.com/office/drawing/2014/main" id="{9892CA8C-A3E7-4B78-8F8C-9DAB95EF2D07}"/>
              </a:ext>
            </a:extLst>
          </p:cNvPr>
          <p:cNvSpPr>
            <a:spLocks noChangeArrowheads="1"/>
          </p:cNvSpPr>
          <p:nvPr/>
        </p:nvSpPr>
        <p:spPr bwMode="auto">
          <a:xfrm>
            <a:off x="0" y="0"/>
            <a:ext cx="4816475" cy="0"/>
          </a:xfrm>
          <a:prstGeom prst="rect">
            <a:avLst/>
          </a:prstGeom>
          <a:solidFill>
            <a:srgbClr val="DADC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1EE3A0A7-4453-449B-AE8D-2C7892A29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764" y="1828551"/>
            <a:ext cx="4699036" cy="307119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9F8A17C-E64A-435F-8ABD-81DC94BECF0E}"/>
                  </a:ext>
                </a:extLst>
              </p:cNvPr>
              <p:cNvSpPr txBox="1"/>
              <p:nvPr/>
            </p:nvSpPr>
            <p:spPr>
              <a:xfrm>
                <a:off x="943438" y="1690688"/>
                <a:ext cx="5711326" cy="4339650"/>
              </a:xfrm>
              <a:prstGeom prst="rect">
                <a:avLst/>
              </a:prstGeom>
              <a:noFill/>
            </p:spPr>
            <p:txBody>
              <a:bodyPr wrap="square" rtlCol="0">
                <a:spAutoFit/>
              </a:bodyPr>
              <a:lstStyle/>
              <a:p>
                <a:endParaRPr lang="en-US" altLang="zh-CN" sz="2400" dirty="0"/>
              </a:p>
              <a:p>
                <a:r>
                  <a:rPr lang="en-US" altLang="zh-CN" sz="2800" dirty="0"/>
                  <a:t>FDFA for </a:t>
                </a:r>
                <a14:m>
                  <m:oMath xmlns:m="http://schemas.openxmlformats.org/officeDocument/2006/math">
                    <m:r>
                      <a:rPr lang="zh-CN" altLang="en-US" sz="2800" i="1" smtClean="0">
                        <a:latin typeface="Cambria Math" panose="02040503050406030204" pitchFamily="18" charset="0"/>
                      </a:rPr>
                      <m:t>𝜔</m:t>
                    </m:r>
                  </m:oMath>
                </a14:m>
                <a:r>
                  <a:rPr lang="en-US" altLang="zh-CN" sz="2800" dirty="0"/>
                  <a:t>-regular language </a:t>
                </a:r>
                <a:r>
                  <a:rPr lang="en-US" altLang="zh-CN" sz="2000" dirty="0">
                    <a:solidFill>
                      <a:srgbClr val="FF0000"/>
                    </a:solidFill>
                  </a:rPr>
                  <a:t>[</a:t>
                </a:r>
                <a:r>
                  <a:rPr lang="en-US" altLang="zh-CN" sz="2000" dirty="0" err="1">
                    <a:solidFill>
                      <a:srgbClr val="FF0000"/>
                    </a:solidFill>
                  </a:rPr>
                  <a:t>Angluin</a:t>
                </a:r>
                <a:r>
                  <a:rPr lang="en-US" altLang="zh-CN" sz="2000" dirty="0">
                    <a:solidFill>
                      <a:srgbClr val="FF0000"/>
                    </a:solidFill>
                  </a:rPr>
                  <a:t>, </a:t>
                </a:r>
                <a:r>
                  <a:rPr lang="en-US" altLang="zh-CN" sz="2000" dirty="0" err="1">
                    <a:solidFill>
                      <a:srgbClr val="FF0000"/>
                    </a:solidFill>
                  </a:rPr>
                  <a:t>Boker</a:t>
                </a:r>
                <a:r>
                  <a:rPr lang="en-US" altLang="zh-CN" sz="2000" dirty="0">
                    <a:solidFill>
                      <a:srgbClr val="FF0000"/>
                    </a:solidFill>
                  </a:rPr>
                  <a:t> &amp; Fisman’16]</a:t>
                </a:r>
              </a:p>
              <a:p>
                <a:pPr marL="285750" indent="-285750">
                  <a:buFont typeface="Arial" panose="020B0604020202020204" pitchFamily="34" charset="0"/>
                  <a:buChar char="•"/>
                </a:pPr>
                <a:r>
                  <a:rPr lang="en-US" altLang="zh-CN" sz="2400" dirty="0"/>
                  <a:t>Leading DFA for processing prefixes</a:t>
                </a:r>
              </a:p>
              <a:p>
                <a:pPr marL="285750" indent="-285750">
                  <a:buFont typeface="Arial" panose="020B0604020202020204" pitchFamily="34" charset="0"/>
                  <a:buChar char="•"/>
                </a:pPr>
                <a:r>
                  <a:rPr lang="en-US" altLang="zh-CN" sz="2400" dirty="0"/>
                  <a:t>A progress DFA for periodic words of each state in leading DFA</a:t>
                </a:r>
              </a:p>
              <a:p>
                <a:endParaRPr lang="en-US" altLang="zh-CN" sz="2400" dirty="0"/>
              </a:p>
              <a:p>
                <a:r>
                  <a:rPr lang="en-US" altLang="zh-CN" sz="2800" dirty="0"/>
                  <a:t>The run of an ultimately periodic word </a:t>
                </a:r>
                <a14:m>
                  <m:oMath xmlns:m="http://schemas.openxmlformats.org/officeDocument/2006/math">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𝑎𝑏</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𝑏</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𝑎𝑏</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𝑏</m:t>
                        </m:r>
                      </m:e>
                      <m:sup>
                        <m:r>
                          <a:rPr lang="zh-CN" altLang="en-US" sz="2800" i="1">
                            <a:latin typeface="Cambria Math" panose="02040503050406030204" pitchFamily="18" charset="0"/>
                          </a:rPr>
                          <m:t>𝜔</m:t>
                        </m:r>
                      </m:sup>
                    </m:sSup>
                  </m:oMath>
                </a14:m>
                <a:r>
                  <a:rPr lang="en-US" altLang="zh-CN" sz="2800" dirty="0"/>
                  <a:t> is </a:t>
                </a:r>
              </a:p>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𝑠</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𝑠</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oMath>
                  </m:oMathPara>
                </a14:m>
                <a:endParaRPr lang="en-US" altLang="zh-CN" sz="2800" dirty="0"/>
              </a:p>
              <a:p>
                <a:endParaRPr lang="zh-CN" altLang="en-US" sz="2400" dirty="0"/>
              </a:p>
            </p:txBody>
          </p:sp>
        </mc:Choice>
        <mc:Fallback xmlns="">
          <p:sp>
            <p:nvSpPr>
              <p:cNvPr id="4" name="文本框 3">
                <a:extLst>
                  <a:ext uri="{FF2B5EF4-FFF2-40B4-BE49-F238E27FC236}">
                    <a16:creationId xmlns:a16="http://schemas.microsoft.com/office/drawing/2014/main" id="{29F8A17C-E64A-435F-8ABD-81DC94BECF0E}"/>
                  </a:ext>
                </a:extLst>
              </p:cNvPr>
              <p:cNvSpPr txBox="1">
                <a:spLocks noRot="1" noChangeAspect="1" noMove="1" noResize="1" noEditPoints="1" noAdjustHandles="1" noChangeArrowheads="1" noChangeShapeType="1" noTextEdit="1"/>
              </p:cNvSpPr>
              <p:nvPr/>
            </p:nvSpPr>
            <p:spPr>
              <a:xfrm>
                <a:off x="943438" y="1690688"/>
                <a:ext cx="5711326" cy="4339650"/>
              </a:xfrm>
              <a:prstGeom prst="rect">
                <a:avLst/>
              </a:prstGeom>
              <a:blipFill>
                <a:blip r:embed="rId3"/>
                <a:stretch>
                  <a:fillRect l="-2241" r="-3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07646D-8A7F-4C85-BDF7-07AC6F169C11}"/>
                  </a:ext>
                </a:extLst>
              </p:cNvPr>
              <p:cNvSpPr txBox="1"/>
              <p:nvPr/>
            </p:nvSpPr>
            <p:spPr>
              <a:xfrm>
                <a:off x="6606034" y="5119545"/>
                <a:ext cx="5237361" cy="369332"/>
              </a:xfrm>
              <a:prstGeom prst="rect">
                <a:avLst/>
              </a:prstGeom>
              <a:noFill/>
            </p:spPr>
            <p:txBody>
              <a:bodyPr wrap="square" rtlCol="0">
                <a:spAutoFit/>
              </a:bodyPr>
              <a:lstStyle/>
              <a:p>
                <a:r>
                  <a:rPr lang="en-US" altLang="zh-CN" dirty="0"/>
                  <a:t>FDFA for </a:t>
                </a:r>
                <a14:m>
                  <m:oMath xmlns:m="http://schemas.openxmlformats.org/officeDocument/2006/math">
                    <m:r>
                      <a:rPr lang="zh-CN" altLang="en-US" i="1">
                        <a:latin typeface="Cambria Math" panose="02040503050406030204" pitchFamily="18" charset="0"/>
                      </a:rPr>
                      <m:t>𝜔</m:t>
                    </m:r>
                  </m:oMath>
                </a14:m>
                <a:r>
                  <a:rPr lang="en-US" altLang="zh-CN" dirty="0"/>
                  <a:t>-regular language </a:t>
                </a:r>
                <a14:m>
                  <m:oMath xmlns:m="http://schemas.openxmlformats.org/officeDocument/2006/math">
                    <m:sSup>
                      <m:sSupPr>
                        <m:ctrlPr>
                          <a:rPr lang="en-US" altLang="zh-CN" i="1">
                            <a:latin typeface="Cambria Math" panose="02040503050406030204" pitchFamily="18" charset="0"/>
                          </a:rPr>
                        </m:ctrlPr>
                      </m:sSupPr>
                      <m:e>
                        <m:r>
                          <m:rPr>
                            <m:sty m:val="p"/>
                          </m:rPr>
                          <a:rPr lang="el-GR" altLang="zh-CN" dirty="0">
                            <a:latin typeface="Cambria Math" panose="02040503050406030204" pitchFamily="18" charset="0"/>
                          </a:rPr>
                          <m:t>Σ</m:t>
                        </m:r>
                      </m:e>
                      <m:sup>
                        <m:r>
                          <a:rPr lang="en-US" altLang="zh-CN" i="1">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𝑏</m:t>
                        </m:r>
                      </m:e>
                      <m:sup>
                        <m:r>
                          <a:rPr lang="zh-CN" altLang="en-US" i="1">
                            <a:latin typeface="Cambria Math" panose="02040503050406030204" pitchFamily="18" charset="0"/>
                          </a:rPr>
                          <m:t>𝜔</m:t>
                        </m:r>
                      </m:sup>
                    </m:sSup>
                    <m:r>
                      <a:rPr lang="en-US" altLang="zh-CN" b="0" i="1" smtClean="0">
                        <a:latin typeface="Cambria Math" panose="02040503050406030204" pitchFamily="18" charset="0"/>
                      </a:rPr>
                      <m:t>=</m:t>
                    </m:r>
                    <m:sSup>
                      <m:sSupPr>
                        <m:ctrlPr>
                          <a:rPr lang="en-US" altLang="zh-CN" sz="180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e>
                      <m:sup>
                        <m:r>
                          <a:rPr lang="en-US" altLang="zh-CN" sz="1800" b="0" i="1" smtClean="0">
                            <a:latin typeface="Cambria Math" panose="02040503050406030204" pitchFamily="18" charset="0"/>
                          </a:rPr>
                          <m:t>∗</m:t>
                        </m:r>
                      </m:sup>
                    </m:sSup>
                    <m:r>
                      <a:rPr lang="en-US" altLang="zh-CN" sz="1800" i="1" smtClean="0">
                        <a:latin typeface="Cambria Math" panose="02040503050406030204" pitchFamily="18" charset="0"/>
                        <a:ea typeface="Cambria Math" panose="02040503050406030204" pitchFamily="18" charset="0"/>
                      </a:rPr>
                      <m:t>⋅</m:t>
                    </m:r>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𝑏</m:t>
                        </m:r>
                      </m:e>
                      <m:sup>
                        <m:r>
                          <a:rPr lang="zh-CN" altLang="en-US" sz="1800" i="1">
                            <a:latin typeface="Cambria Math" panose="02040503050406030204" pitchFamily="18" charset="0"/>
                          </a:rPr>
                          <m:t>𝜔</m:t>
                        </m:r>
                      </m:sup>
                    </m:sSup>
                  </m:oMath>
                </a14:m>
                <a:r>
                  <a:rPr lang="en-US" altLang="zh-CN" sz="1800" dirty="0"/>
                  <a:t> </a:t>
                </a:r>
              </a:p>
            </p:txBody>
          </p:sp>
        </mc:Choice>
        <mc:Fallback xmlns="">
          <p:sp>
            <p:nvSpPr>
              <p:cNvPr id="3" name="文本框 2">
                <a:extLst>
                  <a:ext uri="{FF2B5EF4-FFF2-40B4-BE49-F238E27FC236}">
                    <a16:creationId xmlns:a16="http://schemas.microsoft.com/office/drawing/2014/main" id="{FB07646D-8A7F-4C85-BDF7-07AC6F169C11}"/>
                  </a:ext>
                </a:extLst>
              </p:cNvPr>
              <p:cNvSpPr txBox="1">
                <a:spLocks noRot="1" noChangeAspect="1" noMove="1" noResize="1" noEditPoints="1" noAdjustHandles="1" noChangeArrowheads="1" noChangeShapeType="1" noTextEdit="1"/>
              </p:cNvSpPr>
              <p:nvPr/>
            </p:nvSpPr>
            <p:spPr>
              <a:xfrm>
                <a:off x="6606034" y="5119545"/>
                <a:ext cx="5237361" cy="369332"/>
              </a:xfrm>
              <a:prstGeom prst="rect">
                <a:avLst/>
              </a:prstGeom>
              <a:blipFill>
                <a:blip r:embed="rId4"/>
                <a:stretch>
                  <a:fillRect l="-1048"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920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F085-1B61-4648-811B-8D1603677AA1}"/>
              </a:ext>
            </a:extLst>
          </p:cNvPr>
          <p:cNvSpPr>
            <a:spLocks noGrp="1"/>
          </p:cNvSpPr>
          <p:nvPr>
            <p:ph type="title"/>
          </p:nvPr>
        </p:nvSpPr>
        <p:spPr/>
        <p:txBody>
          <a:bodyPr/>
          <a:lstStyle/>
          <a:p>
            <a:r>
              <a:rPr lang="en-US" altLang="zh-CN" dirty="0">
                <a:solidFill>
                  <a:srgbClr val="FF0000"/>
                </a:solidFill>
              </a:rPr>
              <a:t>Connection to FDFAs</a:t>
            </a:r>
            <a:endParaRPr lang="zh-CN" altLang="en-US" dirty="0">
              <a:solidFill>
                <a:srgbClr val="FF0000"/>
              </a:solidFill>
            </a:endParaRPr>
          </a:p>
        </p:txBody>
      </p:sp>
      <p:sp>
        <p:nvSpPr>
          <p:cNvPr id="7" name="Rectangle 1">
            <a:extLst>
              <a:ext uri="{FF2B5EF4-FFF2-40B4-BE49-F238E27FC236}">
                <a16:creationId xmlns:a16="http://schemas.microsoft.com/office/drawing/2014/main" id="{9892CA8C-A3E7-4B78-8F8C-9DAB95EF2D07}"/>
              </a:ext>
            </a:extLst>
          </p:cNvPr>
          <p:cNvSpPr>
            <a:spLocks noChangeArrowheads="1"/>
          </p:cNvSpPr>
          <p:nvPr/>
        </p:nvSpPr>
        <p:spPr bwMode="auto">
          <a:xfrm>
            <a:off x="0" y="0"/>
            <a:ext cx="4816475" cy="0"/>
          </a:xfrm>
          <a:prstGeom prst="rect">
            <a:avLst/>
          </a:prstGeom>
          <a:solidFill>
            <a:srgbClr val="DADC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B7FA711-8F2F-4400-99E4-DF4759BE60BF}"/>
                  </a:ext>
                </a:extLst>
              </p:cNvPr>
              <p:cNvSpPr txBox="1"/>
              <p:nvPr/>
            </p:nvSpPr>
            <p:spPr>
              <a:xfrm>
                <a:off x="993989" y="1391011"/>
                <a:ext cx="10662689" cy="4862741"/>
              </a:xfrm>
              <a:prstGeom prst="rect">
                <a:avLst/>
              </a:prstGeom>
              <a:noFill/>
            </p:spPr>
            <p:txBody>
              <a:bodyPr wrap="square" rtlCol="0">
                <a:spAutoFit/>
              </a:bodyPr>
              <a:lstStyle/>
              <a:p>
                <a:r>
                  <a:rPr lang="en-US" altLang="zh-CN" sz="2800" dirty="0" err="1"/>
                  <a:t>Myhill-Nerode</a:t>
                </a:r>
                <a:r>
                  <a:rPr lang="en-US" altLang="zh-CN" sz="2800" dirty="0"/>
                  <a:t> theorem for regular languages</a:t>
                </a:r>
              </a:p>
              <a:p>
                <a:pPr marL="342900" indent="-342900">
                  <a:buFont typeface="Arial" panose="020B0604020202020204" pitchFamily="34" charset="0"/>
                  <a:buChar char="•"/>
                </a:pPr>
                <a:r>
                  <a:rPr lang="en-US" altLang="zh-CN" sz="2400" dirty="0"/>
                  <a:t>Minimal DFA from the right congruence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a:latin typeface="Cambria Math" panose="02040503050406030204" pitchFamily="18" charset="0"/>
                          </a:rPr>
                          <m:t>~</m:t>
                        </m:r>
                      </m:e>
                      <m:sub>
                        <m:r>
                          <a:rPr lang="en-US" altLang="zh-CN" sz="2400" b="0" i="1" smtClean="0">
                            <a:solidFill>
                              <a:schemeClr val="tx1"/>
                            </a:solidFill>
                            <a:latin typeface="Cambria Math" panose="02040503050406030204" pitchFamily="18" charset="0"/>
                          </a:rPr>
                          <m:t>𝑅</m:t>
                        </m:r>
                      </m:sub>
                    </m:sSub>
                  </m:oMath>
                </a14:m>
                <a:r>
                  <a:rPr lang="en-US" altLang="zh-CN" sz="2400" dirty="0"/>
                  <a:t> of regular language </a:t>
                </a:r>
                <a14:m>
                  <m:oMath xmlns:m="http://schemas.openxmlformats.org/officeDocument/2006/math">
                    <m:r>
                      <a:rPr lang="en-US" altLang="zh-CN" sz="2400" i="1">
                        <a:latin typeface="Cambria Math" panose="02040503050406030204" pitchFamily="18" charset="0"/>
                      </a:rPr>
                      <m:t>𝑅</m:t>
                    </m:r>
                  </m:oMath>
                </a14:m>
                <a:r>
                  <a:rPr lang="en-US" altLang="zh-CN" sz="2400" dirty="0"/>
                  <a:t> </a:t>
                </a:r>
              </a:p>
              <a:p>
                <a:pPr marL="285750" indent="-285750">
                  <a:buFont typeface="Arial" panose="020B0604020202020204" pitchFamily="34" charset="0"/>
                  <a:buChar char="•"/>
                </a:pPr>
                <a:endParaRPr lang="en-US" altLang="zh-CN" sz="2400" dirty="0"/>
              </a:p>
              <a:p>
                <a:r>
                  <a:rPr lang="en-US" altLang="zh-CN" sz="2800" dirty="0"/>
                  <a:t>Connecting (optimal) </a:t>
                </a:r>
                <a:r>
                  <a:rPr lang="en-US" altLang="zh-CN" sz="2800" dirty="0">
                    <a:solidFill>
                      <a:srgbClr val="FF0000"/>
                    </a:solidFill>
                  </a:rPr>
                  <a:t>CRs/FORCs</a:t>
                </a:r>
                <a:r>
                  <a:rPr lang="en-US" altLang="zh-CN" sz="2800" dirty="0"/>
                  <a:t> </a:t>
                </a:r>
                <a:r>
                  <a:rPr lang="en-US" altLang="zh-CN" sz="2800" dirty="0">
                    <a:solidFill>
                      <a:schemeClr val="tx1"/>
                    </a:solidFill>
                  </a:rPr>
                  <a:t>(</a:t>
                </a:r>
                <a14:m>
                  <m:oMath xmlns:m="http://schemas.openxmlformats.org/officeDocument/2006/math">
                    <m:sSup>
                      <m:sSupPr>
                        <m:ctrlPr>
                          <a:rPr lang="en-US" altLang="zh-CN" sz="2800" i="1">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m:t>
                        </m:r>
                      </m:e>
                      <m:sup>
                        <m:r>
                          <a:rPr lang="en-US" altLang="zh-CN" sz="2800">
                            <a:solidFill>
                              <a:schemeClr val="tx1"/>
                            </a:solidFill>
                            <a:latin typeface="Cambria Math" panose="02040503050406030204" pitchFamily="18" charset="0"/>
                          </a:rPr>
                          <m:t>′</m:t>
                        </m:r>
                      </m:sup>
                    </m:sSup>
                  </m:oMath>
                </a14:m>
                <a:r>
                  <a:rPr lang="en-US" altLang="zh-CN" sz="2800" dirty="0">
                    <a:solidFill>
                      <a:schemeClr val="tx1"/>
                    </a:solidFill>
                  </a:rPr>
                  <a:t>, </a:t>
                </a:r>
                <a14:m>
                  <m:oMath xmlns:m="http://schemas.openxmlformats.org/officeDocument/2006/math">
                    <m:sSub>
                      <m:sSubPr>
                        <m:ctrlPr>
                          <a:rPr lang="en-US" altLang="zh-CN" sz="2800" i="1" dirty="0">
                            <a:solidFill>
                              <a:schemeClr val="tx1"/>
                            </a:solidFill>
                            <a:latin typeface="Cambria Math" panose="02040503050406030204" pitchFamily="18" charset="0"/>
                          </a:rPr>
                        </m:ctrlPr>
                      </m:sSubPr>
                      <m:e>
                        <m:r>
                          <m:rPr>
                            <m:nor/>
                          </m:rPr>
                          <a:rPr lang="en-US" altLang="zh-CN" sz="2800" dirty="0">
                            <a:solidFill>
                              <a:schemeClr val="tx1"/>
                            </a:solidFill>
                          </a:rPr>
                          <m:t>{</m:t>
                        </m:r>
                        <m:sSub>
                          <m:sSubPr>
                            <m:ctrlPr>
                              <a:rPr lang="en-US" altLang="zh-CN" sz="2800" i="1">
                                <a:solidFill>
                                  <a:schemeClr val="tx1"/>
                                </a:solidFill>
                                <a:latin typeface="Cambria Math" panose="02040503050406030204" pitchFamily="18" charset="0"/>
                              </a:rPr>
                            </m:ctrlPr>
                          </m:sSubPr>
                          <m:e>
                            <m:r>
                              <a:rPr lang="en-US" altLang="zh-CN" sz="2800">
                                <a:solidFill>
                                  <a:schemeClr val="tx1"/>
                                </a:solidFill>
                                <a:latin typeface="Cambria Math" panose="02040503050406030204" pitchFamily="18" charset="0"/>
                              </a:rPr>
                              <m:t>≈</m:t>
                            </m:r>
                          </m:e>
                          <m:sub>
                            <m:r>
                              <a:rPr lang="en-US" altLang="zh-CN" sz="2800">
                                <a:solidFill>
                                  <a:schemeClr val="tx1"/>
                                </a:solidFill>
                                <a:latin typeface="Cambria Math" panose="02040503050406030204" pitchFamily="18" charset="0"/>
                              </a:rPr>
                              <m:t>𝑢</m:t>
                            </m:r>
                          </m:sub>
                        </m:sSub>
                        <m:r>
                          <m:rPr>
                            <m:nor/>
                          </m:rPr>
                          <a:rPr lang="en-US" altLang="zh-CN" sz="2800" dirty="0">
                            <a:solidFill>
                              <a:schemeClr val="tx1"/>
                            </a:solidFill>
                          </a:rPr>
                          <m:t>}</m:t>
                        </m:r>
                      </m:e>
                      <m:sub>
                        <m:r>
                          <a:rPr lang="en-US" altLang="zh-CN" sz="2800" dirty="0">
                            <a:solidFill>
                              <a:schemeClr val="tx1"/>
                            </a:solidFill>
                            <a:latin typeface="Cambria Math" panose="02040503050406030204" pitchFamily="18" charset="0"/>
                          </a:rPr>
                          <m:t>[</m:t>
                        </m:r>
                        <m:r>
                          <a:rPr lang="en-US" altLang="zh-CN" sz="2800" dirty="0">
                            <a:solidFill>
                              <a:schemeClr val="tx1"/>
                            </a:solidFill>
                            <a:latin typeface="Cambria Math" panose="02040503050406030204" pitchFamily="18" charset="0"/>
                          </a:rPr>
                          <m:t>𝑢</m:t>
                        </m:r>
                        <m:r>
                          <a:rPr lang="en-US" altLang="zh-CN" sz="2800" dirty="0">
                            <a:solidFill>
                              <a:schemeClr val="tx1"/>
                            </a:solidFill>
                            <a:latin typeface="Cambria Math" panose="02040503050406030204" pitchFamily="18" charset="0"/>
                          </a:rPr>
                          <m:t>]∈</m:t>
                        </m:r>
                        <m:sSup>
                          <m:sSupPr>
                            <m:ctrlPr>
                              <a:rPr lang="en-US" altLang="zh-CN" sz="2800" i="1" dirty="0">
                                <a:solidFill>
                                  <a:schemeClr val="tx1"/>
                                </a:solidFill>
                                <a:latin typeface="Cambria Math" panose="02040503050406030204" pitchFamily="18" charset="0"/>
                              </a:rPr>
                            </m:ctrlPr>
                          </m:sSupPr>
                          <m:e>
                            <m:r>
                              <m:rPr>
                                <m:sty m:val="p"/>
                              </m:rPr>
                              <a:rPr lang="el-GR" altLang="zh-CN" sz="2800" dirty="0">
                                <a:solidFill>
                                  <a:schemeClr val="tx1"/>
                                </a:solidFill>
                                <a:latin typeface="Cambria Math" panose="02040503050406030204" pitchFamily="18" charset="0"/>
                              </a:rPr>
                              <m:t>Σ</m:t>
                            </m:r>
                          </m:e>
                          <m:sup>
                            <m:r>
                              <a:rPr lang="en-US" altLang="zh-CN" sz="2800" dirty="0">
                                <a:solidFill>
                                  <a:schemeClr val="tx1"/>
                                </a:solidFill>
                                <a:latin typeface="Cambria Math" panose="02040503050406030204" pitchFamily="18" charset="0"/>
                              </a:rPr>
                              <m:t>+</m:t>
                            </m:r>
                          </m:sup>
                        </m:sSup>
                        <m:r>
                          <a:rPr lang="en-US" altLang="zh-CN" sz="2800" dirty="0">
                            <a:solidFill>
                              <a:schemeClr val="tx1"/>
                            </a:solidFill>
                            <a:latin typeface="Cambria Math" panose="02040503050406030204" pitchFamily="18" charset="0"/>
                          </a:rPr>
                          <m:t>/</m:t>
                        </m:r>
                        <m:sSup>
                          <m:sSupPr>
                            <m:ctrlPr>
                              <a:rPr lang="en-US" altLang="zh-CN" sz="2800" i="1" dirty="0">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m:t>
                            </m:r>
                          </m:e>
                          <m:sup>
                            <m:r>
                              <a:rPr lang="en-US" altLang="zh-CN" sz="2800" dirty="0">
                                <a:solidFill>
                                  <a:schemeClr val="tx1"/>
                                </a:solidFill>
                                <a:latin typeface="Cambria Math" panose="02040503050406030204" pitchFamily="18" charset="0"/>
                              </a:rPr>
                              <m:t>′</m:t>
                            </m:r>
                          </m:sup>
                        </m:sSup>
                      </m:sub>
                    </m:sSub>
                  </m:oMath>
                </a14:m>
                <a:r>
                  <a:rPr lang="en-US" altLang="zh-CN" sz="2800" dirty="0">
                    <a:solidFill>
                      <a:schemeClr val="tx1"/>
                    </a:solidFill>
                  </a:rPr>
                  <a:t>) </a:t>
                </a:r>
                <a:r>
                  <a:rPr lang="en-US" altLang="zh-CN" sz="2800" dirty="0"/>
                  <a:t>to FDFAs</a:t>
                </a:r>
              </a:p>
              <a:p>
                <a:pPr marL="342900" indent="-342900">
                  <a:buFont typeface="Arial" panose="020B0604020202020204" pitchFamily="34" charset="0"/>
                  <a:buChar char="•"/>
                </a:pPr>
                <a:r>
                  <a:rPr lang="en-US" altLang="zh-CN" sz="2400" dirty="0"/>
                  <a:t>Leading DFA defined with </a:t>
                </a:r>
                <a14:m>
                  <m:oMath xmlns:m="http://schemas.openxmlformats.org/officeDocument/2006/math">
                    <m:sSup>
                      <m:sSupPr>
                        <m:ctrlPr>
                          <a:rPr lang="en-US" altLang="zh-CN" sz="2400" i="1" smtClean="0">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m:t>
                        </m:r>
                      </m:e>
                      <m:sup>
                        <m:r>
                          <a:rPr lang="en-US" altLang="zh-CN" sz="2400">
                            <a:solidFill>
                              <a:schemeClr val="tx1"/>
                            </a:solidFill>
                            <a:latin typeface="Cambria Math" panose="02040503050406030204" pitchFamily="18" charset="0"/>
                          </a:rPr>
                          <m:t>′</m:t>
                        </m:r>
                      </m:sup>
                    </m:sSup>
                  </m:oMath>
                </a14:m>
                <a:endParaRPr lang="en-US" altLang="zh-CN" sz="2400" dirty="0"/>
              </a:p>
              <a:p>
                <a:pPr marL="342900" indent="-342900">
                  <a:buFont typeface="Arial" panose="020B0604020202020204" pitchFamily="34" charset="0"/>
                  <a:buChar char="•"/>
                </a:pPr>
                <a:r>
                  <a:rPr lang="en-US" altLang="zh-CN" sz="2400" dirty="0"/>
                  <a:t>Progress DFA defined with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a:solidFill>
                              <a:schemeClr val="tx1"/>
                            </a:solidFill>
                            <a:latin typeface="Cambria Math" panose="02040503050406030204" pitchFamily="18" charset="0"/>
                          </a:rPr>
                          <m:t>≈</m:t>
                        </m:r>
                      </m:e>
                      <m:sub>
                        <m:r>
                          <a:rPr lang="en-US" altLang="zh-CN" sz="2400">
                            <a:solidFill>
                              <a:schemeClr val="tx1"/>
                            </a:solidFill>
                            <a:latin typeface="Cambria Math" panose="02040503050406030204" pitchFamily="18" charset="0"/>
                          </a:rPr>
                          <m:t>𝑢</m:t>
                        </m:r>
                      </m:sub>
                    </m:sSub>
                  </m:oMath>
                </a14:m>
                <a:endParaRPr lang="en-US" altLang="zh-CN" sz="2400" dirty="0"/>
              </a:p>
              <a:p>
                <a:endParaRPr lang="en-US" altLang="zh-CN" sz="2400" dirty="0"/>
              </a:p>
              <a:p>
                <a:r>
                  <a:rPr lang="en-US" altLang="zh-CN" sz="2800" b="1" dirty="0">
                    <a:solidFill>
                      <a:srgbClr val="FF0000"/>
                    </a:solidFill>
                  </a:rPr>
                  <a:t>Theorem: </a:t>
                </a:r>
              </a:p>
              <a:p>
                <a:r>
                  <a:rPr lang="en-US" altLang="zh-CN" sz="2800" dirty="0"/>
                  <a:t>``</a:t>
                </a:r>
                <a:r>
                  <a:rPr lang="en-US" altLang="zh-CN" sz="2800" dirty="0" err="1"/>
                  <a:t>Myhill-Nerode</a:t>
                </a:r>
                <a:r>
                  <a:rPr lang="en-US" altLang="zh-CN" sz="2800" dirty="0"/>
                  <a:t>” theorem for</a:t>
                </a:r>
                <a:r>
                  <a:rPr lang="en-US" altLang="zh-CN" sz="2800" b="1" dirty="0">
                    <a:solidFill>
                      <a:srgbClr val="FF0000"/>
                    </a:solidFill>
                  </a:rPr>
                  <a:t> </a:t>
                </a:r>
                <a:r>
                  <a:rPr lang="en-US" altLang="zh-CN" sz="2800" dirty="0">
                    <a:solidFill>
                      <a:srgbClr val="FF0000"/>
                    </a:solidFill>
                  </a:rPr>
                  <a:t>NBAs</a:t>
                </a:r>
              </a:p>
              <a:p>
                <a:r>
                  <a:rPr lang="en-US" altLang="zh-CN" sz="2800" dirty="0">
                    <a:solidFill>
                      <a:schemeClr val="tx1"/>
                    </a:solidFill>
                  </a:rPr>
                  <a:t>Our construction with optimal FORCs </a:t>
                </a:r>
                <a:r>
                  <a:rPr lang="en-US" altLang="zh-CN" sz="2800" dirty="0"/>
                  <a:t>is the</a:t>
                </a:r>
                <a:r>
                  <a:rPr lang="zh-CN" altLang="en-US" sz="2800" dirty="0"/>
                  <a:t> </a:t>
                </a:r>
                <a:r>
                  <a:rPr lang="en-US" altLang="zh-CN" sz="2800" dirty="0">
                    <a:solidFill>
                      <a:srgbClr val="FF0000"/>
                    </a:solidFill>
                  </a:rPr>
                  <a:t>first</a:t>
                </a:r>
                <a:r>
                  <a:rPr lang="zh-CN" altLang="en-US" sz="2800" dirty="0">
                    <a:solidFill>
                      <a:srgbClr val="FF0000"/>
                    </a:solidFill>
                  </a:rPr>
                  <a:t> </a:t>
                </a:r>
                <a:r>
                  <a:rPr lang="en-US" altLang="zh-CN" sz="2800" dirty="0">
                    <a:solidFill>
                      <a:srgbClr val="FF0000"/>
                    </a:solidFill>
                  </a:rPr>
                  <a:t>direct </a:t>
                </a:r>
                <a:r>
                  <a:rPr lang="en-US" altLang="zh-CN" sz="2800" dirty="0"/>
                  <a:t>and</a:t>
                </a:r>
                <a:r>
                  <a:rPr lang="en-US" altLang="zh-CN" sz="2800" dirty="0">
                    <a:solidFill>
                      <a:srgbClr val="FF0000"/>
                    </a:solidFill>
                  </a:rPr>
                  <a:t> optimal </a:t>
                </a:r>
                <a:r>
                  <a:rPr lang="en-US" altLang="zh-CN" sz="2800" dirty="0"/>
                  <a:t>translation from NBAs to FDFAs</a:t>
                </a:r>
              </a:p>
              <a:p>
                <a:r>
                  <a:rPr lang="en-US" altLang="zh-CN" dirty="0"/>
                  <a:t>  </a:t>
                </a:r>
                <a:endParaRPr lang="zh-CN" altLang="en-US" dirty="0"/>
              </a:p>
            </p:txBody>
          </p:sp>
        </mc:Choice>
        <mc:Fallback>
          <p:sp>
            <p:nvSpPr>
              <p:cNvPr id="3" name="文本框 2">
                <a:extLst>
                  <a:ext uri="{FF2B5EF4-FFF2-40B4-BE49-F238E27FC236}">
                    <a16:creationId xmlns:a16="http://schemas.microsoft.com/office/drawing/2014/main" id="{5B7FA711-8F2F-4400-99E4-DF4759BE60BF}"/>
                  </a:ext>
                </a:extLst>
              </p:cNvPr>
              <p:cNvSpPr txBox="1">
                <a:spLocks noRot="1" noChangeAspect="1" noMove="1" noResize="1" noEditPoints="1" noAdjustHandles="1" noChangeArrowheads="1" noChangeShapeType="1" noTextEdit="1"/>
              </p:cNvSpPr>
              <p:nvPr/>
            </p:nvSpPr>
            <p:spPr>
              <a:xfrm>
                <a:off x="993989" y="1391011"/>
                <a:ext cx="10662689" cy="4862741"/>
              </a:xfrm>
              <a:prstGeom prst="rect">
                <a:avLst/>
              </a:prstGeom>
              <a:blipFill>
                <a:blip r:embed="rId2"/>
                <a:stretch>
                  <a:fillRect l="-1144" t="-13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418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0EBBEC9-DC8F-4031-BE31-0D1622BF3232}"/>
              </a:ext>
            </a:extLst>
          </p:cNvPr>
          <p:cNvGrpSpPr/>
          <p:nvPr/>
        </p:nvGrpSpPr>
        <p:grpSpPr>
          <a:xfrm>
            <a:off x="1028014" y="1264829"/>
            <a:ext cx="9337954" cy="5030677"/>
            <a:chOff x="1570712" y="1763740"/>
            <a:chExt cx="7824763" cy="3977582"/>
          </a:xfrm>
        </p:grpSpPr>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D19AE08-0AE6-4EA3-888D-2AA6AC40F868}"/>
                    </a:ext>
                  </a:extLst>
                </p:cNvPr>
                <p:cNvSpPr/>
                <p:nvPr/>
              </p:nvSpPr>
              <p:spPr>
                <a:xfrm>
                  <a:off x="1570712" y="1763740"/>
                  <a:ext cx="2318172" cy="3977582"/>
                </a:xfrm>
                <a:prstGeom prst="rect">
                  <a:avLst/>
                </a:prstGeom>
                <a:no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solidFill>
                        <a:schemeClr val="tx1"/>
                      </a:solidFill>
                    </a:rPr>
                    <a:t>Classical CR</a:t>
                  </a:r>
                </a:p>
                <a:p>
                  <a:pPr algn="ctr"/>
                  <a:r>
                    <a:rPr lang="en-US" altLang="zh-CN" dirty="0">
                      <a:solidFill>
                        <a:srgbClr val="FF0000"/>
                      </a:solidFill>
                    </a:rPr>
                    <a:t>[</a:t>
                  </a:r>
                  <a:r>
                    <a:rPr lang="en-US" altLang="zh-CN" dirty="0" err="1">
                      <a:solidFill>
                        <a:srgbClr val="FF0000"/>
                      </a:solidFill>
                    </a:rPr>
                    <a:t>Sistla</a:t>
                  </a:r>
                  <a:r>
                    <a:rPr lang="en-US" altLang="zh-CN" dirty="0">
                      <a:solidFill>
                        <a:srgbClr val="FF0000"/>
                      </a:solidFill>
                    </a:rPr>
                    <a:t>, </a:t>
                  </a:r>
                  <a:r>
                    <a:rPr lang="en-US" altLang="zh-CN" dirty="0" err="1">
                      <a:solidFill>
                        <a:srgbClr val="FF0000"/>
                      </a:solidFill>
                    </a:rPr>
                    <a:t>Vardi</a:t>
                  </a:r>
                  <a:r>
                    <a:rPr lang="en-US" altLang="zh-CN" dirty="0">
                      <a:solidFill>
                        <a:srgbClr val="FF0000"/>
                      </a:solidFill>
                    </a:rPr>
                    <a:t>, Wolper’87; Thomas’90] </a:t>
                  </a:r>
                </a:p>
                <a:p>
                  <a:pPr algn="ctr"/>
                  <a14:m>
                    <m:oMathPara xmlns:m="http://schemas.openxmlformats.org/officeDocument/2006/math">
                      <m:oMathParaPr>
                        <m:jc m:val="centerGroup"/>
                      </m:oMathParaPr>
                      <m:oMath xmlns:m="http://schemas.openxmlformats.org/officeDocument/2006/math">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3</m:t>
                            </m:r>
                          </m:e>
                          <m:sup>
                            <m:r>
                              <a:rPr lang="en-US" altLang="zh-CN" sz="2400">
                                <a:solidFill>
                                  <a:schemeClr val="tx1"/>
                                </a:solidFill>
                                <a:latin typeface="Cambria Math" panose="02040503050406030204" pitchFamily="18" charset="0"/>
                              </a:rPr>
                              <m:t>𝑂</m:t>
                            </m:r>
                            <m:r>
                              <a:rPr lang="en-US" altLang="zh-CN" sz="2400">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𝑛</m:t>
                                </m:r>
                              </m:e>
                              <m:sup>
                                <m:r>
                                  <a:rPr lang="en-US" altLang="zh-CN" sz="2400">
                                    <a:solidFill>
                                      <a:schemeClr val="tx1"/>
                                    </a:solidFill>
                                    <a:latin typeface="Cambria Math" panose="02040503050406030204" pitchFamily="18" charset="0"/>
                                  </a:rPr>
                                  <m:t>2</m:t>
                                </m:r>
                              </m:sup>
                            </m:sSup>
                            <m:r>
                              <a:rPr lang="en-US" altLang="zh-CN" sz="2400">
                                <a:solidFill>
                                  <a:schemeClr val="tx1"/>
                                </a:solidFill>
                                <a:latin typeface="Cambria Math" panose="02040503050406030204" pitchFamily="18" charset="0"/>
                              </a:rPr>
                              <m:t>)</m:t>
                            </m:r>
                          </m:sup>
                        </m:sSup>
                      </m:oMath>
                    </m:oMathPara>
                  </a14:m>
                  <a:endParaRPr lang="en-US" altLang="zh-CN" sz="2400" dirty="0">
                    <a:solidFill>
                      <a:schemeClr val="tx1"/>
                    </a:solidFill>
                  </a:endParaRPr>
                </a:p>
              </p:txBody>
            </p:sp>
          </mc:Choice>
          <mc:Fallback xmlns="">
            <p:sp>
              <p:nvSpPr>
                <p:cNvPr id="16" name="矩形 15">
                  <a:extLst>
                    <a:ext uri="{FF2B5EF4-FFF2-40B4-BE49-F238E27FC236}">
                      <a16:creationId xmlns:a16="http://schemas.microsoft.com/office/drawing/2014/main" id="{CD19AE08-0AE6-4EA3-888D-2AA6AC40F868}"/>
                    </a:ext>
                  </a:extLst>
                </p:cNvPr>
                <p:cNvSpPr>
                  <a:spLocks noRot="1" noChangeAspect="1" noMove="1" noResize="1" noEditPoints="1" noAdjustHandles="1" noChangeArrowheads="1" noChangeShapeType="1" noTextEdit="1"/>
                </p:cNvSpPr>
                <p:nvPr/>
              </p:nvSpPr>
              <p:spPr>
                <a:xfrm>
                  <a:off x="1570712" y="1763740"/>
                  <a:ext cx="2318172" cy="3977582"/>
                </a:xfrm>
                <a:prstGeom prst="rect">
                  <a:avLst/>
                </a:prstGeom>
                <a:blipFill>
                  <a:blip r:embed="rId3"/>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AC2B7BF-EFEA-44DF-8833-5F90D14C2C64}"/>
                    </a:ext>
                  </a:extLst>
                </p:cNvPr>
                <p:cNvSpPr/>
                <p:nvPr/>
              </p:nvSpPr>
              <p:spPr>
                <a:xfrm>
                  <a:off x="3897244" y="1763740"/>
                  <a:ext cx="5498231" cy="3977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Our CRs</a:t>
                  </a:r>
                </a:p>
                <a:p>
                  <a:pPr algn="ctr"/>
                  <a:r>
                    <a:rPr lang="en-US" altLang="zh-CN" sz="2800" dirty="0">
                      <a:solidFill>
                        <a:schemeClr val="tx1"/>
                      </a:solidFill>
                    </a:rPr>
                    <a:t>Improved CRs/FORCs </a:t>
                  </a:r>
                  <a:r>
                    <a:rPr lang="en-US" altLang="zh-CN" sz="2400" dirty="0">
                      <a:solidFill>
                        <a:schemeClr val="tx1"/>
                      </a:solidFill>
                    </a:rPr>
                    <a:t>=</a:t>
                  </a:r>
                  <a:r>
                    <a:rPr lang="en-US" altLang="zh-CN" sz="2400" dirty="0">
                      <a:solidFill>
                        <a:srgbClr val="7030A0"/>
                      </a:solidFill>
                    </a:rPr>
                    <a:t> </a:t>
                  </a:r>
                </a:p>
                <a:p>
                  <a:pPr algn="ctr"/>
                  <a:r>
                    <a:rPr lang="en-US" altLang="zh-CN" sz="2400" dirty="0">
                      <a:solidFill>
                        <a:schemeClr val="tx1"/>
                      </a:solidFill>
                    </a:rPr>
                    <a:t>Classical CR +</a:t>
                  </a:r>
                  <a:r>
                    <a:rPr lang="en-US" altLang="zh-CN" sz="2400" dirty="0">
                      <a:solidFill>
                        <a:srgbClr val="7030A0"/>
                      </a:solidFill>
                    </a:rPr>
                    <a:t> </a:t>
                  </a:r>
                  <a:r>
                    <a:rPr lang="en-US" altLang="zh-CN" sz="2400" dirty="0">
                      <a:solidFill>
                        <a:srgbClr val="FF0000"/>
                      </a:solidFill>
                    </a:rPr>
                    <a:t>Reachability</a:t>
                  </a:r>
                  <a:r>
                    <a:rPr lang="en-US" altLang="zh-CN" sz="2400" dirty="0">
                      <a:solidFill>
                        <a:srgbClr val="7030A0"/>
                      </a:solidFill>
                    </a:rPr>
                    <a:t> </a:t>
                  </a:r>
                  <a:r>
                    <a:rPr lang="en-US" altLang="zh-CN" sz="2400" dirty="0">
                      <a:solidFill>
                        <a:schemeClr val="tx1"/>
                      </a:solidFill>
                    </a:rPr>
                    <a:t>over states</a:t>
                  </a:r>
                </a:p>
                <a:p>
                  <a:pPr marL="342900" indent="-342900" algn="ctr">
                    <a:buFont typeface="Symbol" panose="05050102010706020507" pitchFamily="18" charset="2"/>
                    <a:buChar char="Þ"/>
                  </a:pPr>
                  <a14:m>
                    <m:oMath xmlns:m="http://schemas.openxmlformats.org/officeDocument/2006/math">
                      <m:sSup>
                        <m:sSupPr>
                          <m:ctrlPr>
                            <a:rPr lang="en-US" altLang="zh-CN" sz="2400" i="1" smtClean="0">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3</m:t>
                          </m:r>
                        </m:e>
                        <m:sup>
                          <m:r>
                            <a:rPr lang="en-US" altLang="zh-CN" sz="2400">
                              <a:solidFill>
                                <a:schemeClr val="tx1"/>
                              </a:solidFill>
                              <a:latin typeface="Cambria Math" panose="02040503050406030204" pitchFamily="18" charset="0"/>
                            </a:rPr>
                            <m:t>𝑂</m:t>
                          </m:r>
                          <m:r>
                            <a:rPr lang="en-US" altLang="zh-CN" sz="2400">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𝑛</m:t>
                              </m:r>
                            </m:e>
                            <m:sup>
                              <m:r>
                                <a:rPr lang="en-US" altLang="zh-CN" sz="2400">
                                  <a:solidFill>
                                    <a:schemeClr val="tx1"/>
                                  </a:solidFill>
                                  <a:latin typeface="Cambria Math" panose="02040503050406030204" pitchFamily="18" charset="0"/>
                                </a:rPr>
                                <m:t>2</m:t>
                              </m:r>
                            </m:sup>
                          </m:sSup>
                          <m:r>
                            <a:rPr lang="en-US" altLang="zh-CN" sz="2400">
                              <a:solidFill>
                                <a:schemeClr val="tx1"/>
                              </a:solidFill>
                              <a:latin typeface="Cambria Math" panose="02040503050406030204" pitchFamily="18" charset="0"/>
                            </a:rPr>
                            <m:t>)</m:t>
                          </m:r>
                        </m:sup>
                      </m:sSup>
                    </m:oMath>
                  </a14:m>
                  <a:r>
                    <a:rPr lang="en-US" altLang="zh-CN" sz="2400" dirty="0">
                      <a:solidFill>
                        <a:srgbClr val="7030A0"/>
                      </a:solidFill>
                    </a:rPr>
                    <a:t> </a:t>
                  </a:r>
                  <a:r>
                    <a:rPr lang="en-US" altLang="zh-CN" sz="2400" dirty="0">
                      <a:solidFill>
                        <a:schemeClr val="tx1"/>
                      </a:solidFill>
                    </a:rPr>
                    <a:t>but can be exponentially tighter</a:t>
                  </a:r>
                </a:p>
                <a:p>
                  <a:pPr algn="ctr"/>
                  <a:r>
                    <a:rPr lang="en-US" altLang="zh-CN" sz="2400" dirty="0">
                      <a:solidFill>
                        <a:srgbClr val="7030A0"/>
                      </a:solidFill>
                    </a:rPr>
                    <a:t> </a:t>
                  </a:r>
                </a:p>
                <a:p>
                  <a:pPr algn="ctr"/>
                  <a:r>
                    <a:rPr lang="en-US" altLang="zh-CN" sz="2800" dirty="0">
                      <a:solidFill>
                        <a:schemeClr val="tx1"/>
                      </a:solidFill>
                    </a:rPr>
                    <a:t>Optimal CRs/FORCs </a:t>
                  </a:r>
                  <a:r>
                    <a:rPr lang="en-US" altLang="zh-CN" sz="2400" dirty="0">
                      <a:solidFill>
                        <a:schemeClr val="tx1"/>
                      </a:solidFill>
                    </a:rPr>
                    <a:t>=</a:t>
                  </a:r>
                </a:p>
                <a:p>
                  <a:pPr algn="ctr"/>
                  <a:r>
                    <a:rPr lang="en-US" altLang="zh-CN" sz="2400" dirty="0">
                      <a:solidFill>
                        <a:schemeClr val="tx1"/>
                      </a:solidFill>
                    </a:rPr>
                    <a:t>Improved CR + </a:t>
                  </a:r>
                  <a:r>
                    <a:rPr lang="en-US" altLang="zh-CN" sz="2400" dirty="0">
                      <a:solidFill>
                        <a:srgbClr val="FF0000"/>
                      </a:solidFill>
                    </a:rPr>
                    <a:t>Reachability</a:t>
                  </a:r>
                  <a:r>
                    <a:rPr lang="en-US" altLang="zh-CN" sz="2400" dirty="0">
                      <a:solidFill>
                        <a:srgbClr val="7030A0"/>
                      </a:solidFill>
                    </a:rPr>
                    <a:t> </a:t>
                  </a:r>
                  <a:r>
                    <a:rPr lang="en-US" altLang="zh-CN" sz="2400" dirty="0">
                      <a:solidFill>
                        <a:schemeClr val="tx1"/>
                      </a:solidFill>
                    </a:rPr>
                    <a:t>+</a:t>
                  </a:r>
                  <a:r>
                    <a:rPr lang="en-US" altLang="zh-CN" sz="2400" dirty="0">
                      <a:solidFill>
                        <a:srgbClr val="7030A0"/>
                      </a:solidFill>
                    </a:rPr>
                    <a:t> </a:t>
                  </a:r>
                  <a:r>
                    <a:rPr lang="en-US" altLang="zh-CN" sz="2400" dirty="0">
                      <a:solidFill>
                        <a:srgbClr val="FF0000"/>
                      </a:solidFill>
                    </a:rPr>
                    <a:t>Preorder</a:t>
                  </a:r>
                </a:p>
                <a:p>
                  <a:pPr marL="342900" indent="-342900" algn="ctr">
                    <a:buFont typeface="Symbol" panose="05050102010706020507" pitchFamily="18" charset="2"/>
                    <a:buChar char="Þ"/>
                  </a:pPr>
                  <a14:m>
                    <m:oMath xmlns:m="http://schemas.openxmlformats.org/officeDocument/2006/math">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2</m:t>
                          </m:r>
                        </m:e>
                        <m:sup>
                          <m:r>
                            <a:rPr lang="en-US" altLang="zh-CN" sz="2400">
                              <a:solidFill>
                                <a:schemeClr val="tx1"/>
                              </a:solidFill>
                              <a:latin typeface="Cambria Math" panose="02040503050406030204" pitchFamily="18" charset="0"/>
                            </a:rPr>
                            <m:t>𝑂</m:t>
                          </m:r>
                          <m:r>
                            <a:rPr lang="en-US" altLang="zh-CN" sz="2400">
                              <a:solidFill>
                                <a:schemeClr val="tx1"/>
                              </a:solidFill>
                              <a:latin typeface="Cambria Math" panose="02040503050406030204" pitchFamily="18" charset="0"/>
                            </a:rPr>
                            <m:t>(</m:t>
                          </m:r>
                          <m:r>
                            <a:rPr lang="en-US" altLang="zh-CN" sz="2400">
                              <a:solidFill>
                                <a:schemeClr val="tx1"/>
                              </a:solidFill>
                              <a:latin typeface="Cambria Math" panose="02040503050406030204" pitchFamily="18" charset="0"/>
                            </a:rPr>
                            <m:t>𝑛</m:t>
                          </m:r>
                          <m:r>
                            <m:rPr>
                              <m:sty m:val="p"/>
                            </m:rPr>
                            <a:rPr lang="en-US" altLang="zh-CN" sz="2400" b="0" i="0">
                              <a:solidFill>
                                <a:schemeClr val="tx1"/>
                              </a:solidFill>
                              <a:latin typeface="Cambria Math" panose="02040503050406030204" pitchFamily="18" charset="0"/>
                            </a:rPr>
                            <m:t>log</m:t>
                          </m:r>
                          <m:r>
                            <a:rPr lang="en-US" altLang="zh-CN" sz="2400">
                              <a:solidFill>
                                <a:schemeClr val="tx1"/>
                              </a:solidFill>
                              <a:latin typeface="Cambria Math" panose="02040503050406030204" pitchFamily="18" charset="0"/>
                            </a:rPr>
                            <m:t>𝑛</m:t>
                          </m:r>
                          <m:r>
                            <a:rPr lang="en-US" altLang="zh-CN" sz="2400">
                              <a:solidFill>
                                <a:schemeClr val="tx1"/>
                              </a:solidFill>
                              <a:latin typeface="Cambria Math" panose="02040503050406030204" pitchFamily="18" charset="0"/>
                            </a:rPr>
                            <m:t>)</m:t>
                          </m:r>
                        </m:sup>
                      </m:sSup>
                    </m:oMath>
                  </a14:m>
                  <a:endParaRPr lang="en-US" altLang="zh-CN" sz="2400" dirty="0">
                    <a:solidFill>
                      <a:schemeClr val="tx1"/>
                    </a:solidFill>
                  </a:endParaRPr>
                </a:p>
                <a:p>
                  <a:pPr algn="ctr"/>
                  <a:endParaRPr lang="en-US" altLang="zh-CN" sz="2400" dirty="0">
                    <a:solidFill>
                      <a:schemeClr val="tx1"/>
                    </a:solidFill>
                  </a:endParaRPr>
                </a:p>
                <a:p>
                  <a:pPr algn="ctr"/>
                  <a:r>
                    <a:rPr lang="en-US" altLang="zh-CN" sz="2800" dirty="0">
                      <a:solidFill>
                        <a:schemeClr val="tx1"/>
                      </a:solidFill>
                    </a:rPr>
                    <a:t>Connection NBAs to FDFAs </a:t>
                  </a:r>
                  <a:r>
                    <a:rPr lang="en-US" altLang="zh-CN" sz="2400" dirty="0">
                      <a:solidFill>
                        <a:schemeClr val="tx1"/>
                      </a:solidFill>
                    </a:rPr>
                    <a:t>=</a:t>
                  </a:r>
                </a:p>
                <a:p>
                  <a:pPr algn="ctr"/>
                  <a:r>
                    <a:rPr lang="en-US" altLang="zh-CN" sz="2400" dirty="0">
                      <a:solidFill>
                        <a:schemeClr val="tx1"/>
                      </a:solidFill>
                    </a:rPr>
                    <a:t>``</a:t>
                  </a:r>
                  <a:r>
                    <a:rPr lang="en-US" altLang="zh-CN" sz="2400" dirty="0" err="1">
                      <a:solidFill>
                        <a:schemeClr val="tx1"/>
                      </a:solidFill>
                    </a:rPr>
                    <a:t>Myhill-Nerode</a:t>
                  </a:r>
                  <a:r>
                    <a:rPr lang="en-US" altLang="zh-CN" sz="2400" dirty="0">
                      <a:solidFill>
                        <a:schemeClr val="tx1"/>
                      </a:solidFill>
                    </a:rPr>
                    <a:t>” theorem for NBAs</a:t>
                  </a:r>
                </a:p>
                <a:p>
                  <a:pPr algn="ctr"/>
                  <a:r>
                    <a:rPr lang="en-US" altLang="zh-CN" sz="2400" dirty="0">
                      <a:solidFill>
                        <a:srgbClr val="FF0000"/>
                      </a:solidFill>
                    </a:rPr>
                    <a:t>First direct </a:t>
                  </a:r>
                  <a:r>
                    <a:rPr lang="en-US" altLang="zh-CN" sz="2400" dirty="0">
                      <a:solidFill>
                        <a:schemeClr val="tx1"/>
                      </a:solidFill>
                    </a:rPr>
                    <a:t>and optimal translation</a:t>
                  </a:r>
                </a:p>
                <a:p>
                  <a:pPr algn="ctr"/>
                  <a:endParaRPr lang="en-US" altLang="zh-CN" sz="2400" dirty="0">
                    <a:solidFill>
                      <a:srgbClr val="7030A0"/>
                    </a:solidFill>
                  </a:endParaRPr>
                </a:p>
              </p:txBody>
            </p:sp>
          </mc:Choice>
          <mc:Fallback xmlns="">
            <p:sp>
              <p:nvSpPr>
                <p:cNvPr id="18" name="矩形 17">
                  <a:extLst>
                    <a:ext uri="{FF2B5EF4-FFF2-40B4-BE49-F238E27FC236}">
                      <a16:creationId xmlns:a16="http://schemas.microsoft.com/office/drawing/2014/main" id="{FAC2B7BF-EFEA-44DF-8833-5F90D14C2C64}"/>
                    </a:ext>
                  </a:extLst>
                </p:cNvPr>
                <p:cNvSpPr>
                  <a:spLocks noRot="1" noChangeAspect="1" noMove="1" noResize="1" noEditPoints="1" noAdjustHandles="1" noChangeArrowheads="1" noChangeShapeType="1" noTextEdit="1"/>
                </p:cNvSpPr>
                <p:nvPr/>
              </p:nvSpPr>
              <p:spPr>
                <a:xfrm>
                  <a:off x="3897244" y="1763740"/>
                  <a:ext cx="5498231" cy="3977582"/>
                </a:xfrm>
                <a:prstGeom prst="rect">
                  <a:avLst/>
                </a:prstGeom>
                <a:blipFill>
                  <a:blip r:embed="rId4"/>
                  <a:stretch>
                    <a:fillRect t="-1327"/>
                  </a:stretch>
                </a:blipFill>
                <a:ln w="19050">
                  <a:solidFill>
                    <a:schemeClr val="tx1"/>
                  </a:solidFill>
                </a:ln>
              </p:spPr>
              <p:txBody>
                <a:bodyPr/>
                <a:lstStyle/>
                <a:p>
                  <a:r>
                    <a:rPr lang="zh-CN" altLang="en-US">
                      <a:noFill/>
                    </a:rPr>
                    <a:t> </a:t>
                  </a:r>
                </a:p>
              </p:txBody>
            </p:sp>
          </mc:Fallback>
        </mc:AlternateContent>
      </p:grpSp>
      <p:sp>
        <p:nvSpPr>
          <p:cNvPr id="25" name="文本框 24">
            <a:extLst>
              <a:ext uri="{FF2B5EF4-FFF2-40B4-BE49-F238E27FC236}">
                <a16:creationId xmlns:a16="http://schemas.microsoft.com/office/drawing/2014/main" id="{4E5706AE-22D7-4E62-9C3C-0685D153A116}"/>
              </a:ext>
            </a:extLst>
          </p:cNvPr>
          <p:cNvSpPr txBox="1"/>
          <p:nvPr/>
        </p:nvSpPr>
        <p:spPr>
          <a:xfrm>
            <a:off x="683581" y="302492"/>
            <a:ext cx="11816177" cy="646331"/>
          </a:xfrm>
          <a:prstGeom prst="rect">
            <a:avLst/>
          </a:prstGeom>
          <a:noFill/>
        </p:spPr>
        <p:txBody>
          <a:bodyPr wrap="square" rtlCol="0">
            <a:spAutoFit/>
          </a:bodyPr>
          <a:lstStyle/>
          <a:p>
            <a:r>
              <a:rPr lang="en-US" altLang="zh-CN" sz="3600" dirty="0">
                <a:solidFill>
                  <a:srgbClr val="FF0000"/>
                </a:solidFill>
              </a:rPr>
              <a:t>Conclusion: Our results</a:t>
            </a:r>
            <a:endParaRPr lang="zh-CN" altLang="en-US" sz="3600" dirty="0">
              <a:solidFill>
                <a:srgbClr val="FF0000"/>
              </a:solidFill>
            </a:endParaRPr>
          </a:p>
        </p:txBody>
      </p:sp>
    </p:spTree>
    <p:extLst>
      <p:ext uri="{BB962C8B-B14F-4D97-AF65-F5344CB8AC3E}">
        <p14:creationId xmlns:p14="http://schemas.microsoft.com/office/powerpoint/2010/main" val="247419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34DA8-B6C9-4D5A-90F0-0EC3213971DC}"/>
              </a:ext>
            </a:extLst>
          </p:cNvPr>
          <p:cNvSpPr>
            <a:spLocks noGrp="1"/>
          </p:cNvSpPr>
          <p:nvPr>
            <p:ph type="title"/>
          </p:nvPr>
        </p:nvSpPr>
        <p:spPr/>
        <p:txBody>
          <a:bodyPr/>
          <a:lstStyle/>
          <a:p>
            <a:r>
              <a:rPr lang="en-US" altLang="zh-CN" dirty="0">
                <a:solidFill>
                  <a:srgbClr val="FF0000"/>
                </a:solidFill>
              </a:rPr>
              <a:t>Conclusion</a:t>
            </a:r>
            <a:endParaRPr lang="zh-CN" altLang="en-US" dirty="0">
              <a:solidFill>
                <a:srgbClr val="FF0000"/>
              </a:solidFill>
            </a:endParaRPr>
          </a:p>
        </p:txBody>
      </p:sp>
      <p:sp>
        <p:nvSpPr>
          <p:cNvPr id="3" name="内容占位符 2">
            <a:extLst>
              <a:ext uri="{FF2B5EF4-FFF2-40B4-BE49-F238E27FC236}">
                <a16:creationId xmlns:a16="http://schemas.microsoft.com/office/drawing/2014/main" id="{288510F4-27AA-4E2F-A4EC-8DCCB69FB0A5}"/>
              </a:ext>
            </a:extLst>
          </p:cNvPr>
          <p:cNvSpPr>
            <a:spLocks noGrp="1"/>
          </p:cNvSpPr>
          <p:nvPr>
            <p:ph idx="1"/>
          </p:nvPr>
        </p:nvSpPr>
        <p:spPr/>
        <p:txBody>
          <a:bodyPr>
            <a:normAutofit fontScale="92500" lnSpcReduction="20000"/>
          </a:bodyPr>
          <a:lstStyle/>
          <a:p>
            <a:pPr marL="0" indent="0">
              <a:buNone/>
            </a:pPr>
            <a:r>
              <a:rPr lang="en-US" altLang="zh-CN" sz="3000" dirty="0"/>
              <a:t>What we have done:</a:t>
            </a:r>
          </a:p>
          <a:p>
            <a:r>
              <a:rPr lang="en-US" altLang="zh-CN" dirty="0"/>
              <a:t>Improved CRs/FORCs </a:t>
            </a:r>
            <a:r>
              <a:rPr lang="en-US" altLang="zh-CN" dirty="0">
                <a:solidFill>
                  <a:srgbClr val="FF0000"/>
                </a:solidFill>
              </a:rPr>
              <a:t>exponentially better </a:t>
            </a:r>
            <a:r>
              <a:rPr lang="en-US" altLang="zh-CN" dirty="0"/>
              <a:t>than classical ones</a:t>
            </a:r>
          </a:p>
          <a:p>
            <a:r>
              <a:rPr lang="en-US" altLang="zh-CN" dirty="0">
                <a:solidFill>
                  <a:srgbClr val="FF0000"/>
                </a:solidFill>
              </a:rPr>
              <a:t>Optimal </a:t>
            </a:r>
            <a:r>
              <a:rPr lang="en-US" altLang="zh-CN" dirty="0"/>
              <a:t>CRs/FORCs and Connecting NBAs to FDFAs</a:t>
            </a:r>
          </a:p>
          <a:p>
            <a:r>
              <a:rPr lang="en-US" altLang="zh-CN" dirty="0" err="1"/>
              <a:t>Myhill-Nerode</a:t>
            </a:r>
            <a:r>
              <a:rPr lang="en-US" altLang="zh-CN" dirty="0"/>
              <a:t> theorem for NBAs</a:t>
            </a:r>
          </a:p>
          <a:p>
            <a:r>
              <a:rPr lang="en-US" altLang="zh-CN" dirty="0"/>
              <a:t>First </a:t>
            </a:r>
            <a:r>
              <a:rPr lang="en-US" altLang="zh-CN" dirty="0">
                <a:solidFill>
                  <a:srgbClr val="FF0000"/>
                </a:solidFill>
              </a:rPr>
              <a:t>direct</a:t>
            </a:r>
            <a:r>
              <a:rPr lang="en-US" altLang="zh-CN" dirty="0"/>
              <a:t> and </a:t>
            </a:r>
            <a:r>
              <a:rPr lang="en-US" altLang="zh-CN" dirty="0">
                <a:solidFill>
                  <a:srgbClr val="FF0000"/>
                </a:solidFill>
              </a:rPr>
              <a:t>optimal</a:t>
            </a:r>
            <a:r>
              <a:rPr lang="en-US" altLang="zh-CN" dirty="0"/>
              <a:t> translation from NBAs to FDFAs</a:t>
            </a:r>
          </a:p>
          <a:p>
            <a:pPr marL="0" indent="0">
              <a:buNone/>
            </a:pPr>
            <a:endParaRPr lang="en-US" altLang="zh-CN" dirty="0"/>
          </a:p>
          <a:p>
            <a:pPr marL="0" indent="0">
              <a:buNone/>
            </a:pPr>
            <a:r>
              <a:rPr lang="en-US" altLang="zh-CN" sz="3000" dirty="0"/>
              <a:t>Future work:</a:t>
            </a:r>
          </a:p>
          <a:p>
            <a:r>
              <a:rPr lang="en-US" altLang="zh-CN" dirty="0"/>
              <a:t>Better complementation algorithm via FORCs</a:t>
            </a:r>
          </a:p>
          <a:p>
            <a:r>
              <a:rPr lang="en-US" altLang="zh-CN" dirty="0"/>
              <a:t>Improving inclusion checking for NBAs via FORCs</a:t>
            </a:r>
          </a:p>
          <a:p>
            <a:r>
              <a:rPr lang="en-US" altLang="zh-CN" dirty="0"/>
              <a:t>Model checking based on FDFAs </a:t>
            </a:r>
            <a:endParaRPr lang="zh-CN" altLang="en-US" dirty="0"/>
          </a:p>
        </p:txBody>
      </p:sp>
    </p:spTree>
    <p:extLst>
      <p:ext uri="{BB962C8B-B14F-4D97-AF65-F5344CB8AC3E}">
        <p14:creationId xmlns:p14="http://schemas.microsoft.com/office/powerpoint/2010/main" val="121874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34DA8-B6C9-4D5A-90F0-0EC3213971DC}"/>
              </a:ext>
            </a:extLst>
          </p:cNvPr>
          <p:cNvSpPr>
            <a:spLocks noGrp="1"/>
          </p:cNvSpPr>
          <p:nvPr>
            <p:ph type="title"/>
          </p:nvPr>
        </p:nvSpPr>
        <p:spPr/>
        <p:txBody>
          <a:bodyPr/>
          <a:lstStyle/>
          <a:p>
            <a:r>
              <a:rPr lang="en-US" altLang="zh-CN" dirty="0">
                <a:solidFill>
                  <a:srgbClr val="FF0000"/>
                </a:solidFill>
              </a:rPr>
              <a:t>Backup slides</a:t>
            </a:r>
            <a:endParaRPr lang="zh-CN" altLang="en-US" dirty="0">
              <a:solidFill>
                <a:srgbClr val="FF0000"/>
              </a:solidFill>
            </a:endParaRPr>
          </a:p>
        </p:txBody>
      </p:sp>
      <p:sp>
        <p:nvSpPr>
          <p:cNvPr id="5" name="内容占位符 4">
            <a:extLst>
              <a:ext uri="{FF2B5EF4-FFF2-40B4-BE49-F238E27FC236}">
                <a16:creationId xmlns:a16="http://schemas.microsoft.com/office/drawing/2014/main" id="{1A2C1529-E1A4-4965-97FF-D2D415407D9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9297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lstStyle/>
          <a:p>
            <a:r>
              <a:rPr lang="en-US" altLang="zh-CN" dirty="0">
                <a:solidFill>
                  <a:srgbClr val="FF0000"/>
                </a:solidFill>
              </a:rPr>
              <a:t>Reachability is important</a:t>
            </a:r>
            <a:endParaRPr lang="zh-CN" altLang="en-US" dirty="0">
              <a:solidFill>
                <a:srgbClr val="FF0000"/>
              </a:solidFill>
            </a:endParaRPr>
          </a:p>
        </p:txBody>
      </p:sp>
      <p:pic>
        <p:nvPicPr>
          <p:cNvPr id="5" name="图片 4">
            <a:extLst>
              <a:ext uri="{FF2B5EF4-FFF2-40B4-BE49-F238E27FC236}">
                <a16:creationId xmlns:a16="http://schemas.microsoft.com/office/drawing/2014/main" id="{3A09B249-9910-4A09-AEAA-29176E58F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52" y="1536548"/>
            <a:ext cx="4840742" cy="239548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9FEAD52-EA68-44C7-A7F8-9055BCA9ACA5}"/>
                  </a:ext>
                </a:extLst>
              </p:cNvPr>
              <p:cNvSpPr txBox="1"/>
              <p:nvPr/>
            </p:nvSpPr>
            <p:spPr>
              <a:xfrm>
                <a:off x="1086196" y="4124093"/>
                <a:ext cx="10267604" cy="2464777"/>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𝑢</m:t>
                        </m:r>
                      </m:e>
                      <m:sub>
                        <m:r>
                          <a:rPr lang="en-US" altLang="zh-CN" sz="2400" b="0" i="1" smtClean="0">
                            <a:latin typeface="Cambria Math" panose="02040503050406030204" pitchFamily="18" charset="0"/>
                            <a:ea typeface="Cambria Math" panose="02040503050406030204" pitchFamily="18" charset="0"/>
                          </a:rPr>
                          <m:t>2</m:t>
                        </m:r>
                      </m:sub>
                    </m:sSub>
                  </m:oMath>
                </a14:m>
                <a:r>
                  <a:rPr lang="en-US" altLang="zh-CN" sz="2400" dirty="0"/>
                  <a:t> </a:t>
                </a:r>
                <a:r>
                  <a:rPr lang="en-US" altLang="zh-CN" sz="2400" dirty="0">
                    <a:solidFill>
                      <a:srgbClr val="FF0000"/>
                    </a:solidFill>
                  </a:rPr>
                  <a:t>does not </a:t>
                </a:r>
                <a:r>
                  <a:rPr lang="en-US" altLang="zh-CN" sz="2400" dirty="0"/>
                  <a:t>hold for every pair of </a:t>
                </a:r>
                <a:r>
                  <a:rPr lang="en-US" altLang="zh-CN" sz="2400" dirty="0">
                    <a:solidFill>
                      <a:srgbClr val="FF0000"/>
                    </a:solidFill>
                  </a:rPr>
                  <a:t>different permutations</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1</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sub>
                    </m:sSub>
                  </m:oMath>
                </a14:m>
                <a:r>
                  <a:rPr lang="en-US" altLang="zh-CN" sz="2400" dirty="0"/>
                  <a:t> of </a:t>
                </a:r>
                <a14:m>
                  <m:oMath xmlns:m="http://schemas.openxmlformats.org/officeDocument/2006/math">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endParaRPr lang="en-US" altLang="zh-CN" sz="2400" dirty="0"/>
              </a:p>
              <a:p>
                <a:pPr marL="285750" indent="-285750">
                  <a:buFont typeface="Arial" panose="020B0604020202020204" pitchFamily="34" charset="0"/>
                  <a:buChar char="•"/>
                </a:pPr>
                <a:r>
                  <a:rPr lang="en-US" altLang="zh-CN" sz="2400" dirty="0"/>
                  <a:t>More than </a:t>
                </a:r>
                <a14:m>
                  <m:oMath xmlns:m="http://schemas.openxmlformats.org/officeDocument/2006/math">
                    <m:r>
                      <a:rPr lang="en-US" altLang="zh-CN" sz="2400" b="0" i="1" smtClean="0">
                        <a:solidFill>
                          <a:srgbClr val="FF0000"/>
                        </a:solidFill>
                        <a:latin typeface="Cambria Math" panose="02040503050406030204" pitchFamily="18" charset="0"/>
                      </a:rPr>
                      <m:t>𝑛</m:t>
                    </m:r>
                    <m:r>
                      <a:rPr lang="en-US" altLang="zh-CN" sz="2400" b="0" i="1" smtClean="0">
                        <a:solidFill>
                          <a:srgbClr val="FF0000"/>
                        </a:solidFill>
                        <a:latin typeface="Cambria Math" panose="02040503050406030204" pitchFamily="18" charset="0"/>
                      </a:rPr>
                      <m:t>!∈</m:t>
                    </m:r>
                    <m:sSup>
                      <m:sSupPr>
                        <m:ctrlPr>
                          <a:rPr lang="en-US" altLang="zh-CN" sz="2400" b="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2</m:t>
                        </m:r>
                      </m:e>
                      <m:sup>
                        <m:r>
                          <a:rPr lang="en-US" altLang="zh-CN" sz="2400" b="0" i="1" smtClean="0">
                            <a:solidFill>
                              <a:srgbClr val="FF0000"/>
                            </a:solidFill>
                            <a:latin typeface="Cambria Math" panose="02040503050406030204" pitchFamily="18" charset="0"/>
                            <a:ea typeface="Cambria Math" panose="02040503050406030204" pitchFamily="18" charset="0"/>
                          </a:rPr>
                          <m:t>𝑂</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𝑛𝑙𝑜𝑔𝑛</m:t>
                        </m:r>
                        <m:r>
                          <a:rPr lang="en-US" altLang="zh-CN" sz="2400" b="0" i="1" smtClean="0">
                            <a:solidFill>
                              <a:srgbClr val="FF0000"/>
                            </a:solidFill>
                            <a:latin typeface="Cambria Math" panose="02040503050406030204" pitchFamily="18" charset="0"/>
                            <a:ea typeface="Cambria Math" panose="02040503050406030204" pitchFamily="18" charset="0"/>
                          </a:rPr>
                          <m:t>)</m:t>
                        </m:r>
                      </m:sup>
                    </m:sSup>
                  </m:oMath>
                </a14:m>
                <a:r>
                  <a:rPr lang="en-US" altLang="zh-CN" sz="2400" dirty="0"/>
                  <a:t> blocks/equivalence classes</a:t>
                </a:r>
              </a:p>
              <a:p>
                <a:pPr marL="285750" indent="-285750">
                  <a:buFont typeface="Arial" panose="020B0604020202020204" pitchFamily="34" charset="0"/>
                  <a:buChar char="•"/>
                </a:pPr>
                <a:endParaRPr lang="en-US" altLang="zh-CN" sz="2400" dirty="0"/>
              </a:p>
              <a:p>
                <a:r>
                  <a:rPr lang="en-US" altLang="zh-CN" sz="2400" b="1" dirty="0"/>
                  <a:t>Insight: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𝑢</m:t>
                        </m:r>
                      </m:e>
                      <m:sub>
                        <m:r>
                          <a:rPr lang="en-US" altLang="zh-CN" sz="2400" i="1">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𝑖</m:t>
                        </m:r>
                      </m:e>
                      <m:sub>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m:t>
                        </m:r>
                      </m:sup>
                    </m:sSubSup>
                    <m:r>
                      <a:rPr lang="en-US" altLang="zh-CN" sz="2400" b="0" i="1" smtClean="0">
                        <a:latin typeface="Cambria Math" panose="02040503050406030204" pitchFamily="18" charset="0"/>
                        <a:ea typeface="Cambria Math" panose="02040503050406030204" pitchFamily="18" charset="0"/>
                      </a:rPr>
                      <m:t>⋅⋅⋅</m:t>
                    </m:r>
                  </m:oMath>
                </a14:m>
                <a:r>
                  <a:rPr lang="en-US" altLang="zh-CN" sz="2400" dirty="0">
                    <a:ea typeface="Cambria Math" panose="02040503050406030204" pitchFamily="18" charset="0"/>
                  </a:rPr>
                  <a:t>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𝑖</m:t>
                        </m:r>
                      </m:e>
                      <m:sub>
                        <m:r>
                          <a:rPr lang="en-US" altLang="zh-CN" sz="2400" b="0" i="1" smtClean="0">
                            <a:latin typeface="Cambria Math" panose="02040503050406030204" pitchFamily="18" charset="0"/>
                            <a:ea typeface="Cambria Math" panose="02040503050406030204" pitchFamily="18" charset="0"/>
                          </a:rPr>
                          <m:t>𝑛</m:t>
                        </m:r>
                      </m:sub>
                      <m:sup>
                        <m:r>
                          <a:rPr lang="en-US" altLang="zh-CN" sz="2400" i="1">
                            <a:latin typeface="Cambria Math" panose="02040503050406030204" pitchFamily="18" charset="0"/>
                            <a:ea typeface="Cambria Math" panose="02040503050406030204" pitchFamily="18" charset="0"/>
                          </a:rPr>
                          <m:t>′</m:t>
                        </m:r>
                      </m:sup>
                    </m:sSubSup>
                  </m:oMath>
                </a14:m>
                <a:r>
                  <a:rPr lang="en-US" altLang="zh-CN" sz="2400" dirty="0"/>
                  <a:t> with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𝑖</m:t>
                        </m:r>
                      </m:e>
                      <m:sub>
                        <m:r>
                          <a:rPr lang="en-US" altLang="zh-CN" sz="2400" b="0" i="1" smtClean="0">
                            <a:latin typeface="Cambria Math" panose="02040503050406030204" pitchFamily="18" charset="0"/>
                            <a:ea typeface="Cambria Math" panose="02040503050406030204" pitchFamily="18" charset="0"/>
                          </a:rPr>
                          <m:t>𝑘</m:t>
                        </m:r>
                      </m:sub>
                      <m:sup>
                        <m:r>
                          <a:rPr lang="en-US" altLang="zh-CN" sz="2400" i="1">
                            <a:latin typeface="Cambria Math" panose="02040503050406030204" pitchFamily="18" charset="0"/>
                            <a:ea typeface="Cambria Math" panose="02040503050406030204" pitchFamily="18" charset="0"/>
                          </a:rPr>
                          <m:t>′</m:t>
                        </m:r>
                      </m:sup>
                    </m:sSubSup>
                  </m:oMath>
                </a14:m>
                <a:r>
                  <a:rPr lang="en-US" altLang="zh-CN" sz="2400" dirty="0"/>
                  <a:t> (leftmost different letters)</a:t>
                </a:r>
              </a:p>
              <a:p>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𝑞</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𝑘</m:t>
                            </m:r>
                          </m:sub>
                        </m:sSub>
                      </m:sub>
                    </m:sSub>
                    <m:groupChr>
                      <m:groupChrPr>
                        <m:chr m:val="→"/>
                        <m:vertJc m:val="bot"/>
                        <m:ctrlPr>
                          <a:rPr lang="en-US" altLang="zh-CN" sz="2400" i="1">
                            <a:latin typeface="Cambria Math" panose="02040503050406030204" pitchFamily="18" charset="0"/>
                          </a:rPr>
                        </m:ctrlPr>
                      </m:groupCh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e>
                    </m:groupCh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𝑘</m:t>
                            </m:r>
                            <m:r>
                              <a:rPr lang="en-US" altLang="zh-CN" sz="2400" b="0" i="1" smtClean="0">
                                <a:latin typeface="Cambria Math" panose="02040503050406030204" pitchFamily="18" charset="0"/>
                              </a:rPr>
                              <m:t>+1</m:t>
                            </m:r>
                          </m:sub>
                        </m:sSub>
                      </m:sub>
                    </m:sSub>
                  </m:oMath>
                </a14:m>
                <a:r>
                  <a:rPr lang="en-US" altLang="zh-CN" sz="2400" dirty="0"/>
                  <a:t> holds, while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𝑘</m:t>
                            </m:r>
                          </m:sub>
                        </m:sSub>
                      </m:sub>
                    </m:sSub>
                    <m:groupChr>
                      <m:groupChrPr>
                        <m:chr m:val="→"/>
                        <m:vertJc m:val="bot"/>
                        <m:ctrlPr>
                          <a:rPr lang="en-US" altLang="zh-CN" sz="2400" i="1">
                            <a:latin typeface="Cambria Math" panose="02040503050406030204" pitchFamily="18" charset="0"/>
                          </a:rPr>
                        </m:ctrlPr>
                      </m:groupCh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sub>
                        </m:sSub>
                      </m:e>
                    </m:groupCh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𝑖</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sub>
                    </m:sSub>
                  </m:oMath>
                </a14:m>
                <a:r>
                  <a:rPr lang="en-US" altLang="zh-CN" sz="2400" dirty="0"/>
                  <a:t> </a:t>
                </a:r>
                <a:r>
                  <a:rPr lang="en-US" altLang="zh-CN" sz="2400" dirty="0">
                    <a:solidFill>
                      <a:srgbClr val="FF0000"/>
                    </a:solidFill>
                  </a:rPr>
                  <a:t>does not </a:t>
                </a:r>
                <a:r>
                  <a:rPr lang="en-US" altLang="zh-CN" sz="2400" dirty="0"/>
                  <a:t>hold</a:t>
                </a:r>
                <a:endParaRPr lang="en-US" altLang="zh-CN" dirty="0"/>
              </a:p>
            </p:txBody>
          </p:sp>
        </mc:Choice>
        <mc:Fallback xmlns="">
          <p:sp>
            <p:nvSpPr>
              <p:cNvPr id="3" name="文本框 2">
                <a:extLst>
                  <a:ext uri="{FF2B5EF4-FFF2-40B4-BE49-F238E27FC236}">
                    <a16:creationId xmlns:a16="http://schemas.microsoft.com/office/drawing/2014/main" id="{A9FEAD52-EA68-44C7-A7F8-9055BCA9ACA5}"/>
                  </a:ext>
                </a:extLst>
              </p:cNvPr>
              <p:cNvSpPr txBox="1">
                <a:spLocks noRot="1" noChangeAspect="1" noMove="1" noResize="1" noEditPoints="1" noAdjustHandles="1" noChangeArrowheads="1" noChangeShapeType="1" noTextEdit="1"/>
              </p:cNvSpPr>
              <p:nvPr/>
            </p:nvSpPr>
            <p:spPr>
              <a:xfrm>
                <a:off x="1086196" y="4124093"/>
                <a:ext cx="10267604" cy="2464777"/>
              </a:xfrm>
              <a:prstGeom prst="rect">
                <a:avLst/>
              </a:prstGeom>
              <a:blipFill>
                <a:blip r:embed="rId3"/>
                <a:stretch>
                  <a:fillRect l="-890" t="-1733" b="-37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164530-8C11-4062-9971-9309F326B957}"/>
                  </a:ext>
                </a:extLst>
              </p:cNvPr>
              <p:cNvSpPr txBox="1"/>
              <p:nvPr/>
            </p:nvSpPr>
            <p:spPr>
              <a:xfrm>
                <a:off x="6778606" y="1899981"/>
                <a:ext cx="4401942" cy="1231106"/>
              </a:xfrm>
              <a:prstGeom prst="rect">
                <a:avLst/>
              </a:prstGeom>
              <a:noFill/>
            </p:spPr>
            <p:txBody>
              <a:bodyPr wrap="square" rtlCol="0">
                <a:spAutoFit/>
              </a:bodyPr>
              <a:lstStyle/>
              <a:p>
                <a:r>
                  <a:rPr lang="en-US" altLang="zh-CN" sz="2800" dirty="0"/>
                  <a:t>The family of NBAs </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𝐵</m:t>
                        </m:r>
                      </m:e>
                      <m:sub>
                        <m:r>
                          <a:rPr lang="en-US" altLang="zh-CN" sz="2800" b="0" i="1" smtClean="0">
                            <a:solidFill>
                              <a:srgbClr val="FF0000"/>
                            </a:solidFill>
                            <a:latin typeface="Cambria Math" panose="02040503050406030204" pitchFamily="18" charset="0"/>
                          </a:rPr>
                          <m:t>𝑛</m:t>
                        </m:r>
                      </m:sub>
                    </m:sSub>
                  </m:oMath>
                </a14:m>
                <a:r>
                  <a:rPr lang="zh-CN" altLang="en-US" sz="2800" dirty="0">
                    <a:solidFill>
                      <a:srgbClr val="FF0000"/>
                    </a:solidFill>
                  </a:rPr>
                  <a:t> </a:t>
                </a:r>
                <a:r>
                  <a:rPr lang="en-US" altLang="zh-CN" sz="2800" dirty="0"/>
                  <a:t>over </a:t>
                </a:r>
                <a14:m>
                  <m:oMath xmlns:m="http://schemas.openxmlformats.org/officeDocument/2006/math">
                    <m:r>
                      <a:rPr lang="en-US" altLang="zh-CN" sz="2800" i="1">
                        <a:latin typeface="Cambria Math" panose="02040503050406030204" pitchFamily="18" charset="0"/>
                      </a:rPr>
                      <m:t>{</m:t>
                    </m:r>
                    <m:r>
                      <a:rPr lang="en-US" altLang="zh-CN" sz="2800" b="0" i="1" smtClean="0">
                        <a:latin typeface="Cambria Math" panose="02040503050406030204" pitchFamily="18" charset="0"/>
                      </a:rPr>
                      <m:t>0,</m:t>
                    </m:r>
                    <m:r>
                      <a:rPr lang="en-US" altLang="zh-CN" sz="2800" i="1">
                        <a:latin typeface="Cambria Math" panose="02040503050406030204" pitchFamily="18" charset="0"/>
                      </a:rPr>
                      <m:t>1,…</m:t>
                    </m:r>
                    <m:r>
                      <a:rPr lang="en-US" altLang="zh-CN" sz="2800" b="0" i="1" smtClean="0">
                        <a:latin typeface="Cambria Math" panose="02040503050406030204" pitchFamily="18" charset="0"/>
                      </a:rPr>
                      <m:t>,</m:t>
                    </m:r>
                    <m:r>
                      <a:rPr lang="en-US" altLang="zh-CN" sz="2800" i="1">
                        <a:latin typeface="Cambria Math" panose="02040503050406030204" pitchFamily="18" charset="0"/>
                      </a:rPr>
                      <m:t>𝑛</m:t>
                    </m:r>
                    <m:r>
                      <a:rPr lang="en-US" altLang="zh-CN" sz="2800" i="1">
                        <a:latin typeface="Cambria Math" panose="02040503050406030204" pitchFamily="18" charset="0"/>
                      </a:rPr>
                      <m:t>}</m:t>
                    </m:r>
                  </m:oMath>
                </a14:m>
                <a:endParaRPr lang="en-US" altLang="zh-CN" sz="2800" dirty="0"/>
              </a:p>
              <a:p>
                <a:r>
                  <a:rPr lang="en-US" altLang="zh-CN" dirty="0"/>
                  <a:t> </a:t>
                </a:r>
                <a:endParaRPr lang="zh-CN" altLang="en-US" dirty="0"/>
              </a:p>
            </p:txBody>
          </p:sp>
        </mc:Choice>
        <mc:Fallback xmlns="">
          <p:sp>
            <p:nvSpPr>
              <p:cNvPr id="4" name="文本框 3">
                <a:extLst>
                  <a:ext uri="{FF2B5EF4-FFF2-40B4-BE49-F238E27FC236}">
                    <a16:creationId xmlns:a16="http://schemas.microsoft.com/office/drawing/2014/main" id="{8E164530-8C11-4062-9971-9309F326B957}"/>
                  </a:ext>
                </a:extLst>
              </p:cNvPr>
              <p:cNvSpPr txBox="1">
                <a:spLocks noRot="1" noChangeAspect="1" noMove="1" noResize="1" noEditPoints="1" noAdjustHandles="1" noChangeArrowheads="1" noChangeShapeType="1" noTextEdit="1"/>
              </p:cNvSpPr>
              <p:nvPr/>
            </p:nvSpPr>
            <p:spPr>
              <a:xfrm>
                <a:off x="6778606" y="1899981"/>
                <a:ext cx="4401942" cy="1231106"/>
              </a:xfrm>
              <a:prstGeom prst="rect">
                <a:avLst/>
              </a:prstGeom>
              <a:blipFill>
                <a:blip r:embed="rId4"/>
                <a:stretch>
                  <a:fillRect l="-2909" t="-5446" r="-3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586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lstStyle/>
          <a:p>
            <a:r>
              <a:rPr lang="en-US" altLang="zh-CN" dirty="0">
                <a:solidFill>
                  <a:srgbClr val="FF0000"/>
                </a:solidFill>
              </a:rPr>
              <a:t>Why CRs are important</a:t>
            </a:r>
            <a:endParaRPr lang="zh-CN" altLang="en-US" dirty="0">
              <a:solidFill>
                <a:srgbClr val="FF0000"/>
              </a:solidFill>
            </a:endParaRPr>
          </a:p>
        </p:txBody>
      </p:sp>
      <p:sp>
        <p:nvSpPr>
          <p:cNvPr id="3" name="内容占位符 2">
            <a:extLst>
              <a:ext uri="{FF2B5EF4-FFF2-40B4-BE49-F238E27FC236}">
                <a16:creationId xmlns:a16="http://schemas.microsoft.com/office/drawing/2014/main" id="{337D5161-5E6F-44DE-BDCE-D6322B1090B4}"/>
              </a:ext>
            </a:extLst>
          </p:cNvPr>
          <p:cNvSpPr>
            <a:spLocks noGrp="1"/>
          </p:cNvSpPr>
          <p:nvPr>
            <p:ph idx="1"/>
          </p:nvPr>
        </p:nvSpPr>
        <p:spPr/>
        <p:txBody>
          <a:bodyPr>
            <a:normAutofit lnSpcReduction="10000"/>
          </a:bodyPr>
          <a:lstStyle/>
          <a:p>
            <a:r>
              <a:rPr lang="en-US" altLang="zh-CN" dirty="0">
                <a:solidFill>
                  <a:srgbClr val="FF0000"/>
                </a:solidFill>
              </a:rPr>
              <a:t>Complementation</a:t>
            </a:r>
            <a:r>
              <a:rPr lang="en-US" altLang="zh-CN" dirty="0"/>
              <a:t> of nondeterministic </a:t>
            </a:r>
            <a:r>
              <a:rPr lang="en-US" altLang="zh-CN" dirty="0" err="1"/>
              <a:t>Büchi</a:t>
            </a:r>
            <a:r>
              <a:rPr lang="en-US" altLang="zh-CN" dirty="0"/>
              <a:t> automata (NBAs) </a:t>
            </a:r>
            <a:r>
              <a:rPr lang="en-US" altLang="zh-CN" sz="2400" dirty="0">
                <a:solidFill>
                  <a:srgbClr val="FF0000"/>
                </a:solidFill>
              </a:rPr>
              <a:t>[</a:t>
            </a:r>
            <a:r>
              <a:rPr lang="en-US" altLang="zh-CN" sz="2400" dirty="0" err="1">
                <a:solidFill>
                  <a:srgbClr val="FF0000"/>
                </a:solidFill>
              </a:rPr>
              <a:t>Sistla</a:t>
            </a:r>
            <a:r>
              <a:rPr lang="en-US" altLang="zh-CN" sz="2400" dirty="0">
                <a:solidFill>
                  <a:srgbClr val="FF0000"/>
                </a:solidFill>
              </a:rPr>
              <a:t>, </a:t>
            </a:r>
            <a:r>
              <a:rPr lang="en-US" altLang="zh-CN" sz="2400" dirty="0" err="1">
                <a:solidFill>
                  <a:srgbClr val="FF0000"/>
                </a:solidFill>
              </a:rPr>
              <a:t>Vardi</a:t>
            </a:r>
            <a:r>
              <a:rPr lang="en-US" altLang="zh-CN" sz="2400" dirty="0">
                <a:solidFill>
                  <a:srgbClr val="FF0000"/>
                </a:solidFill>
              </a:rPr>
              <a:t> &amp; Wolper’87; Thomas’90]</a:t>
            </a:r>
          </a:p>
          <a:p>
            <a:endParaRPr lang="en-US" altLang="zh-CN" dirty="0"/>
          </a:p>
          <a:p>
            <a:pPr marL="0" indent="0">
              <a:buNone/>
            </a:pPr>
            <a:endParaRPr lang="en-US" altLang="zh-CN" dirty="0"/>
          </a:p>
          <a:p>
            <a:r>
              <a:rPr lang="en-US" altLang="zh-CN" dirty="0">
                <a:solidFill>
                  <a:srgbClr val="FF0000"/>
                </a:solidFill>
              </a:rPr>
              <a:t>Universality/inclusion </a:t>
            </a:r>
            <a:r>
              <a:rPr lang="en-US" altLang="zh-CN" dirty="0"/>
              <a:t>checking for NBAs </a:t>
            </a:r>
            <a:r>
              <a:rPr lang="en-US" altLang="zh-CN" sz="2400" dirty="0">
                <a:solidFill>
                  <a:srgbClr val="FF0000"/>
                </a:solidFill>
              </a:rPr>
              <a:t>[Fogarty, Vardi’10; Abdulla et al.’10; Abdulla et al.’11]</a:t>
            </a:r>
          </a:p>
          <a:p>
            <a:endParaRPr lang="en-US" altLang="zh-CN" dirty="0">
              <a:solidFill>
                <a:srgbClr val="FF0000"/>
              </a:solidFill>
            </a:endParaRPr>
          </a:p>
          <a:p>
            <a:endParaRPr lang="en-US" altLang="zh-CN" dirty="0">
              <a:solidFill>
                <a:srgbClr val="FF0000"/>
              </a:solidFill>
            </a:endParaRPr>
          </a:p>
          <a:p>
            <a:r>
              <a:rPr lang="en-US" altLang="zh-CN" dirty="0"/>
              <a:t>Automata-theoretic verification framework in </a:t>
            </a:r>
            <a:r>
              <a:rPr lang="en-US" altLang="zh-CN" dirty="0">
                <a:solidFill>
                  <a:srgbClr val="FF0000"/>
                </a:solidFill>
              </a:rPr>
              <a:t>formal methods </a:t>
            </a:r>
            <a:r>
              <a:rPr lang="en-US" altLang="zh-CN" sz="2400" dirty="0">
                <a:solidFill>
                  <a:srgbClr val="FF0000"/>
                </a:solidFill>
              </a:rPr>
              <a:t>[</a:t>
            </a:r>
            <a:r>
              <a:rPr lang="en-US" altLang="zh-CN" sz="2400" dirty="0" err="1">
                <a:solidFill>
                  <a:srgbClr val="FF0000"/>
                </a:solidFill>
              </a:rPr>
              <a:t>Vardi</a:t>
            </a:r>
            <a:r>
              <a:rPr lang="en-US" altLang="zh-CN" sz="2400" dirty="0">
                <a:solidFill>
                  <a:srgbClr val="FF0000"/>
                </a:solidFill>
              </a:rPr>
              <a:t> &amp; Wolper’86]</a:t>
            </a:r>
          </a:p>
          <a:p>
            <a:endParaRPr lang="en-US" altLang="zh-CN" dirty="0">
              <a:solidFill>
                <a:srgbClr val="FF0000"/>
              </a:solidFill>
            </a:endParaRPr>
          </a:p>
        </p:txBody>
      </p:sp>
    </p:spTree>
    <p:extLst>
      <p:ext uri="{BB962C8B-B14F-4D97-AF65-F5344CB8AC3E}">
        <p14:creationId xmlns:p14="http://schemas.microsoft.com/office/powerpoint/2010/main" val="140974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lstStyle/>
          <a:p>
            <a:r>
              <a:rPr lang="en-US" altLang="zh-CN" dirty="0">
                <a:solidFill>
                  <a:srgbClr val="FF0000"/>
                </a:solidFill>
              </a:rPr>
              <a:t>What are congruence relations (CRs)</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7D5161-5E6F-44DE-BDCE-D6322B1090B4}"/>
                  </a:ext>
                </a:extLst>
              </p:cNvPr>
              <p:cNvSpPr>
                <a:spLocks noGrp="1"/>
              </p:cNvSpPr>
              <p:nvPr>
                <p:ph idx="1"/>
              </p:nvPr>
            </p:nvSpPr>
            <p:spPr>
              <a:xfrm>
                <a:off x="838200" y="1609782"/>
                <a:ext cx="10515600" cy="4567181"/>
              </a:xfrm>
            </p:spPr>
            <p:txBody>
              <a:bodyPr>
                <a:normAutofit/>
              </a:bodyPr>
              <a:lstStyle/>
              <a:p>
                <a:pPr marL="0" indent="0">
                  <a:buNone/>
                </a:pPr>
                <a:r>
                  <a:rPr lang="en-US" altLang="zh-CN" dirty="0"/>
                  <a:t>Congruence relation (CR)</a:t>
                </a:r>
              </a:p>
              <a:p>
                <a:pPr lvl="1"/>
                <a:r>
                  <a:rPr lang="en-US" altLang="zh-CN" sz="2800" dirty="0"/>
                  <a:t>An </a:t>
                </a:r>
                <a:r>
                  <a:rPr lang="en-US" altLang="zh-CN" sz="2800" dirty="0">
                    <a:solidFill>
                      <a:srgbClr val="FF0000"/>
                    </a:solidFill>
                  </a:rPr>
                  <a:t>equivalence relation </a:t>
                </a:r>
                <a14:m>
                  <m:oMath xmlns:m="http://schemas.openxmlformats.org/officeDocument/2006/math">
                    <m:r>
                      <a:rPr lang="en-US" altLang="zh-CN" sz="2800" i="1">
                        <a:latin typeface="Cambria Math" panose="02040503050406030204" pitchFamily="18" charset="0"/>
                        <a:ea typeface="Cambria Math" panose="02040503050406030204" pitchFamily="18" charset="0"/>
                      </a:rPr>
                      <m:t>~ </m:t>
                    </m:r>
                  </m:oMath>
                </a14:m>
                <a:r>
                  <a:rPr lang="en-US" altLang="zh-CN" sz="2800" dirty="0"/>
                  <a:t>over </a:t>
                </a:r>
                <a14:m>
                  <m:oMath xmlns:m="http://schemas.openxmlformats.org/officeDocument/2006/math">
                    <m:r>
                      <m:rPr>
                        <m:sty m:val="p"/>
                      </m:rPr>
                      <a:rPr lang="el-GR" altLang="zh-CN" sz="2800" i="1">
                        <a:latin typeface="Cambria Math" panose="02040503050406030204" pitchFamily="18" charset="0"/>
                        <a:ea typeface="Cambria Math" panose="02040503050406030204" pitchFamily="18" charset="0"/>
                      </a:rPr>
                      <m:t>Σ</m:t>
                    </m:r>
                    <m:r>
                      <a:rPr lang="el-GR" altLang="zh-CN" sz="2800" i="1">
                        <a:latin typeface="Cambria Math" panose="02040503050406030204" pitchFamily="18" charset="0"/>
                        <a:ea typeface="Cambria Math" panose="02040503050406030204" pitchFamily="18" charset="0"/>
                      </a:rPr>
                      <m:t> </m:t>
                    </m:r>
                  </m:oMath>
                </a14:m>
                <a:endParaRPr lang="en-US" altLang="zh-CN" sz="2800" dirty="0"/>
              </a:p>
              <a:p>
                <a:pPr lvl="1"/>
                <a:r>
                  <a:rPr lang="en-US" altLang="zh-CN" sz="2800" dirty="0"/>
                  <a:t>Form a finite </a:t>
                </a:r>
                <a:r>
                  <a:rPr lang="en-US" altLang="zh-CN" sz="2800" dirty="0">
                    <a:solidFill>
                      <a:srgbClr val="FF0000"/>
                    </a:solidFill>
                  </a:rPr>
                  <a:t>partition</a:t>
                </a:r>
                <a:r>
                  <a:rPr lang="en-US" altLang="zh-CN" sz="2800" dirty="0"/>
                  <a:t> </a:t>
                </a:r>
                <a14:m>
                  <m:oMath xmlns:m="http://schemas.openxmlformats.org/officeDocument/2006/math">
                    <m:r>
                      <a:rPr lang="en-US" altLang="zh-CN" sz="2800" i="1" dirty="0">
                        <a:latin typeface="Cambria Math" panose="02040503050406030204" pitchFamily="18" charset="0"/>
                      </a:rPr>
                      <m:t>𝑃</m:t>
                    </m:r>
                  </m:oMath>
                </a14:m>
                <a:r>
                  <a:rPr lang="en-US" altLang="zh-CN" sz="2800" dirty="0"/>
                  <a:t> of </a:t>
                </a:r>
                <a14:m>
                  <m:oMath xmlns:m="http://schemas.openxmlformats.org/officeDocument/2006/math">
                    <m:sSup>
                      <m:sSupPr>
                        <m:ctrlPr>
                          <a:rPr lang="en-US" altLang="zh-CN" sz="2800" i="1" smtClean="0">
                            <a:latin typeface="Cambria Math" panose="02040503050406030204" pitchFamily="18" charset="0"/>
                          </a:rPr>
                        </m:ctrlPr>
                      </m:sSupPr>
                      <m:e>
                        <m:r>
                          <m:rPr>
                            <m:sty m:val="p"/>
                          </m:rPr>
                          <a:rPr lang="el-GR" altLang="zh-CN" sz="2800" i="1" smtClean="0">
                            <a:latin typeface="Cambria Math" panose="02040503050406030204" pitchFamily="18" charset="0"/>
                            <a:ea typeface="Cambria Math" panose="02040503050406030204" pitchFamily="18" charset="0"/>
                          </a:rPr>
                          <m:t>Σ</m:t>
                        </m:r>
                      </m:e>
                      <m:sup>
                        <m:r>
                          <a:rPr lang="en-US" altLang="zh-CN" sz="2800" b="0" i="1" smtClean="0">
                            <a:latin typeface="Cambria Math" panose="02040503050406030204" pitchFamily="18" charset="0"/>
                          </a:rPr>
                          <m:t>+</m:t>
                        </m:r>
                      </m:sup>
                    </m:sSup>
                  </m:oMath>
                </a14:m>
                <a:endParaRPr lang="en-US" altLang="zh-CN" dirty="0"/>
              </a:p>
              <a:p>
                <a:pPr lvl="1"/>
                <a14:m>
                  <m:oMath xmlns:m="http://schemas.openxmlformats.org/officeDocument/2006/math">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𝑢</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𝑢</m:t>
                        </m:r>
                      </m:e>
                      <m:sub>
                        <m:r>
                          <a:rPr lang="en-US" altLang="zh-CN" sz="2800" b="0" i="1" smtClean="0">
                            <a:latin typeface="Cambria Math" panose="02040503050406030204" pitchFamily="18" charset="0"/>
                            <a:ea typeface="Cambria Math" panose="02040503050406030204" pitchFamily="18" charset="0"/>
                          </a:rPr>
                          <m:t>2</m:t>
                        </m:r>
                      </m:sub>
                    </m:sSub>
                  </m:oMath>
                </a14:m>
                <a:r>
                  <a:rPr lang="en-US" altLang="zh-CN" sz="2800" dirty="0"/>
                  <a:t> implies that </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𝑢</m:t>
                        </m:r>
                      </m:e>
                      <m:sub>
                        <m:r>
                          <a:rPr lang="en-US" altLang="zh-CN" sz="2800" i="1">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𝑢</m:t>
                        </m:r>
                      </m:e>
                      <m:sub>
                        <m:r>
                          <a:rPr lang="en-US" altLang="zh-CN" sz="2800" i="1">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𝑦</m:t>
                    </m:r>
                  </m:oMath>
                </a14:m>
                <a:r>
                  <a:rPr lang="en-US" altLang="zh-CN" sz="2800" dirty="0"/>
                  <a:t> for all </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𝑢</m:t>
                        </m:r>
                      </m:e>
                      <m:sub>
                        <m:r>
                          <a:rPr lang="en-US" altLang="zh-CN" sz="2800" i="1">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𝑢</m:t>
                        </m:r>
                      </m:e>
                      <m:sub>
                        <m:r>
                          <a:rPr lang="en-US" altLang="zh-CN" sz="2800" i="1">
                            <a:latin typeface="Cambria Math" panose="02040503050406030204" pitchFamily="18" charset="0"/>
                            <a:ea typeface="Cambria Math" panose="02040503050406030204" pitchFamily="18" charset="0"/>
                          </a:rPr>
                          <m:t>2</m:t>
                        </m:r>
                      </m:sub>
                    </m:sSub>
                    <m:r>
                      <a:rPr lang="en-US" altLang="zh-CN" sz="2800" i="1" smtClean="0">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i="1">
                            <a:latin typeface="Cambria Math" panose="02040503050406030204" pitchFamily="18" charset="0"/>
                            <a:ea typeface="Cambria Math" panose="02040503050406030204" pitchFamily="18" charset="0"/>
                          </a:rPr>
                          <m:t>Σ</m:t>
                        </m:r>
                      </m:e>
                      <m:sup>
                        <m:r>
                          <a:rPr lang="en-US" altLang="zh-CN" sz="2800" i="1">
                            <a:latin typeface="Cambria Math" panose="02040503050406030204" pitchFamily="18" charset="0"/>
                          </a:rPr>
                          <m:t>+</m:t>
                        </m:r>
                      </m:sup>
                    </m:sSup>
                  </m:oMath>
                </a14:m>
                <a:r>
                  <a:rPr lang="en-US" altLang="zh-CN" sz="2800" dirty="0"/>
                  <a:t>, </a:t>
                </a:r>
                <a14:m>
                  <m:oMath xmlns:m="http://schemas.openxmlformats.org/officeDocument/2006/math">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i="1">
                            <a:latin typeface="Cambria Math" panose="02040503050406030204" pitchFamily="18" charset="0"/>
                            <a:ea typeface="Cambria Math" panose="02040503050406030204" pitchFamily="18" charset="0"/>
                          </a:rPr>
                          <m:t>Σ</m:t>
                        </m:r>
                      </m:e>
                      <m:sup>
                        <m:r>
                          <a:rPr lang="en-US" altLang="zh-CN" sz="2800" b="0" i="1" smtClean="0">
                            <a:latin typeface="Cambria Math" panose="02040503050406030204" pitchFamily="18" charset="0"/>
                          </a:rPr>
                          <m:t>∗</m:t>
                        </m:r>
                      </m:sup>
                    </m:sSup>
                  </m:oMath>
                </a14:m>
                <a:endParaRPr lang="en-US" altLang="zh-CN" dirty="0"/>
              </a:p>
              <a:p>
                <a:pPr marL="457200" lvl="1" indent="0">
                  <a:buNone/>
                </a:pPr>
                <a:endParaRPr lang="en-US" altLang="zh-CN" dirty="0"/>
              </a:p>
              <a:p>
                <a:pPr marL="0" indent="0">
                  <a:buNone/>
                </a:pPr>
                <a:r>
                  <a:rPr lang="en-US" altLang="zh-CN" dirty="0"/>
                  <a:t>Right congruence (RC) relation</a:t>
                </a:r>
              </a:p>
              <a:p>
                <a:pPr lvl="1"/>
                <a:r>
                  <a:rPr lang="en-US" altLang="zh-CN" sz="2800" dirty="0"/>
                  <a:t>Coarser relation than CR for partitioning </a:t>
                </a:r>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a:latin typeface="Cambria Math" panose="02040503050406030204" pitchFamily="18" charset="0"/>
                          </a:rPr>
                          <m:t>Σ</m:t>
                        </m:r>
                      </m:e>
                      <m:sup>
                        <m:r>
                          <a:rPr lang="en-US" altLang="zh-CN" sz="2800">
                            <a:latin typeface="Cambria Math" panose="02040503050406030204" pitchFamily="18" charset="0"/>
                          </a:rPr>
                          <m:t>+</m:t>
                        </m:r>
                      </m:sup>
                    </m:sSup>
                  </m:oMath>
                </a14:m>
                <a:r>
                  <a:rPr lang="en-US" altLang="zh-CN" sz="2800" dirty="0"/>
                  <a:t> </a:t>
                </a:r>
              </a:p>
              <a:p>
                <a:pPr lvl="1"/>
                <a14:m>
                  <m:oMath xmlns:m="http://schemas.openxmlformats.org/officeDocument/2006/math">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2</m:t>
                        </m:r>
                      </m:sub>
                    </m:sSub>
                  </m:oMath>
                </a14:m>
                <a:r>
                  <a:rPr lang="en-US" altLang="zh-CN" sz="2800" dirty="0"/>
                  <a:t> implies that </a:t>
                </a:r>
                <a14:m>
                  <m:oMath xmlns:m="http://schemas.openxmlformats.org/officeDocument/2006/math">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1</m:t>
                        </m:r>
                      </m:sub>
                    </m:sSub>
                    <m:r>
                      <a:rPr lang="en-US" altLang="zh-CN" sz="2800">
                        <a:latin typeface="Cambria Math" panose="02040503050406030204" pitchFamily="18" charset="0"/>
                      </a:rPr>
                      <m:t>𝑦</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2</m:t>
                        </m:r>
                      </m:sub>
                    </m:sSub>
                    <m:r>
                      <a:rPr lang="en-US" altLang="zh-CN" sz="2800">
                        <a:latin typeface="Cambria Math" panose="02040503050406030204" pitchFamily="18" charset="0"/>
                      </a:rPr>
                      <m:t>𝑦</m:t>
                    </m:r>
                  </m:oMath>
                </a14:m>
                <a:r>
                  <a:rPr lang="en-US" altLang="zh-CN" sz="2800" dirty="0"/>
                  <a:t> for all </a:t>
                </a:r>
                <a14:m>
                  <m:oMath xmlns:m="http://schemas.openxmlformats.org/officeDocument/2006/math">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𝑢</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a:latin typeface="Cambria Math" panose="02040503050406030204" pitchFamily="18" charset="0"/>
                          </a:rPr>
                          <m:t>Σ</m:t>
                        </m:r>
                      </m:e>
                      <m:sup>
                        <m:r>
                          <a:rPr lang="en-US" altLang="zh-CN" sz="2800">
                            <a:latin typeface="Cambria Math" panose="02040503050406030204" pitchFamily="18" charset="0"/>
                          </a:rPr>
                          <m:t>+</m:t>
                        </m:r>
                      </m:sup>
                    </m:sSup>
                  </m:oMath>
                </a14:m>
                <a:r>
                  <a:rPr lang="en-US" altLang="zh-CN" sz="2800" dirty="0"/>
                  <a:t>, </a:t>
                </a:r>
                <a14:m>
                  <m:oMath xmlns:m="http://schemas.openxmlformats.org/officeDocument/2006/math">
                    <m:r>
                      <a:rPr lang="en-US" altLang="zh-CN" sz="2800">
                        <a:latin typeface="Cambria Math" panose="02040503050406030204" pitchFamily="18" charset="0"/>
                      </a:rPr>
                      <m:t>𝑦</m:t>
                    </m:r>
                    <m:r>
                      <a:rPr lang="en-US" altLang="zh-CN" sz="2800">
                        <a:latin typeface="Cambria Math" panose="02040503050406030204" pitchFamily="18" charset="0"/>
                      </a:rPr>
                      <m:t>∈</m:t>
                    </m:r>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m:rPr>
                            <m:sty m:val="p"/>
                          </m:rPr>
                          <a:rPr lang="el-GR" altLang="zh-CN" sz="2800">
                            <a:latin typeface="Cambria Math" panose="02040503050406030204" pitchFamily="18" charset="0"/>
                          </a:rPr>
                          <m:t>Σ</m:t>
                        </m:r>
                      </m:e>
                      <m:sup>
                        <m:r>
                          <a:rPr lang="en-US" altLang="zh-CN" sz="2800">
                            <a:latin typeface="Cambria Math" panose="02040503050406030204" pitchFamily="18" charset="0"/>
                          </a:rPr>
                          <m:t>∗</m:t>
                        </m:r>
                      </m:sup>
                    </m:sSup>
                  </m:oMath>
                </a14:m>
                <a:endParaRPr lang="en-US" altLang="zh-CN" sz="2800" dirty="0"/>
              </a:p>
              <a:p>
                <a:pPr lvl="1"/>
                <a:r>
                  <a:rPr lang="en-US" altLang="zh-CN" sz="2800" dirty="0" err="1">
                    <a:solidFill>
                      <a:srgbClr val="FF0000"/>
                    </a:solidFill>
                  </a:rPr>
                  <a:t>Myhill-Nerode</a:t>
                </a:r>
                <a:r>
                  <a:rPr lang="en-US" altLang="zh-CN" sz="2800" dirty="0">
                    <a:solidFill>
                      <a:srgbClr val="FF0000"/>
                    </a:solidFill>
                  </a:rPr>
                  <a:t> theorem </a:t>
                </a:r>
                <a:r>
                  <a:rPr lang="en-US" altLang="zh-CN" sz="2800" dirty="0"/>
                  <a:t>for constructing (minimal) DFAs from regular languages </a:t>
                </a:r>
                <a:r>
                  <a:rPr lang="en-US" altLang="zh-CN" sz="2000" dirty="0">
                    <a:solidFill>
                      <a:srgbClr val="FF0000"/>
                    </a:solidFill>
                  </a:rPr>
                  <a:t>[Myhill’57; Nerode’58]</a:t>
                </a:r>
                <a:endParaRPr lang="en-US" altLang="zh-CN" dirty="0"/>
              </a:p>
            </p:txBody>
          </p:sp>
        </mc:Choice>
        <mc:Fallback xmlns="">
          <p:sp>
            <p:nvSpPr>
              <p:cNvPr id="3" name="内容占位符 2">
                <a:extLst>
                  <a:ext uri="{FF2B5EF4-FFF2-40B4-BE49-F238E27FC236}">
                    <a16:creationId xmlns:a16="http://schemas.microsoft.com/office/drawing/2014/main" id="{337D5161-5E6F-44DE-BDCE-D6322B1090B4}"/>
                  </a:ext>
                </a:extLst>
              </p:cNvPr>
              <p:cNvSpPr>
                <a:spLocks noGrp="1" noRot="1" noChangeAspect="1" noMove="1" noResize="1" noEditPoints="1" noAdjustHandles="1" noChangeArrowheads="1" noChangeShapeType="1" noTextEdit="1"/>
              </p:cNvSpPr>
              <p:nvPr>
                <p:ph idx="1"/>
              </p:nvPr>
            </p:nvSpPr>
            <p:spPr>
              <a:xfrm>
                <a:off x="838200" y="1609782"/>
                <a:ext cx="10515600" cy="4567181"/>
              </a:xfrm>
              <a:blipFill>
                <a:blip r:embed="rId3"/>
                <a:stretch>
                  <a:fillRect l="-1217" t="-2403" b="-10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208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normAutofit/>
          </a:bodyPr>
          <a:lstStyle/>
          <a:p>
            <a:r>
              <a:rPr lang="en-US" altLang="zh-CN" dirty="0">
                <a:solidFill>
                  <a:srgbClr val="FF0000"/>
                </a:solidFill>
              </a:rPr>
              <a:t>What CRs do </a:t>
            </a:r>
            <a:r>
              <a:rPr lang="en-US" altLang="zh-CN" sz="2800" dirty="0">
                <a:solidFill>
                  <a:srgbClr val="FF0000"/>
                </a:solidFill>
              </a:rPr>
              <a:t>[</a:t>
            </a:r>
            <a:r>
              <a:rPr lang="en-US" altLang="zh-CN" sz="2800" dirty="0" err="1">
                <a:solidFill>
                  <a:srgbClr val="FF0000"/>
                </a:solidFill>
              </a:rPr>
              <a:t>Sistla</a:t>
            </a:r>
            <a:r>
              <a:rPr lang="en-US" altLang="zh-CN" sz="2800" dirty="0">
                <a:solidFill>
                  <a:srgbClr val="FF0000"/>
                </a:solidFill>
              </a:rPr>
              <a:t>, </a:t>
            </a:r>
            <a:r>
              <a:rPr lang="en-US" altLang="zh-CN" sz="2800" dirty="0" err="1">
                <a:solidFill>
                  <a:srgbClr val="FF0000"/>
                </a:solidFill>
              </a:rPr>
              <a:t>Vardi</a:t>
            </a:r>
            <a:r>
              <a:rPr lang="en-US" altLang="zh-CN" sz="2800" dirty="0">
                <a:solidFill>
                  <a:srgbClr val="FF0000"/>
                </a:solidFill>
              </a:rPr>
              <a:t> &amp; Wolper’87; Thomas’90]</a:t>
            </a:r>
            <a:br>
              <a:rPr lang="en-US" altLang="zh-CN" sz="4400" dirty="0">
                <a:solidFill>
                  <a:srgbClr val="FF0000"/>
                </a:solidFill>
              </a:rPr>
            </a:b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7D5161-5E6F-44DE-BDCE-D6322B1090B4}"/>
                  </a:ext>
                </a:extLst>
              </p:cNvPr>
              <p:cNvSpPr>
                <a:spLocks noGrp="1"/>
              </p:cNvSpPr>
              <p:nvPr>
                <p:ph idx="1"/>
              </p:nvPr>
            </p:nvSpPr>
            <p:spPr>
              <a:xfrm>
                <a:off x="838200" y="1463010"/>
                <a:ext cx="10515600" cy="4802625"/>
              </a:xfrm>
            </p:spPr>
            <p:txBody>
              <a:bodyPr>
                <a:normAutofit fontScale="70000" lnSpcReduction="20000"/>
              </a:bodyPr>
              <a:lstStyle/>
              <a:p>
                <a:pPr marL="0" indent="0">
                  <a:buNone/>
                </a:pPr>
                <a:r>
                  <a:rPr lang="en-US" altLang="zh-CN" sz="4000" dirty="0"/>
                  <a:t>For a given </a:t>
                </a:r>
                <a14:m>
                  <m:oMath xmlns:m="http://schemas.openxmlformats.org/officeDocument/2006/math">
                    <m:r>
                      <a:rPr lang="zh-CN" altLang="en-US" sz="4000" i="1" smtClean="0">
                        <a:latin typeface="Cambria Math" panose="02040503050406030204" pitchFamily="18" charset="0"/>
                      </a:rPr>
                      <m:t>𝜔</m:t>
                    </m:r>
                  </m:oMath>
                </a14:m>
                <a:r>
                  <a:rPr lang="en-US" altLang="zh-CN" sz="4000" dirty="0"/>
                  <a:t>-regular language </a:t>
                </a:r>
                <a14:m>
                  <m:oMath xmlns:m="http://schemas.openxmlformats.org/officeDocument/2006/math">
                    <m:r>
                      <a:rPr lang="en-US" altLang="zh-CN" sz="4000" i="1">
                        <a:latin typeface="Cambria Math" panose="02040503050406030204" pitchFamily="18" charset="0"/>
                      </a:rPr>
                      <m:t>𝐿</m:t>
                    </m:r>
                  </m:oMath>
                </a14:m>
                <a:r>
                  <a:rPr lang="en-US" altLang="zh-CN" sz="4000" dirty="0"/>
                  <a:t> over alphabet </a:t>
                </a:r>
                <a14:m>
                  <m:oMath xmlns:m="http://schemas.openxmlformats.org/officeDocument/2006/math">
                    <m:r>
                      <m:rPr>
                        <m:sty m:val="p"/>
                      </m:rPr>
                      <a:rPr lang="el-GR" altLang="zh-CN" sz="4000" i="1">
                        <a:latin typeface="Cambria Math" panose="02040503050406030204" pitchFamily="18" charset="0"/>
                        <a:ea typeface="Cambria Math" panose="02040503050406030204" pitchFamily="18" charset="0"/>
                      </a:rPr>
                      <m:t>Σ</m:t>
                    </m:r>
                  </m:oMath>
                </a14:m>
                <a:r>
                  <a:rPr lang="en-US" altLang="zh-CN" sz="4000" dirty="0"/>
                  <a:t> </a:t>
                </a:r>
              </a:p>
              <a:p>
                <a:pPr marL="0" indent="0">
                  <a:buNone/>
                </a:pPr>
                <a:endParaRPr lang="en-US" altLang="zh-CN" sz="4000" dirty="0"/>
              </a:p>
              <a:p>
                <a:pPr marL="0" indent="0">
                  <a:buNone/>
                </a:pPr>
                <a:r>
                  <a:rPr lang="en-US" altLang="zh-CN" sz="4000" dirty="0">
                    <a:solidFill>
                      <a:srgbClr val="FF0000"/>
                    </a:solidFill>
                  </a:rPr>
                  <a:t>Saturation lemma </a:t>
                </a:r>
                <a:r>
                  <a:rPr lang="en-US" altLang="zh-CN" sz="4000" dirty="0"/>
                  <a:t>for </a:t>
                </a:r>
                <a14:m>
                  <m:oMath xmlns:m="http://schemas.openxmlformats.org/officeDocument/2006/math">
                    <m:r>
                      <a:rPr lang="en-US" altLang="zh-CN" sz="4000" i="1">
                        <a:latin typeface="Cambria Math" panose="02040503050406030204" pitchFamily="18" charset="0"/>
                      </a:rPr>
                      <m:t>𝐿</m:t>
                    </m:r>
                  </m:oMath>
                </a14:m>
                <a:r>
                  <a:rPr lang="en-US" altLang="zh-CN" sz="4000" dirty="0"/>
                  <a:t> with CR </a:t>
                </a:r>
                <a14:m>
                  <m:oMath xmlns:m="http://schemas.openxmlformats.org/officeDocument/2006/math">
                    <m:r>
                      <a:rPr lang="en-US" altLang="zh-CN" sz="4000" i="1">
                        <a:latin typeface="Cambria Math" panose="02040503050406030204" pitchFamily="18" charset="0"/>
                        <a:ea typeface="Cambria Math" panose="02040503050406030204" pitchFamily="18" charset="0"/>
                      </a:rPr>
                      <m:t>~</m:t>
                    </m:r>
                  </m:oMath>
                </a14:m>
                <a:r>
                  <a:rPr lang="en-US" altLang="zh-CN" sz="4000" dirty="0"/>
                  <a:t> inducing</a:t>
                </a:r>
              </a:p>
              <a:p>
                <a:pPr marL="0" indent="0">
                  <a:buNone/>
                </a:pPr>
                <a:r>
                  <a:rPr lang="en-US" altLang="zh-CN" sz="4000" dirty="0"/>
                  <a:t>the finite partition </a:t>
                </a:r>
                <a14:m>
                  <m:oMath xmlns:m="http://schemas.openxmlformats.org/officeDocument/2006/math">
                    <m:r>
                      <a:rPr lang="en-US" altLang="zh-CN" sz="4000" dirty="0">
                        <a:latin typeface="Cambria Math" panose="02040503050406030204" pitchFamily="18" charset="0"/>
                      </a:rPr>
                      <m:t>𝑃</m:t>
                    </m:r>
                  </m:oMath>
                </a14:m>
                <a:r>
                  <a:rPr lang="en-US" altLang="zh-CN" sz="4000" dirty="0"/>
                  <a:t> of </a:t>
                </a:r>
                <a14:m>
                  <m:oMath xmlns:m="http://schemas.openxmlformats.org/officeDocument/2006/math">
                    <m:sSup>
                      <m:sSupPr>
                        <m:ctrlPr>
                          <a:rPr lang="en-US" altLang="zh-CN" sz="4000" i="1">
                            <a:latin typeface="Cambria Math" panose="02040503050406030204" pitchFamily="18" charset="0"/>
                          </a:rPr>
                        </m:ctrlPr>
                      </m:sSupPr>
                      <m:e>
                        <m:r>
                          <m:rPr>
                            <m:sty m:val="p"/>
                          </m:rPr>
                          <a:rPr lang="el-GR" altLang="zh-CN" sz="4000">
                            <a:latin typeface="Cambria Math" panose="02040503050406030204" pitchFamily="18" charset="0"/>
                          </a:rPr>
                          <m:t>Σ</m:t>
                        </m:r>
                      </m:e>
                      <m:sup>
                        <m:r>
                          <a:rPr lang="en-US" altLang="zh-CN" sz="4000">
                            <a:latin typeface="Cambria Math" panose="02040503050406030204" pitchFamily="18" charset="0"/>
                          </a:rPr>
                          <m:t>+</m:t>
                        </m:r>
                      </m:sup>
                    </m:sSup>
                  </m:oMath>
                </a14:m>
                <a:endParaRPr lang="en-US" altLang="zh-CN" sz="4000" dirty="0"/>
              </a:p>
              <a:p>
                <a:r>
                  <a:rPr lang="en-US" altLang="zh-CN" sz="3600" b="1" dirty="0">
                    <a:solidFill>
                      <a:srgbClr val="FF0000"/>
                    </a:solidFill>
                  </a:rPr>
                  <a:t>Coverage</a:t>
                </a:r>
                <a:r>
                  <a:rPr lang="en-US" altLang="zh-CN" sz="3600" dirty="0"/>
                  <a:t> of </a:t>
                </a:r>
                <a14:m>
                  <m:oMath xmlns:m="http://schemas.openxmlformats.org/officeDocument/2006/math">
                    <m:sSup>
                      <m:sSupPr>
                        <m:ctrlPr>
                          <a:rPr lang="el-GR" altLang="zh-CN" sz="3600" i="1">
                            <a:latin typeface="Cambria Math" panose="02040503050406030204" pitchFamily="18" charset="0"/>
                            <a:ea typeface="Cambria Math" panose="02040503050406030204" pitchFamily="18" charset="0"/>
                          </a:rPr>
                        </m:ctrlPr>
                      </m:sSupPr>
                      <m:e>
                        <m:r>
                          <m:rPr>
                            <m:sty m:val="p"/>
                          </m:rPr>
                          <a:rPr lang="el-GR" altLang="zh-CN" sz="3600" i="1">
                            <a:latin typeface="Cambria Math" panose="02040503050406030204" pitchFamily="18" charset="0"/>
                            <a:ea typeface="Cambria Math" panose="02040503050406030204" pitchFamily="18" charset="0"/>
                          </a:rPr>
                          <m:t>Σ</m:t>
                        </m:r>
                      </m:e>
                      <m:sup>
                        <m:r>
                          <a:rPr lang="zh-CN" altLang="el-GR" sz="3600" i="1">
                            <a:latin typeface="Cambria Math" panose="02040503050406030204" pitchFamily="18" charset="0"/>
                            <a:ea typeface="Cambria Math" panose="02040503050406030204" pitchFamily="18" charset="0"/>
                          </a:rPr>
                          <m:t>𝜔</m:t>
                        </m:r>
                      </m:sup>
                    </m:sSup>
                  </m:oMath>
                </a14:m>
                <a:endParaRPr lang="en-US" altLang="zh-CN" dirty="0"/>
              </a:p>
              <a:p>
                <a:pPr lvl="1"/>
                <a:r>
                  <a:rPr lang="en-US" altLang="zh-CN" sz="3400" dirty="0"/>
                  <a:t>Union of all block pairs </a:t>
                </a:r>
                <a14:m>
                  <m:oMath xmlns:m="http://schemas.openxmlformats.org/officeDocument/2006/math">
                    <m:r>
                      <m:rPr>
                        <m:sty m:val="p"/>
                      </m:rPr>
                      <a:rPr lang="en-US" altLang="zh-CN" sz="3400" dirty="0">
                        <a:latin typeface="Cambria Math" panose="02040503050406030204" pitchFamily="18" charset="0"/>
                      </a:rPr>
                      <m:t>U</m:t>
                    </m:r>
                    <m:sSup>
                      <m:sSupPr>
                        <m:ctrlPr>
                          <a:rPr lang="en-US" altLang="zh-CN" sz="3400" i="1" dirty="0">
                            <a:latin typeface="Cambria Math" panose="02040503050406030204" pitchFamily="18" charset="0"/>
                          </a:rPr>
                        </m:ctrlPr>
                      </m:sSupPr>
                      <m:e>
                        <m:r>
                          <m:rPr>
                            <m:sty m:val="p"/>
                          </m:rPr>
                          <a:rPr lang="en-US" altLang="zh-CN" sz="3400" dirty="0">
                            <a:latin typeface="Cambria Math" panose="02040503050406030204" pitchFamily="18" charset="0"/>
                          </a:rPr>
                          <m:t>V</m:t>
                        </m:r>
                      </m:e>
                      <m:sup>
                        <m:r>
                          <a:rPr lang="zh-CN" altLang="en-US" sz="3400" i="1" dirty="0">
                            <a:latin typeface="Cambria Math" panose="02040503050406030204" pitchFamily="18" charset="0"/>
                          </a:rPr>
                          <m:t>𝜔</m:t>
                        </m:r>
                      </m:sup>
                    </m:sSup>
                  </m:oMath>
                </a14:m>
                <a:r>
                  <a:rPr lang="en-US" altLang="zh-CN" sz="3400" dirty="0"/>
                  <a:t> with </a:t>
                </a:r>
                <a14:m>
                  <m:oMath xmlns:m="http://schemas.openxmlformats.org/officeDocument/2006/math">
                    <m:r>
                      <m:rPr>
                        <m:sty m:val="p"/>
                      </m:rPr>
                      <a:rPr lang="en-US" altLang="zh-CN" sz="3400" dirty="0">
                        <a:latin typeface="Cambria Math" panose="02040503050406030204" pitchFamily="18" charset="0"/>
                      </a:rPr>
                      <m:t>U</m:t>
                    </m:r>
                    <m:r>
                      <a:rPr lang="en-US" altLang="zh-CN" sz="3400" dirty="0">
                        <a:latin typeface="Cambria Math" panose="02040503050406030204" pitchFamily="18" charset="0"/>
                      </a:rPr>
                      <m:t>, </m:t>
                    </m:r>
                    <m:r>
                      <m:rPr>
                        <m:sty m:val="p"/>
                      </m:rPr>
                      <a:rPr lang="en-US" altLang="zh-CN" sz="3400" dirty="0">
                        <a:latin typeface="Cambria Math" panose="02040503050406030204" pitchFamily="18" charset="0"/>
                      </a:rPr>
                      <m:t>V</m:t>
                    </m:r>
                    <m:r>
                      <a:rPr lang="en-US" altLang="zh-CN" sz="3400" dirty="0">
                        <a:latin typeface="Cambria Math" panose="02040503050406030204" pitchFamily="18" charset="0"/>
                      </a:rPr>
                      <m:t> </m:t>
                    </m:r>
                    <m:r>
                      <a:rPr lang="en-US" altLang="zh-CN" sz="3400" i="1" dirty="0">
                        <a:latin typeface="Cambria Math" panose="02040503050406030204" pitchFamily="18" charset="0"/>
                        <a:ea typeface="Cambria Math" panose="02040503050406030204" pitchFamily="18" charset="0"/>
                      </a:rPr>
                      <m:t>∈</m:t>
                    </m:r>
                    <m:r>
                      <a:rPr lang="en-US" altLang="zh-CN" sz="3400" i="1" dirty="0">
                        <a:latin typeface="Cambria Math" panose="02040503050406030204" pitchFamily="18" charset="0"/>
                      </a:rPr>
                      <m:t>𝑃</m:t>
                    </m:r>
                  </m:oMath>
                </a14:m>
                <a:r>
                  <a:rPr lang="en-US" altLang="zh-CN" sz="3400" dirty="0"/>
                  <a:t> </a:t>
                </a:r>
                <a:r>
                  <a:rPr lang="en-US" altLang="zh-CN" sz="3400" dirty="0">
                    <a:solidFill>
                      <a:srgbClr val="FF0000"/>
                    </a:solidFill>
                  </a:rPr>
                  <a:t>covers</a:t>
                </a:r>
                <a:r>
                  <a:rPr lang="en-US" altLang="zh-CN" sz="3400" dirty="0"/>
                  <a:t> </a:t>
                </a:r>
                <a14:m>
                  <m:oMath xmlns:m="http://schemas.openxmlformats.org/officeDocument/2006/math">
                    <m:sSup>
                      <m:sSupPr>
                        <m:ctrlPr>
                          <a:rPr lang="el-GR" altLang="zh-CN" sz="3400" i="1">
                            <a:latin typeface="Cambria Math" panose="02040503050406030204" pitchFamily="18" charset="0"/>
                            <a:ea typeface="Cambria Math" panose="02040503050406030204" pitchFamily="18" charset="0"/>
                          </a:rPr>
                        </m:ctrlPr>
                      </m:sSupPr>
                      <m:e>
                        <m:r>
                          <m:rPr>
                            <m:sty m:val="p"/>
                          </m:rPr>
                          <a:rPr lang="el-GR" altLang="zh-CN" sz="3400" i="1">
                            <a:latin typeface="Cambria Math" panose="02040503050406030204" pitchFamily="18" charset="0"/>
                            <a:ea typeface="Cambria Math" panose="02040503050406030204" pitchFamily="18" charset="0"/>
                          </a:rPr>
                          <m:t>Σ</m:t>
                        </m:r>
                      </m:e>
                      <m:sup>
                        <m:r>
                          <a:rPr lang="zh-CN" altLang="el-GR" sz="3400" i="1">
                            <a:latin typeface="Cambria Math" panose="02040503050406030204" pitchFamily="18" charset="0"/>
                            <a:ea typeface="Cambria Math" panose="02040503050406030204" pitchFamily="18" charset="0"/>
                          </a:rPr>
                          <m:t>𝜔</m:t>
                        </m:r>
                      </m:sup>
                    </m:sSup>
                  </m:oMath>
                </a14:m>
                <a:r>
                  <a:rPr lang="en-US" altLang="zh-CN" sz="3400" dirty="0"/>
                  <a:t> </a:t>
                </a:r>
                <a:endParaRPr lang="en-US" altLang="zh-CN" sz="2600" dirty="0"/>
              </a:p>
              <a:p>
                <a:endParaRPr lang="en-US" altLang="zh-CN" dirty="0"/>
              </a:p>
              <a:p>
                <a:r>
                  <a:rPr lang="en-US" altLang="zh-CN" sz="3600" b="1" dirty="0">
                    <a:solidFill>
                      <a:srgbClr val="FF0000"/>
                    </a:solidFill>
                  </a:rPr>
                  <a:t>Saturation</a:t>
                </a:r>
                <a:r>
                  <a:rPr lang="en-US" altLang="zh-CN" sz="3600" dirty="0"/>
                  <a:t> of </a:t>
                </a:r>
                <a14:m>
                  <m:oMath xmlns:m="http://schemas.openxmlformats.org/officeDocument/2006/math">
                    <m:r>
                      <a:rPr lang="en-US" altLang="zh-CN" sz="3600" i="1">
                        <a:latin typeface="Cambria Math" panose="02040503050406030204" pitchFamily="18" charset="0"/>
                      </a:rPr>
                      <m:t>𝐿</m:t>
                    </m:r>
                  </m:oMath>
                </a14:m>
                <a:endParaRPr lang="en-US" altLang="zh-CN" sz="3600" dirty="0"/>
              </a:p>
              <a:p>
                <a:pPr lvl="1"/>
                <a:r>
                  <a:rPr lang="en-US" altLang="zh-CN" sz="3400" dirty="0"/>
                  <a:t>Every two blocks </a:t>
                </a:r>
                <a14:m>
                  <m:oMath xmlns:m="http://schemas.openxmlformats.org/officeDocument/2006/math">
                    <m:r>
                      <m:rPr>
                        <m:sty m:val="p"/>
                      </m:rPr>
                      <a:rPr lang="en-US" altLang="zh-CN" sz="3400" dirty="0">
                        <a:latin typeface="Cambria Math" panose="02040503050406030204" pitchFamily="18" charset="0"/>
                      </a:rPr>
                      <m:t>U</m:t>
                    </m:r>
                    <m:r>
                      <a:rPr lang="en-US" altLang="zh-CN" sz="3400" dirty="0">
                        <a:latin typeface="Cambria Math" panose="02040503050406030204" pitchFamily="18" charset="0"/>
                      </a:rPr>
                      <m:t>, </m:t>
                    </m:r>
                    <m:r>
                      <m:rPr>
                        <m:sty m:val="p"/>
                      </m:rPr>
                      <a:rPr lang="en-US" altLang="zh-CN" sz="3400" dirty="0">
                        <a:latin typeface="Cambria Math" panose="02040503050406030204" pitchFamily="18" charset="0"/>
                      </a:rPr>
                      <m:t>V</m:t>
                    </m:r>
                    <m:r>
                      <a:rPr lang="en-US" altLang="zh-CN" sz="3400" dirty="0">
                        <a:latin typeface="Cambria Math" panose="02040503050406030204" pitchFamily="18" charset="0"/>
                      </a:rPr>
                      <m:t> ∈</m:t>
                    </m:r>
                    <m:r>
                      <a:rPr lang="en-US" altLang="zh-CN" sz="3400" dirty="0">
                        <a:latin typeface="Cambria Math" panose="02040503050406030204" pitchFamily="18" charset="0"/>
                      </a:rPr>
                      <m:t>𝑃</m:t>
                    </m:r>
                  </m:oMath>
                </a14:m>
                <a:r>
                  <a:rPr lang="en-US" altLang="zh-CN" sz="3400" dirty="0"/>
                  <a:t>, </a:t>
                </a:r>
                <a14:m>
                  <m:oMath xmlns:m="http://schemas.openxmlformats.org/officeDocument/2006/math">
                    <m:r>
                      <m:rPr>
                        <m:sty m:val="p"/>
                      </m:rPr>
                      <a:rPr lang="en-US" altLang="zh-CN" sz="3400" dirty="0">
                        <a:latin typeface="Cambria Math" panose="02040503050406030204" pitchFamily="18" charset="0"/>
                      </a:rPr>
                      <m:t>U</m:t>
                    </m:r>
                    <m:sSup>
                      <m:sSupPr>
                        <m:ctrlPr>
                          <a:rPr lang="en-US" altLang="zh-CN" sz="3400" i="1" dirty="0">
                            <a:latin typeface="Cambria Math" panose="02040503050406030204" pitchFamily="18" charset="0"/>
                          </a:rPr>
                        </m:ctrlPr>
                      </m:sSupPr>
                      <m:e>
                        <m:r>
                          <m:rPr>
                            <m:sty m:val="p"/>
                          </m:rPr>
                          <a:rPr lang="en-US" altLang="zh-CN" sz="3400" dirty="0">
                            <a:latin typeface="Cambria Math" panose="02040503050406030204" pitchFamily="18" charset="0"/>
                          </a:rPr>
                          <m:t>V</m:t>
                        </m:r>
                      </m:e>
                      <m:sup>
                        <m:r>
                          <a:rPr lang="zh-CN" altLang="en-US" sz="3400" dirty="0">
                            <a:latin typeface="Cambria Math" panose="02040503050406030204" pitchFamily="18" charset="0"/>
                          </a:rPr>
                          <m:t>𝜔</m:t>
                        </m:r>
                      </m:sup>
                    </m:sSup>
                    <m:r>
                      <a:rPr lang="zh-CN" altLang="en-US" sz="3400" dirty="0" smtClean="0">
                        <a:solidFill>
                          <a:srgbClr val="FF0000"/>
                        </a:solidFill>
                        <a:latin typeface="Cambria Math" panose="02040503050406030204" pitchFamily="18" charset="0"/>
                      </a:rPr>
                      <m:t>⊆</m:t>
                    </m:r>
                    <m:r>
                      <a:rPr lang="en-US" altLang="zh-CN" sz="3400" dirty="0" smtClean="0">
                        <a:solidFill>
                          <a:srgbClr val="FF0000"/>
                        </a:solidFill>
                        <a:latin typeface="Cambria Math" panose="02040503050406030204" pitchFamily="18" charset="0"/>
                      </a:rPr>
                      <m:t>𝐿</m:t>
                    </m:r>
                  </m:oMath>
                </a14:m>
                <a:r>
                  <a:rPr lang="en-US" altLang="zh-CN" sz="3400" dirty="0"/>
                  <a:t> or </a:t>
                </a:r>
                <a14:m>
                  <m:oMath xmlns:m="http://schemas.openxmlformats.org/officeDocument/2006/math">
                    <m:r>
                      <m:rPr>
                        <m:sty m:val="p"/>
                      </m:rPr>
                      <a:rPr lang="en-US" altLang="zh-CN" sz="3400" dirty="0">
                        <a:latin typeface="Cambria Math" panose="02040503050406030204" pitchFamily="18" charset="0"/>
                      </a:rPr>
                      <m:t>U</m:t>
                    </m:r>
                    <m:sSup>
                      <m:sSupPr>
                        <m:ctrlPr>
                          <a:rPr lang="en-US" altLang="zh-CN" sz="3400" i="1" dirty="0">
                            <a:latin typeface="Cambria Math" panose="02040503050406030204" pitchFamily="18" charset="0"/>
                          </a:rPr>
                        </m:ctrlPr>
                      </m:sSupPr>
                      <m:e>
                        <m:r>
                          <m:rPr>
                            <m:sty m:val="p"/>
                          </m:rPr>
                          <a:rPr lang="en-US" altLang="zh-CN" sz="3400" dirty="0">
                            <a:latin typeface="Cambria Math" panose="02040503050406030204" pitchFamily="18" charset="0"/>
                          </a:rPr>
                          <m:t>V</m:t>
                        </m:r>
                      </m:e>
                      <m:sup>
                        <m:r>
                          <a:rPr lang="zh-CN" altLang="en-US" sz="3400" dirty="0">
                            <a:latin typeface="Cambria Math" panose="02040503050406030204" pitchFamily="18" charset="0"/>
                          </a:rPr>
                          <m:t>𝜔</m:t>
                        </m:r>
                      </m:sup>
                    </m:sSup>
                    <m:r>
                      <a:rPr lang="zh-CN" altLang="en-US" sz="3400" smtClean="0">
                        <a:solidFill>
                          <a:srgbClr val="FF0000"/>
                        </a:solidFill>
                        <a:latin typeface="Cambria Math" panose="02040503050406030204" pitchFamily="18" charset="0"/>
                      </a:rPr>
                      <m:t>⋂</m:t>
                    </m:r>
                    <m:r>
                      <a:rPr lang="en-US" altLang="zh-CN" sz="3400">
                        <a:solidFill>
                          <a:srgbClr val="FF0000"/>
                        </a:solidFill>
                        <a:latin typeface="Cambria Math" panose="02040503050406030204" pitchFamily="18" charset="0"/>
                      </a:rPr>
                      <m:t>𝐿</m:t>
                    </m:r>
                    <m:r>
                      <a:rPr lang="en-US" altLang="zh-CN" sz="3400">
                        <a:solidFill>
                          <a:srgbClr val="FF0000"/>
                        </a:solidFill>
                        <a:latin typeface="Cambria Math" panose="02040503050406030204" pitchFamily="18" charset="0"/>
                      </a:rPr>
                      <m:t>=∅</m:t>
                    </m:r>
                  </m:oMath>
                </a14:m>
                <a:endParaRPr lang="en-US" altLang="zh-CN" sz="3400" dirty="0"/>
              </a:p>
              <a:p>
                <a:endParaRPr lang="en-US" altLang="zh-CN" dirty="0"/>
              </a:p>
              <a:p>
                <a:pPr marL="0" indent="0">
                  <a:buNone/>
                </a:pPr>
                <a:r>
                  <a:rPr lang="en-US" altLang="zh-CN" sz="4000" dirty="0"/>
                  <a:t>Forms a </a:t>
                </a:r>
                <a:r>
                  <a:rPr lang="en-US" altLang="zh-CN" sz="4000" dirty="0">
                    <a:solidFill>
                      <a:srgbClr val="FF0000"/>
                    </a:solidFill>
                  </a:rPr>
                  <a:t>finite</a:t>
                </a:r>
                <a:r>
                  <a:rPr lang="en-US" altLang="zh-CN" sz="4000" dirty="0"/>
                  <a:t> </a:t>
                </a:r>
                <a:r>
                  <a:rPr lang="en-US" altLang="zh-CN" sz="4000" dirty="0">
                    <a:solidFill>
                      <a:srgbClr val="FF0000"/>
                    </a:solidFill>
                  </a:rPr>
                  <a:t>partition</a:t>
                </a:r>
                <a:r>
                  <a:rPr lang="en-US" altLang="zh-CN" sz="4000" dirty="0"/>
                  <a:t> of </a:t>
                </a:r>
                <a14:m>
                  <m:oMath xmlns:m="http://schemas.openxmlformats.org/officeDocument/2006/math">
                    <m:sSup>
                      <m:sSupPr>
                        <m:ctrlPr>
                          <a:rPr lang="el-GR" altLang="zh-CN" sz="4000" i="1">
                            <a:latin typeface="Cambria Math" panose="02040503050406030204" pitchFamily="18" charset="0"/>
                          </a:rPr>
                        </m:ctrlPr>
                      </m:sSupPr>
                      <m:e>
                        <m:r>
                          <m:rPr>
                            <m:sty m:val="p"/>
                          </m:rPr>
                          <a:rPr lang="el-GR" altLang="zh-CN" sz="4000">
                            <a:latin typeface="Cambria Math" panose="02040503050406030204" pitchFamily="18" charset="0"/>
                          </a:rPr>
                          <m:t>Σ</m:t>
                        </m:r>
                      </m:e>
                      <m:sup>
                        <m:r>
                          <a:rPr lang="zh-CN" altLang="el-GR" sz="4000">
                            <a:latin typeface="Cambria Math" panose="02040503050406030204" pitchFamily="18" charset="0"/>
                          </a:rPr>
                          <m:t>𝜔</m:t>
                        </m:r>
                      </m:sup>
                    </m:sSup>
                  </m:oMath>
                </a14:m>
                <a:r>
                  <a:rPr lang="en-US" altLang="zh-CN" sz="4000" dirty="0"/>
                  <a:t> and thus a way to obtain </a:t>
                </a:r>
                <a:r>
                  <a:rPr lang="en-US" altLang="zh-CN" sz="4000" dirty="0">
                    <a:solidFill>
                      <a:srgbClr val="FF0000"/>
                    </a:solidFill>
                  </a:rPr>
                  <a:t>complement language </a:t>
                </a:r>
                <a:r>
                  <a:rPr lang="en-US" altLang="zh-CN" sz="4000" dirty="0"/>
                  <a:t>of </a:t>
                </a:r>
                <a14:m>
                  <m:oMath xmlns:m="http://schemas.openxmlformats.org/officeDocument/2006/math">
                    <m:r>
                      <a:rPr lang="en-US" altLang="zh-CN" sz="4000" i="1" smtClean="0">
                        <a:latin typeface="Cambria Math" panose="02040503050406030204" pitchFamily="18" charset="0"/>
                      </a:rPr>
                      <m:t>𝐿</m:t>
                    </m:r>
                  </m:oMath>
                </a14:m>
                <a:endParaRPr lang="zh-CN" altLang="en-US" sz="4000" dirty="0"/>
              </a:p>
            </p:txBody>
          </p:sp>
        </mc:Choice>
        <mc:Fallback xmlns="">
          <p:sp>
            <p:nvSpPr>
              <p:cNvPr id="3" name="内容占位符 2">
                <a:extLst>
                  <a:ext uri="{FF2B5EF4-FFF2-40B4-BE49-F238E27FC236}">
                    <a16:creationId xmlns:a16="http://schemas.microsoft.com/office/drawing/2014/main" id="{337D5161-5E6F-44DE-BDCE-D6322B1090B4}"/>
                  </a:ext>
                </a:extLst>
              </p:cNvPr>
              <p:cNvSpPr>
                <a:spLocks noGrp="1" noRot="1" noChangeAspect="1" noMove="1" noResize="1" noEditPoints="1" noAdjustHandles="1" noChangeArrowheads="1" noChangeShapeType="1" noTextEdit="1"/>
              </p:cNvSpPr>
              <p:nvPr>
                <p:ph idx="1"/>
              </p:nvPr>
            </p:nvSpPr>
            <p:spPr>
              <a:xfrm>
                <a:off x="838200" y="1463010"/>
                <a:ext cx="10515600" cy="4802625"/>
              </a:xfrm>
              <a:blipFill>
                <a:blip r:embed="rId3"/>
                <a:stretch>
                  <a:fillRect l="-1217" t="-3680" r="-1449"/>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99772E-B8AE-4737-B7E9-BCD6BF3887C8}"/>
              </a:ext>
            </a:extLst>
          </p:cNvPr>
          <p:cNvGrpSpPr/>
          <p:nvPr/>
        </p:nvGrpSpPr>
        <p:grpSpPr>
          <a:xfrm>
            <a:off x="7788423" y="1718063"/>
            <a:ext cx="4467966" cy="2272312"/>
            <a:chOff x="6895397" y="2051598"/>
            <a:chExt cx="4467966" cy="2272312"/>
          </a:xfrm>
        </p:grpSpPr>
        <mc:AlternateContent xmlns:mc="http://schemas.openxmlformats.org/markup-compatibility/2006" xmlns:a14="http://schemas.microsoft.com/office/drawing/2010/main">
          <mc:Choice Requires="a14">
            <p:graphicFrame>
              <p:nvGraphicFramePr>
                <p:cNvPr id="8" name="图表 7">
                  <a:extLst>
                    <a:ext uri="{FF2B5EF4-FFF2-40B4-BE49-F238E27FC236}">
                      <a16:creationId xmlns:a16="http://schemas.microsoft.com/office/drawing/2014/main" id="{7E962E3C-C1DE-4E60-A72A-93A65A5910F5}"/>
                    </a:ext>
                  </a:extLst>
                </p:cNvPr>
                <p:cNvGraphicFramePr/>
                <p:nvPr>
                  <p:extLst>
                    <p:ext uri="{D42A27DB-BD31-4B8C-83A1-F6EECF244321}">
                      <p14:modId xmlns:p14="http://schemas.microsoft.com/office/powerpoint/2010/main" val="4151406142"/>
                    </p:ext>
                  </p:extLst>
                </p:nvPr>
              </p:nvGraphicFramePr>
              <p:xfrm>
                <a:off x="6895397" y="2051598"/>
                <a:ext cx="4467966" cy="2272312"/>
              </p:xfrm>
              <a:graphic>
                <a:graphicData uri="http://schemas.openxmlformats.org/drawingml/2006/chart">
                  <c:chart xmlns:c="http://schemas.openxmlformats.org/drawingml/2006/chart" xmlns:r="http://schemas.openxmlformats.org/officeDocument/2006/relationships" r:id="rId4"/>
                </a:graphicData>
              </a:graphic>
            </p:graphicFrame>
          </mc:Choice>
          <mc:Fallback xmlns="">
            <p:graphicFrame>
              <p:nvGraphicFramePr>
                <p:cNvPr id="8" name="图表 7">
                  <a:extLst>
                    <a:ext uri="{FF2B5EF4-FFF2-40B4-BE49-F238E27FC236}">
                      <a16:creationId xmlns:a16="http://schemas.microsoft.com/office/drawing/2014/main" id="{7E962E3C-C1DE-4E60-A72A-93A65A5910F5}"/>
                    </a:ext>
                  </a:extLst>
                </p:cNvPr>
                <p:cNvGraphicFramePr/>
                <p:nvPr>
                  <p:extLst>
                    <p:ext uri="{D42A27DB-BD31-4B8C-83A1-F6EECF244321}">
                      <p14:modId xmlns:p14="http://schemas.microsoft.com/office/powerpoint/2010/main" val="4151406142"/>
                    </p:ext>
                  </p:extLst>
                </p:nvPr>
              </p:nvGraphicFramePr>
              <p:xfrm>
                <a:off x="6895397" y="2051598"/>
                <a:ext cx="4467966" cy="2272312"/>
              </p:xfrm>
              <a:graphic>
                <a:graphicData uri="http://schemas.openxmlformats.org/drawingml/2006/chart">
                  <c:chart xmlns:c="http://schemas.openxmlformats.org/drawingml/2006/chart" xmlns:r="http://schemas.openxmlformats.org/officeDocument/2006/relationships" r:id="rId5"/>
                </a:graphicData>
              </a:graphic>
            </p:graphicFrame>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555C9C8-2644-4A37-8D2A-791A4FD35EB7}"/>
                    </a:ext>
                  </a:extLst>
                </p:cNvPr>
                <p:cNvSpPr txBox="1"/>
                <p:nvPr/>
              </p:nvSpPr>
              <p:spPr>
                <a:xfrm>
                  <a:off x="8981541" y="2319416"/>
                  <a:ext cx="470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𝐿</m:t>
                        </m:r>
                      </m:oMath>
                    </m:oMathPara>
                  </a14:m>
                  <a:endParaRPr lang="zh-CN" altLang="en-US" dirty="0"/>
                </a:p>
              </p:txBody>
            </p:sp>
          </mc:Choice>
          <mc:Fallback xmlns="">
            <p:sp>
              <p:nvSpPr>
                <p:cNvPr id="13" name="文本框 12">
                  <a:extLst>
                    <a:ext uri="{FF2B5EF4-FFF2-40B4-BE49-F238E27FC236}">
                      <a16:creationId xmlns:a16="http://schemas.microsoft.com/office/drawing/2014/main" id="{6555C9C8-2644-4A37-8D2A-791A4FD35EB7}"/>
                    </a:ext>
                  </a:extLst>
                </p:cNvPr>
                <p:cNvSpPr txBox="1">
                  <a:spLocks noRot="1" noChangeAspect="1" noMove="1" noResize="1" noEditPoints="1" noAdjustHandles="1" noChangeArrowheads="1" noChangeShapeType="1" noTextEdit="1"/>
                </p:cNvSpPr>
                <p:nvPr/>
              </p:nvSpPr>
              <p:spPr>
                <a:xfrm>
                  <a:off x="8981541" y="2319416"/>
                  <a:ext cx="470889" cy="369332"/>
                </a:xfrm>
                <a:prstGeom prst="rect">
                  <a:avLst/>
                </a:prstGeom>
                <a:blipFill>
                  <a:blip r:embed="rId6"/>
                  <a:stretch>
                    <a:fillRect r="-12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C598327-2973-4F8E-B28C-A0314168755C}"/>
                    </a:ext>
                  </a:extLst>
                </p:cNvPr>
                <p:cNvSpPr txBox="1"/>
                <p:nvPr/>
              </p:nvSpPr>
              <p:spPr>
                <a:xfrm>
                  <a:off x="8014212" y="2813567"/>
                  <a:ext cx="9198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oMath>
                    </m:oMathPara>
                  </a14:m>
                  <a:endParaRPr lang="zh-CN" altLang="en-US" sz="1600" dirty="0"/>
                </a:p>
              </p:txBody>
            </p:sp>
          </mc:Choice>
          <mc:Fallback xmlns="">
            <p:sp>
              <p:nvSpPr>
                <p:cNvPr id="14" name="文本框 13">
                  <a:extLst>
                    <a:ext uri="{FF2B5EF4-FFF2-40B4-BE49-F238E27FC236}">
                      <a16:creationId xmlns:a16="http://schemas.microsoft.com/office/drawing/2014/main" id="{5C598327-2973-4F8E-B28C-A0314168755C}"/>
                    </a:ext>
                  </a:extLst>
                </p:cNvPr>
                <p:cNvSpPr txBox="1">
                  <a:spLocks noRot="1" noChangeAspect="1" noMove="1" noResize="1" noEditPoints="1" noAdjustHandles="1" noChangeArrowheads="1" noChangeShapeType="1" noTextEdit="1"/>
                </p:cNvSpPr>
                <p:nvPr/>
              </p:nvSpPr>
              <p:spPr>
                <a:xfrm>
                  <a:off x="8014212" y="2813567"/>
                  <a:ext cx="919876" cy="3385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592002-2662-4856-A090-424D201A90AF}"/>
                    </a:ext>
                  </a:extLst>
                </p:cNvPr>
                <p:cNvSpPr txBox="1"/>
                <p:nvPr/>
              </p:nvSpPr>
              <p:spPr>
                <a:xfrm>
                  <a:off x="8287985" y="3789271"/>
                  <a:ext cx="1485672" cy="369332"/>
                </a:xfrm>
                <a:prstGeom prst="rect">
                  <a:avLst/>
                </a:prstGeom>
                <a:noFill/>
              </p:spPr>
              <p:txBody>
                <a:bodyPr wrap="square" rtlCol="0">
                  <a:spAutoFit/>
                </a:bodyPr>
                <a:lstStyle/>
                <a:p>
                  <a:r>
                    <a:rPr lang="en-US" altLang="zh-CN" dirty="0">
                      <a:ea typeface="Cambria Math" panose="02040503050406030204" pitchFamily="18" charset="0"/>
                    </a:rPr>
                    <a:t>Universe </a:t>
                  </a:r>
                  <a14:m>
                    <m:oMath xmlns:m="http://schemas.openxmlformats.org/officeDocument/2006/math">
                      <m:sSup>
                        <m:sSupPr>
                          <m:ctrlPr>
                            <a:rPr lang="el-GR"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Σ</m:t>
                          </m:r>
                        </m:e>
                        <m:sup>
                          <m:r>
                            <a:rPr lang="zh-CN" altLang="el-GR" i="1">
                              <a:latin typeface="Cambria Math" panose="02040503050406030204" pitchFamily="18" charset="0"/>
                              <a:ea typeface="Cambria Math" panose="02040503050406030204" pitchFamily="18" charset="0"/>
                            </a:rPr>
                            <m:t>𝜔</m:t>
                          </m:r>
                        </m:sup>
                      </m:sSup>
                    </m:oMath>
                  </a14:m>
                  <a:endParaRPr lang="zh-CN" altLang="en-US" dirty="0"/>
                </a:p>
              </p:txBody>
            </p:sp>
          </mc:Choice>
          <mc:Fallback xmlns="">
            <p:sp>
              <p:nvSpPr>
                <p:cNvPr id="5" name="文本框 4">
                  <a:extLst>
                    <a:ext uri="{FF2B5EF4-FFF2-40B4-BE49-F238E27FC236}">
                      <a16:creationId xmlns:a16="http://schemas.microsoft.com/office/drawing/2014/main" id="{04592002-2662-4856-A090-424D201A90AF}"/>
                    </a:ext>
                  </a:extLst>
                </p:cNvPr>
                <p:cNvSpPr txBox="1">
                  <a:spLocks noRot="1" noChangeAspect="1" noMove="1" noResize="1" noEditPoints="1" noAdjustHandles="1" noChangeArrowheads="1" noChangeShapeType="1" noTextEdit="1"/>
                </p:cNvSpPr>
                <p:nvPr/>
              </p:nvSpPr>
              <p:spPr>
                <a:xfrm>
                  <a:off x="8287985" y="3789271"/>
                  <a:ext cx="1485672" cy="369332"/>
                </a:xfrm>
                <a:prstGeom prst="rect">
                  <a:avLst/>
                </a:prstGeom>
                <a:blipFill>
                  <a:blip r:embed="rId8"/>
                  <a:stretch>
                    <a:fillRect l="-3279" t="-10000" b="-2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78119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lstStyle/>
          <a:p>
            <a:r>
              <a:rPr lang="en-US" altLang="zh-CN" dirty="0">
                <a:solidFill>
                  <a:srgbClr val="FF0000"/>
                </a:solidFill>
              </a:rPr>
              <a:t>Our contributions</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7D5161-5E6F-44DE-BDCE-D6322B1090B4}"/>
                  </a:ext>
                </a:extLst>
              </p:cNvPr>
              <p:cNvSpPr>
                <a:spLocks noGrp="1"/>
              </p:cNvSpPr>
              <p:nvPr>
                <p:ph idx="1"/>
              </p:nvPr>
            </p:nvSpPr>
            <p:spPr/>
            <p:txBody>
              <a:bodyPr/>
              <a:lstStyle/>
              <a:p>
                <a:r>
                  <a:rPr lang="en-US" altLang="zh-CN" dirty="0">
                    <a:solidFill>
                      <a:srgbClr val="FF0000"/>
                    </a:solidFill>
                  </a:rPr>
                  <a:t>Improved</a:t>
                </a:r>
                <a:r>
                  <a:rPr lang="en-US" altLang="zh-CN" dirty="0"/>
                  <a:t> CRs than the ones in </a:t>
                </a:r>
                <a:r>
                  <a:rPr lang="en-US" altLang="zh-CN" sz="2000" dirty="0">
                    <a:solidFill>
                      <a:srgbClr val="FF0000"/>
                    </a:solidFill>
                  </a:rPr>
                  <a:t>[</a:t>
                </a:r>
                <a:r>
                  <a:rPr lang="en-US" altLang="zh-CN" sz="2000" dirty="0" err="1">
                    <a:solidFill>
                      <a:srgbClr val="FF0000"/>
                    </a:solidFill>
                  </a:rPr>
                  <a:t>Sistla</a:t>
                </a:r>
                <a:r>
                  <a:rPr lang="en-US" altLang="zh-CN" sz="2000" dirty="0">
                    <a:solidFill>
                      <a:srgbClr val="FF0000"/>
                    </a:solidFill>
                  </a:rPr>
                  <a:t>, </a:t>
                </a:r>
                <a:r>
                  <a:rPr lang="en-US" altLang="zh-CN" sz="2000" dirty="0" err="1">
                    <a:solidFill>
                      <a:srgbClr val="FF0000"/>
                    </a:solidFill>
                  </a:rPr>
                  <a:t>Vardi</a:t>
                </a:r>
                <a:r>
                  <a:rPr lang="en-US" altLang="zh-CN" sz="2000" dirty="0">
                    <a:solidFill>
                      <a:srgbClr val="FF0000"/>
                    </a:solidFill>
                  </a:rPr>
                  <a:t> &amp; Wolper’87; Thomas’90]</a:t>
                </a:r>
              </a:p>
              <a:p>
                <a:pPr lvl="1"/>
                <a:r>
                  <a:rPr lang="en-US" altLang="zh-CN" dirty="0"/>
                  <a:t>Can be </a:t>
                </a:r>
                <a:r>
                  <a:rPr lang="en-US" altLang="zh-CN" dirty="0">
                    <a:solidFill>
                      <a:srgbClr val="FF0000"/>
                    </a:solidFill>
                  </a:rPr>
                  <a:t>exponentially tighter </a:t>
                </a:r>
                <a:r>
                  <a:rPr lang="en-US" altLang="zh-CN" dirty="0"/>
                  <a:t>over some family of NBAs</a:t>
                </a:r>
              </a:p>
              <a:p>
                <a:pPr lvl="1"/>
                <a:r>
                  <a:rPr lang="en-US" altLang="zh-CN" dirty="0"/>
                  <a:t>Still with the same blow-up of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up>
                    </m:sSup>
                  </m:oMath>
                </a14:m>
                <a:br>
                  <a:rPr lang="en-US" altLang="zh-CN" dirty="0"/>
                </a:br>
                <a:endParaRPr lang="en-US" altLang="zh-CN" dirty="0"/>
              </a:p>
              <a:p>
                <a:r>
                  <a:rPr lang="en-US" altLang="zh-CN" dirty="0">
                    <a:solidFill>
                      <a:srgbClr val="FF0000"/>
                    </a:solidFill>
                  </a:rPr>
                  <a:t>Optimal</a:t>
                </a:r>
                <a:r>
                  <a:rPr lang="en-US" altLang="zh-CN" dirty="0"/>
                  <a:t> CRs for NBAs with complexity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p>
                  </m:oMath>
                </a14:m>
                <a:endParaRPr lang="en-US" altLang="zh-CN" b="0" dirty="0"/>
              </a:p>
              <a:p>
                <a:endParaRPr lang="en-US" altLang="zh-CN" dirty="0"/>
              </a:p>
              <a:p>
                <a:r>
                  <a:rPr lang="en-US" altLang="zh-CN" dirty="0"/>
                  <a:t>Connecting NBAs and families of DFAs (FDFAs) with our CRs</a:t>
                </a:r>
              </a:p>
              <a:p>
                <a:pPr marL="685800" lvl="2">
                  <a:spcBef>
                    <a:spcPts val="1000"/>
                  </a:spcBef>
                </a:pPr>
                <a:r>
                  <a:rPr lang="en-US" altLang="zh-CN" sz="2400" dirty="0"/>
                  <a:t>FDFAs are a new type of omega-automata </a:t>
                </a:r>
                <a:r>
                  <a:rPr lang="en-US" altLang="zh-CN" dirty="0">
                    <a:solidFill>
                      <a:srgbClr val="FF0000"/>
                    </a:solidFill>
                  </a:rPr>
                  <a:t>[</a:t>
                </a:r>
                <a:r>
                  <a:rPr lang="en-US" altLang="zh-CN" dirty="0" err="1">
                    <a:solidFill>
                      <a:srgbClr val="FF0000"/>
                    </a:solidFill>
                  </a:rPr>
                  <a:t>Angluin</a:t>
                </a:r>
                <a:r>
                  <a:rPr lang="en-US" altLang="zh-CN" dirty="0">
                    <a:solidFill>
                      <a:srgbClr val="FF0000"/>
                    </a:solidFill>
                  </a:rPr>
                  <a:t>, </a:t>
                </a:r>
                <a:r>
                  <a:rPr lang="en-US" altLang="zh-CN" dirty="0" err="1">
                    <a:solidFill>
                      <a:srgbClr val="FF0000"/>
                    </a:solidFill>
                  </a:rPr>
                  <a:t>Boker</a:t>
                </a:r>
                <a:r>
                  <a:rPr lang="en-US" altLang="zh-CN" dirty="0">
                    <a:solidFill>
                      <a:srgbClr val="FF0000"/>
                    </a:solidFill>
                  </a:rPr>
                  <a:t> &amp; Fisman’16]</a:t>
                </a:r>
              </a:p>
              <a:p>
                <a:pPr lvl="1"/>
                <a:r>
                  <a:rPr lang="en-US" altLang="zh-CN" dirty="0">
                    <a:solidFill>
                      <a:srgbClr val="FF0000"/>
                    </a:solidFill>
                  </a:rPr>
                  <a:t>First direct </a:t>
                </a:r>
                <a:r>
                  <a:rPr lang="en-US" altLang="zh-CN" dirty="0"/>
                  <a:t>and optimal translation from NBAs to FDFAs</a:t>
                </a:r>
              </a:p>
              <a:p>
                <a:endParaRPr lang="en-US" altLang="zh-CN" dirty="0"/>
              </a:p>
              <a:p>
                <a:pPr lvl="1"/>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337D5161-5E6F-44DE-BDCE-D6322B1090B4}"/>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654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normAutofit fontScale="90000"/>
          </a:bodyPr>
          <a:lstStyle/>
          <a:p>
            <a:r>
              <a:rPr lang="en-US" altLang="zh-CN" dirty="0">
                <a:solidFill>
                  <a:srgbClr val="FF0000"/>
                </a:solidFill>
              </a:rPr>
              <a:t>Classical CRs for NBAs </a:t>
            </a:r>
            <a:r>
              <a:rPr lang="en-US" altLang="zh-CN" sz="2700" dirty="0">
                <a:solidFill>
                  <a:srgbClr val="FF0000"/>
                </a:solidFill>
              </a:rPr>
              <a:t>[</a:t>
            </a:r>
            <a:r>
              <a:rPr lang="en-US" altLang="zh-CN" sz="2700" dirty="0" err="1">
                <a:solidFill>
                  <a:srgbClr val="FF0000"/>
                </a:solidFill>
              </a:rPr>
              <a:t>Sistla</a:t>
            </a:r>
            <a:r>
              <a:rPr lang="en-US" altLang="zh-CN" sz="2700" dirty="0">
                <a:solidFill>
                  <a:srgbClr val="FF0000"/>
                </a:solidFill>
              </a:rPr>
              <a:t>, </a:t>
            </a:r>
            <a:r>
              <a:rPr lang="en-US" altLang="zh-CN" sz="2700" dirty="0" err="1">
                <a:solidFill>
                  <a:srgbClr val="FF0000"/>
                </a:solidFill>
              </a:rPr>
              <a:t>Vardi</a:t>
            </a:r>
            <a:r>
              <a:rPr lang="en-US" altLang="zh-CN" sz="2700" dirty="0">
                <a:solidFill>
                  <a:srgbClr val="FF0000"/>
                </a:solidFill>
              </a:rPr>
              <a:t> &amp; Wolper’87; Thomas’90]</a:t>
            </a:r>
            <a:br>
              <a:rPr lang="en-US" altLang="zh-CN" sz="4400" dirty="0">
                <a:solidFill>
                  <a:srgbClr val="FF0000"/>
                </a:solidFill>
              </a:rPr>
            </a:b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BBA8BFF-9F63-4594-B80E-B19D89A06175}"/>
                  </a:ext>
                </a:extLst>
              </p:cNvPr>
              <p:cNvSpPr txBox="1"/>
              <p:nvPr/>
            </p:nvSpPr>
            <p:spPr>
              <a:xfrm>
                <a:off x="838200" y="1401848"/>
                <a:ext cx="10953885" cy="5202386"/>
              </a:xfrm>
              <a:prstGeom prst="rect">
                <a:avLst/>
              </a:prstGeom>
              <a:noFill/>
            </p:spPr>
            <p:txBody>
              <a:bodyPr wrap="square" rtlCol="0">
                <a:spAutoFit/>
              </a:bodyPr>
              <a:lstStyle/>
              <a:p>
                <a:r>
                  <a:rPr lang="en-US" altLang="zh-CN" sz="2800" dirty="0"/>
                  <a:t>The CR </a:t>
                </a:r>
                <a14:m>
                  <m:oMath xmlns:m="http://schemas.openxmlformats.org/officeDocument/2006/math">
                    <m:r>
                      <a:rPr lang="en-US" altLang="zh-CN" sz="2800">
                        <a:latin typeface="Cambria Math" panose="02040503050406030204" pitchFamily="18" charset="0"/>
                      </a:rPr>
                      <m:t>~</m:t>
                    </m:r>
                  </m:oMath>
                </a14:m>
                <a:r>
                  <a:rPr lang="en-US" altLang="zh-CN" sz="2800" dirty="0"/>
                  <a:t> for a given NBA </a:t>
                </a: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𝐴</m:t>
                    </m:r>
                  </m:oMath>
                </a14:m>
                <a:r>
                  <a:rPr lang="en-US" altLang="zh-CN" sz="2800" dirty="0"/>
                  <a:t>: </a:t>
                </a:r>
                <a14:m>
                  <m:oMath xmlns:m="http://schemas.openxmlformats.org/officeDocument/2006/math">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𝑢</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𝑢</m:t>
                        </m:r>
                      </m:e>
                      <m:sub>
                        <m:r>
                          <a:rPr lang="en-US" altLang="zh-CN" sz="2800" b="0" i="1" smtClean="0">
                            <a:latin typeface="Cambria Math" panose="02040503050406030204" pitchFamily="18" charset="0"/>
                            <a:ea typeface="Cambria Math" panose="02040503050406030204" pitchFamily="18" charset="0"/>
                          </a:rPr>
                          <m:t>2</m:t>
                        </m:r>
                      </m:sub>
                    </m:sSub>
                  </m:oMath>
                </a14:m>
                <a:r>
                  <a:rPr lang="zh-CN" altLang="en-US" sz="2800" dirty="0"/>
                  <a:t> </a:t>
                </a:r>
                <a:r>
                  <a:rPr lang="en-US" altLang="zh-CN" sz="2800" dirty="0"/>
                  <a:t>if and only if </a:t>
                </a:r>
              </a:p>
              <a:p>
                <a:r>
                  <a:rPr lang="en-US" altLang="zh-CN" sz="2800" dirty="0"/>
                  <a:t>for </a:t>
                </a:r>
                <a:r>
                  <a:rPr lang="en-US" altLang="zh-CN" sz="2800" dirty="0">
                    <a:solidFill>
                      <a:srgbClr val="FF0000"/>
                    </a:solidFill>
                  </a:rPr>
                  <a:t>every</a:t>
                </a:r>
                <a:r>
                  <a:rPr lang="en-US" altLang="zh-CN" sz="2800" dirty="0"/>
                  <a:t> two states </a:t>
                </a:r>
                <a14:m>
                  <m:oMath xmlns:m="http://schemas.openxmlformats.org/officeDocument/2006/math">
                    <m:r>
                      <a:rPr lang="en-US" altLang="zh-CN" sz="2800" b="0" i="1" smtClean="0">
                        <a:latin typeface="Cambria Math" panose="02040503050406030204" pitchFamily="18" charset="0"/>
                      </a:rPr>
                      <m:t>𝑞</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𝑟</m:t>
                    </m:r>
                  </m:oMath>
                </a14:m>
                <a:r>
                  <a:rPr lang="en-US" altLang="zh-CN" sz="2800" dirty="0"/>
                  <a:t> </a:t>
                </a:r>
              </a:p>
              <a:p>
                <a:pPr marL="285750" indent="-285750">
                  <a:buFont typeface="Arial" panose="020B0604020202020204" pitchFamily="34" charset="0"/>
                  <a:buChar char="•"/>
                </a:pPr>
                <a14:m>
                  <m:oMath xmlns:m="http://schemas.openxmlformats.org/officeDocument/2006/math">
                    <m:r>
                      <a:rPr lang="en-US" altLang="zh-CN" sz="2400" i="1">
                        <a:latin typeface="Cambria Math" panose="02040503050406030204" pitchFamily="18" charset="0"/>
                      </a:rPr>
                      <m:t>𝑞</m:t>
                    </m:r>
                    <m:groupChr>
                      <m:groupChrPr>
                        <m:chr m:val="→"/>
                        <m:vertJc m:val="bot"/>
                        <m:ctrlPr>
                          <a:rPr lang="en-US" altLang="zh-CN" sz="2400" i="1" smtClean="0">
                            <a:latin typeface="Cambria Math" panose="02040503050406030204" pitchFamily="18" charset="0"/>
                          </a:rPr>
                        </m:ctrlPr>
                      </m:groupCh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1</m:t>
                            </m:r>
                          </m:sub>
                        </m:sSub>
                      </m:e>
                    </m:groupCh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 </m:t>
                    </m:r>
                    <m:groupChr>
                      <m:groupChrPr>
                        <m:chr m:val="⇔"/>
                        <m:vertJc m:val="bot"/>
                        <m:ctrlPr>
                          <a:rPr lang="en-US" altLang="zh-CN" sz="2400" b="0" i="1" smtClean="0">
                            <a:latin typeface="Cambria Math" panose="02040503050406030204" pitchFamily="18" charset="0"/>
                          </a:rPr>
                        </m:ctrlPr>
                      </m:groupChrPr>
                      <m:e/>
                    </m:groupChr>
                    <m:r>
                      <a:rPr lang="en-US" altLang="zh-CN" sz="2400" i="1">
                        <a:latin typeface="Cambria Math" panose="02040503050406030204" pitchFamily="18" charset="0"/>
                      </a:rPr>
                      <m:t>𝑞</m:t>
                    </m:r>
                    <m:groupChr>
                      <m:groupChrPr>
                        <m:chr m:val="→"/>
                        <m:vertJc m:val="bot"/>
                        <m:ctrlPr>
                          <a:rPr lang="en-US" altLang="zh-CN" sz="2400" i="1">
                            <a:latin typeface="Cambria Math" panose="02040503050406030204" pitchFamily="18" charset="0"/>
                          </a:rPr>
                        </m:ctrlPr>
                      </m:groupCh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sub>
                        </m:sSub>
                      </m:e>
                    </m:groupChr>
                    <m:r>
                      <a:rPr lang="en-US" altLang="zh-CN" sz="2400" i="1">
                        <a:latin typeface="Cambria Math" panose="02040503050406030204" pitchFamily="18" charset="0"/>
                      </a:rPr>
                      <m:t>𝑟</m:t>
                    </m:r>
                  </m:oMath>
                </a14:m>
                <a:endParaRPr lang="en-US" altLang="zh-CN" sz="2400" dirty="0"/>
              </a:p>
              <a:p>
                <a:pPr marL="285750" indent="-285750">
                  <a:buFont typeface="Arial" panose="020B0604020202020204" pitchFamily="34" charset="0"/>
                  <a:buChar char="•"/>
                </a:pPr>
                <a14:m>
                  <m:oMath xmlns:m="http://schemas.openxmlformats.org/officeDocument/2006/math">
                    <m:r>
                      <a:rPr lang="en-US" altLang="zh-CN" sz="2400" i="1">
                        <a:latin typeface="Cambria Math" panose="02040503050406030204" pitchFamily="18" charset="0"/>
                      </a:rPr>
                      <m:t>𝑞</m:t>
                    </m:r>
                    <m:groupChr>
                      <m:groupChrPr>
                        <m:chr m:val="⇒"/>
                        <m:vertJc m:val="bot"/>
                        <m:ctrlPr>
                          <a:rPr lang="en-US" altLang="zh-CN" sz="2400" b="0" i="1" smtClean="0">
                            <a:latin typeface="Cambria Math" panose="02040503050406030204" pitchFamily="18" charset="0"/>
                          </a:rPr>
                        </m:ctrlPr>
                      </m:groupChr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1</m:t>
                            </m:r>
                          </m:sub>
                        </m:sSub>
                      </m:e>
                    </m:groupCh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 </m:t>
                    </m:r>
                    <m:groupChr>
                      <m:groupChrPr>
                        <m:chr m:val="⇔"/>
                        <m:pos m:val="top"/>
                        <m:ctrlPr>
                          <a:rPr lang="en-US" altLang="zh-CN" sz="2400" b="0" i="1" smtClean="0">
                            <a:latin typeface="Cambria Math" panose="02040503050406030204" pitchFamily="18" charset="0"/>
                          </a:rPr>
                        </m:ctrlPr>
                      </m:groupChrPr>
                      <m:e/>
                    </m:groupChr>
                    <m:r>
                      <a:rPr lang="en-US" altLang="zh-CN" sz="2400" i="1">
                        <a:latin typeface="Cambria Math" panose="02040503050406030204" pitchFamily="18" charset="0"/>
                      </a:rPr>
                      <m:t>𝑞</m:t>
                    </m:r>
                    <m:groupChr>
                      <m:groupChrPr>
                        <m:chr m:val="⇒"/>
                        <m:vertJc m:val="bot"/>
                        <m:ctrlPr>
                          <a:rPr lang="en-US" altLang="zh-CN" sz="2400" i="1" smtClean="0">
                            <a:latin typeface="Cambria Math" panose="02040503050406030204" pitchFamily="18" charset="0"/>
                          </a:rPr>
                        </m:ctrlPr>
                      </m:groupCh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2</m:t>
                            </m:r>
                          </m:sub>
                        </m:sSub>
                      </m:e>
                    </m:groupChr>
                    <m:r>
                      <a:rPr lang="en-US" altLang="zh-CN" sz="2400" i="1">
                        <a:latin typeface="Cambria Math" panose="02040503050406030204" pitchFamily="18" charset="0"/>
                      </a:rPr>
                      <m:t>𝑟</m:t>
                    </m:r>
                  </m:oMath>
                </a14:m>
                <a:r>
                  <a:rPr lang="en-US" altLang="zh-CN" sz="2400" dirty="0"/>
                  <a:t> (with visits to </a:t>
                </a:r>
                <a:r>
                  <a:rPr lang="en-US" altLang="zh-CN" sz="2400" dirty="0">
                    <a:solidFill>
                      <a:srgbClr val="FF0000"/>
                    </a:solidFill>
                  </a:rPr>
                  <a:t>accepting</a:t>
                </a:r>
                <a:r>
                  <a:rPr lang="en-US" altLang="zh-CN" sz="2400" dirty="0"/>
                  <a:t> states of </a:t>
                </a:r>
                <a14:m>
                  <m:oMath xmlns:m="http://schemas.openxmlformats.org/officeDocument/2006/math">
                    <m:r>
                      <a:rPr lang="en-US" altLang="zh-CN" sz="2400" i="1">
                        <a:latin typeface="Cambria Math" panose="02040503050406030204" pitchFamily="18" charset="0"/>
                        <a:ea typeface="Cambria Math" panose="02040503050406030204" pitchFamily="18" charset="0"/>
                      </a:rPr>
                      <m:t>𝐴</m:t>
                    </m:r>
                  </m:oMath>
                </a14:m>
                <a:r>
                  <a:rPr lang="en-US" altLang="zh-CN" sz="2400" dirty="0"/>
                  <a:t>)</a:t>
                </a:r>
              </a:p>
              <a:p>
                <a:pPr marL="285750" indent="-285750">
                  <a:buFont typeface="Arial" panose="020B0604020202020204" pitchFamily="34" charset="0"/>
                  <a:buChar char="•"/>
                </a:pPr>
                <a:endParaRPr lang="en-US" altLang="zh-CN" sz="2400" dirty="0"/>
              </a:p>
              <a:p>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 forms a finite partition </a:t>
                </a:r>
                <a14:m>
                  <m:oMath xmlns:m="http://schemas.openxmlformats.org/officeDocument/2006/math">
                    <m:r>
                      <a:rPr lang="en-US" altLang="zh-CN" sz="2800" i="1" dirty="0" smtClean="0">
                        <a:latin typeface="Cambria Math" panose="02040503050406030204" pitchFamily="18" charset="0"/>
                      </a:rPr>
                      <m:t>𝑃</m:t>
                    </m:r>
                  </m:oMath>
                </a14:m>
                <a:r>
                  <a:rPr lang="en-US" altLang="zh-CN" sz="2800" dirty="0"/>
                  <a:t> of </a:t>
                </a:r>
                <a14:m>
                  <m:oMath xmlns:m="http://schemas.openxmlformats.org/officeDocument/2006/math">
                    <m:sSup>
                      <m:sSupPr>
                        <m:ctrlPr>
                          <a:rPr lang="en-US" altLang="zh-CN" sz="2800" i="1" smtClean="0">
                            <a:latin typeface="Cambria Math" panose="02040503050406030204" pitchFamily="18" charset="0"/>
                          </a:rPr>
                        </m:ctrlPr>
                      </m:sSupPr>
                      <m:e>
                        <m:r>
                          <m:rPr>
                            <m:sty m:val="p"/>
                          </m:rPr>
                          <a:rPr lang="el-GR" altLang="zh-CN" sz="2800" i="1" smtClean="0">
                            <a:latin typeface="Cambria Math" panose="02040503050406030204" pitchFamily="18" charset="0"/>
                            <a:ea typeface="Cambria Math" panose="02040503050406030204" pitchFamily="18" charset="0"/>
                          </a:rPr>
                          <m:t>Σ</m:t>
                        </m:r>
                      </m:e>
                      <m:sup>
                        <m:r>
                          <a:rPr lang="en-US" altLang="zh-CN" sz="2800" b="0" i="1" smtClean="0">
                            <a:latin typeface="Cambria Math" panose="02040503050406030204" pitchFamily="18" charset="0"/>
                          </a:rPr>
                          <m:t>+</m:t>
                        </m:r>
                      </m:sup>
                    </m:sSup>
                  </m:oMath>
                </a14:m>
                <a:r>
                  <a:rPr lang="en-US" altLang="zh-CN" sz="2800" dirty="0"/>
                  <a:t> and gives </a:t>
                </a:r>
                <a:r>
                  <a:rPr lang="en-US" altLang="zh-CN" sz="2800" dirty="0">
                    <a:solidFill>
                      <a:srgbClr val="FF0000"/>
                    </a:solidFill>
                  </a:rPr>
                  <a:t>saturation lemma</a:t>
                </a:r>
              </a:p>
              <a:p>
                <a:pPr marL="285750" indent="-285750">
                  <a:buFont typeface="Arial" panose="020B0604020202020204" pitchFamily="34" charset="0"/>
                  <a:buChar char="•"/>
                </a:pPr>
                <a:r>
                  <a:rPr lang="en-US" altLang="zh-CN" sz="2400" b="1" dirty="0">
                    <a:solidFill>
                      <a:srgbClr val="FF0000"/>
                    </a:solidFill>
                  </a:rPr>
                  <a:t>Coverage</a:t>
                </a:r>
                <a:r>
                  <a:rPr lang="en-US" altLang="zh-CN" sz="2400" dirty="0"/>
                  <a:t> of </a:t>
                </a:r>
                <a14:m>
                  <m:oMath xmlns:m="http://schemas.openxmlformats.org/officeDocument/2006/math">
                    <m:sSup>
                      <m:sSupPr>
                        <m:ctrlPr>
                          <a:rPr lang="el-GR" altLang="zh-CN" sz="2400" i="1" smtClean="0">
                            <a:latin typeface="Cambria Math" panose="02040503050406030204" pitchFamily="18" charset="0"/>
                            <a:ea typeface="Cambria Math" panose="02040503050406030204" pitchFamily="18" charset="0"/>
                          </a:rPr>
                        </m:ctrlPr>
                      </m:sSupPr>
                      <m:e>
                        <m:r>
                          <m:rPr>
                            <m:sty m:val="p"/>
                          </m:rPr>
                          <a:rPr lang="el-GR" altLang="zh-CN" sz="2400" i="1">
                            <a:latin typeface="Cambria Math" panose="02040503050406030204" pitchFamily="18" charset="0"/>
                            <a:ea typeface="Cambria Math" panose="02040503050406030204" pitchFamily="18" charset="0"/>
                          </a:rPr>
                          <m:t>Σ</m:t>
                        </m:r>
                      </m:e>
                      <m:sup>
                        <m:r>
                          <a:rPr lang="zh-CN" altLang="el-GR" sz="2400" i="1">
                            <a:latin typeface="Cambria Math" panose="02040503050406030204" pitchFamily="18" charset="0"/>
                            <a:ea typeface="Cambria Math" panose="02040503050406030204" pitchFamily="18" charset="0"/>
                          </a:rPr>
                          <m:t>𝜔</m:t>
                        </m:r>
                      </m:sup>
                    </m:sSup>
                    <m:r>
                      <a:rPr lang="zh-CN" altLang="el-GR" sz="2400" i="1">
                        <a:latin typeface="Cambria Math" panose="02040503050406030204" pitchFamily="18" charset="0"/>
                        <a:ea typeface="Cambria Math" panose="02040503050406030204" pitchFamily="18" charset="0"/>
                      </a:rPr>
                      <m:t> </m:t>
                    </m:r>
                  </m:oMath>
                </a14:m>
                <a:r>
                  <a:rPr lang="en-US" altLang="zh-CN" sz="2400" dirty="0"/>
                  <a:t>:</a:t>
                </a:r>
              </a:p>
              <a:p>
                <a:pPr marL="742950" lvl="1" indent="-285750">
                  <a:buFont typeface="Arial" panose="020B0604020202020204" pitchFamily="34" charset="0"/>
                  <a:buChar char="•"/>
                </a:pPr>
                <a:r>
                  <a:rPr lang="en-US" altLang="zh-CN" sz="2400" dirty="0"/>
                  <a:t>all blocks </a:t>
                </a:r>
                <a14:m>
                  <m:oMath xmlns:m="http://schemas.openxmlformats.org/officeDocument/2006/math">
                    <m:r>
                      <m:rPr>
                        <m:sty m:val="p"/>
                      </m:rPr>
                      <a:rPr lang="en-US" altLang="zh-CN" sz="2400" dirty="0">
                        <a:latin typeface="Cambria Math" panose="02040503050406030204" pitchFamily="18" charset="0"/>
                      </a:rPr>
                      <m:t>U</m:t>
                    </m:r>
                    <m:sSup>
                      <m:sSupPr>
                        <m:ctrlPr>
                          <a:rPr lang="en-US" altLang="zh-CN" sz="2400" i="1" dirty="0" smtClean="0">
                            <a:latin typeface="Cambria Math" panose="02040503050406030204" pitchFamily="18" charset="0"/>
                          </a:rPr>
                        </m:ctrlPr>
                      </m:sSupPr>
                      <m:e>
                        <m:r>
                          <m:rPr>
                            <m:sty m:val="p"/>
                          </m:rPr>
                          <a:rPr lang="en-US" altLang="zh-CN" sz="2400" dirty="0">
                            <a:latin typeface="Cambria Math" panose="02040503050406030204" pitchFamily="18" charset="0"/>
                          </a:rPr>
                          <m:t>V</m:t>
                        </m:r>
                      </m:e>
                      <m:sup>
                        <m:r>
                          <a:rPr lang="zh-CN" altLang="en-US" sz="2400" i="1" dirty="0" smtClean="0">
                            <a:latin typeface="Cambria Math" panose="02040503050406030204" pitchFamily="18" charset="0"/>
                          </a:rPr>
                          <m:t>𝜔</m:t>
                        </m:r>
                      </m:sup>
                    </m:sSup>
                  </m:oMath>
                </a14:m>
                <a:r>
                  <a:rPr lang="en-US" altLang="zh-CN" sz="2400" dirty="0"/>
                  <a:t> with </a:t>
                </a:r>
                <a14:m>
                  <m:oMath xmlns:m="http://schemas.openxmlformats.org/officeDocument/2006/math">
                    <m:r>
                      <m:rPr>
                        <m:sty m:val="p"/>
                      </m:rPr>
                      <a:rPr lang="en-US" altLang="zh-CN" sz="2400" b="0" i="0" dirty="0" smtClean="0">
                        <a:latin typeface="Cambria Math" panose="02040503050406030204" pitchFamily="18" charset="0"/>
                      </a:rPr>
                      <m:t>U</m:t>
                    </m:r>
                    <m:r>
                      <a:rPr lang="en-US" altLang="zh-CN" sz="2400" b="0" i="0" dirty="0" smtClean="0">
                        <a:latin typeface="Cambria Math" panose="02040503050406030204" pitchFamily="18" charset="0"/>
                      </a:rPr>
                      <m:t>, </m:t>
                    </m:r>
                    <m:r>
                      <m:rPr>
                        <m:sty m:val="p"/>
                      </m:rPr>
                      <a:rPr lang="en-US" altLang="zh-CN" sz="2400" b="0" i="0" dirty="0" smtClean="0">
                        <a:latin typeface="Cambria Math" panose="02040503050406030204" pitchFamily="18" charset="0"/>
                      </a:rPr>
                      <m:t>V</m:t>
                    </m:r>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m:t>
                    </m:r>
                    <m:r>
                      <a:rPr lang="en-US" altLang="zh-CN" sz="2400" i="1" dirty="0" smtClean="0">
                        <a:latin typeface="Cambria Math" panose="02040503050406030204" pitchFamily="18" charset="0"/>
                      </a:rPr>
                      <m:t>𝑃</m:t>
                    </m:r>
                  </m:oMath>
                </a14:m>
                <a:r>
                  <a:rPr lang="en-US" altLang="zh-CN" sz="2400" dirty="0"/>
                  <a:t> </a:t>
                </a:r>
                <a:r>
                  <a:rPr lang="en-US" altLang="zh-CN" sz="2400" dirty="0">
                    <a:solidFill>
                      <a:srgbClr val="FF0000"/>
                    </a:solidFill>
                  </a:rPr>
                  <a:t>covers</a:t>
                </a:r>
                <a:r>
                  <a:rPr lang="en-US" altLang="zh-CN" sz="2400" dirty="0"/>
                  <a:t> the universe </a:t>
                </a:r>
                <a14:m>
                  <m:oMath xmlns:m="http://schemas.openxmlformats.org/officeDocument/2006/math">
                    <m:sSup>
                      <m:sSupPr>
                        <m:ctrlPr>
                          <a:rPr lang="el-GR" altLang="zh-CN" sz="2400" i="1">
                            <a:latin typeface="Cambria Math" panose="02040503050406030204" pitchFamily="18" charset="0"/>
                            <a:ea typeface="Cambria Math" panose="02040503050406030204" pitchFamily="18" charset="0"/>
                          </a:rPr>
                        </m:ctrlPr>
                      </m:sSupPr>
                      <m:e>
                        <m:r>
                          <m:rPr>
                            <m:sty m:val="p"/>
                          </m:rPr>
                          <a:rPr lang="el-GR" altLang="zh-CN" sz="2400" i="1">
                            <a:latin typeface="Cambria Math" panose="02040503050406030204" pitchFamily="18" charset="0"/>
                            <a:ea typeface="Cambria Math" panose="02040503050406030204" pitchFamily="18" charset="0"/>
                          </a:rPr>
                          <m:t>Σ</m:t>
                        </m:r>
                      </m:e>
                      <m:sup>
                        <m:r>
                          <a:rPr lang="zh-CN" altLang="el-GR" sz="2400" i="1">
                            <a:latin typeface="Cambria Math" panose="02040503050406030204" pitchFamily="18" charset="0"/>
                            <a:ea typeface="Cambria Math" panose="02040503050406030204" pitchFamily="18" charset="0"/>
                          </a:rPr>
                          <m:t>𝜔</m:t>
                        </m:r>
                      </m:sup>
                    </m:sSup>
                  </m:oMath>
                </a14:m>
                <a:r>
                  <a:rPr lang="en-US" altLang="zh-CN" sz="2400" dirty="0"/>
                  <a:t> </a:t>
                </a:r>
              </a:p>
              <a:p>
                <a:pPr marL="285750" indent="-285750">
                  <a:buFont typeface="Arial" panose="020B0604020202020204" pitchFamily="34" charset="0"/>
                  <a:buChar char="•"/>
                </a:pPr>
                <a:r>
                  <a:rPr lang="en-US" altLang="zh-CN" sz="2400" b="1" dirty="0">
                    <a:solidFill>
                      <a:srgbClr val="FF0000"/>
                    </a:solidFill>
                  </a:rPr>
                  <a:t>Saturation</a:t>
                </a:r>
                <a:r>
                  <a:rPr lang="en-US" altLang="zh-CN" sz="2400" dirty="0"/>
                  <a:t> of </a:t>
                </a:r>
                <a14:m>
                  <m:oMath xmlns:m="http://schemas.openxmlformats.org/officeDocument/2006/math">
                    <m:r>
                      <a:rPr lang="en-US" altLang="zh-CN" sz="240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oMath>
                </a14:m>
                <a:r>
                  <a:rPr lang="en-US" altLang="zh-CN" sz="2400" dirty="0"/>
                  <a:t>:</a:t>
                </a:r>
              </a:p>
              <a:p>
                <a:pPr marL="742950" lvl="1" indent="-285750">
                  <a:buFont typeface="Arial" panose="020B0604020202020204" pitchFamily="34" charset="0"/>
                  <a:buChar char="•"/>
                </a:pPr>
                <a:r>
                  <a:rPr lang="en-US" altLang="zh-CN" sz="2400" dirty="0"/>
                  <a:t>every two </a:t>
                </a:r>
                <a14:m>
                  <m:oMath xmlns:m="http://schemas.openxmlformats.org/officeDocument/2006/math">
                    <m:r>
                      <m:rPr>
                        <m:sty m:val="p"/>
                      </m:rPr>
                      <a:rPr lang="en-US" altLang="zh-CN" sz="2400" b="0" i="0" dirty="0" smtClean="0">
                        <a:latin typeface="Cambria Math" panose="02040503050406030204" pitchFamily="18" charset="0"/>
                      </a:rPr>
                      <m:t>U</m:t>
                    </m:r>
                    <m:r>
                      <a:rPr lang="en-US" altLang="zh-CN" sz="2400" b="0" i="0" dirty="0" smtClean="0">
                        <a:latin typeface="Cambria Math" panose="02040503050406030204" pitchFamily="18" charset="0"/>
                      </a:rPr>
                      <m:t>, </m:t>
                    </m:r>
                    <m:r>
                      <m:rPr>
                        <m:sty m:val="p"/>
                      </m:rPr>
                      <a:rPr lang="en-US" altLang="zh-CN" sz="2400" b="0" i="0" dirty="0" smtClean="0">
                        <a:latin typeface="Cambria Math" panose="02040503050406030204" pitchFamily="18" charset="0"/>
                      </a:rPr>
                      <m:t>V</m:t>
                    </m:r>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m:t>
                    </m:r>
                    <m:r>
                      <a:rPr lang="en-US" altLang="zh-CN" sz="2400" i="1" dirty="0" smtClean="0">
                        <a:latin typeface="Cambria Math" panose="02040503050406030204" pitchFamily="18" charset="0"/>
                      </a:rPr>
                      <m:t>𝑃</m:t>
                    </m:r>
                  </m:oMath>
                </a14:m>
                <a:r>
                  <a:rPr lang="en-US" altLang="zh-CN" sz="2400" dirty="0"/>
                  <a:t>, </a:t>
                </a:r>
                <a14:m>
                  <m:oMath xmlns:m="http://schemas.openxmlformats.org/officeDocument/2006/math">
                    <m:r>
                      <m:rPr>
                        <m:sty m:val="p"/>
                      </m:rPr>
                      <a:rPr lang="en-US" altLang="zh-CN" sz="2400" dirty="0">
                        <a:latin typeface="Cambria Math" panose="02040503050406030204" pitchFamily="18" charset="0"/>
                      </a:rPr>
                      <m:t>U</m:t>
                    </m:r>
                    <m:sSup>
                      <m:sSupPr>
                        <m:ctrlPr>
                          <a:rPr lang="en-US" altLang="zh-CN" sz="2400" i="1" dirty="0">
                            <a:latin typeface="Cambria Math" panose="02040503050406030204" pitchFamily="18" charset="0"/>
                          </a:rPr>
                        </m:ctrlPr>
                      </m:sSupPr>
                      <m:e>
                        <m:r>
                          <m:rPr>
                            <m:sty m:val="p"/>
                          </m:rPr>
                          <a:rPr lang="en-US" altLang="zh-CN" sz="2400" dirty="0">
                            <a:latin typeface="Cambria Math" panose="02040503050406030204" pitchFamily="18" charset="0"/>
                          </a:rPr>
                          <m:t>V</m:t>
                        </m:r>
                      </m:e>
                      <m:sup>
                        <m:r>
                          <a:rPr lang="zh-CN" altLang="en-US" sz="2400" i="1" dirty="0">
                            <a:latin typeface="Cambria Math" panose="02040503050406030204" pitchFamily="18" charset="0"/>
                          </a:rPr>
                          <m:t>𝜔</m:t>
                        </m:r>
                      </m:sup>
                    </m:sSup>
                    <m:r>
                      <a:rPr lang="zh-CN" altLang="en-US" sz="2400" i="1" dirty="0" smtClean="0">
                        <a:solidFill>
                          <a:srgbClr val="FF0000"/>
                        </a:solidFill>
                        <a:latin typeface="Cambria Math" panose="02040503050406030204" pitchFamily="18" charset="0"/>
                      </a:rPr>
                      <m:t>⊆</m:t>
                    </m:r>
                    <m:r>
                      <a:rPr lang="en-US" altLang="zh-CN" sz="2400" b="0" i="1" dirty="0" smtClean="0">
                        <a:solidFill>
                          <a:srgbClr val="FF0000"/>
                        </a:solidFill>
                        <a:latin typeface="Cambria Math" panose="02040503050406030204" pitchFamily="18" charset="0"/>
                      </a:rPr>
                      <m:t>𝐿</m:t>
                    </m:r>
                    <m:r>
                      <a:rPr lang="en-US" altLang="zh-CN" sz="2400" b="0" i="1" dirty="0" smtClean="0">
                        <a:solidFill>
                          <a:srgbClr val="FF0000"/>
                        </a:solidFill>
                        <a:latin typeface="Cambria Math" panose="02040503050406030204" pitchFamily="18" charset="0"/>
                      </a:rPr>
                      <m:t>(</m:t>
                    </m:r>
                    <m:r>
                      <a:rPr lang="en-US" altLang="zh-CN" sz="2400" b="0" i="1" dirty="0" smtClean="0">
                        <a:solidFill>
                          <a:srgbClr val="FF0000"/>
                        </a:solidFill>
                        <a:latin typeface="Cambria Math" panose="02040503050406030204" pitchFamily="18" charset="0"/>
                      </a:rPr>
                      <m:t>𝐴</m:t>
                    </m:r>
                    <m:r>
                      <a:rPr lang="en-US" altLang="zh-CN" sz="2400" b="0" i="1" dirty="0" smtClean="0">
                        <a:solidFill>
                          <a:srgbClr val="FF0000"/>
                        </a:solidFill>
                        <a:latin typeface="Cambria Math" panose="02040503050406030204" pitchFamily="18" charset="0"/>
                      </a:rPr>
                      <m:t>)</m:t>
                    </m:r>
                  </m:oMath>
                </a14:m>
                <a:r>
                  <a:rPr lang="en-US" altLang="zh-CN" sz="2400" dirty="0"/>
                  <a:t> or </a:t>
                </a:r>
                <a14:m>
                  <m:oMath xmlns:m="http://schemas.openxmlformats.org/officeDocument/2006/math">
                    <m:r>
                      <m:rPr>
                        <m:sty m:val="p"/>
                      </m:rPr>
                      <a:rPr lang="en-US" altLang="zh-CN" sz="2400" dirty="0">
                        <a:latin typeface="Cambria Math" panose="02040503050406030204" pitchFamily="18" charset="0"/>
                      </a:rPr>
                      <m:t>U</m:t>
                    </m:r>
                    <m:sSup>
                      <m:sSupPr>
                        <m:ctrlPr>
                          <a:rPr lang="en-US" altLang="zh-CN" sz="2400" i="1" dirty="0">
                            <a:latin typeface="Cambria Math" panose="02040503050406030204" pitchFamily="18" charset="0"/>
                          </a:rPr>
                        </m:ctrlPr>
                      </m:sSupPr>
                      <m:e>
                        <m:r>
                          <m:rPr>
                            <m:sty m:val="p"/>
                          </m:rPr>
                          <a:rPr lang="en-US" altLang="zh-CN" sz="2400" dirty="0">
                            <a:latin typeface="Cambria Math" panose="02040503050406030204" pitchFamily="18" charset="0"/>
                          </a:rPr>
                          <m:t>V</m:t>
                        </m:r>
                      </m:e>
                      <m:sup>
                        <m:r>
                          <a:rPr lang="zh-CN" altLang="en-US" sz="2400" i="1" dirty="0">
                            <a:latin typeface="Cambria Math" panose="02040503050406030204" pitchFamily="18" charset="0"/>
                          </a:rPr>
                          <m:t>𝜔</m:t>
                        </m:r>
                      </m:sup>
                    </m:sSup>
                    <m:r>
                      <a:rPr lang="zh-CN" altLang="en-US" sz="240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𝐿</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𝐴</m:t>
                    </m:r>
                    <m:r>
                      <a:rPr lang="en-US" altLang="zh-CN" sz="2400" b="0" i="1" smtClean="0">
                        <a:solidFill>
                          <a:srgbClr val="FF0000"/>
                        </a:solidFill>
                        <a:latin typeface="Cambria Math" panose="02040503050406030204" pitchFamily="18" charset="0"/>
                      </a:rPr>
                      <m:t>)=∅</m:t>
                    </m:r>
                  </m:oMath>
                </a14:m>
                <a:endParaRPr lang="en-US" altLang="zh-CN" sz="2400" dirty="0"/>
              </a:p>
              <a:p>
                <a:pPr lvl="1"/>
                <a:endParaRPr lang="en-US" altLang="zh-CN" sz="2400" dirty="0"/>
              </a:p>
              <a:p>
                <a:r>
                  <a:rPr lang="en-US" altLang="zh-CN" sz="2800" dirty="0"/>
                  <a:t>The number of equivalence classes of </a:t>
                </a:r>
                <a14:m>
                  <m:oMath xmlns:m="http://schemas.openxmlformats.org/officeDocument/2006/math">
                    <m:r>
                      <a:rPr lang="en-US" altLang="zh-CN" sz="2800" smtClean="0">
                        <a:latin typeface="Cambria Math" panose="02040503050406030204" pitchFamily="18" charset="0"/>
                      </a:rPr>
                      <m:t>~</m:t>
                    </m:r>
                  </m:oMath>
                </a14:m>
                <a:r>
                  <a:rPr lang="en-US" altLang="zh-CN" sz="2800" dirty="0"/>
                  <a:t>: </a:t>
                </a:r>
                <a14:m>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a:solidFill>
                              <a:srgbClr val="FF0000"/>
                            </a:solidFill>
                            <a:latin typeface="Cambria Math" panose="02040503050406030204" pitchFamily="18" charset="0"/>
                          </a:rPr>
                          <m:t>3</m:t>
                        </m:r>
                      </m:e>
                      <m:sup>
                        <m:r>
                          <a:rPr lang="en-US" altLang="zh-CN" sz="2800">
                            <a:solidFill>
                              <a:srgbClr val="FF0000"/>
                            </a:solidFill>
                            <a:latin typeface="Cambria Math" panose="02040503050406030204" pitchFamily="18" charset="0"/>
                          </a:rPr>
                          <m:t>𝑂</m:t>
                        </m:r>
                        <m:r>
                          <a:rPr lang="en-US" altLang="zh-CN" sz="2800">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a:solidFill>
                                  <a:srgbClr val="FF0000"/>
                                </a:solidFill>
                                <a:latin typeface="Cambria Math" panose="02040503050406030204" pitchFamily="18" charset="0"/>
                              </a:rPr>
                              <m:t>𝑛</m:t>
                            </m:r>
                          </m:e>
                          <m:sup>
                            <m:r>
                              <a:rPr lang="en-US" altLang="zh-CN" sz="2800">
                                <a:solidFill>
                                  <a:srgbClr val="FF0000"/>
                                </a:solidFill>
                                <a:latin typeface="Cambria Math" panose="02040503050406030204" pitchFamily="18" charset="0"/>
                              </a:rPr>
                              <m:t>2</m:t>
                            </m:r>
                          </m:sup>
                        </m:sSup>
                        <m:r>
                          <a:rPr lang="en-US" altLang="zh-CN" sz="2800">
                            <a:solidFill>
                              <a:srgbClr val="FF0000"/>
                            </a:solidFill>
                            <a:latin typeface="Cambria Math" panose="02040503050406030204" pitchFamily="18" charset="0"/>
                          </a:rPr>
                          <m:t>)</m:t>
                        </m:r>
                      </m:sup>
                    </m:sSup>
                  </m:oMath>
                </a14:m>
                <a:endParaRPr lang="en-US" altLang="zh-CN" sz="2400" dirty="0"/>
              </a:p>
            </p:txBody>
          </p:sp>
        </mc:Choice>
        <mc:Fallback xmlns="">
          <p:sp>
            <p:nvSpPr>
              <p:cNvPr id="3" name="文本框 2">
                <a:extLst>
                  <a:ext uri="{FF2B5EF4-FFF2-40B4-BE49-F238E27FC236}">
                    <a16:creationId xmlns:a16="http://schemas.microsoft.com/office/drawing/2014/main" id="{DBBA8BFF-9F63-4594-B80E-B19D89A06175}"/>
                  </a:ext>
                </a:extLst>
              </p:cNvPr>
              <p:cNvSpPr txBox="1">
                <a:spLocks noRot="1" noChangeAspect="1" noMove="1" noResize="1" noEditPoints="1" noAdjustHandles="1" noChangeArrowheads="1" noChangeShapeType="1" noTextEdit="1"/>
              </p:cNvSpPr>
              <p:nvPr/>
            </p:nvSpPr>
            <p:spPr>
              <a:xfrm>
                <a:off x="838200" y="1401848"/>
                <a:ext cx="10953885" cy="5202386"/>
              </a:xfrm>
              <a:prstGeom prst="rect">
                <a:avLst/>
              </a:prstGeom>
              <a:blipFill>
                <a:blip r:embed="rId3"/>
                <a:stretch>
                  <a:fillRect l="-1169" t="-1290" b="-2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064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3598E-3ADE-4232-AAFC-8A7651822F4F}"/>
              </a:ext>
            </a:extLst>
          </p:cNvPr>
          <p:cNvSpPr>
            <a:spLocks noGrp="1"/>
          </p:cNvSpPr>
          <p:nvPr>
            <p:ph type="title"/>
          </p:nvPr>
        </p:nvSpPr>
        <p:spPr/>
        <p:txBody>
          <a:bodyPr/>
          <a:lstStyle/>
          <a:p>
            <a:r>
              <a:rPr lang="en-US" altLang="zh-CN" dirty="0">
                <a:solidFill>
                  <a:srgbClr val="FF0000"/>
                </a:solidFill>
              </a:rPr>
              <a:t>Insights</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9FEAD52-EA68-44C7-A7F8-9055BCA9ACA5}"/>
                  </a:ext>
                </a:extLst>
              </p:cNvPr>
              <p:cNvSpPr txBox="1"/>
              <p:nvPr/>
            </p:nvSpPr>
            <p:spPr>
              <a:xfrm>
                <a:off x="777515" y="1517780"/>
                <a:ext cx="10781158" cy="4832092"/>
              </a:xfrm>
              <a:prstGeom prst="rect">
                <a:avLst/>
              </a:prstGeom>
              <a:noFill/>
            </p:spPr>
            <p:txBody>
              <a:bodyPr wrap="square" rtlCol="0">
                <a:spAutoFit/>
              </a:bodyPr>
              <a:lstStyle/>
              <a:p>
                <a:r>
                  <a:rPr lang="en-US" altLang="zh-CN" sz="2800" dirty="0"/>
                  <a:t>Do we really need to consider all pairs ?</a:t>
                </a:r>
              </a:p>
              <a:p>
                <a:pPr marL="285750" indent="-285750">
                  <a:buFont typeface="Arial" panose="020B0604020202020204" pitchFamily="34" charset="0"/>
                  <a:buChar char="•"/>
                </a:pPr>
                <a:r>
                  <a:rPr lang="en-US" altLang="zh-CN" sz="2400" dirty="0"/>
                  <a:t>How about the pairs that are </a:t>
                </a:r>
                <a:r>
                  <a:rPr lang="en-US" altLang="zh-CN" sz="2400" dirty="0">
                    <a:solidFill>
                      <a:srgbClr val="FF0000"/>
                    </a:solidFill>
                  </a:rPr>
                  <a:t>reachable</a:t>
                </a:r>
                <a:r>
                  <a:rPr lang="en-US" altLang="zh-CN" sz="2400" dirty="0"/>
                  <a:t> from the initial state</a:t>
                </a:r>
              </a:p>
              <a:p>
                <a:endParaRPr lang="en-US" altLang="zh-CN" sz="2400" dirty="0"/>
              </a:p>
              <a:p>
                <a:r>
                  <a:rPr lang="en-US" altLang="zh-CN" sz="2800" dirty="0"/>
                  <a:t>Known fact: </a:t>
                </a:r>
                <a:r>
                  <a:rPr lang="en-US" altLang="zh-CN" sz="2800" dirty="0">
                    <a:solidFill>
                      <a:srgbClr val="FF0000"/>
                    </a:solidFill>
                  </a:rPr>
                  <a:t>Ultimately periodic (UP) words </a:t>
                </a:r>
                <a:r>
                  <a:rPr lang="en-US" altLang="zh-CN" sz="2800" dirty="0"/>
                  <a:t>are sufficient to characterize </a:t>
                </a:r>
                <a14:m>
                  <m:oMath xmlns:m="http://schemas.openxmlformats.org/officeDocument/2006/math">
                    <m:r>
                      <a:rPr lang="zh-CN" altLang="en-US" sz="2800" i="1" smtClean="0">
                        <a:latin typeface="Cambria Math" panose="02040503050406030204" pitchFamily="18" charset="0"/>
                      </a:rPr>
                      <m:t>𝜔</m:t>
                    </m:r>
                  </m:oMath>
                </a14:m>
                <a:r>
                  <a:rPr lang="en-US" altLang="zh-CN" sz="2800" dirty="0"/>
                  <a:t>-regular language </a:t>
                </a:r>
                <a:r>
                  <a:rPr lang="en-US" altLang="zh-CN" sz="2400" dirty="0">
                    <a:solidFill>
                      <a:srgbClr val="FF0000"/>
                    </a:solidFill>
                  </a:rPr>
                  <a:t>[Büchi’62] </a:t>
                </a:r>
                <a:endParaRPr lang="en-US" altLang="zh-CN" sz="2800" dirty="0">
                  <a:solidFill>
                    <a:srgbClr val="FF0000"/>
                  </a:solidFill>
                </a:endParaRPr>
              </a:p>
              <a:p>
                <a:pPr marL="342900" indent="-342900">
                  <a:buFont typeface="Arial" panose="020B0604020202020204" pitchFamily="34" charset="0"/>
                  <a:buChar char="•"/>
                </a:pPr>
                <a:r>
                  <a:rPr lang="en-US" altLang="zh-CN" sz="2400" dirty="0"/>
                  <a:t>UP-words: prefix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t> (finite word</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m:rPr>
                            <m:nor/>
                          </m:rPr>
                          <a:rPr lang="en-US" altLang="zh-CN" sz="2400" dirty="0"/>
                          <m:t>)</m:t>
                        </m:r>
                      </m:e>
                      <m:sup>
                        <m:r>
                          <a:rPr lang="zh-CN" altLang="en-US" sz="2400" i="1">
                            <a:latin typeface="Cambria Math" panose="02040503050406030204" pitchFamily="18" charset="0"/>
                          </a:rPr>
                          <m:t>𝜔</m:t>
                        </m:r>
                      </m:sup>
                    </m:sSup>
                  </m:oMath>
                </a14:m>
                <a:r>
                  <a:rPr lang="en-US" altLang="zh-CN" sz="2400" dirty="0"/>
                  <a:t> =  (prefix, periodic finite word)</a:t>
                </a:r>
              </a:p>
              <a:p>
                <a:pPr marL="342900" indent="-342900">
                  <a:buFont typeface="Arial" panose="020B0604020202020204" pitchFamily="34" charset="0"/>
                  <a:buChar char="•"/>
                </a:pPr>
                <a:r>
                  <a:rPr lang="en-US" altLang="zh-CN" sz="2400" b="0" dirty="0"/>
                  <a:t>Example: </a:t>
                </a:r>
                <a14:m>
                  <m:oMath xmlns:m="http://schemas.openxmlformats.org/officeDocument/2006/math">
                    <m:r>
                      <a:rPr lang="en-US" altLang="zh-CN" sz="2400" b="0" i="1" smtClean="0">
                        <a:latin typeface="Cambria Math" panose="02040503050406030204" pitchFamily="18" charset="0"/>
                      </a:rPr>
                      <m:t>𝑎𝑏</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𝑏</m:t>
                        </m:r>
                      </m:e>
                      <m:sup>
                        <m:r>
                          <a:rPr lang="zh-CN" altLang="en-US" sz="2400" i="1">
                            <a:latin typeface="Cambria Math" panose="02040503050406030204" pitchFamily="18" charset="0"/>
                          </a:rPr>
                          <m:t>𝜔</m:t>
                        </m:r>
                      </m:sup>
                    </m:sSup>
                  </m:oMath>
                </a14:m>
                <a:r>
                  <a:rPr lang="en-US" altLang="zh-CN" sz="2400" dirty="0"/>
                  <a:t> </a:t>
                </a:r>
                <a14:m>
                  <m:oMath xmlns:m="http://schemas.openxmlformats.org/officeDocument/2006/math">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𝑎𝑏</m:t>
                        </m:r>
                        <m:r>
                          <a:rPr lang="en-US" altLang="zh-CN" sz="2400" i="1">
                            <a:latin typeface="Cambria Math" panose="02040503050406030204" pitchFamily="18" charset="0"/>
                          </a:rPr>
                          <m:t>,  </m:t>
                        </m:r>
                        <m:r>
                          <a:rPr lang="en-US" altLang="zh-CN" sz="2400" i="1">
                            <a:latin typeface="Cambria Math" panose="02040503050406030204" pitchFamily="18" charset="0"/>
                          </a:rPr>
                          <m:t>𝑏</m:t>
                        </m:r>
                      </m:e>
                    </m:d>
                  </m:oMath>
                </a14:m>
                <a:endParaRPr lang="en-US" altLang="zh-CN" sz="2400" dirty="0"/>
              </a:p>
              <a:p>
                <a:endParaRPr lang="en-US" altLang="zh-CN" sz="2400" dirty="0"/>
              </a:p>
              <a:p>
                <a:r>
                  <a:rPr lang="en-US" altLang="zh-CN" sz="2800" dirty="0"/>
                  <a:t>Do we really need the same classical CR for both prefixes and periodic words?</a:t>
                </a:r>
              </a:p>
              <a:p>
                <a:pPr marL="285750" indent="-285750">
                  <a:buFont typeface="Arial" panose="020B0604020202020204" pitchFamily="34" charset="0"/>
                  <a:buChar char="•"/>
                </a:pPr>
                <a:r>
                  <a:rPr lang="en-US" altLang="zh-CN" sz="2400" dirty="0"/>
                  <a:t>How about </a:t>
                </a:r>
                <a:r>
                  <a:rPr lang="en-US" altLang="zh-CN" sz="2400" dirty="0">
                    <a:solidFill>
                      <a:srgbClr val="FF0000"/>
                    </a:solidFill>
                  </a:rPr>
                  <a:t>different relations </a:t>
                </a:r>
                <a:r>
                  <a:rPr lang="en-US" altLang="zh-CN" sz="2400" dirty="0"/>
                  <a:t>for prefixes and periodic words separately</a:t>
                </a:r>
              </a:p>
              <a:p>
                <a:pPr marL="285750" indent="-285750">
                  <a:buFont typeface="Arial" panose="020B0604020202020204" pitchFamily="34" charset="0"/>
                  <a:buChar char="•"/>
                </a:pPr>
                <a:r>
                  <a:rPr lang="en-US" altLang="zh-CN" sz="2400" dirty="0"/>
                  <a:t>Use </a:t>
                </a:r>
                <a:r>
                  <a:rPr lang="en-US" altLang="zh-CN" sz="2400" dirty="0">
                    <a:solidFill>
                      <a:srgbClr val="FF0000"/>
                    </a:solidFill>
                  </a:rPr>
                  <a:t>right congruences </a:t>
                </a:r>
                <a:r>
                  <a:rPr lang="en-US" altLang="zh-CN" sz="2400" dirty="0"/>
                  <a:t>rather than congruence relations</a:t>
                </a:r>
              </a:p>
            </p:txBody>
          </p:sp>
        </mc:Choice>
        <mc:Fallback>
          <p:sp>
            <p:nvSpPr>
              <p:cNvPr id="3" name="文本框 2">
                <a:extLst>
                  <a:ext uri="{FF2B5EF4-FFF2-40B4-BE49-F238E27FC236}">
                    <a16:creationId xmlns:a16="http://schemas.microsoft.com/office/drawing/2014/main" id="{A9FEAD52-EA68-44C7-A7F8-9055BCA9ACA5}"/>
                  </a:ext>
                </a:extLst>
              </p:cNvPr>
              <p:cNvSpPr txBox="1">
                <a:spLocks noRot="1" noChangeAspect="1" noMove="1" noResize="1" noEditPoints="1" noAdjustHandles="1" noChangeArrowheads="1" noChangeShapeType="1" noTextEdit="1"/>
              </p:cNvSpPr>
              <p:nvPr/>
            </p:nvSpPr>
            <p:spPr>
              <a:xfrm>
                <a:off x="777515" y="1517780"/>
                <a:ext cx="10781158" cy="4832092"/>
              </a:xfrm>
              <a:prstGeom prst="rect">
                <a:avLst/>
              </a:prstGeom>
              <a:blipFill>
                <a:blip r:embed="rId2"/>
                <a:stretch>
                  <a:fillRect l="-1188" t="-1513" b="-20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754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F085-1B61-4648-811B-8D1603677AA1}"/>
              </a:ext>
            </a:extLst>
          </p:cNvPr>
          <p:cNvSpPr>
            <a:spLocks noGrp="1"/>
          </p:cNvSpPr>
          <p:nvPr>
            <p:ph type="title"/>
          </p:nvPr>
        </p:nvSpPr>
        <p:spPr/>
        <p:txBody>
          <a:bodyPr/>
          <a:lstStyle/>
          <a:p>
            <a:r>
              <a:rPr lang="en-US" altLang="zh-CN" dirty="0">
                <a:solidFill>
                  <a:srgbClr val="FF0000"/>
                </a:solidFill>
              </a:rPr>
              <a:t>Improved CRs with Reachability</a:t>
            </a:r>
            <a:endParaRPr lang="zh-CN" altLang="en-US" dirty="0">
              <a:solidFill>
                <a:srgbClr val="FF0000"/>
              </a:solidFill>
            </a:endParaRPr>
          </a:p>
        </p:txBody>
      </p:sp>
      <p:sp>
        <p:nvSpPr>
          <p:cNvPr id="7" name="Rectangle 1">
            <a:extLst>
              <a:ext uri="{FF2B5EF4-FFF2-40B4-BE49-F238E27FC236}">
                <a16:creationId xmlns:a16="http://schemas.microsoft.com/office/drawing/2014/main" id="{9892CA8C-A3E7-4B78-8F8C-9DAB95EF2D07}"/>
              </a:ext>
            </a:extLst>
          </p:cNvPr>
          <p:cNvSpPr>
            <a:spLocks noChangeArrowheads="1"/>
          </p:cNvSpPr>
          <p:nvPr/>
        </p:nvSpPr>
        <p:spPr bwMode="auto">
          <a:xfrm>
            <a:off x="0" y="0"/>
            <a:ext cx="4816475" cy="0"/>
          </a:xfrm>
          <a:prstGeom prst="rect">
            <a:avLst/>
          </a:prstGeom>
          <a:solidFill>
            <a:srgbClr val="DADC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45720" numCol="1" anchor="ctr" anchorCtr="0" compatLnSpc="1">
            <a:prstTxWarp prst="textNoShape">
              <a:avLst/>
            </a:prstTxWarp>
            <a:spAutoFit/>
          </a:bodyPr>
          <a:lstStyle/>
          <a:p>
            <a:endParaRPr lang="zh-CN" altLang="en-US"/>
          </a:p>
        </p:txBody>
      </p:sp>
      <p:grpSp>
        <p:nvGrpSpPr>
          <p:cNvPr id="8" name="组合 7">
            <a:extLst>
              <a:ext uri="{FF2B5EF4-FFF2-40B4-BE49-F238E27FC236}">
                <a16:creationId xmlns:a16="http://schemas.microsoft.com/office/drawing/2014/main" id="{772F68BE-9419-473C-8359-06EA09BBA2C8}"/>
              </a:ext>
            </a:extLst>
          </p:cNvPr>
          <p:cNvGrpSpPr/>
          <p:nvPr/>
        </p:nvGrpSpPr>
        <p:grpSpPr>
          <a:xfrm>
            <a:off x="838200" y="1488613"/>
            <a:ext cx="10552562" cy="5004262"/>
            <a:chOff x="1438900" y="1784626"/>
            <a:chExt cx="8194687" cy="3956696"/>
          </a:xfrm>
        </p:grpSpPr>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B6D394A-7B86-4569-A358-9F808BAF2C1C}"/>
                    </a:ext>
                  </a:extLst>
                </p:cNvPr>
                <p:cNvSpPr/>
                <p:nvPr/>
              </p:nvSpPr>
              <p:spPr>
                <a:xfrm>
                  <a:off x="1438900" y="1784626"/>
                  <a:ext cx="2326532" cy="3956696"/>
                </a:xfrm>
                <a:prstGeom prst="rect">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solidFill>
                        <a:schemeClr val="tx1"/>
                      </a:solidFill>
                    </a:rPr>
                    <a:t>Classical CR</a:t>
                  </a:r>
                </a:p>
                <a:p>
                  <a:pPr algn="ctr"/>
                  <a:r>
                    <a:rPr lang="en-US" altLang="zh-CN" dirty="0">
                      <a:solidFill>
                        <a:srgbClr val="FF0000"/>
                      </a:solidFill>
                    </a:rPr>
                    <a:t>[</a:t>
                  </a:r>
                  <a:r>
                    <a:rPr lang="en-US" altLang="zh-CN" dirty="0" err="1">
                      <a:solidFill>
                        <a:srgbClr val="FF0000"/>
                      </a:solidFill>
                    </a:rPr>
                    <a:t>Sistla</a:t>
                  </a:r>
                  <a:r>
                    <a:rPr lang="en-US" altLang="zh-CN" dirty="0">
                      <a:solidFill>
                        <a:srgbClr val="FF0000"/>
                      </a:solidFill>
                    </a:rPr>
                    <a:t>, </a:t>
                  </a:r>
                  <a:r>
                    <a:rPr lang="en-US" altLang="zh-CN" dirty="0" err="1">
                      <a:solidFill>
                        <a:srgbClr val="FF0000"/>
                      </a:solidFill>
                    </a:rPr>
                    <a:t>Vardi</a:t>
                  </a:r>
                  <a:r>
                    <a:rPr lang="en-US" altLang="zh-CN" dirty="0">
                      <a:solidFill>
                        <a:srgbClr val="FF0000"/>
                      </a:solidFill>
                    </a:rPr>
                    <a:t> &amp; Wolper’87; Thomas’90] </a:t>
                  </a:r>
                </a:p>
                <a:p>
                  <a:pPr algn="ctr"/>
                  <a:endParaRPr lang="en-US" altLang="zh-CN" dirty="0">
                    <a:solidFill>
                      <a:srgbClr val="FF0000"/>
                    </a:solidFill>
                  </a:endParaRPr>
                </a:p>
                <a:p>
                  <a14:m>
                    <m:oMath xmlns:m="http://schemas.openxmlformats.org/officeDocument/2006/math">
                      <m:sSub>
                        <m:sSubPr>
                          <m:ctrlPr>
                            <a:rPr lang="en-US" altLang="zh-CN" sz="1800" i="1" smtClean="0">
                              <a:solidFill>
                                <a:schemeClr val="tx1"/>
                              </a:solidFill>
                              <a:latin typeface="Cambria Math" panose="02040503050406030204" pitchFamily="18" charset="0"/>
                              <a:ea typeface="Cambria Math" panose="02040503050406030204" pitchFamily="18" charset="0"/>
                            </a:rPr>
                          </m:ctrlPr>
                        </m:sSubPr>
                        <m:e>
                          <m:r>
                            <a:rPr lang="en-US" altLang="zh-CN" sz="1800" b="0" i="1" smtClean="0">
                              <a:solidFill>
                                <a:schemeClr val="tx1"/>
                              </a:solidFill>
                              <a:latin typeface="Cambria Math" panose="02040503050406030204" pitchFamily="18" charset="0"/>
                              <a:ea typeface="Cambria Math" panose="02040503050406030204" pitchFamily="18" charset="0"/>
                            </a:rPr>
                            <m:t>𝑢</m:t>
                          </m:r>
                        </m:e>
                        <m:sub>
                          <m:r>
                            <a:rPr lang="en-US" altLang="zh-CN" sz="1800" b="0" i="1" smtClean="0">
                              <a:solidFill>
                                <a:schemeClr val="tx1"/>
                              </a:solidFill>
                              <a:latin typeface="Cambria Math" panose="02040503050406030204" pitchFamily="18" charset="0"/>
                              <a:ea typeface="Cambria Math" panose="02040503050406030204" pitchFamily="18" charset="0"/>
                            </a:rPr>
                            <m:t>1</m:t>
                          </m:r>
                        </m:sub>
                      </m:sSub>
                      <m:r>
                        <a:rPr lang="en-US" altLang="zh-CN" sz="1800" i="1" smtClean="0">
                          <a:solidFill>
                            <a:schemeClr val="tx1"/>
                          </a:solidFill>
                          <a:latin typeface="Cambria Math" panose="02040503050406030204" pitchFamily="18" charset="0"/>
                          <a:ea typeface="Cambria Math" panose="02040503050406030204" pitchFamily="18" charset="0"/>
                        </a:rPr>
                        <m:t>~</m:t>
                      </m:r>
                      <m:sSub>
                        <m:sSubPr>
                          <m:ctrlPr>
                            <a:rPr lang="en-US" altLang="zh-CN" sz="1800" i="1" smtClean="0">
                              <a:solidFill>
                                <a:schemeClr val="tx1"/>
                              </a:solidFill>
                              <a:latin typeface="Cambria Math" panose="02040503050406030204" pitchFamily="18" charset="0"/>
                              <a:ea typeface="Cambria Math" panose="02040503050406030204" pitchFamily="18" charset="0"/>
                            </a:rPr>
                          </m:ctrlPr>
                        </m:sSubPr>
                        <m:e>
                          <m:r>
                            <a:rPr lang="en-US" altLang="zh-CN" sz="1800" b="0" i="1" smtClean="0">
                              <a:solidFill>
                                <a:schemeClr val="tx1"/>
                              </a:solidFill>
                              <a:latin typeface="Cambria Math" panose="02040503050406030204" pitchFamily="18" charset="0"/>
                              <a:ea typeface="Cambria Math" panose="02040503050406030204" pitchFamily="18" charset="0"/>
                            </a:rPr>
                            <m:t>𝑢</m:t>
                          </m:r>
                        </m:e>
                        <m:sub>
                          <m:r>
                            <a:rPr lang="en-US" altLang="zh-CN" sz="1800" b="0" i="1" smtClean="0">
                              <a:solidFill>
                                <a:schemeClr val="tx1"/>
                              </a:solidFill>
                              <a:latin typeface="Cambria Math" panose="02040503050406030204" pitchFamily="18" charset="0"/>
                              <a:ea typeface="Cambria Math" panose="02040503050406030204" pitchFamily="18" charset="0"/>
                            </a:rPr>
                            <m:t>2</m:t>
                          </m:r>
                        </m:sub>
                      </m:sSub>
                    </m:oMath>
                  </a14:m>
                  <a:r>
                    <a:rPr lang="zh-CN" altLang="en-US" sz="1800" dirty="0">
                      <a:solidFill>
                        <a:schemeClr val="tx1"/>
                      </a:solidFill>
                    </a:rPr>
                    <a:t> </a:t>
                  </a:r>
                  <a:r>
                    <a:rPr lang="en-US" altLang="zh-CN" sz="1800" dirty="0">
                      <a:solidFill>
                        <a:schemeClr val="tx1"/>
                      </a:solidFill>
                    </a:rPr>
                    <a:t>iff for every two states </a:t>
                  </a:r>
                  <a14:m>
                    <m:oMath xmlns:m="http://schemas.openxmlformats.org/officeDocument/2006/math">
                      <m:r>
                        <a:rPr lang="en-US" altLang="zh-CN" sz="1800" b="0" i="1" smtClean="0">
                          <a:solidFill>
                            <a:schemeClr val="tx1"/>
                          </a:solidFill>
                          <a:latin typeface="Cambria Math" panose="02040503050406030204" pitchFamily="18" charset="0"/>
                        </a:rPr>
                        <m:t>𝑞</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𝑟</m:t>
                      </m:r>
                    </m:oMath>
                  </a14:m>
                  <a:r>
                    <a:rPr lang="en-US" altLang="zh-CN" sz="1800" dirty="0">
                      <a:solidFill>
                        <a:schemeClr val="tx1"/>
                      </a:solidFill>
                    </a:rPr>
                    <a:t>, </a:t>
                  </a:r>
                </a:p>
                <a:p>
                  <a:pPr marL="285750" indent="-285750">
                    <a:buFont typeface="Arial" panose="020B0604020202020204" pitchFamily="34" charset="0"/>
                    <a:buChar char="•"/>
                  </a:pPr>
                  <a14:m>
                    <m:oMath xmlns:m="http://schemas.openxmlformats.org/officeDocument/2006/math">
                      <m:r>
                        <a:rPr lang="en-US" altLang="zh-CN" sz="1800" i="1">
                          <a:solidFill>
                            <a:schemeClr val="tx1"/>
                          </a:solidFill>
                          <a:latin typeface="Cambria Math" panose="02040503050406030204" pitchFamily="18" charset="0"/>
                        </a:rPr>
                        <m:t>𝑞</m:t>
                      </m:r>
                      <m:groupChr>
                        <m:groupChrPr>
                          <m:chr m:val="→"/>
                          <m:vertJc m:val="bot"/>
                          <m:ctrlPr>
                            <a:rPr lang="en-US" altLang="zh-CN" sz="1800" i="1" smtClean="0">
                              <a:solidFill>
                                <a:schemeClr val="tx1"/>
                              </a:solidFill>
                              <a:latin typeface="Cambria Math" panose="02040503050406030204" pitchFamily="18" charset="0"/>
                            </a:rPr>
                          </m:ctrlPr>
                        </m:groupChrPr>
                        <m:e>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𝑢</m:t>
                              </m:r>
                            </m:e>
                            <m:sub>
                              <m:r>
                                <a:rPr lang="en-US" altLang="zh-CN" sz="1800" b="0" i="1" smtClean="0">
                                  <a:solidFill>
                                    <a:schemeClr val="tx1"/>
                                  </a:solidFill>
                                  <a:latin typeface="Cambria Math" panose="02040503050406030204" pitchFamily="18" charset="0"/>
                                </a:rPr>
                                <m:t>1</m:t>
                              </m:r>
                            </m:sub>
                          </m:sSub>
                        </m:e>
                      </m:groupChr>
                      <m:r>
                        <a:rPr lang="en-US" altLang="zh-CN" sz="1800" b="0" i="1" smtClean="0">
                          <a:solidFill>
                            <a:schemeClr val="tx1"/>
                          </a:solidFill>
                          <a:latin typeface="Cambria Math" panose="02040503050406030204" pitchFamily="18" charset="0"/>
                        </a:rPr>
                        <m:t>𝑟</m:t>
                      </m:r>
                      <m:r>
                        <a:rPr lang="en-US" altLang="zh-CN" sz="1800" b="0" i="1" smtClean="0">
                          <a:solidFill>
                            <a:schemeClr val="tx1"/>
                          </a:solidFill>
                          <a:latin typeface="Cambria Math" panose="02040503050406030204" pitchFamily="18" charset="0"/>
                        </a:rPr>
                        <m:t> </m:t>
                      </m:r>
                      <m:groupChr>
                        <m:groupChrPr>
                          <m:chr m:val="⇔"/>
                          <m:vertJc m:val="bot"/>
                          <m:ctrlPr>
                            <a:rPr lang="en-US" altLang="zh-CN" sz="1800" b="0" i="1" smtClean="0">
                              <a:solidFill>
                                <a:schemeClr val="tx1"/>
                              </a:solidFill>
                              <a:latin typeface="Cambria Math" panose="02040503050406030204" pitchFamily="18" charset="0"/>
                            </a:rPr>
                          </m:ctrlPr>
                        </m:groupChrPr>
                        <m:e/>
                      </m:groupChr>
                      <m:r>
                        <a:rPr lang="en-US" altLang="zh-CN" sz="1800" i="1">
                          <a:solidFill>
                            <a:schemeClr val="tx1"/>
                          </a:solidFill>
                          <a:latin typeface="Cambria Math" panose="02040503050406030204" pitchFamily="18" charset="0"/>
                        </a:rPr>
                        <m:t>𝑞</m:t>
                      </m:r>
                      <m:groupChr>
                        <m:groupChrPr>
                          <m:chr m:val="→"/>
                          <m:vertJc m:val="bot"/>
                          <m:ctrlPr>
                            <a:rPr lang="en-US" altLang="zh-CN" sz="1800" i="1">
                              <a:solidFill>
                                <a:schemeClr val="tx1"/>
                              </a:solidFill>
                              <a:latin typeface="Cambria Math" panose="02040503050406030204" pitchFamily="18" charset="0"/>
                            </a:rPr>
                          </m:ctrlPr>
                        </m:groupChrPr>
                        <m:e>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𝑢</m:t>
                              </m:r>
                            </m:e>
                            <m:sub>
                              <m:r>
                                <a:rPr lang="en-US" altLang="zh-CN" sz="1800" b="0" i="1" smtClean="0">
                                  <a:solidFill>
                                    <a:schemeClr val="tx1"/>
                                  </a:solidFill>
                                  <a:latin typeface="Cambria Math" panose="02040503050406030204" pitchFamily="18" charset="0"/>
                                </a:rPr>
                                <m:t>2</m:t>
                              </m:r>
                            </m:sub>
                          </m:sSub>
                        </m:e>
                      </m:groupChr>
                      <m:r>
                        <a:rPr lang="en-US" altLang="zh-CN" sz="1800" i="1">
                          <a:solidFill>
                            <a:schemeClr val="tx1"/>
                          </a:solidFill>
                          <a:latin typeface="Cambria Math" panose="02040503050406030204" pitchFamily="18" charset="0"/>
                        </a:rPr>
                        <m:t>𝑟</m:t>
                      </m:r>
                    </m:oMath>
                  </a14:m>
                  <a:endParaRPr lang="en-US" altLang="zh-CN" sz="1800" dirty="0">
                    <a:solidFill>
                      <a:schemeClr val="tx1"/>
                    </a:solidFill>
                  </a:endParaRPr>
                </a:p>
                <a:p>
                  <a:pPr marL="285750" indent="-285750">
                    <a:buFont typeface="Arial" panose="020B0604020202020204" pitchFamily="34" charset="0"/>
                    <a:buChar char="•"/>
                  </a:pPr>
                  <a14:m>
                    <m:oMath xmlns:m="http://schemas.openxmlformats.org/officeDocument/2006/math">
                      <m:r>
                        <a:rPr lang="en-US" altLang="zh-CN" sz="1800" i="1">
                          <a:solidFill>
                            <a:schemeClr val="tx1"/>
                          </a:solidFill>
                          <a:latin typeface="Cambria Math" panose="02040503050406030204" pitchFamily="18" charset="0"/>
                        </a:rPr>
                        <m:t>𝑞</m:t>
                      </m:r>
                      <m:groupChr>
                        <m:groupChrPr>
                          <m:chr m:val="⇒"/>
                          <m:vertJc m:val="bot"/>
                          <m:ctrlPr>
                            <a:rPr lang="en-US" altLang="zh-CN" sz="1800" b="0" i="1" smtClean="0">
                              <a:solidFill>
                                <a:schemeClr val="tx1"/>
                              </a:solidFill>
                              <a:latin typeface="Cambria Math" panose="02040503050406030204" pitchFamily="18" charset="0"/>
                            </a:rPr>
                          </m:ctrlPr>
                        </m:groupChrPr>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𝑢</m:t>
                              </m:r>
                            </m:e>
                            <m:sub>
                              <m:r>
                                <a:rPr lang="en-US" altLang="zh-CN" sz="1800" b="0" i="1" smtClean="0">
                                  <a:solidFill>
                                    <a:schemeClr val="tx1"/>
                                  </a:solidFill>
                                  <a:latin typeface="Cambria Math" panose="02040503050406030204" pitchFamily="18" charset="0"/>
                                </a:rPr>
                                <m:t>1</m:t>
                              </m:r>
                            </m:sub>
                          </m:sSub>
                        </m:e>
                      </m:groupChr>
                      <m:r>
                        <a:rPr lang="en-US" altLang="zh-CN" sz="1800" b="0" i="1" smtClean="0">
                          <a:solidFill>
                            <a:schemeClr val="tx1"/>
                          </a:solidFill>
                          <a:latin typeface="Cambria Math" panose="02040503050406030204" pitchFamily="18" charset="0"/>
                        </a:rPr>
                        <m:t>𝑟</m:t>
                      </m:r>
                      <m:r>
                        <a:rPr lang="en-US" altLang="zh-CN" sz="1800" b="0" i="1" smtClean="0">
                          <a:solidFill>
                            <a:schemeClr val="tx1"/>
                          </a:solidFill>
                          <a:latin typeface="Cambria Math" panose="02040503050406030204" pitchFamily="18" charset="0"/>
                        </a:rPr>
                        <m:t> </m:t>
                      </m:r>
                      <m:groupChr>
                        <m:groupChrPr>
                          <m:chr m:val="⇔"/>
                          <m:pos m:val="top"/>
                          <m:ctrlPr>
                            <a:rPr lang="en-US" altLang="zh-CN" sz="1800" b="0" i="1" smtClean="0">
                              <a:solidFill>
                                <a:schemeClr val="tx1"/>
                              </a:solidFill>
                              <a:latin typeface="Cambria Math" panose="02040503050406030204" pitchFamily="18" charset="0"/>
                            </a:rPr>
                          </m:ctrlPr>
                        </m:groupChrPr>
                        <m:e/>
                      </m:groupChr>
                      <m:r>
                        <a:rPr lang="en-US" altLang="zh-CN" sz="1800" i="1">
                          <a:solidFill>
                            <a:schemeClr val="tx1"/>
                          </a:solidFill>
                          <a:latin typeface="Cambria Math" panose="02040503050406030204" pitchFamily="18" charset="0"/>
                        </a:rPr>
                        <m:t>𝑞</m:t>
                      </m:r>
                      <m:groupChr>
                        <m:groupChrPr>
                          <m:chr m:val="⇒"/>
                          <m:vertJc m:val="bot"/>
                          <m:ctrlPr>
                            <a:rPr lang="en-US" altLang="zh-CN" sz="1800" i="1" smtClean="0">
                              <a:solidFill>
                                <a:schemeClr val="tx1"/>
                              </a:solidFill>
                              <a:latin typeface="Cambria Math" panose="02040503050406030204" pitchFamily="18" charset="0"/>
                            </a:rPr>
                          </m:ctrlPr>
                        </m:groupChrPr>
                        <m:e>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𝑢</m:t>
                              </m:r>
                            </m:e>
                            <m:sub>
                              <m:r>
                                <a:rPr lang="en-US" altLang="zh-CN" sz="1800" b="0" i="1" smtClean="0">
                                  <a:solidFill>
                                    <a:schemeClr val="tx1"/>
                                  </a:solidFill>
                                  <a:latin typeface="Cambria Math" panose="02040503050406030204" pitchFamily="18" charset="0"/>
                                </a:rPr>
                                <m:t>2</m:t>
                              </m:r>
                            </m:sub>
                          </m:sSub>
                        </m:e>
                      </m:groupChr>
                      <m:r>
                        <a:rPr lang="en-US" altLang="zh-CN" sz="1800" i="1">
                          <a:solidFill>
                            <a:schemeClr val="tx1"/>
                          </a:solidFill>
                          <a:latin typeface="Cambria Math" panose="02040503050406030204" pitchFamily="18" charset="0"/>
                        </a:rPr>
                        <m:t>𝑟</m:t>
                      </m:r>
                    </m:oMath>
                  </a14:m>
                  <a:endParaRPr lang="en-US" altLang="zh-CN"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marL="285750" indent="-285750">
                    <a:buFont typeface="Arial" panose="020B0604020202020204" pitchFamily="34" charset="0"/>
                    <a:buChar char="•"/>
                  </a:pPr>
                  <a:endParaRPr lang="en-US" altLang="zh-CN"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3</m:t>
                            </m:r>
                          </m:e>
                          <m:sup>
                            <m:r>
                              <a:rPr lang="en-US" altLang="zh-CN" sz="2400">
                                <a:solidFill>
                                  <a:schemeClr val="tx1"/>
                                </a:solidFill>
                                <a:latin typeface="Cambria Math" panose="02040503050406030204" pitchFamily="18" charset="0"/>
                              </a:rPr>
                              <m:t>𝑂</m:t>
                            </m:r>
                            <m:r>
                              <a:rPr lang="en-US" altLang="zh-CN" sz="2400">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𝑛</m:t>
                                </m:r>
                              </m:e>
                              <m:sup>
                                <m:r>
                                  <a:rPr lang="en-US" altLang="zh-CN" sz="2400">
                                    <a:solidFill>
                                      <a:schemeClr val="tx1"/>
                                    </a:solidFill>
                                    <a:latin typeface="Cambria Math" panose="02040503050406030204" pitchFamily="18" charset="0"/>
                                  </a:rPr>
                                  <m:t>2</m:t>
                                </m:r>
                              </m:sup>
                            </m:sSup>
                            <m:r>
                              <a:rPr lang="en-US" altLang="zh-CN" sz="2400">
                                <a:solidFill>
                                  <a:schemeClr val="tx1"/>
                                </a:solidFill>
                                <a:latin typeface="Cambria Math" panose="02040503050406030204" pitchFamily="18" charset="0"/>
                              </a:rPr>
                              <m:t>)</m:t>
                            </m:r>
                          </m:sup>
                        </m:sSup>
                      </m:oMath>
                    </m:oMathPara>
                  </a14:m>
                  <a:endParaRPr lang="en-US" altLang="zh-CN" sz="2400" dirty="0">
                    <a:solidFill>
                      <a:schemeClr val="tx1"/>
                    </a:solidFill>
                  </a:endParaRPr>
                </a:p>
              </p:txBody>
            </p:sp>
          </mc:Choice>
          <mc:Fallback xmlns="">
            <p:sp>
              <p:nvSpPr>
                <p:cNvPr id="9" name="矩形 8">
                  <a:extLst>
                    <a:ext uri="{FF2B5EF4-FFF2-40B4-BE49-F238E27FC236}">
                      <a16:creationId xmlns:a16="http://schemas.microsoft.com/office/drawing/2014/main" id="{9B6D394A-7B86-4569-A358-9F808BAF2C1C}"/>
                    </a:ext>
                  </a:extLst>
                </p:cNvPr>
                <p:cNvSpPr>
                  <a:spLocks noRot="1" noChangeAspect="1" noMove="1" noResize="1" noEditPoints="1" noAdjustHandles="1" noChangeArrowheads="1" noChangeShapeType="1" noTextEdit="1"/>
                </p:cNvSpPr>
                <p:nvPr/>
              </p:nvSpPr>
              <p:spPr>
                <a:xfrm>
                  <a:off x="1438900" y="1784626"/>
                  <a:ext cx="2326532" cy="3956696"/>
                </a:xfrm>
                <a:prstGeom prst="rect">
                  <a:avLst/>
                </a:prstGeom>
                <a:blipFill>
                  <a:blip r:embed="rId3"/>
                  <a:stretch>
                    <a:fillRect l="-1411"/>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D15DFC8-F442-4FA3-BC57-0C1377EA911F}"/>
                    </a:ext>
                  </a:extLst>
                </p:cNvPr>
                <p:cNvSpPr/>
                <p:nvPr/>
              </p:nvSpPr>
              <p:spPr>
                <a:xfrm>
                  <a:off x="3765432" y="1784626"/>
                  <a:ext cx="5868155" cy="3956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Improved CRs = Classical CRs + </a:t>
                  </a:r>
                  <a:r>
                    <a:rPr lang="en-US" altLang="zh-CN" sz="2400" dirty="0">
                      <a:solidFill>
                        <a:srgbClr val="FF0000"/>
                      </a:solidFill>
                    </a:rPr>
                    <a:t>Reachability</a:t>
                  </a:r>
                </a:p>
                <a:p>
                  <a:r>
                    <a:rPr lang="en-US" altLang="zh-CN" sz="2400" dirty="0">
                      <a:solidFill>
                        <a:schemeClr val="tx1"/>
                      </a:solidFill>
                    </a:rPr>
                    <a:t>Right congruence (RC) for </a:t>
                  </a:r>
                  <a:r>
                    <a:rPr lang="en-US" altLang="zh-CN" sz="2400" dirty="0">
                      <a:solidFill>
                        <a:srgbClr val="FF0000"/>
                      </a:solidFill>
                    </a:rPr>
                    <a:t>prefixes</a:t>
                  </a:r>
                  <a:r>
                    <a:rPr lang="en-US" altLang="zh-CN" sz="2400" dirty="0">
                      <a:solidFill>
                        <a:schemeClr val="tx1"/>
                      </a:solidFill>
                    </a:rPr>
                    <a:t>:</a:t>
                  </a:r>
                </a:p>
                <a:p>
                  <a14:m>
                    <m:oMath xmlns:m="http://schemas.openxmlformats.org/officeDocument/2006/math">
                      <m:sSub>
                        <m:sSubPr>
                          <m:ctrlPr>
                            <a:rPr lang="en-US" altLang="zh-CN" sz="200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𝑢</m:t>
                          </m:r>
                        </m:e>
                        <m:sub>
                          <m:r>
                            <a:rPr lang="en-US" altLang="zh-CN" sz="2000" b="0" i="1" smtClean="0">
                              <a:solidFill>
                                <a:schemeClr val="tx1"/>
                              </a:solidFill>
                              <a:latin typeface="Cambria Math" panose="02040503050406030204" pitchFamily="18" charset="0"/>
                              <a:ea typeface="Cambria Math" panose="02040503050406030204" pitchFamily="18" charset="0"/>
                            </a:rPr>
                            <m:t>1</m:t>
                          </m:r>
                        </m:sub>
                      </m:sSub>
                      <m:sSup>
                        <m:sSupPr>
                          <m:ctrlPr>
                            <a:rPr lang="en-US" altLang="zh-CN" sz="2000" b="0" i="1" smtClean="0">
                              <a:solidFill>
                                <a:schemeClr val="tx1"/>
                              </a:solidFill>
                              <a:latin typeface="Cambria Math" panose="02040503050406030204" pitchFamily="18" charset="0"/>
                              <a:ea typeface="Cambria Math" panose="020405030504060302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rPr>
                            <m:t>~</m:t>
                          </m:r>
                        </m:e>
                        <m:sup>
                          <m:r>
                            <a:rPr lang="en-US" altLang="zh-CN" sz="2000" b="0" i="1" smtClean="0">
                              <a:solidFill>
                                <a:schemeClr val="tx1"/>
                              </a:solidFill>
                              <a:latin typeface="Cambria Math" panose="02040503050406030204" pitchFamily="18" charset="0"/>
                              <a:ea typeface="Cambria Math" panose="02040503050406030204" pitchFamily="18" charset="0"/>
                            </a:rPr>
                            <m:t>′</m:t>
                          </m:r>
                        </m:sup>
                      </m:sSup>
                      <m:sSub>
                        <m:sSubPr>
                          <m:ctrlPr>
                            <a:rPr lang="en-US" altLang="zh-CN" sz="200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𝑢</m:t>
                          </m:r>
                        </m:e>
                        <m:sub>
                          <m:r>
                            <a:rPr lang="en-US" altLang="zh-CN" sz="2000" b="0" i="1" smtClean="0">
                              <a:solidFill>
                                <a:schemeClr val="tx1"/>
                              </a:solidFill>
                              <a:latin typeface="Cambria Math" panose="02040503050406030204" pitchFamily="18" charset="0"/>
                              <a:ea typeface="Cambria Math" panose="02040503050406030204" pitchFamily="18" charset="0"/>
                            </a:rPr>
                            <m:t>2</m:t>
                          </m:r>
                        </m:sub>
                      </m:sSub>
                    </m:oMath>
                  </a14:m>
                  <a:r>
                    <a:rPr lang="zh-CN" altLang="en-US" sz="2000" dirty="0">
                      <a:solidFill>
                        <a:schemeClr val="tx1"/>
                      </a:solidFill>
                    </a:rPr>
                    <a:t> </a:t>
                  </a:r>
                  <a:r>
                    <a:rPr lang="en-US" altLang="zh-CN" sz="2000" dirty="0" err="1">
                      <a:solidFill>
                        <a:schemeClr val="tx1"/>
                      </a:solidFill>
                    </a:rPr>
                    <a:t>iff</a:t>
                  </a:r>
                  <a:r>
                    <a:rPr lang="en-US" altLang="zh-CN" sz="2000" dirty="0">
                      <a:solidFill>
                        <a:schemeClr val="tx1"/>
                      </a:solidFill>
                    </a:rPr>
                    <a:t> for the </a:t>
                  </a:r>
                  <a:r>
                    <a:rPr lang="en-US" altLang="zh-CN" sz="2000" dirty="0">
                      <a:solidFill>
                        <a:srgbClr val="FF0000"/>
                      </a:solidFill>
                    </a:rPr>
                    <a:t>initial state </a:t>
                  </a:r>
                  <a14:m>
                    <m:oMath xmlns:m="http://schemas.openxmlformats.org/officeDocument/2006/math">
                      <m:r>
                        <a:rPr lang="zh-CN" altLang="en-US" sz="2000" i="1" smtClean="0">
                          <a:solidFill>
                            <a:srgbClr val="FF0000"/>
                          </a:solidFill>
                          <a:latin typeface="Cambria Math" panose="02040503050406030204" pitchFamily="18" charset="0"/>
                        </a:rPr>
                        <m:t>𝜄</m:t>
                      </m:r>
                    </m:oMath>
                  </a14:m>
                  <a:r>
                    <a:rPr lang="en-US" altLang="zh-CN" sz="2000" dirty="0">
                      <a:solidFill>
                        <a:schemeClr val="tx1"/>
                      </a:solidFill>
                    </a:rPr>
                    <a:t>, and every state </a:t>
                  </a:r>
                  <a14:m>
                    <m:oMath xmlns:m="http://schemas.openxmlformats.org/officeDocument/2006/math">
                      <m:r>
                        <a:rPr lang="en-US" altLang="zh-CN" sz="2000" b="0" i="1" smtClean="0">
                          <a:solidFill>
                            <a:schemeClr val="tx1"/>
                          </a:solidFill>
                          <a:latin typeface="Cambria Math" panose="02040503050406030204" pitchFamily="18" charset="0"/>
                        </a:rPr>
                        <m:t>𝑟</m:t>
                      </m:r>
                    </m:oMath>
                  </a14:m>
                  <a:r>
                    <a:rPr lang="en-US" altLang="zh-CN" sz="2000" dirty="0">
                      <a:solidFill>
                        <a:schemeClr val="tx1"/>
                      </a:solidFill>
                    </a:rPr>
                    <a:t>, </a:t>
                  </a:r>
                </a:p>
                <a:p>
                  <a:pPr marL="285750" indent="-285750">
                    <a:buFont typeface="Arial" panose="020B0604020202020204" pitchFamily="34" charset="0"/>
                    <a:buChar char="•"/>
                  </a:pPr>
                  <a14:m>
                    <m:oMath xmlns:m="http://schemas.openxmlformats.org/officeDocument/2006/math">
                      <m:r>
                        <a:rPr lang="zh-CN" altLang="en-US" sz="2000" i="1" smtClean="0">
                          <a:solidFill>
                            <a:schemeClr val="tx1"/>
                          </a:solidFill>
                          <a:latin typeface="Cambria Math" panose="02040503050406030204" pitchFamily="18" charset="0"/>
                        </a:rPr>
                        <m:t>𝜄</m:t>
                      </m:r>
                      <m:groupChr>
                        <m:groupChrPr>
                          <m:chr m:val="→"/>
                          <m:vertJc m:val="bot"/>
                          <m:ctrlPr>
                            <a:rPr lang="en-US" altLang="zh-CN" sz="2000" i="1" smtClean="0">
                              <a:solidFill>
                                <a:schemeClr val="tx1"/>
                              </a:solidFill>
                              <a:latin typeface="Cambria Math" panose="02040503050406030204" pitchFamily="18" charset="0"/>
                            </a:rPr>
                          </m:ctrlPr>
                        </m:groupChr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1</m:t>
                              </m:r>
                            </m:sub>
                          </m:sSub>
                        </m:e>
                      </m:groupChr>
                      <m:r>
                        <a:rPr lang="en-US" altLang="zh-CN" sz="2000" b="0" i="1" smtClean="0">
                          <a:solidFill>
                            <a:schemeClr val="tx1"/>
                          </a:solidFill>
                          <a:latin typeface="Cambria Math" panose="02040503050406030204" pitchFamily="18" charset="0"/>
                        </a:rPr>
                        <m:t>𝑟</m:t>
                      </m:r>
                      <m:r>
                        <a:rPr lang="en-US" altLang="zh-CN" sz="2000" b="0" i="1" smtClean="0">
                          <a:solidFill>
                            <a:schemeClr val="tx1"/>
                          </a:solidFill>
                          <a:latin typeface="Cambria Math" panose="02040503050406030204" pitchFamily="18" charset="0"/>
                        </a:rPr>
                        <m:t> </m:t>
                      </m:r>
                      <m:groupChr>
                        <m:groupChrPr>
                          <m:chr m:val="⇔"/>
                          <m:vertJc m:val="bot"/>
                          <m:ctrlPr>
                            <a:rPr lang="en-US" altLang="zh-CN" sz="2000" b="0" i="1" smtClean="0">
                              <a:solidFill>
                                <a:schemeClr val="tx1"/>
                              </a:solidFill>
                              <a:latin typeface="Cambria Math" panose="02040503050406030204" pitchFamily="18" charset="0"/>
                            </a:rPr>
                          </m:ctrlPr>
                        </m:groupChrPr>
                        <m:e/>
                      </m:groupChr>
                      <m:r>
                        <a:rPr lang="zh-CN" altLang="en-US" sz="2000" i="1" smtClean="0">
                          <a:solidFill>
                            <a:schemeClr val="tx1"/>
                          </a:solidFill>
                          <a:latin typeface="Cambria Math" panose="02040503050406030204" pitchFamily="18" charset="0"/>
                        </a:rPr>
                        <m:t>𝜄</m:t>
                      </m:r>
                      <m:groupChr>
                        <m:groupChrPr>
                          <m:chr m:val="→"/>
                          <m:vertJc m:val="bot"/>
                          <m:ctrlPr>
                            <a:rPr lang="en-US" altLang="zh-CN" sz="2000" i="1">
                              <a:solidFill>
                                <a:schemeClr val="tx1"/>
                              </a:solidFill>
                              <a:latin typeface="Cambria Math" panose="02040503050406030204" pitchFamily="18" charset="0"/>
                            </a:rPr>
                          </m:ctrlPr>
                        </m:groupChr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2</m:t>
                              </m:r>
                            </m:sub>
                          </m:sSub>
                        </m:e>
                      </m:groupChr>
                      <m:r>
                        <a:rPr lang="en-US" altLang="zh-CN" sz="2000" i="1">
                          <a:solidFill>
                            <a:schemeClr val="tx1"/>
                          </a:solidFill>
                          <a:latin typeface="Cambria Math" panose="02040503050406030204" pitchFamily="18" charset="0"/>
                        </a:rPr>
                        <m:t>𝑟</m:t>
                      </m:r>
                    </m:oMath>
                  </a14:m>
                  <a:r>
                    <a:rPr lang="en-US" altLang="zh-CN" sz="2000" dirty="0">
                      <a:solidFill>
                        <a:schemeClr val="tx1"/>
                      </a:solidFill>
                    </a:rPr>
                    <a:t> </a:t>
                  </a:r>
                </a:p>
                <a:p>
                  <a:pPr marL="285750" indent="-285750">
                    <a:buFont typeface="Arial" panose="020B0604020202020204" pitchFamily="34" charset="0"/>
                    <a:buChar char="•"/>
                  </a:pPr>
                  <a14:m>
                    <m:oMath xmlns:m="http://schemas.openxmlformats.org/officeDocument/2006/math">
                      <m:r>
                        <a:rPr lang="zh-CN" altLang="en-US" sz="2000" i="1">
                          <a:solidFill>
                            <a:schemeClr val="tx1"/>
                          </a:solidFill>
                          <a:latin typeface="Cambria Math" panose="02040503050406030204" pitchFamily="18" charset="0"/>
                        </a:rPr>
                        <m:t>𝜄</m:t>
                      </m:r>
                      <m:groupChr>
                        <m:groupChrPr>
                          <m:chr m:val="⇒"/>
                          <m:vertJc m:val="bot"/>
                          <m:ctrlPr>
                            <a:rPr lang="en-US" altLang="zh-CN" sz="2000" b="0" i="1" smtClean="0">
                              <a:solidFill>
                                <a:schemeClr val="tx1"/>
                              </a:solidFill>
                              <a:latin typeface="Cambria Math" panose="02040503050406030204" pitchFamily="18" charset="0"/>
                            </a:rPr>
                          </m:ctrlPr>
                        </m:groupChrPr>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1</m:t>
                              </m:r>
                            </m:sub>
                          </m:sSub>
                        </m:e>
                      </m:groupChr>
                      <m:r>
                        <a:rPr lang="en-US" altLang="zh-CN" sz="2000" b="0" i="1" smtClean="0">
                          <a:solidFill>
                            <a:schemeClr val="tx1"/>
                          </a:solidFill>
                          <a:latin typeface="Cambria Math" panose="02040503050406030204" pitchFamily="18" charset="0"/>
                        </a:rPr>
                        <m:t>𝑟</m:t>
                      </m:r>
                      <m:r>
                        <a:rPr lang="en-US" altLang="zh-CN" sz="2000" b="0" i="1" smtClean="0">
                          <a:solidFill>
                            <a:schemeClr val="tx1"/>
                          </a:solidFill>
                          <a:latin typeface="Cambria Math" panose="02040503050406030204" pitchFamily="18" charset="0"/>
                        </a:rPr>
                        <m:t> </m:t>
                      </m:r>
                      <m:groupChr>
                        <m:groupChrPr>
                          <m:chr m:val="⇔"/>
                          <m:pos m:val="top"/>
                          <m:ctrlPr>
                            <a:rPr lang="en-US" altLang="zh-CN" sz="2000" b="0" i="1" smtClean="0">
                              <a:solidFill>
                                <a:schemeClr val="tx1"/>
                              </a:solidFill>
                              <a:latin typeface="Cambria Math" panose="02040503050406030204" pitchFamily="18" charset="0"/>
                            </a:rPr>
                          </m:ctrlPr>
                        </m:groupChrPr>
                        <m:e/>
                      </m:groupChr>
                      <m:r>
                        <a:rPr lang="zh-CN" altLang="en-US" sz="2000" i="1">
                          <a:solidFill>
                            <a:schemeClr val="tx1"/>
                          </a:solidFill>
                          <a:latin typeface="Cambria Math" panose="02040503050406030204" pitchFamily="18" charset="0"/>
                        </a:rPr>
                        <m:t>𝜄</m:t>
                      </m:r>
                      <m:groupChr>
                        <m:groupChrPr>
                          <m:chr m:val="⇒"/>
                          <m:vertJc m:val="bot"/>
                          <m:ctrlPr>
                            <a:rPr lang="en-US" altLang="zh-CN" sz="2000" i="1" smtClean="0">
                              <a:solidFill>
                                <a:schemeClr val="tx1"/>
                              </a:solidFill>
                              <a:latin typeface="Cambria Math" panose="02040503050406030204" pitchFamily="18" charset="0"/>
                            </a:rPr>
                          </m:ctrlPr>
                        </m:groupChr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2</m:t>
                              </m:r>
                            </m:sub>
                          </m:sSub>
                        </m:e>
                      </m:groupChr>
                      <m:r>
                        <a:rPr lang="en-US" altLang="zh-CN" sz="2000" i="1">
                          <a:solidFill>
                            <a:schemeClr val="tx1"/>
                          </a:solidFill>
                          <a:latin typeface="Cambria Math" panose="02040503050406030204" pitchFamily="18" charset="0"/>
                        </a:rPr>
                        <m:t>𝑟</m:t>
                      </m:r>
                    </m:oMath>
                  </a14:m>
                  <a:r>
                    <a:rPr lang="en-US" altLang="zh-CN" sz="2000" dirty="0"/>
                    <a:t> </a:t>
                  </a:r>
                  <a:r>
                    <a:rPr lang="en-US" altLang="zh-CN" sz="2000" dirty="0">
                      <a:solidFill>
                        <a:schemeClr val="tx1"/>
                      </a:solidFill>
                    </a:rPr>
                    <a:t> (with visits to accepting states)</a:t>
                  </a:r>
                </a:p>
                <a:p>
                  <a:endParaRPr lang="en-US" altLang="zh-CN" sz="2000" dirty="0"/>
                </a:p>
                <a:p>
                  <a:r>
                    <a:rPr lang="en-US" altLang="zh-CN" sz="2400" dirty="0">
                      <a:solidFill>
                        <a:schemeClr val="tx1"/>
                      </a:solidFill>
                    </a:rPr>
                    <a:t>RC for the </a:t>
                  </a:r>
                  <a:r>
                    <a:rPr lang="en-US" altLang="zh-CN" sz="2400" dirty="0">
                      <a:solidFill>
                        <a:srgbClr val="FF0000"/>
                      </a:solidFill>
                    </a:rPr>
                    <a:t>periodic</a:t>
                  </a:r>
                  <a:r>
                    <a:rPr lang="en-US" altLang="zh-CN" sz="2400" dirty="0">
                      <a:solidFill>
                        <a:schemeClr val="tx1"/>
                      </a:solidFill>
                    </a:rPr>
                    <a:t> words of the prefixes </a:t>
                  </a:r>
                  <a14:m>
                    <m:oMath xmlns:m="http://schemas.openxmlformats.org/officeDocument/2006/math">
                      <m:r>
                        <a:rPr lang="en-US" altLang="zh-CN" sz="2400" dirty="0">
                          <a:solidFill>
                            <a:schemeClr val="tx1"/>
                          </a:solidFill>
                          <a:latin typeface="Cambria Math" panose="02040503050406030204" pitchFamily="18" charset="0"/>
                        </a:rPr>
                        <m:t>[</m:t>
                      </m:r>
                      <m:r>
                        <a:rPr lang="en-US" altLang="zh-CN" sz="2400" dirty="0">
                          <a:solidFill>
                            <a:schemeClr val="tx1"/>
                          </a:solidFill>
                          <a:latin typeface="Cambria Math" panose="02040503050406030204" pitchFamily="18" charset="0"/>
                        </a:rPr>
                        <m:t>𝑢</m:t>
                      </m:r>
                      <m:r>
                        <a:rPr lang="en-US" altLang="zh-CN" sz="2400" dirty="0">
                          <a:solidFill>
                            <a:schemeClr val="tx1"/>
                          </a:solidFill>
                          <a:latin typeface="Cambria Math" panose="02040503050406030204" pitchFamily="18" charset="0"/>
                        </a:rPr>
                        <m:t>]∈</m:t>
                      </m:r>
                      <m:sSup>
                        <m:sSupPr>
                          <m:ctrlPr>
                            <a:rPr lang="en-US" altLang="zh-CN" sz="2400" i="1" dirty="0">
                              <a:solidFill>
                                <a:schemeClr val="tx1"/>
                              </a:solidFill>
                              <a:latin typeface="Cambria Math" panose="02040503050406030204" pitchFamily="18" charset="0"/>
                            </a:rPr>
                          </m:ctrlPr>
                        </m:sSupPr>
                        <m:e>
                          <m:r>
                            <m:rPr>
                              <m:sty m:val="p"/>
                            </m:rPr>
                            <a:rPr lang="el-GR" altLang="zh-CN" sz="2400" dirty="0">
                              <a:solidFill>
                                <a:schemeClr val="tx1"/>
                              </a:solidFill>
                              <a:latin typeface="Cambria Math" panose="02040503050406030204" pitchFamily="18" charset="0"/>
                            </a:rPr>
                            <m:t>Σ</m:t>
                          </m:r>
                        </m:e>
                        <m:sup>
                          <m:r>
                            <a:rPr lang="en-US" altLang="zh-CN" sz="2400" dirty="0">
                              <a:solidFill>
                                <a:schemeClr val="tx1"/>
                              </a:solidFill>
                              <a:latin typeface="Cambria Math" panose="02040503050406030204" pitchFamily="18" charset="0"/>
                            </a:rPr>
                            <m:t>+</m:t>
                          </m:r>
                        </m:sup>
                      </m:sSup>
                      <m:r>
                        <a:rPr lang="en-US" altLang="zh-CN" sz="2400" dirty="0">
                          <a:solidFill>
                            <a:schemeClr val="tx1"/>
                          </a:solidFill>
                          <a:latin typeface="Cambria Math" panose="02040503050406030204" pitchFamily="18" charset="0"/>
                        </a:rPr>
                        <m:t>/</m:t>
                      </m:r>
                      <m:sSup>
                        <m:sSupPr>
                          <m:ctrlPr>
                            <a:rPr lang="en-US" altLang="zh-CN" sz="2400" i="1" dirty="0">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m:t>
                          </m:r>
                        </m:e>
                        <m:sup>
                          <m:r>
                            <a:rPr lang="en-US" altLang="zh-CN" sz="2400" dirty="0">
                              <a:solidFill>
                                <a:schemeClr val="tx1"/>
                              </a:solidFill>
                              <a:latin typeface="Cambria Math" panose="02040503050406030204" pitchFamily="18" charset="0"/>
                            </a:rPr>
                            <m:t>′</m:t>
                          </m:r>
                        </m:sup>
                      </m:sSup>
                    </m:oMath>
                  </a14:m>
                  <a:endParaRPr lang="en-US" altLang="zh-CN" sz="2400" dirty="0">
                    <a:solidFill>
                      <a:schemeClr val="tx1"/>
                    </a:solidFill>
                  </a:endParaRPr>
                </a:p>
                <a:p>
                  <a14:m>
                    <m:oMath xmlns:m="http://schemas.openxmlformats.org/officeDocument/2006/math">
                      <m:sSub>
                        <m:sSubPr>
                          <m:ctrlPr>
                            <a:rPr lang="en-US" altLang="zh-CN" sz="200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1</m:t>
                          </m:r>
                        </m:sub>
                      </m:sSub>
                      <m:sSub>
                        <m:sSubPr>
                          <m:ctrlPr>
                            <a:rPr lang="en-US" altLang="zh-CN" sz="2000" i="1">
                              <a:solidFill>
                                <a:schemeClr val="tx1"/>
                              </a:solidFill>
                              <a:latin typeface="Cambria Math" panose="02040503050406030204" pitchFamily="18" charset="0"/>
                            </a:rPr>
                          </m:ctrlPr>
                        </m:sSubPr>
                        <m:e>
                          <m:r>
                            <a:rPr lang="en-US" altLang="zh-CN" sz="2000">
                              <a:solidFill>
                                <a:schemeClr val="tx1"/>
                              </a:solidFill>
                              <a:latin typeface="Cambria Math" panose="02040503050406030204" pitchFamily="18" charset="0"/>
                            </a:rPr>
                            <m:t>≈</m:t>
                          </m:r>
                        </m:e>
                        <m:sub>
                          <m:r>
                            <a:rPr lang="en-US" altLang="zh-CN" sz="2000">
                              <a:solidFill>
                                <a:schemeClr val="tx1"/>
                              </a:solidFill>
                              <a:latin typeface="Cambria Math" panose="02040503050406030204" pitchFamily="18" charset="0"/>
                            </a:rPr>
                            <m:t>𝑢</m:t>
                          </m:r>
                        </m:sub>
                      </m:sSub>
                      <m:sSub>
                        <m:sSubPr>
                          <m:ctrlPr>
                            <a:rPr lang="en-US" altLang="zh-CN" sz="200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2</m:t>
                          </m:r>
                        </m:sub>
                      </m:sSub>
                    </m:oMath>
                  </a14:m>
                  <a:r>
                    <a:rPr lang="zh-CN" altLang="en-US" sz="2000" dirty="0">
                      <a:solidFill>
                        <a:schemeClr val="tx1"/>
                      </a:solidFill>
                    </a:rPr>
                    <a:t> </a:t>
                  </a:r>
                  <a:r>
                    <a:rPr lang="en-US" altLang="zh-CN" sz="2000" dirty="0" err="1">
                      <a:solidFill>
                        <a:schemeClr val="tx1"/>
                      </a:solidFill>
                    </a:rPr>
                    <a:t>iff</a:t>
                  </a:r>
                  <a:r>
                    <a:rPr lang="en-US" altLang="zh-CN" sz="2000" dirty="0">
                      <a:solidFill>
                        <a:schemeClr val="tx1"/>
                      </a:solidFill>
                    </a:rPr>
                    <a:t> for every </a:t>
                  </a:r>
                  <a14:m>
                    <m:oMath xmlns:m="http://schemas.openxmlformats.org/officeDocument/2006/math">
                      <m:r>
                        <a:rPr lang="en-US" altLang="zh-CN" sz="2000" i="1" smtClean="0">
                          <a:solidFill>
                            <a:srgbClr val="FF0000"/>
                          </a:solidFill>
                          <a:latin typeface="Cambria Math" panose="02040503050406030204" pitchFamily="18" charset="0"/>
                        </a:rPr>
                        <m:t>𝑞</m:t>
                      </m:r>
                    </m:oMath>
                  </a14:m>
                  <a:r>
                    <a:rPr lang="en-US" altLang="zh-CN" sz="2000" dirty="0">
                      <a:solidFill>
                        <a:srgbClr val="FF0000"/>
                      </a:solidFill>
                    </a:rPr>
                    <a:t> s.t. </a:t>
                  </a:r>
                  <a14:m>
                    <m:oMath xmlns:m="http://schemas.openxmlformats.org/officeDocument/2006/math">
                      <m:r>
                        <a:rPr lang="zh-CN" altLang="en-US" sz="2000" i="1">
                          <a:solidFill>
                            <a:srgbClr val="FF0000"/>
                          </a:solidFill>
                          <a:latin typeface="Cambria Math" panose="02040503050406030204" pitchFamily="18" charset="0"/>
                        </a:rPr>
                        <m:t>𝜄</m:t>
                      </m:r>
                      <m:groupChr>
                        <m:groupChrPr>
                          <m:chr m:val="→"/>
                          <m:vertJc m:val="bot"/>
                          <m:ctrlPr>
                            <a:rPr lang="en-US" altLang="zh-CN" sz="2000" i="1">
                              <a:solidFill>
                                <a:srgbClr val="FF0000"/>
                              </a:solidFill>
                              <a:latin typeface="Cambria Math" panose="02040503050406030204" pitchFamily="18" charset="0"/>
                            </a:rPr>
                          </m:ctrlPr>
                        </m:groupChrPr>
                        <m:e>
                          <m:r>
                            <a:rPr lang="en-US" altLang="zh-CN" sz="2000" i="1">
                              <a:solidFill>
                                <a:srgbClr val="FF0000"/>
                              </a:solidFill>
                              <a:latin typeface="Cambria Math" panose="02040503050406030204" pitchFamily="18" charset="0"/>
                            </a:rPr>
                            <m:t>𝑢</m:t>
                          </m:r>
                        </m:e>
                      </m:groupChr>
                      <m:r>
                        <a:rPr lang="en-US" altLang="zh-CN" sz="2000" b="0" i="1" smtClean="0">
                          <a:solidFill>
                            <a:srgbClr val="FF0000"/>
                          </a:solidFill>
                          <a:latin typeface="Cambria Math" panose="02040503050406030204" pitchFamily="18" charset="0"/>
                        </a:rPr>
                        <m:t>𝑞</m:t>
                      </m:r>
                    </m:oMath>
                  </a14:m>
                  <a:r>
                    <a:rPr lang="en-US" altLang="zh-CN" sz="2000" dirty="0">
                      <a:solidFill>
                        <a:srgbClr val="FF0000"/>
                      </a:solidFill>
                    </a:rPr>
                    <a:t> </a:t>
                  </a:r>
                  <a:r>
                    <a:rPr lang="en-US" altLang="zh-CN" sz="2000" dirty="0">
                      <a:solidFill>
                        <a:schemeClr val="tx1"/>
                      </a:solidFill>
                    </a:rPr>
                    <a:t>and a state </a:t>
                  </a:r>
                  <a14:m>
                    <m:oMath xmlns:m="http://schemas.openxmlformats.org/officeDocument/2006/math">
                      <m:r>
                        <a:rPr lang="en-US" altLang="zh-CN" sz="2000" i="1">
                          <a:solidFill>
                            <a:schemeClr val="tx1"/>
                          </a:solidFill>
                          <a:latin typeface="Cambria Math" panose="02040503050406030204" pitchFamily="18" charset="0"/>
                        </a:rPr>
                        <m:t>𝑟</m:t>
                      </m:r>
                    </m:oMath>
                  </a14:m>
                  <a:endParaRPr lang="en-US" altLang="zh-CN" sz="2000" dirty="0">
                    <a:solidFill>
                      <a:schemeClr val="tx1"/>
                    </a:solidFill>
                  </a:endParaRPr>
                </a:p>
                <a:p>
                  <a:pPr marL="285750" indent="-285750">
                    <a:buFont typeface="Arial" panose="020B0604020202020204" pitchFamily="34" charset="0"/>
                    <a:buChar char="•"/>
                  </a:pPr>
                  <a14:m>
                    <m:oMath xmlns:m="http://schemas.openxmlformats.org/officeDocument/2006/math">
                      <m:r>
                        <a:rPr lang="en-US" altLang="zh-CN" sz="2000" i="1">
                          <a:solidFill>
                            <a:schemeClr val="tx1"/>
                          </a:solidFill>
                          <a:latin typeface="Cambria Math" panose="02040503050406030204" pitchFamily="18" charset="0"/>
                        </a:rPr>
                        <m:t>𝑞</m:t>
                      </m:r>
                      <m:groupChr>
                        <m:groupChrPr>
                          <m:chr m:val="→"/>
                          <m:vertJc m:val="bot"/>
                          <m:ctrlPr>
                            <a:rPr lang="en-US" altLang="zh-CN" sz="2000" i="1" smtClean="0">
                              <a:solidFill>
                                <a:schemeClr val="tx1"/>
                              </a:solidFill>
                              <a:latin typeface="Cambria Math" panose="02040503050406030204" pitchFamily="18" charset="0"/>
                            </a:rPr>
                          </m:ctrlPr>
                        </m:groupChr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𝑣</m:t>
                              </m:r>
                            </m:e>
                            <m:sub>
                              <m:r>
                                <a:rPr lang="en-US" altLang="zh-CN" sz="2000" b="0" i="1" smtClean="0">
                                  <a:solidFill>
                                    <a:schemeClr val="tx1"/>
                                  </a:solidFill>
                                  <a:latin typeface="Cambria Math" panose="02040503050406030204" pitchFamily="18" charset="0"/>
                                </a:rPr>
                                <m:t>1</m:t>
                              </m:r>
                            </m:sub>
                          </m:sSub>
                        </m:e>
                      </m:groupChr>
                      <m:r>
                        <a:rPr lang="en-US" altLang="zh-CN" sz="2000" b="0" i="1" smtClean="0">
                          <a:solidFill>
                            <a:schemeClr val="tx1"/>
                          </a:solidFill>
                          <a:latin typeface="Cambria Math" panose="02040503050406030204" pitchFamily="18" charset="0"/>
                        </a:rPr>
                        <m:t>𝑟</m:t>
                      </m:r>
                      <m:r>
                        <a:rPr lang="en-US" altLang="zh-CN" sz="2000" b="0" i="1" smtClean="0">
                          <a:solidFill>
                            <a:schemeClr val="tx1"/>
                          </a:solidFill>
                          <a:latin typeface="Cambria Math" panose="02040503050406030204" pitchFamily="18" charset="0"/>
                        </a:rPr>
                        <m:t> </m:t>
                      </m:r>
                      <m:groupChr>
                        <m:groupChrPr>
                          <m:chr m:val="⇔"/>
                          <m:vertJc m:val="bot"/>
                          <m:ctrlPr>
                            <a:rPr lang="en-US" altLang="zh-CN" sz="2000" b="0" i="1" smtClean="0">
                              <a:solidFill>
                                <a:schemeClr val="tx1"/>
                              </a:solidFill>
                              <a:latin typeface="Cambria Math" panose="02040503050406030204" pitchFamily="18" charset="0"/>
                            </a:rPr>
                          </m:ctrlPr>
                        </m:groupChrPr>
                        <m:e/>
                      </m:groupChr>
                      <m:r>
                        <a:rPr lang="en-US" altLang="zh-CN" sz="2000" i="1">
                          <a:solidFill>
                            <a:schemeClr val="tx1"/>
                          </a:solidFill>
                          <a:latin typeface="Cambria Math" panose="02040503050406030204" pitchFamily="18" charset="0"/>
                        </a:rPr>
                        <m:t>𝑞</m:t>
                      </m:r>
                      <m:groupChr>
                        <m:groupChrPr>
                          <m:chr m:val="→"/>
                          <m:vertJc m:val="bot"/>
                          <m:ctrlPr>
                            <a:rPr lang="en-US" altLang="zh-CN" sz="2000" i="1">
                              <a:solidFill>
                                <a:schemeClr val="tx1"/>
                              </a:solidFill>
                              <a:latin typeface="Cambria Math" panose="02040503050406030204" pitchFamily="18" charset="0"/>
                            </a:rPr>
                          </m:ctrlPr>
                        </m:groupChrPr>
                        <m:e>
                          <m:sSub>
                            <m:sSubPr>
                              <m:ctrlPr>
                                <a:rPr lang="en-US" altLang="zh-CN"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𝑣</m:t>
                              </m:r>
                            </m:e>
                            <m:sub>
                              <m:r>
                                <a:rPr lang="en-US" altLang="zh-CN" sz="2000" b="0" i="1" smtClean="0">
                                  <a:solidFill>
                                    <a:schemeClr val="tx1"/>
                                  </a:solidFill>
                                  <a:latin typeface="Cambria Math" panose="02040503050406030204" pitchFamily="18" charset="0"/>
                                </a:rPr>
                                <m:t>2</m:t>
                              </m:r>
                            </m:sub>
                          </m:sSub>
                        </m:e>
                      </m:groupChr>
                      <m:r>
                        <a:rPr lang="en-US" altLang="zh-CN" sz="2000" i="1">
                          <a:solidFill>
                            <a:schemeClr val="tx1"/>
                          </a:solidFill>
                          <a:latin typeface="Cambria Math" panose="02040503050406030204" pitchFamily="18" charset="0"/>
                        </a:rPr>
                        <m:t>𝑟</m:t>
                      </m:r>
                    </m:oMath>
                  </a14:m>
                  <a:endParaRPr lang="en-US" altLang="zh-CN" sz="2000" dirty="0">
                    <a:solidFill>
                      <a:schemeClr val="tx1"/>
                    </a:solidFill>
                  </a:endParaRPr>
                </a:p>
                <a:p>
                  <a:pPr marL="285750" indent="-285750">
                    <a:buFont typeface="Arial" panose="020B0604020202020204" pitchFamily="34" charset="0"/>
                    <a:buChar char="•"/>
                  </a:pPr>
                  <a14:m>
                    <m:oMath xmlns:m="http://schemas.openxmlformats.org/officeDocument/2006/math">
                      <m:r>
                        <a:rPr lang="en-US" altLang="zh-CN" sz="2000" i="1">
                          <a:solidFill>
                            <a:schemeClr val="tx1"/>
                          </a:solidFill>
                          <a:latin typeface="Cambria Math" panose="02040503050406030204" pitchFamily="18" charset="0"/>
                        </a:rPr>
                        <m:t>𝑞</m:t>
                      </m:r>
                      <m:groupChr>
                        <m:groupChrPr>
                          <m:chr m:val="⇒"/>
                          <m:vertJc m:val="bot"/>
                          <m:ctrlPr>
                            <a:rPr lang="en-US" altLang="zh-CN" sz="2000" b="0" i="1" smtClean="0">
                              <a:solidFill>
                                <a:schemeClr val="tx1"/>
                              </a:solidFill>
                              <a:latin typeface="Cambria Math" panose="02040503050406030204" pitchFamily="18" charset="0"/>
                            </a:rPr>
                          </m:ctrlPr>
                        </m:groupChrPr>
                        <m:e>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𝑣</m:t>
                              </m:r>
                            </m:e>
                            <m:sub>
                              <m:r>
                                <a:rPr lang="en-US" altLang="zh-CN" sz="2000" b="0" i="1" smtClean="0">
                                  <a:solidFill>
                                    <a:schemeClr val="tx1"/>
                                  </a:solidFill>
                                  <a:latin typeface="Cambria Math" panose="02040503050406030204" pitchFamily="18" charset="0"/>
                                </a:rPr>
                                <m:t>1</m:t>
                              </m:r>
                            </m:sub>
                          </m:sSub>
                        </m:e>
                      </m:groupChr>
                      <m:r>
                        <a:rPr lang="en-US" altLang="zh-CN" sz="2000" b="0" i="1" smtClean="0">
                          <a:solidFill>
                            <a:schemeClr val="tx1"/>
                          </a:solidFill>
                          <a:latin typeface="Cambria Math" panose="02040503050406030204" pitchFamily="18" charset="0"/>
                        </a:rPr>
                        <m:t>𝑟</m:t>
                      </m:r>
                      <m:r>
                        <a:rPr lang="en-US" altLang="zh-CN" sz="2000" b="0" i="1" smtClean="0">
                          <a:solidFill>
                            <a:schemeClr val="tx1"/>
                          </a:solidFill>
                          <a:latin typeface="Cambria Math" panose="02040503050406030204" pitchFamily="18" charset="0"/>
                        </a:rPr>
                        <m:t> </m:t>
                      </m:r>
                      <m:groupChr>
                        <m:groupChrPr>
                          <m:chr m:val="⇔"/>
                          <m:pos m:val="top"/>
                          <m:ctrlPr>
                            <a:rPr lang="en-US" altLang="zh-CN" sz="2000" b="0" i="1" smtClean="0">
                              <a:solidFill>
                                <a:schemeClr val="tx1"/>
                              </a:solidFill>
                              <a:latin typeface="Cambria Math" panose="02040503050406030204" pitchFamily="18" charset="0"/>
                            </a:rPr>
                          </m:ctrlPr>
                        </m:groupChrPr>
                        <m:e/>
                      </m:groupChr>
                      <m:r>
                        <a:rPr lang="en-US" altLang="zh-CN" sz="2000" i="1">
                          <a:solidFill>
                            <a:schemeClr val="tx1"/>
                          </a:solidFill>
                          <a:latin typeface="Cambria Math" panose="02040503050406030204" pitchFamily="18" charset="0"/>
                        </a:rPr>
                        <m:t>𝑞</m:t>
                      </m:r>
                      <m:groupChr>
                        <m:groupChrPr>
                          <m:chr m:val="⇒"/>
                          <m:vertJc m:val="bot"/>
                          <m:ctrlPr>
                            <a:rPr lang="en-US" altLang="zh-CN" sz="2000" i="1" smtClean="0">
                              <a:solidFill>
                                <a:schemeClr val="tx1"/>
                              </a:solidFill>
                              <a:latin typeface="Cambria Math" panose="02040503050406030204" pitchFamily="18" charset="0"/>
                            </a:rPr>
                          </m:ctrlPr>
                        </m:groupChrPr>
                        <m:e>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𝑣</m:t>
                              </m:r>
                            </m:e>
                            <m:sub>
                              <m:r>
                                <a:rPr lang="en-US" altLang="zh-CN" sz="2000" b="0" i="1" smtClean="0">
                                  <a:solidFill>
                                    <a:schemeClr val="tx1"/>
                                  </a:solidFill>
                                  <a:latin typeface="Cambria Math" panose="02040503050406030204" pitchFamily="18" charset="0"/>
                                </a:rPr>
                                <m:t>2</m:t>
                              </m:r>
                            </m:sub>
                          </m:sSub>
                        </m:e>
                      </m:groupChr>
                      <m:r>
                        <a:rPr lang="en-US" altLang="zh-CN" sz="2000" i="1">
                          <a:solidFill>
                            <a:schemeClr val="tx1"/>
                          </a:solidFill>
                          <a:latin typeface="Cambria Math" panose="02040503050406030204" pitchFamily="18" charset="0"/>
                        </a:rPr>
                        <m:t>𝑟</m:t>
                      </m:r>
                    </m:oMath>
                  </a14:m>
                  <a:endParaRPr lang="en-US" altLang="zh-CN" sz="2000" dirty="0">
                    <a:solidFill>
                      <a:schemeClr val="tx1"/>
                    </a:solidFill>
                  </a:endParaRPr>
                </a:p>
                <a:p>
                  <a:pPr marL="285750" indent="-285750">
                    <a:buFont typeface="Arial" panose="020B0604020202020204" pitchFamily="34" charset="0"/>
                    <a:buChar char="•"/>
                  </a:pPr>
                  <a:endParaRPr lang="en-US" altLang="zh-CN" sz="2000" dirty="0">
                    <a:solidFill>
                      <a:schemeClr val="tx1"/>
                    </a:solidFill>
                  </a:endParaRPr>
                </a:p>
                <a:p>
                  <a:r>
                    <a:rPr lang="en-US" altLang="zh-CN" sz="2400" dirty="0">
                      <a:solidFill>
                        <a:schemeClr val="tx1"/>
                      </a:solidFill>
                    </a:rPr>
                    <a:t>Family of Right Congruences (FORCs) (</a:t>
                  </a:r>
                  <a14:m>
                    <m:oMath xmlns:m="http://schemas.openxmlformats.org/officeDocument/2006/math">
                      <m:sSup>
                        <m:sSupPr>
                          <m:ctrlPr>
                            <a:rPr lang="en-US" altLang="zh-CN" sz="2400" i="1">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m:t>
                          </m:r>
                        </m:e>
                        <m:sup>
                          <m:r>
                            <a:rPr lang="en-US" altLang="zh-CN" sz="2400">
                              <a:solidFill>
                                <a:schemeClr val="tx1"/>
                              </a:solidFill>
                              <a:latin typeface="Cambria Math" panose="02040503050406030204" pitchFamily="18" charset="0"/>
                            </a:rPr>
                            <m:t>′</m:t>
                          </m:r>
                        </m:sup>
                      </m:sSup>
                    </m:oMath>
                  </a14:m>
                  <a:r>
                    <a:rPr lang="en-US" altLang="zh-CN" sz="2400" dirty="0">
                      <a:solidFill>
                        <a:schemeClr val="tx1"/>
                      </a:solidFill>
                    </a:rPr>
                    <a:t>, </a:t>
                  </a:r>
                  <a14:m>
                    <m:oMath xmlns:m="http://schemas.openxmlformats.org/officeDocument/2006/math">
                      <m:sSub>
                        <m:sSubPr>
                          <m:ctrlPr>
                            <a:rPr lang="en-US" altLang="zh-CN" sz="2400" i="1" dirty="0">
                              <a:solidFill>
                                <a:schemeClr val="tx1"/>
                              </a:solidFill>
                              <a:latin typeface="Cambria Math" panose="02040503050406030204" pitchFamily="18" charset="0"/>
                            </a:rPr>
                          </m:ctrlPr>
                        </m:sSubPr>
                        <m:e>
                          <m:r>
                            <m:rPr>
                              <m:nor/>
                            </m:rPr>
                            <a:rPr lang="en-US" altLang="zh-CN" sz="2400" dirty="0">
                              <a:solidFill>
                                <a:schemeClr val="tx1"/>
                              </a:solidFill>
                            </a:rPr>
                            <m:t>{</m:t>
                          </m:r>
                          <m:sSub>
                            <m:sSubPr>
                              <m:ctrlPr>
                                <a:rPr lang="en-US" altLang="zh-CN" sz="2400" i="1">
                                  <a:solidFill>
                                    <a:schemeClr val="tx1"/>
                                  </a:solidFill>
                                  <a:latin typeface="Cambria Math" panose="02040503050406030204" pitchFamily="18" charset="0"/>
                                </a:rPr>
                              </m:ctrlPr>
                            </m:sSubPr>
                            <m:e>
                              <m:r>
                                <a:rPr lang="en-US" altLang="zh-CN" sz="2400">
                                  <a:solidFill>
                                    <a:schemeClr val="tx1"/>
                                  </a:solidFill>
                                  <a:latin typeface="Cambria Math" panose="02040503050406030204" pitchFamily="18" charset="0"/>
                                </a:rPr>
                                <m:t>≈</m:t>
                              </m:r>
                            </m:e>
                            <m:sub>
                              <m:r>
                                <a:rPr lang="en-US" altLang="zh-CN" sz="2400">
                                  <a:solidFill>
                                    <a:schemeClr val="tx1"/>
                                  </a:solidFill>
                                  <a:latin typeface="Cambria Math" panose="02040503050406030204" pitchFamily="18" charset="0"/>
                                </a:rPr>
                                <m:t>𝑢</m:t>
                              </m:r>
                            </m:sub>
                          </m:sSub>
                          <m:r>
                            <m:rPr>
                              <m:nor/>
                            </m:rPr>
                            <a:rPr lang="en-US" altLang="zh-CN" sz="2400" dirty="0">
                              <a:solidFill>
                                <a:schemeClr val="tx1"/>
                              </a:solidFill>
                            </a:rPr>
                            <m:t>}</m:t>
                          </m:r>
                        </m:e>
                        <m:sub>
                          <m:r>
                            <a:rPr lang="en-US" altLang="zh-CN" sz="2400" dirty="0">
                              <a:solidFill>
                                <a:schemeClr val="tx1"/>
                              </a:solidFill>
                              <a:latin typeface="Cambria Math" panose="02040503050406030204" pitchFamily="18" charset="0"/>
                            </a:rPr>
                            <m:t>[</m:t>
                          </m:r>
                          <m:r>
                            <a:rPr lang="en-US" altLang="zh-CN" sz="2400" dirty="0">
                              <a:solidFill>
                                <a:schemeClr val="tx1"/>
                              </a:solidFill>
                              <a:latin typeface="Cambria Math" panose="02040503050406030204" pitchFamily="18" charset="0"/>
                            </a:rPr>
                            <m:t>𝑢</m:t>
                          </m:r>
                          <m:r>
                            <a:rPr lang="en-US" altLang="zh-CN" sz="2400" dirty="0">
                              <a:solidFill>
                                <a:schemeClr val="tx1"/>
                              </a:solidFill>
                              <a:latin typeface="Cambria Math" panose="02040503050406030204" pitchFamily="18" charset="0"/>
                            </a:rPr>
                            <m:t>]∈</m:t>
                          </m:r>
                          <m:sSup>
                            <m:sSupPr>
                              <m:ctrlPr>
                                <a:rPr lang="en-US" altLang="zh-CN" sz="2400" i="1" dirty="0">
                                  <a:solidFill>
                                    <a:schemeClr val="tx1"/>
                                  </a:solidFill>
                                  <a:latin typeface="Cambria Math" panose="02040503050406030204" pitchFamily="18" charset="0"/>
                                </a:rPr>
                              </m:ctrlPr>
                            </m:sSupPr>
                            <m:e>
                              <m:r>
                                <m:rPr>
                                  <m:sty m:val="p"/>
                                </m:rPr>
                                <a:rPr lang="el-GR" altLang="zh-CN" sz="2400" dirty="0">
                                  <a:solidFill>
                                    <a:schemeClr val="tx1"/>
                                  </a:solidFill>
                                  <a:latin typeface="Cambria Math" panose="02040503050406030204" pitchFamily="18" charset="0"/>
                                </a:rPr>
                                <m:t>Σ</m:t>
                              </m:r>
                            </m:e>
                            <m:sup>
                              <m:r>
                                <a:rPr lang="en-US" altLang="zh-CN" sz="2400" dirty="0">
                                  <a:solidFill>
                                    <a:schemeClr val="tx1"/>
                                  </a:solidFill>
                                  <a:latin typeface="Cambria Math" panose="02040503050406030204" pitchFamily="18" charset="0"/>
                                </a:rPr>
                                <m:t>+</m:t>
                              </m:r>
                            </m:sup>
                          </m:sSup>
                          <m:r>
                            <a:rPr lang="en-US" altLang="zh-CN" sz="2400" dirty="0">
                              <a:solidFill>
                                <a:schemeClr val="tx1"/>
                              </a:solidFill>
                              <a:latin typeface="Cambria Math" panose="02040503050406030204" pitchFamily="18" charset="0"/>
                            </a:rPr>
                            <m:t>/</m:t>
                          </m:r>
                          <m:sSup>
                            <m:sSupPr>
                              <m:ctrlPr>
                                <a:rPr lang="en-US" altLang="zh-CN" sz="2400" i="1" dirty="0">
                                  <a:solidFill>
                                    <a:schemeClr val="tx1"/>
                                  </a:solidFill>
                                  <a:latin typeface="Cambria Math" panose="02040503050406030204" pitchFamily="18" charset="0"/>
                                </a:rPr>
                              </m:ctrlPr>
                            </m:sSupPr>
                            <m:e>
                              <m:r>
                                <a:rPr lang="en-US" altLang="zh-CN" sz="2400">
                                  <a:solidFill>
                                    <a:schemeClr val="tx1"/>
                                  </a:solidFill>
                                  <a:latin typeface="Cambria Math" panose="02040503050406030204" pitchFamily="18" charset="0"/>
                                </a:rPr>
                                <m:t>~</m:t>
                              </m:r>
                            </m:e>
                            <m:sup>
                              <m:r>
                                <a:rPr lang="en-US" altLang="zh-CN" sz="2400" dirty="0">
                                  <a:solidFill>
                                    <a:schemeClr val="tx1"/>
                                  </a:solidFill>
                                  <a:latin typeface="Cambria Math" panose="02040503050406030204" pitchFamily="18" charset="0"/>
                                </a:rPr>
                                <m:t>′</m:t>
                              </m:r>
                            </m:sup>
                          </m:sSup>
                        </m:sub>
                      </m:sSub>
                    </m:oMath>
                  </a14:m>
                  <a:r>
                    <a:rPr lang="en-US" altLang="zh-CN" sz="2400" dirty="0">
                      <a:solidFill>
                        <a:schemeClr val="tx1"/>
                      </a:solidFill>
                    </a:rPr>
                    <a:t>) </a:t>
                  </a:r>
                  <a:r>
                    <a:rPr lang="en-US" altLang="zh-CN" sz="2000" dirty="0">
                      <a:solidFill>
                        <a:srgbClr val="FF0000"/>
                      </a:solidFill>
                    </a:rPr>
                    <a:t>[Maler&amp;Staiger’93; Angluin&amp;Fisman’16]</a:t>
                  </a:r>
                  <a:endParaRPr lang="en-US" altLang="zh-CN" sz="2400" dirty="0">
                    <a:solidFill>
                      <a:srgbClr val="FF0000"/>
                    </a:solidFill>
                  </a:endParaRPr>
                </a:p>
              </p:txBody>
            </p:sp>
          </mc:Choice>
          <mc:Fallback xmlns="">
            <p:sp>
              <p:nvSpPr>
                <p:cNvPr id="10" name="矩形 9">
                  <a:extLst>
                    <a:ext uri="{FF2B5EF4-FFF2-40B4-BE49-F238E27FC236}">
                      <a16:creationId xmlns:a16="http://schemas.microsoft.com/office/drawing/2014/main" id="{5D15DFC8-F442-4FA3-BC57-0C1377EA911F}"/>
                    </a:ext>
                  </a:extLst>
                </p:cNvPr>
                <p:cNvSpPr>
                  <a:spLocks noRot="1" noChangeAspect="1" noMove="1" noResize="1" noEditPoints="1" noAdjustHandles="1" noChangeArrowheads="1" noChangeShapeType="1" noTextEdit="1"/>
                </p:cNvSpPr>
                <p:nvPr/>
              </p:nvSpPr>
              <p:spPr>
                <a:xfrm>
                  <a:off x="3765432" y="1784626"/>
                  <a:ext cx="5868155" cy="3956696"/>
                </a:xfrm>
                <a:prstGeom prst="rect">
                  <a:avLst/>
                </a:prstGeom>
                <a:blipFill>
                  <a:blip r:embed="rId4"/>
                  <a:stretch>
                    <a:fillRect l="-1124" t="-969" r="-3133" b="-2179"/>
                  </a:stretch>
                </a:blipFill>
                <a:ln w="28575">
                  <a:solidFill>
                    <a:schemeClr val="tx1"/>
                  </a:solidFill>
                </a:ln>
              </p:spPr>
              <p:txBody>
                <a:bodyPr/>
                <a:lstStyle/>
                <a:p>
                  <a:r>
                    <a:rPr lang="zh-CN" altLang="en-US">
                      <a:noFill/>
                    </a:rPr>
                    <a:t> </a:t>
                  </a:r>
                </a:p>
              </p:txBody>
            </p:sp>
          </mc:Fallback>
        </mc:AlternateContent>
      </p:grpSp>
      <p:sp>
        <p:nvSpPr>
          <p:cNvPr id="12" name="矩形 11">
            <a:extLst>
              <a:ext uri="{FF2B5EF4-FFF2-40B4-BE49-F238E27FC236}">
                <a16:creationId xmlns:a16="http://schemas.microsoft.com/office/drawing/2014/main" id="{6EB2006C-6AFE-4FCB-B16F-08982372707B}"/>
              </a:ext>
            </a:extLst>
          </p:cNvPr>
          <p:cNvSpPr/>
          <p:nvPr/>
        </p:nvSpPr>
        <p:spPr>
          <a:xfrm>
            <a:off x="4139739" y="3210133"/>
            <a:ext cx="1524000" cy="8312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05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F085-1B61-4648-811B-8D1603677AA1}"/>
              </a:ext>
            </a:extLst>
          </p:cNvPr>
          <p:cNvSpPr>
            <a:spLocks noGrp="1"/>
          </p:cNvSpPr>
          <p:nvPr>
            <p:ph type="title"/>
          </p:nvPr>
        </p:nvSpPr>
        <p:spPr/>
        <p:txBody>
          <a:bodyPr/>
          <a:lstStyle/>
          <a:p>
            <a:r>
              <a:rPr lang="en-US" altLang="zh-CN" dirty="0">
                <a:solidFill>
                  <a:srgbClr val="FF0000"/>
                </a:solidFill>
              </a:rPr>
              <a:t>Improved CRs with Reachability</a:t>
            </a:r>
            <a:endParaRPr lang="zh-CN" altLang="en-US" dirty="0">
              <a:solidFill>
                <a:srgbClr val="FF0000"/>
              </a:solidFill>
            </a:endParaRPr>
          </a:p>
        </p:txBody>
      </p:sp>
      <p:sp>
        <p:nvSpPr>
          <p:cNvPr id="7" name="Rectangle 1">
            <a:extLst>
              <a:ext uri="{FF2B5EF4-FFF2-40B4-BE49-F238E27FC236}">
                <a16:creationId xmlns:a16="http://schemas.microsoft.com/office/drawing/2014/main" id="{9892CA8C-A3E7-4B78-8F8C-9DAB95EF2D07}"/>
              </a:ext>
            </a:extLst>
          </p:cNvPr>
          <p:cNvSpPr>
            <a:spLocks noChangeArrowheads="1"/>
          </p:cNvSpPr>
          <p:nvPr/>
        </p:nvSpPr>
        <p:spPr bwMode="auto">
          <a:xfrm>
            <a:off x="0" y="0"/>
            <a:ext cx="4816475" cy="0"/>
          </a:xfrm>
          <a:prstGeom prst="rect">
            <a:avLst/>
          </a:prstGeom>
          <a:solidFill>
            <a:srgbClr val="DADC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0B5F91-457C-4999-8C6F-4294BEB8B59F}"/>
                  </a:ext>
                </a:extLst>
              </p:cNvPr>
              <p:cNvSpPr txBox="1"/>
              <p:nvPr/>
            </p:nvSpPr>
            <p:spPr>
              <a:xfrm>
                <a:off x="1084138" y="1927359"/>
                <a:ext cx="9554660" cy="4244624"/>
              </a:xfrm>
              <a:prstGeom prst="rect">
                <a:avLst/>
              </a:prstGeom>
              <a:noFill/>
            </p:spPr>
            <p:txBody>
              <a:bodyPr wrap="square">
                <a:spAutoFit/>
              </a:bodyPr>
              <a:lstStyle/>
              <a:p>
                <a:r>
                  <a:rPr lang="en-US" altLang="zh-CN" sz="2800" dirty="0">
                    <a:solidFill>
                      <a:schemeClr val="tx1"/>
                    </a:solidFill>
                  </a:rPr>
                  <a:t>Improved CRs = </a:t>
                </a:r>
                <a:r>
                  <a:rPr lang="en-US" altLang="zh-CN" sz="2800" dirty="0">
                    <a:solidFill>
                      <a:srgbClr val="FF0000"/>
                    </a:solidFill>
                  </a:rPr>
                  <a:t>FORCs</a:t>
                </a:r>
                <a:r>
                  <a:rPr lang="en-US" altLang="zh-CN" sz="2800" dirty="0">
                    <a:solidFill>
                      <a:schemeClr val="tx1"/>
                    </a:solidFill>
                  </a:rPr>
                  <a:t> (</a:t>
                </a:r>
                <a14:m>
                  <m:oMath xmlns:m="http://schemas.openxmlformats.org/officeDocument/2006/math">
                    <m:sSup>
                      <m:sSupPr>
                        <m:ctrlPr>
                          <a:rPr lang="en-US" altLang="zh-CN" sz="2800" i="1">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m:t>
                        </m:r>
                      </m:e>
                      <m:sup>
                        <m:r>
                          <a:rPr lang="en-US" altLang="zh-CN" sz="2800">
                            <a:solidFill>
                              <a:schemeClr val="tx1"/>
                            </a:solidFill>
                            <a:latin typeface="Cambria Math" panose="02040503050406030204" pitchFamily="18" charset="0"/>
                          </a:rPr>
                          <m:t>′</m:t>
                        </m:r>
                      </m:sup>
                    </m:sSup>
                  </m:oMath>
                </a14:m>
                <a:r>
                  <a:rPr lang="en-US" altLang="zh-CN" sz="2800" dirty="0">
                    <a:solidFill>
                      <a:schemeClr val="tx1"/>
                    </a:solidFill>
                  </a:rPr>
                  <a:t>, </a:t>
                </a:r>
                <a14:m>
                  <m:oMath xmlns:m="http://schemas.openxmlformats.org/officeDocument/2006/math">
                    <m:sSub>
                      <m:sSubPr>
                        <m:ctrlPr>
                          <a:rPr lang="en-US" altLang="zh-CN" sz="2800" i="1" dirty="0">
                            <a:solidFill>
                              <a:schemeClr val="tx1"/>
                            </a:solidFill>
                            <a:latin typeface="Cambria Math" panose="02040503050406030204" pitchFamily="18" charset="0"/>
                          </a:rPr>
                        </m:ctrlPr>
                      </m:sSubPr>
                      <m:e>
                        <m:r>
                          <m:rPr>
                            <m:nor/>
                          </m:rPr>
                          <a:rPr lang="en-US" altLang="zh-CN" sz="2800" dirty="0">
                            <a:solidFill>
                              <a:schemeClr val="tx1"/>
                            </a:solidFill>
                          </a:rPr>
                          <m:t>{</m:t>
                        </m:r>
                        <m:sSub>
                          <m:sSubPr>
                            <m:ctrlPr>
                              <a:rPr lang="en-US" altLang="zh-CN" sz="2800" i="1">
                                <a:solidFill>
                                  <a:schemeClr val="tx1"/>
                                </a:solidFill>
                                <a:latin typeface="Cambria Math" panose="02040503050406030204" pitchFamily="18" charset="0"/>
                              </a:rPr>
                            </m:ctrlPr>
                          </m:sSubPr>
                          <m:e>
                            <m:r>
                              <a:rPr lang="en-US" altLang="zh-CN" sz="2800">
                                <a:solidFill>
                                  <a:schemeClr val="tx1"/>
                                </a:solidFill>
                                <a:latin typeface="Cambria Math" panose="02040503050406030204" pitchFamily="18" charset="0"/>
                              </a:rPr>
                              <m:t>≈</m:t>
                            </m:r>
                          </m:e>
                          <m:sub>
                            <m:r>
                              <a:rPr lang="en-US" altLang="zh-CN" sz="2800">
                                <a:solidFill>
                                  <a:schemeClr val="tx1"/>
                                </a:solidFill>
                                <a:latin typeface="Cambria Math" panose="02040503050406030204" pitchFamily="18" charset="0"/>
                              </a:rPr>
                              <m:t>𝑢</m:t>
                            </m:r>
                          </m:sub>
                        </m:sSub>
                        <m:r>
                          <m:rPr>
                            <m:nor/>
                          </m:rPr>
                          <a:rPr lang="en-US" altLang="zh-CN" sz="2800" dirty="0">
                            <a:solidFill>
                              <a:schemeClr val="tx1"/>
                            </a:solidFill>
                          </a:rPr>
                          <m:t>}</m:t>
                        </m:r>
                      </m:e>
                      <m:sub>
                        <m:r>
                          <a:rPr lang="en-US" altLang="zh-CN" sz="2800" dirty="0">
                            <a:solidFill>
                              <a:schemeClr val="tx1"/>
                            </a:solidFill>
                            <a:latin typeface="Cambria Math" panose="02040503050406030204" pitchFamily="18" charset="0"/>
                          </a:rPr>
                          <m:t>[</m:t>
                        </m:r>
                        <m:r>
                          <a:rPr lang="en-US" altLang="zh-CN" sz="2800" dirty="0">
                            <a:solidFill>
                              <a:schemeClr val="tx1"/>
                            </a:solidFill>
                            <a:latin typeface="Cambria Math" panose="02040503050406030204" pitchFamily="18" charset="0"/>
                          </a:rPr>
                          <m:t>𝑢</m:t>
                        </m:r>
                        <m:r>
                          <a:rPr lang="en-US" altLang="zh-CN" sz="2800" dirty="0">
                            <a:solidFill>
                              <a:schemeClr val="tx1"/>
                            </a:solidFill>
                            <a:latin typeface="Cambria Math" panose="02040503050406030204" pitchFamily="18" charset="0"/>
                          </a:rPr>
                          <m:t>]∈</m:t>
                        </m:r>
                        <m:sSup>
                          <m:sSupPr>
                            <m:ctrlPr>
                              <a:rPr lang="en-US" altLang="zh-CN" sz="2800" i="1" dirty="0">
                                <a:solidFill>
                                  <a:schemeClr val="tx1"/>
                                </a:solidFill>
                                <a:latin typeface="Cambria Math" panose="02040503050406030204" pitchFamily="18" charset="0"/>
                              </a:rPr>
                            </m:ctrlPr>
                          </m:sSupPr>
                          <m:e>
                            <m:r>
                              <m:rPr>
                                <m:sty m:val="p"/>
                              </m:rPr>
                              <a:rPr lang="el-GR" altLang="zh-CN" sz="2800" dirty="0">
                                <a:solidFill>
                                  <a:schemeClr val="tx1"/>
                                </a:solidFill>
                                <a:latin typeface="Cambria Math" panose="02040503050406030204" pitchFamily="18" charset="0"/>
                              </a:rPr>
                              <m:t>Σ</m:t>
                            </m:r>
                          </m:e>
                          <m:sup>
                            <m:r>
                              <a:rPr lang="en-US" altLang="zh-CN" sz="2800" dirty="0">
                                <a:solidFill>
                                  <a:schemeClr val="tx1"/>
                                </a:solidFill>
                                <a:latin typeface="Cambria Math" panose="02040503050406030204" pitchFamily="18" charset="0"/>
                              </a:rPr>
                              <m:t>+</m:t>
                            </m:r>
                          </m:sup>
                        </m:sSup>
                        <m:r>
                          <a:rPr lang="en-US" altLang="zh-CN" sz="2800" dirty="0">
                            <a:solidFill>
                              <a:schemeClr val="tx1"/>
                            </a:solidFill>
                            <a:latin typeface="Cambria Math" panose="02040503050406030204" pitchFamily="18" charset="0"/>
                          </a:rPr>
                          <m:t>/</m:t>
                        </m:r>
                        <m:sSup>
                          <m:sSupPr>
                            <m:ctrlPr>
                              <a:rPr lang="en-US" altLang="zh-CN" sz="2800" i="1" dirty="0">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m:t>
                            </m:r>
                          </m:e>
                          <m:sup>
                            <m:r>
                              <a:rPr lang="en-US" altLang="zh-CN" sz="2800" dirty="0">
                                <a:solidFill>
                                  <a:schemeClr val="tx1"/>
                                </a:solidFill>
                                <a:latin typeface="Cambria Math" panose="02040503050406030204" pitchFamily="18" charset="0"/>
                              </a:rPr>
                              <m:t>′</m:t>
                            </m:r>
                          </m:sup>
                        </m:sSup>
                      </m:sub>
                    </m:sSub>
                  </m:oMath>
                </a14:m>
                <a:r>
                  <a:rPr lang="en-US" altLang="zh-CN" sz="2800" dirty="0">
                    <a:solidFill>
                      <a:schemeClr val="tx1"/>
                    </a:solidFill>
                  </a:rPr>
                  <a:t>)</a:t>
                </a:r>
              </a:p>
              <a:p>
                <a:endParaRPr lang="en-US" altLang="zh-CN" sz="2800" dirty="0">
                  <a:solidFill>
                    <a:schemeClr val="tx1"/>
                  </a:solidFill>
                </a:endParaRPr>
              </a:p>
              <a:p>
                <a:r>
                  <a:rPr lang="en-US" altLang="zh-CN" sz="2800" dirty="0">
                    <a:solidFill>
                      <a:schemeClr val="tx1"/>
                    </a:solidFill>
                  </a:rPr>
                  <a:t>Saturation lemma for </a:t>
                </a:r>
                <a14:m>
                  <m:oMath xmlns:m="http://schemas.openxmlformats.org/officeDocument/2006/math">
                    <m:r>
                      <a:rPr lang="en-US" altLang="zh-CN" sz="2800" b="0" i="1" smtClean="0">
                        <a:solidFill>
                          <a:schemeClr val="tx1"/>
                        </a:solidFill>
                        <a:latin typeface="Cambria Math" panose="02040503050406030204" pitchFamily="18" charset="0"/>
                      </a:rPr>
                      <m:t>𝐴</m:t>
                    </m:r>
                  </m:oMath>
                </a14:m>
                <a:endParaRPr lang="en-US" altLang="zh-CN" sz="2800" dirty="0">
                  <a:solidFill>
                    <a:schemeClr val="tx1"/>
                  </a:solidFill>
                </a:endParaRPr>
              </a:p>
              <a:p>
                <a:pPr marL="285750" indent="-285750">
                  <a:buFont typeface="Arial" panose="020B0604020202020204" pitchFamily="34" charset="0"/>
                  <a:buChar char="•"/>
                </a:pPr>
                <a:r>
                  <a:rPr lang="en-US" altLang="zh-CN" sz="2400" b="1" dirty="0">
                    <a:solidFill>
                      <a:srgbClr val="FF0000"/>
                    </a:solidFill>
                  </a:rPr>
                  <a:t>Coverage</a:t>
                </a:r>
                <a:r>
                  <a:rPr lang="en-US" altLang="zh-CN" sz="2400" dirty="0"/>
                  <a:t> </a:t>
                </a:r>
                <a:r>
                  <a:rPr lang="en-US" altLang="zh-CN" sz="2400" dirty="0">
                    <a:solidFill>
                      <a:schemeClr val="tx1"/>
                    </a:solidFill>
                  </a:rPr>
                  <a:t>of </a:t>
                </a:r>
                <a14:m>
                  <m:oMath xmlns:m="http://schemas.openxmlformats.org/officeDocument/2006/math">
                    <m:sSup>
                      <m:sSupPr>
                        <m:ctrlPr>
                          <a:rPr lang="el-GR" altLang="zh-CN" sz="2400" i="1" smtClean="0">
                            <a:solidFill>
                              <a:schemeClr val="tx1"/>
                            </a:solidFill>
                            <a:latin typeface="Cambria Math" panose="02040503050406030204" pitchFamily="18" charset="0"/>
                            <a:ea typeface="Cambria Math" panose="02040503050406030204" pitchFamily="18" charset="0"/>
                          </a:rPr>
                        </m:ctrlPr>
                      </m:sSupPr>
                      <m:e>
                        <m:r>
                          <m:rPr>
                            <m:sty m:val="p"/>
                          </m:rPr>
                          <a:rPr lang="el-GR" altLang="zh-CN" sz="2400" i="1">
                            <a:solidFill>
                              <a:schemeClr val="tx1"/>
                            </a:solidFill>
                            <a:latin typeface="Cambria Math" panose="02040503050406030204" pitchFamily="18" charset="0"/>
                            <a:ea typeface="Cambria Math" panose="02040503050406030204" pitchFamily="18" charset="0"/>
                          </a:rPr>
                          <m:t>Σ</m:t>
                        </m:r>
                      </m:e>
                      <m:sup>
                        <m:r>
                          <a:rPr lang="zh-CN" altLang="el-GR" sz="2400" i="1">
                            <a:solidFill>
                              <a:schemeClr val="tx1"/>
                            </a:solidFill>
                            <a:latin typeface="Cambria Math" panose="02040503050406030204" pitchFamily="18" charset="0"/>
                            <a:ea typeface="Cambria Math" panose="02040503050406030204" pitchFamily="18" charset="0"/>
                          </a:rPr>
                          <m:t>𝜔</m:t>
                        </m:r>
                      </m:sup>
                    </m:sSup>
                    <m:r>
                      <a:rPr lang="zh-CN" altLang="el-GR" sz="2400" i="1">
                        <a:solidFill>
                          <a:schemeClr val="tx1"/>
                        </a:solidFill>
                        <a:latin typeface="Cambria Math" panose="02040503050406030204" pitchFamily="18" charset="0"/>
                        <a:ea typeface="Cambria Math" panose="02040503050406030204" pitchFamily="18" charset="0"/>
                      </a:rPr>
                      <m:t> </m:t>
                    </m:r>
                  </m:oMath>
                </a14:m>
                <a:endParaRPr lang="en-US" altLang="zh-CN" sz="2400" dirty="0">
                  <a:solidFill>
                    <a:schemeClr val="tx1"/>
                  </a:solidFill>
                </a:endParaRPr>
              </a:p>
              <a:p>
                <a:pPr marL="285750" indent="-285750">
                  <a:buFont typeface="Arial" panose="020B0604020202020204" pitchFamily="34" charset="0"/>
                  <a:buChar char="•"/>
                </a:pPr>
                <a:r>
                  <a:rPr lang="en-US" altLang="zh-CN" sz="2400" b="1" dirty="0">
                    <a:solidFill>
                      <a:srgbClr val="FF0000"/>
                    </a:solidFill>
                  </a:rPr>
                  <a:t>Saturation</a:t>
                </a:r>
                <a:r>
                  <a:rPr lang="en-US" altLang="zh-CN" sz="2400" dirty="0"/>
                  <a:t> </a:t>
                </a:r>
                <a:r>
                  <a:rPr lang="en-US" altLang="zh-CN" sz="2400" dirty="0">
                    <a:solidFill>
                      <a:schemeClr val="tx1"/>
                    </a:solidFill>
                  </a:rPr>
                  <a:t>of </a:t>
                </a:r>
                <a14:m>
                  <m:oMath xmlns:m="http://schemas.openxmlformats.org/officeDocument/2006/math">
                    <m:r>
                      <a:rPr lang="en-US" altLang="zh-CN" sz="2400" i="1" smtClean="0">
                        <a:solidFill>
                          <a:schemeClr val="tx1"/>
                        </a:solidFill>
                        <a:latin typeface="Cambria Math" panose="02040503050406030204" pitchFamily="18" charset="0"/>
                      </a:rPr>
                      <m:t>𝐿</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𝐴</m:t>
                    </m:r>
                    <m:r>
                      <a:rPr lang="en-US" altLang="zh-CN" sz="2400" b="0" i="1" smtClean="0">
                        <a:solidFill>
                          <a:schemeClr val="tx1"/>
                        </a:solidFill>
                        <a:latin typeface="Cambria Math" panose="02040503050406030204" pitchFamily="18" charset="0"/>
                      </a:rPr>
                      <m:t>)</m:t>
                    </m:r>
                  </m:oMath>
                </a14:m>
                <a:endParaRPr lang="en-US" altLang="zh-CN" sz="2400" dirty="0"/>
              </a:p>
              <a:p>
                <a:endParaRPr lang="en-US" altLang="zh-CN" sz="1800" dirty="0"/>
              </a:p>
              <a:p>
                <a:r>
                  <a:rPr lang="en-US" altLang="zh-CN" sz="2800" b="1" dirty="0">
                    <a:solidFill>
                      <a:srgbClr val="FF0000"/>
                    </a:solidFill>
                  </a:rPr>
                  <a:t>Theorem:</a:t>
                </a:r>
              </a:p>
              <a:p>
                <a:r>
                  <a:rPr lang="en-US" altLang="zh-CN" sz="2800" dirty="0"/>
                  <a:t>Can be </a:t>
                </a:r>
                <a:r>
                  <a:rPr lang="en-US" altLang="zh-CN" sz="2800" dirty="0">
                    <a:solidFill>
                      <a:srgbClr val="FF0000"/>
                    </a:solidFill>
                  </a:rPr>
                  <a:t>exponentially tighter </a:t>
                </a:r>
                <a:r>
                  <a:rPr lang="en-US" altLang="zh-CN" sz="2800" dirty="0">
                    <a:solidFill>
                      <a:schemeClr val="tx1"/>
                    </a:solidFill>
                  </a:rPr>
                  <a:t>on </a:t>
                </a:r>
                <a:r>
                  <a:rPr lang="en-US" altLang="zh-CN" sz="2800" dirty="0"/>
                  <a:t>some</a:t>
                </a:r>
                <a:r>
                  <a:rPr lang="en-US" altLang="zh-CN" sz="2800" dirty="0">
                    <a:solidFill>
                      <a:schemeClr val="tx1"/>
                    </a:solidFill>
                  </a:rPr>
                  <a:t> family of NBAs</a:t>
                </a:r>
              </a:p>
              <a:p>
                <a:r>
                  <a:rPr lang="en-US" altLang="zh-CN" sz="2800" dirty="0">
                    <a:solidFill>
                      <a:srgbClr val="FF0000"/>
                    </a:solidFill>
                  </a:rPr>
                  <a:t>Quadratic blow-up </a:t>
                </a:r>
                <a:r>
                  <a:rPr lang="en-US" altLang="zh-CN" sz="2800" dirty="0">
                    <a:solidFill>
                      <a:schemeClr val="tx1"/>
                    </a:solidFill>
                  </a:rPr>
                  <a:t>for deterministic </a:t>
                </a:r>
                <a:r>
                  <a:rPr lang="en-US" altLang="zh-CN" sz="2800" dirty="0" err="1">
                    <a:solidFill>
                      <a:schemeClr val="tx1"/>
                    </a:solidFill>
                  </a:rPr>
                  <a:t>Büchi</a:t>
                </a:r>
                <a:r>
                  <a:rPr lang="en-US" altLang="zh-CN" sz="2800" dirty="0">
                    <a:solidFill>
                      <a:schemeClr val="tx1"/>
                    </a:solidFill>
                  </a:rPr>
                  <a:t> automata</a:t>
                </a:r>
                <a:endParaRPr lang="en-US" altLang="zh-CN" sz="2400" dirty="0">
                  <a:solidFill>
                    <a:schemeClr val="tx1"/>
                  </a:solidFill>
                </a:endParaRPr>
              </a:p>
              <a:p>
                <a:r>
                  <a:rPr lang="en-US" altLang="zh-CN" sz="2800" dirty="0">
                    <a:solidFill>
                      <a:schemeClr val="tx1"/>
                    </a:solidFill>
                  </a:rPr>
                  <a:t>In general, still with a blow-up of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3</m:t>
                        </m:r>
                      </m:e>
                      <m:sup>
                        <m:r>
                          <a:rPr lang="en-US" altLang="zh-CN" sz="2800">
                            <a:solidFill>
                              <a:schemeClr val="tx1"/>
                            </a:solidFill>
                            <a:latin typeface="Cambria Math" panose="02040503050406030204" pitchFamily="18" charset="0"/>
                          </a:rPr>
                          <m:t>𝑂</m:t>
                        </m:r>
                        <m:r>
                          <a:rPr lang="en-US" altLang="zh-CN" sz="2800">
                            <a:solidFill>
                              <a:schemeClr val="tx1"/>
                            </a:solidFill>
                            <a:latin typeface="Cambria Math" panose="02040503050406030204" pitchFamily="18" charset="0"/>
                          </a:rPr>
                          <m:t>(</m:t>
                        </m:r>
                        <m:sSup>
                          <m:sSupPr>
                            <m:ctrlPr>
                              <a:rPr lang="en-US" altLang="zh-CN" sz="2800" i="1">
                                <a:solidFill>
                                  <a:schemeClr val="tx1"/>
                                </a:solidFill>
                                <a:latin typeface="Cambria Math" panose="02040503050406030204" pitchFamily="18" charset="0"/>
                              </a:rPr>
                            </m:ctrlPr>
                          </m:sSupPr>
                          <m:e>
                            <m:r>
                              <a:rPr lang="en-US" altLang="zh-CN" sz="2800">
                                <a:solidFill>
                                  <a:schemeClr val="tx1"/>
                                </a:solidFill>
                                <a:latin typeface="Cambria Math" panose="02040503050406030204" pitchFamily="18" charset="0"/>
                              </a:rPr>
                              <m:t>𝑛</m:t>
                            </m:r>
                          </m:e>
                          <m:sup>
                            <m:r>
                              <a:rPr lang="en-US" altLang="zh-CN" sz="2800">
                                <a:solidFill>
                                  <a:schemeClr val="tx1"/>
                                </a:solidFill>
                                <a:latin typeface="Cambria Math" panose="02040503050406030204" pitchFamily="18" charset="0"/>
                              </a:rPr>
                              <m:t>2</m:t>
                            </m:r>
                          </m:sup>
                        </m:sSup>
                        <m:r>
                          <a:rPr lang="en-US" altLang="zh-CN" sz="2800">
                            <a:solidFill>
                              <a:schemeClr val="tx1"/>
                            </a:solidFill>
                            <a:latin typeface="Cambria Math" panose="02040503050406030204" pitchFamily="18" charset="0"/>
                          </a:rPr>
                          <m:t>)</m:t>
                        </m:r>
                      </m:sup>
                    </m:sSup>
                  </m:oMath>
                </a14:m>
                <a:endParaRPr lang="zh-CN" altLang="en-US" sz="2800" dirty="0"/>
              </a:p>
            </p:txBody>
          </p:sp>
        </mc:Choice>
        <mc:Fallback xmlns="">
          <p:sp>
            <p:nvSpPr>
              <p:cNvPr id="11" name="文本框 10">
                <a:extLst>
                  <a:ext uri="{FF2B5EF4-FFF2-40B4-BE49-F238E27FC236}">
                    <a16:creationId xmlns:a16="http://schemas.microsoft.com/office/drawing/2014/main" id="{570B5F91-457C-4999-8C6F-4294BEB8B59F}"/>
                  </a:ext>
                </a:extLst>
              </p:cNvPr>
              <p:cNvSpPr txBox="1">
                <a:spLocks noRot="1" noChangeAspect="1" noMove="1" noResize="1" noEditPoints="1" noAdjustHandles="1" noChangeArrowheads="1" noChangeShapeType="1" noTextEdit="1"/>
              </p:cNvSpPr>
              <p:nvPr/>
            </p:nvSpPr>
            <p:spPr>
              <a:xfrm>
                <a:off x="1084138" y="1927359"/>
                <a:ext cx="9554660" cy="4244624"/>
              </a:xfrm>
              <a:prstGeom prst="rect">
                <a:avLst/>
              </a:prstGeom>
              <a:blipFill>
                <a:blip r:embed="rId3"/>
                <a:stretch>
                  <a:fillRect l="-1340" t="-1437" b="-30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94636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7993</TotalTime>
  <Words>1348</Words>
  <Application>Microsoft Office PowerPoint</Application>
  <PresentationFormat>宽屏</PresentationFormat>
  <Paragraphs>190</Paragraphs>
  <Slides>16</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Cambria Math</vt:lpstr>
      <vt:lpstr>Symbol</vt:lpstr>
      <vt:lpstr>Office 主题​​</vt:lpstr>
      <vt:lpstr>Congruence Relations for Büchi Automata</vt:lpstr>
      <vt:lpstr>Why CRs are important</vt:lpstr>
      <vt:lpstr>What are congruence relations (CRs)</vt:lpstr>
      <vt:lpstr>What CRs do [Sistla, Vardi &amp; Wolper’87; Thomas’90] </vt:lpstr>
      <vt:lpstr>Our contributions</vt:lpstr>
      <vt:lpstr>Classical CRs for NBAs [Sistla, Vardi &amp; Wolper’87; Thomas’90] </vt:lpstr>
      <vt:lpstr>Insights</vt:lpstr>
      <vt:lpstr>Improved CRs with Reachability</vt:lpstr>
      <vt:lpstr>Improved CRs with Reachability</vt:lpstr>
      <vt:lpstr>Optimal CRs/FORCs</vt:lpstr>
      <vt:lpstr>Connection to FDFAs: What are FDFAs</vt:lpstr>
      <vt:lpstr>Connection to FDFAs</vt:lpstr>
      <vt:lpstr>PowerPoint 演示文稿</vt:lpstr>
      <vt:lpstr>Conclusion</vt:lpstr>
      <vt:lpstr>Backup slides</vt:lpstr>
      <vt:lpstr>Reachability is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Flex&amp;Bison简介</dc:title>
  <dc:creator>李 勇</dc:creator>
  <cp:lastModifiedBy>李 勇</cp:lastModifiedBy>
  <cp:revision>614</cp:revision>
  <dcterms:created xsi:type="dcterms:W3CDTF">2021-06-14T08:39:17Z</dcterms:created>
  <dcterms:modified xsi:type="dcterms:W3CDTF">2021-11-24T09:30:34Z</dcterms:modified>
</cp:coreProperties>
</file>