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501" r:id="rId4"/>
    <p:sldId id="642" r:id="rId5"/>
    <p:sldId id="669" r:id="rId6"/>
    <p:sldId id="673" r:id="rId7"/>
    <p:sldId id="672" r:id="rId8"/>
    <p:sldId id="668" r:id="rId9"/>
    <p:sldId id="670" r:id="rId10"/>
    <p:sldId id="663" r:id="rId11"/>
    <p:sldId id="631" r:id="rId12"/>
    <p:sldId id="632" r:id="rId13"/>
    <p:sldId id="659" r:id="rId14"/>
    <p:sldId id="639" r:id="rId15"/>
    <p:sldId id="640" r:id="rId16"/>
    <p:sldId id="674" r:id="rId17"/>
    <p:sldId id="675" r:id="rId18"/>
    <p:sldId id="676" r:id="rId19"/>
    <p:sldId id="677" r:id="rId20"/>
    <p:sldId id="678" r:id="rId21"/>
    <p:sldId id="635" r:id="rId22"/>
    <p:sldId id="271" r:id="rId23"/>
    <p:sldId id="268" r:id="rId24"/>
    <p:sldId id="657" r:id="rId25"/>
    <p:sldId id="269" r:id="rId26"/>
    <p:sldId id="49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勇" initials="李" lastIdx="2" clrIdx="0">
    <p:extLst>
      <p:ext uri="{19B8F6BF-5375-455C-9EA6-DF929625EA0E}">
        <p15:presenceInfo xmlns:p15="http://schemas.microsoft.com/office/powerpoint/2012/main" userId="5a8064ed1fe80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27CD4-01F8-454B-82B7-48C8EE0C537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4454E-D948-4185-8503-A2D277855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2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4454E-D948-4185-8503-A2D277855E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6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68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0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8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7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7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3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0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7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Link back to the title, strategy on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4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5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8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9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0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92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spec, if request infinitely often, grant infinitely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Animation;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4454E-D948-4185-8503-A2D277855E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4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Animation;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4454E-D948-4185-8503-A2D277855E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18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Defined on </a:t>
            </a:r>
            <a:r>
              <a:rPr lang="en-US" dirty="0" err="1"/>
              <a:t>LTLf</a:t>
            </a:r>
            <a:r>
              <a:rPr lang="en-US" dirty="0"/>
              <a:t>, refine not possible for </a:t>
            </a:r>
            <a:r>
              <a:rPr lang="en-US" dirty="0" err="1"/>
              <a:t>LTLf</a:t>
            </a:r>
            <a:r>
              <a:rPr lang="en-US" dirty="0"/>
              <a:t>, one approach is by LTL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7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1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4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5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3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2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4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8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2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7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32B9-7599-4264-ADCE-7CA67B2FB6C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3D7A-8E2F-4987-961D-7A0AEBB7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9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0103" y="265471"/>
            <a:ext cx="11248103" cy="2300176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Synthesizing Good-Enough Strategies </a:t>
            </a:r>
            <a:br>
              <a:rPr lang="en-US" altLang="zh-CN" sz="5400" dirty="0">
                <a:solidFill>
                  <a:srgbClr val="FF0000"/>
                </a:solidFill>
              </a:rPr>
            </a:br>
            <a:r>
              <a:rPr lang="en-US" altLang="zh-CN" sz="5400" dirty="0">
                <a:solidFill>
                  <a:srgbClr val="FF0000"/>
                </a:solidFill>
              </a:rPr>
              <a:t>for </a:t>
            </a:r>
            <a:r>
              <a:rPr lang="en-US" altLang="zh-CN" sz="5400" dirty="0" err="1">
                <a:solidFill>
                  <a:srgbClr val="FF0000"/>
                </a:solidFill>
              </a:rPr>
              <a:t>LTLf</a:t>
            </a:r>
            <a:r>
              <a:rPr lang="en-US" altLang="zh-CN" sz="5400" dirty="0">
                <a:solidFill>
                  <a:srgbClr val="FF0000"/>
                </a:solidFill>
              </a:rPr>
              <a:t> Specifications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778711"/>
                <a:ext cx="9144000" cy="2479089"/>
              </a:xfrm>
            </p:spPr>
            <p:txBody>
              <a:bodyPr/>
              <a:lstStyle/>
              <a:p>
                <a:endParaRPr lang="en-US" altLang="zh-CN" dirty="0"/>
              </a:p>
              <a:p>
                <a:r>
                  <a:rPr lang="en-US" altLang="zh-CN" sz="3200" dirty="0"/>
                  <a:t>     </a:t>
                </a:r>
                <a:r>
                  <a:rPr lang="en-US" altLang="zh-CN" sz="3200" b="1" dirty="0"/>
                  <a:t>Yong Li</a:t>
                </a:r>
                <a:r>
                  <a:rPr lang="en-US" altLang="zh-CN" sz="3200" dirty="0"/>
                  <a:t>* </a:t>
                </a:r>
                <a:r>
                  <a:rPr lang="en-US" altLang="zh-CN" sz="3200" b="1" dirty="0"/>
                  <a:t>                             </a:t>
                </a:r>
                <a:r>
                  <a:rPr lang="en-US" altLang="zh-CN" sz="3200" dirty="0"/>
                  <a:t>Andrea </a:t>
                </a:r>
                <a:r>
                  <a:rPr lang="en-US" altLang="zh-CN" sz="3200" dirty="0" err="1"/>
                  <a:t>Turrini</a:t>
                </a:r>
                <a:r>
                  <a:rPr lang="en-US" altLang="zh-CN" sz="3200" dirty="0"/>
                  <a:t>*</a:t>
                </a:r>
              </a:p>
              <a:p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3200" dirty="0"/>
                          <m:t>Moshe</m:t>
                        </m:r>
                        <m:r>
                          <m:rPr>
                            <m:nor/>
                          </m:rPr>
                          <a:rPr lang="en-US" altLang="zh-CN" sz="320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3200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sz="3200" dirty="0"/>
                          <m:t>. </m:t>
                        </m:r>
                        <m:r>
                          <m:rPr>
                            <m:nor/>
                          </m:rPr>
                          <a:rPr lang="en-US" altLang="zh-CN" sz="3200" dirty="0"/>
                          <m:t>Vardi</m:t>
                        </m:r>
                      </m:e>
                      <m:sup>
                        <m:r>
                          <a:rPr lang="en-US" altLang="zh-CN" sz="3200" dirty="0">
                            <a:latin typeface="Cambria Math" panose="02040503050406030204" pitchFamily="18" charset="0"/>
                          </a:rPr>
                          <m:t>§</m:t>
                        </m:r>
                      </m:sup>
                    </m:sSup>
                  </m:oMath>
                </a14:m>
                <a:r>
                  <a:rPr lang="en-US" altLang="zh-CN" sz="3200" dirty="0"/>
                  <a:t>                   Lijun Zhang*</a:t>
                </a:r>
                <a:endParaRPr lang="en-US" altLang="zh-CN" sz="2800" b="1" dirty="0"/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778711"/>
                <a:ext cx="9144000" cy="247908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7284FAC-861F-4A0F-884E-23408129B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49" y="5707062"/>
            <a:ext cx="4844105" cy="449453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BB2C3030-B28A-4C4E-8BC0-B7C7B286D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5098" y="5626566"/>
            <a:ext cx="4201865" cy="600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46FE8A-A78F-4217-8E05-69869BBB6045}"/>
                  </a:ext>
                </a:extLst>
              </p:cNvPr>
              <p:cNvSpPr txBox="1"/>
              <p:nvPr/>
            </p:nvSpPr>
            <p:spPr>
              <a:xfrm>
                <a:off x="4136994" y="5575123"/>
                <a:ext cx="61255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46FE8A-A78F-4217-8E05-69869BBB6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994" y="5575123"/>
                <a:ext cx="6125592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C8D8299-318F-4586-B85E-B2D8F18E9416}"/>
              </a:ext>
            </a:extLst>
          </p:cNvPr>
          <p:cNvSpPr txBox="1"/>
          <p:nvPr/>
        </p:nvSpPr>
        <p:spPr>
          <a:xfrm>
            <a:off x="1003177" y="5522396"/>
            <a:ext cx="6125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*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379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C0A3ADF-2B6D-9543-860D-C29B3C70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59" y="166828"/>
            <a:ext cx="10917286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Solving LTL good-enough synthesis 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</a:rPr>
              <a:t>Almagor</a:t>
            </a:r>
            <a:r>
              <a:rPr lang="en-US" altLang="zh-CN" sz="2000" dirty="0">
                <a:solidFill>
                  <a:srgbClr val="FF0000"/>
                </a:solidFill>
              </a:rPr>
              <a:t> and </a:t>
            </a:r>
            <a:r>
              <a:rPr lang="en-US" altLang="zh-CN" sz="2000" dirty="0" err="1">
                <a:solidFill>
                  <a:srgbClr val="FF0000"/>
                </a:solidFill>
              </a:rPr>
              <a:t>Kupferman</a:t>
            </a:r>
            <a:r>
              <a:rPr lang="en-US" altLang="zh-CN" sz="2000" dirty="0">
                <a:solidFill>
                  <a:srgbClr val="FF0000"/>
                </a:solidFill>
              </a:rPr>
              <a:t>; CAV 2020]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7878D7-9478-4DA7-A769-BCA92D0D5EB0}"/>
                  </a:ext>
                </a:extLst>
              </p:cNvPr>
              <p:cNvSpPr txBox="1"/>
              <p:nvPr/>
            </p:nvSpPr>
            <p:spPr>
              <a:xfrm>
                <a:off x="1075427" y="1616015"/>
                <a:ext cx="9609826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LTL</a:t>
                </a:r>
                <a:r>
                  <a:rPr lang="en-US" altLang="zh-CN" sz="2800" dirty="0"/>
                  <a:t> GE-synthesis for 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altLang="zh-CN" sz="2800" dirty="0"/>
                  <a:t> over </a:t>
                </a: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input</a:t>
                </a:r>
                <a:r>
                  <a:rPr lang="en-US" altLang="zh-CN" sz="2800" dirty="0"/>
                  <a:t> and </a:t>
                </a:r>
                <a:r>
                  <a:rPr lang="en-US" altLang="zh-CN" sz="2800" dirty="0">
                    <a:solidFill>
                      <a:schemeClr val="accent1">
                        <a:lumMod val="75000"/>
                      </a:schemeClr>
                    </a:solidFill>
                  </a:rPr>
                  <a:t>output</a:t>
                </a:r>
                <a:r>
                  <a:rPr lang="en-US" altLang="zh-CN" sz="2800" dirty="0"/>
                  <a:t> variables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2800" dirty="0"/>
              </a:p>
              <a:p>
                <a:pPr marL="0" indent="-4572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Put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restriction</a:t>
                </a:r>
                <a:r>
                  <a:rPr lang="en-US" altLang="zh-CN" sz="2800" dirty="0"/>
                  <a:t> for environment’s behavior in specification</a:t>
                </a:r>
              </a:p>
              <a:p>
                <a:pPr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 sz="28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/>
                  <a:t>is the restriction for </a:t>
                </a:r>
                <a:r>
                  <a:rPr lang="en-US" altLang="zh-CN" sz="2800"/>
                  <a:t>environment to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hopeful</a:t>
                </a:r>
                <a:r>
                  <a:rPr lang="en-US" altLang="zh-CN" sz="2800" dirty="0"/>
                  <a:t> </a:t>
                </a:r>
                <a:r>
                  <a:rPr lang="en-US" altLang="zh-CN" sz="2800" dirty="0">
                    <a:solidFill>
                      <a:schemeClr val="accent6"/>
                    </a:solidFill>
                  </a:rPr>
                  <a:t>input</a:t>
                </a:r>
                <a:r>
                  <a:rPr lang="en-US" altLang="zh-CN" sz="2800" dirty="0"/>
                  <a:t> sequences</a:t>
                </a:r>
              </a:p>
              <a:p>
                <a:pPr marL="0" indent="-4572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en-US" altLang="zh-CN" sz="2800" dirty="0"/>
              </a:p>
              <a:p>
                <a:pPr marL="0" indent="-4572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endParaRPr lang="en-US" altLang="zh-CN" sz="2800" dirty="0"/>
              </a:p>
              <a:p>
                <a:pPr marL="0" indent="-4572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Reduce to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classical synthesis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7878D7-9478-4DA7-A769-BCA92D0D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27" y="1616015"/>
                <a:ext cx="9609826" cy="3539430"/>
              </a:xfrm>
              <a:prstGeom prst="rect">
                <a:avLst/>
              </a:prstGeom>
              <a:blipFill>
                <a:blip r:embed="rId3"/>
                <a:stretch>
                  <a:fillRect l="-1268" t="-1721" b="-3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38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960223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 LTLf cannot be an assumption for environment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960223" cy="1325563"/>
              </a:xfrm>
              <a:blipFill>
                <a:blip r:embed="rId3"/>
                <a:stretch>
                  <a:fillRect l="-2225" t="-13364" b="-2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53107" y="2090716"/>
                <a:ext cx="11093388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457200">
                  <a:buFont typeface="Wingdings" panose="05000000000000000000" pitchFamily="2" charset="2"/>
                  <a:buChar char="Ø"/>
                </a:pPr>
                <a:r>
                  <a:rPr lang="en-US" altLang="zh-CN" sz="3200" dirty="0"/>
                  <a:t>The interaction is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infinite</a:t>
                </a:r>
              </a:p>
              <a:p>
                <a:pPr lvl="2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Environment behavior is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infinite</a:t>
                </a:r>
                <a:r>
                  <a:rPr lang="en-US" altLang="zh-CN" sz="3200" dirty="0"/>
                  <a:t> </a:t>
                </a:r>
              </a:p>
              <a:p>
                <a:pPr lvl="2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System/Strategy decides when to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halt</a:t>
                </a:r>
              </a:p>
              <a:p>
                <a:pPr lvl="1" indent="-457200">
                  <a:buFont typeface="Wingdings" panose="05000000000000000000" pitchFamily="2" charset="2"/>
                  <a:buChar char="Ø"/>
                </a:pPr>
                <a:endParaRPr lang="en-US" altLang="zh-CN" sz="3200" dirty="0"/>
              </a:p>
              <a:p>
                <a:pPr lvl="1" indent="-457200">
                  <a:buFont typeface="Wingdings" panose="05000000000000000000" pitchFamily="2" charset="2"/>
                  <a:buChar char="Ø"/>
                </a:pPr>
                <a:r>
                  <a:rPr lang="en-US" altLang="zh-CN" sz="3200" dirty="0"/>
                  <a:t>The logic </a:t>
                </a:r>
                <a:r>
                  <a:rPr lang="en-US" altLang="zh-CN" sz="3200" dirty="0" err="1"/>
                  <a:t>LTLf</a:t>
                </a:r>
                <a:r>
                  <a:rPr lang="en-US" altLang="zh-CN" sz="3200" dirty="0"/>
                  <a:t> is defined on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finite</a:t>
                </a:r>
                <a:r>
                  <a:rPr lang="en-US" altLang="zh-CN" sz="3200" dirty="0"/>
                  <a:t> traces</a:t>
                </a:r>
                <a:endParaRPr lang="en-US" altLang="zh-CN" sz="3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altLang="zh-CN" sz="3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output</m:t>
                    </m:r>
                    <m:r>
                      <a:rPr lang="en-US" altLang="zh-CN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/>
                  <a:t> for </a:t>
                </a:r>
                <a:r>
                  <a:rPr lang="en-US" altLang="zh-CN" sz="3200" dirty="0" err="1"/>
                  <a:t>LTLf</a:t>
                </a:r>
                <a:r>
                  <a:rPr lang="en-US" altLang="zh-CN" sz="3200" dirty="0"/>
                  <a:t> cannot restrict the environment behavior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7" y="2090716"/>
                <a:ext cx="11093388" cy="3816429"/>
              </a:xfrm>
              <a:prstGeom prst="rect">
                <a:avLst/>
              </a:prstGeom>
              <a:blipFill>
                <a:blip r:embed="rId4"/>
                <a:stretch>
                  <a:fillRect l="-1209" t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Attempt </a:t>
            </a:r>
            <a:r>
              <a:rPr lang="en-US" dirty="0">
                <a:solidFill>
                  <a:srgbClr val="FF0000"/>
                </a:solidFill>
              </a:rPr>
              <a:t>via LTL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8199" y="1319234"/>
                <a:ext cx="1109338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zh-CN" sz="3200" dirty="0"/>
                  <a:t> </a:t>
                </a:r>
              </a:p>
              <a:p>
                <a:pPr lvl="1" indent="-457200">
                  <a:buFont typeface="Wingdings" panose="05000000000000000000" pitchFamily="2" charset="2"/>
                  <a:buChar char="Ø"/>
                </a:pPr>
                <a:r>
                  <a:rPr lang="en-US" altLang="zh-CN" sz="3200" dirty="0"/>
                  <a:t>Translate </a:t>
                </a:r>
                <a:r>
                  <a:rPr lang="en-US" altLang="zh-CN" sz="3200" dirty="0" err="1"/>
                  <a:t>LTLf</a:t>
                </a:r>
                <a:r>
                  <a:rPr lang="en-US" altLang="zh-CN" sz="3200" dirty="0"/>
                  <a:t> formula </a:t>
                </a:r>
                <a14:m>
                  <m:oMath xmlns:m="http://schemas.openxmlformats.org/officeDocument/2006/math">
                    <m:r>
                      <a:rPr lang="zh-CN" altLang="en-US" sz="320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/>
                  <a:t> to LTL formula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dirty="0"/>
              </a:p>
              <a:p>
                <a:pPr marL="7429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Add extra </a:t>
                </a:r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</a:rPr>
                  <a:t>output</a:t>
                </a:r>
                <a:r>
                  <a:rPr lang="en-US" altLang="zh-CN" sz="3200" dirty="0"/>
                  <a:t> signal, e.g. </a:t>
                </a:r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</a:rPr>
                  <a:t>term</a:t>
                </a:r>
              </a:p>
              <a:p>
                <a:pPr marL="7429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Use </a:t>
                </a:r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</a:rPr>
                  <a:t>term </a:t>
                </a:r>
                <a:r>
                  <a:rPr lang="en-US" altLang="zh-CN" sz="3200" dirty="0"/>
                  <a:t>to indicate satisfaction of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20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sz="3200" dirty="0"/>
              </a:p>
              <a:p>
                <a:pPr marL="742950" lvl="2" indent="-285750">
                  <a:buFont typeface="Arial" panose="020B0604020202020204" pitchFamily="34" charset="0"/>
                  <a:buChar char="•"/>
                </a:pPr>
                <a:endParaRPr lang="en-US" altLang="zh-CN" sz="3200" dirty="0"/>
              </a:p>
              <a:p>
                <a:pPr marL="742950" lvl="2" indent="-285750">
                  <a:buFont typeface="Arial" panose="020B0604020202020204" pitchFamily="34" charset="0"/>
                  <a:buChar char="•"/>
                </a:pPr>
                <a:endParaRPr lang="en-US" altLang="zh-CN" sz="3200" dirty="0"/>
              </a:p>
              <a:p>
                <a:pPr marL="457200" lvl="2"/>
                <a:r>
                  <a:rPr lang="en-US" altLang="zh-CN" sz="3200" dirty="0"/>
                  <a:t>  </a:t>
                </a:r>
              </a:p>
              <a:p>
                <a:pPr lvl="1" indent="-457200">
                  <a:buFont typeface="Wingdings" panose="05000000000000000000" pitchFamily="2" charset="2"/>
                  <a:buChar char="Ø"/>
                </a:pPr>
                <a:r>
                  <a:rPr lang="en-US" altLang="zh-CN" sz="3200" dirty="0"/>
                  <a:t>Perform classical LTL synthesis for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altLang="zh-CN" sz="3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output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dirty="0"/>
              </a:p>
              <a:p>
                <a:pPr marL="7429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Involve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DPA</a:t>
                </a:r>
                <a:r>
                  <a:rPr lang="en-US" altLang="zh-CN" sz="3200" dirty="0"/>
                  <a:t> construction for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altLang="zh-CN" sz="3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output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19234"/>
                <a:ext cx="11093388" cy="4801314"/>
              </a:xfrm>
              <a:prstGeom prst="rect">
                <a:avLst/>
              </a:prstGeom>
              <a:blipFill>
                <a:blip r:embed="rId3"/>
                <a:stretch>
                  <a:fillRect l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大括号 28">
            <a:extLst>
              <a:ext uri="{FF2B5EF4-FFF2-40B4-BE49-F238E27FC236}">
                <a16:creationId xmlns:a16="http://schemas.microsoft.com/office/drawing/2014/main" id="{436DDC9A-66DF-4CCB-9D04-2DB8F1C7E6F9}"/>
              </a:ext>
            </a:extLst>
          </p:cNvPr>
          <p:cNvSpPr/>
          <p:nvPr/>
        </p:nvSpPr>
        <p:spPr>
          <a:xfrm rot="16200000">
            <a:off x="2857640" y="2875673"/>
            <a:ext cx="173103" cy="249711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C846B37-C00C-4694-8923-A839AEDAACDB}"/>
              </a:ext>
            </a:extLst>
          </p:cNvPr>
          <p:cNvGrpSpPr/>
          <p:nvPr/>
        </p:nvGrpSpPr>
        <p:grpSpPr>
          <a:xfrm>
            <a:off x="1627575" y="3445992"/>
            <a:ext cx="8597732" cy="1229016"/>
            <a:chOff x="1627575" y="3445992"/>
            <a:chExt cx="8597732" cy="122901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47B5678-AD1B-4665-A5DB-A8B38749F2FC}"/>
                </a:ext>
              </a:extLst>
            </p:cNvPr>
            <p:cNvGrpSpPr/>
            <p:nvPr/>
          </p:nvGrpSpPr>
          <p:grpSpPr>
            <a:xfrm>
              <a:off x="1627575" y="3610418"/>
              <a:ext cx="8596252" cy="1064590"/>
              <a:chOff x="1627575" y="3610418"/>
              <a:chExt cx="8596252" cy="1064590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18AC20-7A36-4C41-911E-108CD65ADF20}"/>
                  </a:ext>
                </a:extLst>
              </p:cNvPr>
              <p:cNvSpPr txBox="1"/>
              <p:nvPr/>
            </p:nvSpPr>
            <p:spPr>
              <a:xfrm>
                <a:off x="9065171" y="3844011"/>
                <a:ext cx="11586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/>
                  <a:t>…</a:t>
                </a:r>
                <a:endParaRPr lang="zh-CN" altLang="en-US" sz="4800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FA6E66C-B577-412A-9127-CB203F3158ED}"/>
                  </a:ext>
                </a:extLst>
              </p:cNvPr>
              <p:cNvGrpSpPr/>
              <p:nvPr/>
            </p:nvGrpSpPr>
            <p:grpSpPr>
              <a:xfrm>
                <a:off x="1627575" y="3610418"/>
                <a:ext cx="7399681" cy="836616"/>
                <a:chOff x="1618698" y="3326333"/>
                <a:chExt cx="7399681" cy="836616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8A4D3773-6691-4647-9357-653B2D274CBD}"/>
                    </a:ext>
                  </a:extLst>
                </p:cNvPr>
                <p:cNvCxnSpPr/>
                <p:nvPr/>
              </p:nvCxnSpPr>
              <p:spPr>
                <a:xfrm>
                  <a:off x="1686757" y="3989397"/>
                  <a:ext cx="724417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流程图: 接点 7">
                  <a:extLst>
                    <a:ext uri="{FF2B5EF4-FFF2-40B4-BE49-F238E27FC236}">
                      <a16:creationId xmlns:a16="http://schemas.microsoft.com/office/drawing/2014/main" id="{B9E3231D-E26E-48C8-A13B-EEB5F4444780}"/>
                    </a:ext>
                  </a:extLst>
                </p:cNvPr>
                <p:cNvSpPr/>
                <p:nvPr/>
              </p:nvSpPr>
              <p:spPr>
                <a:xfrm>
                  <a:off x="4243526" y="3817397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512D0B5-3E9B-48AD-BA29-ACBDCC071D31}"/>
                    </a:ext>
                  </a:extLst>
                </p:cNvPr>
                <p:cNvSpPr txBox="1"/>
                <p:nvPr/>
              </p:nvSpPr>
              <p:spPr>
                <a:xfrm>
                  <a:off x="4131025" y="3403316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流程图: 接点 9">
                  <a:extLst>
                    <a:ext uri="{FF2B5EF4-FFF2-40B4-BE49-F238E27FC236}">
                      <a16:creationId xmlns:a16="http://schemas.microsoft.com/office/drawing/2014/main" id="{B3CE649A-190D-4BA6-959C-FF997640C467}"/>
                    </a:ext>
                  </a:extLst>
                </p:cNvPr>
                <p:cNvSpPr/>
                <p:nvPr/>
              </p:nvSpPr>
              <p:spPr>
                <a:xfrm>
                  <a:off x="4934782" y="3806748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流程图: 接点 10">
                  <a:extLst>
                    <a:ext uri="{FF2B5EF4-FFF2-40B4-BE49-F238E27FC236}">
                      <a16:creationId xmlns:a16="http://schemas.microsoft.com/office/drawing/2014/main" id="{DD1B6BC6-25C3-4FE1-9F6E-2B53ECAB97B9}"/>
                    </a:ext>
                  </a:extLst>
                </p:cNvPr>
                <p:cNvSpPr/>
                <p:nvPr/>
              </p:nvSpPr>
              <p:spPr>
                <a:xfrm>
                  <a:off x="5626038" y="3803426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流程图: 接点 11">
                  <a:extLst>
                    <a:ext uri="{FF2B5EF4-FFF2-40B4-BE49-F238E27FC236}">
                      <a16:creationId xmlns:a16="http://schemas.microsoft.com/office/drawing/2014/main" id="{D79943FC-D92E-4589-A98C-D9FDBA601DA9}"/>
                    </a:ext>
                  </a:extLst>
                </p:cNvPr>
                <p:cNvSpPr/>
                <p:nvPr/>
              </p:nvSpPr>
              <p:spPr>
                <a:xfrm>
                  <a:off x="6321730" y="3815166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流程图: 接点 12">
                  <a:extLst>
                    <a:ext uri="{FF2B5EF4-FFF2-40B4-BE49-F238E27FC236}">
                      <a16:creationId xmlns:a16="http://schemas.microsoft.com/office/drawing/2014/main" id="{14AF3D8E-3FA4-430C-9D1C-F7BB3BDB80FF}"/>
                    </a:ext>
                  </a:extLst>
                </p:cNvPr>
                <p:cNvSpPr/>
                <p:nvPr/>
              </p:nvSpPr>
              <p:spPr>
                <a:xfrm>
                  <a:off x="7022323" y="3815166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流程图: 接点 13">
                  <a:extLst>
                    <a:ext uri="{FF2B5EF4-FFF2-40B4-BE49-F238E27FC236}">
                      <a16:creationId xmlns:a16="http://schemas.microsoft.com/office/drawing/2014/main" id="{0ECB03AF-C145-4942-8D8D-4A3A9755CC31}"/>
                    </a:ext>
                  </a:extLst>
                </p:cNvPr>
                <p:cNvSpPr/>
                <p:nvPr/>
              </p:nvSpPr>
              <p:spPr>
                <a:xfrm>
                  <a:off x="7722916" y="3817397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流程图: 接点 14">
                  <a:extLst>
                    <a:ext uri="{FF2B5EF4-FFF2-40B4-BE49-F238E27FC236}">
                      <a16:creationId xmlns:a16="http://schemas.microsoft.com/office/drawing/2014/main" id="{ADB103EE-14B0-4DFB-A541-F3AFE362231E}"/>
                    </a:ext>
                  </a:extLst>
                </p:cNvPr>
                <p:cNvSpPr/>
                <p:nvPr/>
              </p:nvSpPr>
              <p:spPr>
                <a:xfrm>
                  <a:off x="8414172" y="3818950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3790A22-BF49-4C4A-A683-83A555393825}"/>
                    </a:ext>
                  </a:extLst>
                </p:cNvPr>
                <p:cNvSpPr txBox="1"/>
                <p:nvPr/>
              </p:nvSpPr>
              <p:spPr>
                <a:xfrm>
                  <a:off x="4745064" y="3395913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C90B8C4-B3F3-45F6-AC7F-8728C38625B6}"/>
                    </a:ext>
                  </a:extLst>
                </p:cNvPr>
                <p:cNvSpPr txBox="1"/>
                <p:nvPr/>
              </p:nvSpPr>
              <p:spPr>
                <a:xfrm>
                  <a:off x="5477255" y="3388510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9184FE7-71BF-4E2E-93E8-1DE7838F3B4C}"/>
                    </a:ext>
                  </a:extLst>
                </p:cNvPr>
                <p:cNvSpPr txBox="1"/>
                <p:nvPr/>
              </p:nvSpPr>
              <p:spPr>
                <a:xfrm>
                  <a:off x="6208735" y="3403316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CFEE566-81E6-44E6-BE96-0D06B511D982}"/>
                    </a:ext>
                  </a:extLst>
                </p:cNvPr>
                <p:cNvSpPr txBox="1"/>
                <p:nvPr/>
              </p:nvSpPr>
              <p:spPr>
                <a:xfrm>
                  <a:off x="6880671" y="3403316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662CA8A-52EE-48CF-86E9-9B29CC65CD71}"/>
                    </a:ext>
                  </a:extLst>
                </p:cNvPr>
                <p:cNvSpPr txBox="1"/>
                <p:nvPr/>
              </p:nvSpPr>
              <p:spPr>
                <a:xfrm>
                  <a:off x="7654719" y="3403316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849D76E-43F4-47DD-9248-3BC7C47F863D}"/>
                    </a:ext>
                  </a:extLst>
                </p:cNvPr>
                <p:cNvSpPr txBox="1"/>
                <p:nvPr/>
              </p:nvSpPr>
              <p:spPr>
                <a:xfrm>
                  <a:off x="8301868" y="3395913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F44E5EFC-22E8-45F0-BE57-117304E6D8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8698" y="3326333"/>
                      <a:ext cx="2527257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zh-CN" altLang="en-US" sz="180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oMath>
                        </m:oMathPara>
                      </a14:m>
                      <a:endParaRPr lang="en-US" altLang="zh-CN" sz="1800" dirty="0"/>
                    </a:p>
                    <a:p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F44E5EFC-22E8-45F0-BE57-117304E6D8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8698" y="3326333"/>
                      <a:ext cx="2527257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99FFD6B-1FAC-422E-8637-962FF4FAA854}"/>
                </a:ext>
              </a:extLst>
            </p:cNvPr>
            <p:cNvSpPr txBox="1"/>
            <p:nvPr/>
          </p:nvSpPr>
          <p:spPr>
            <a:xfrm>
              <a:off x="9066651" y="3445992"/>
              <a:ext cx="11586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…</a:t>
              </a:r>
              <a:endPara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90FCE66-51B0-4A37-944A-6E800FDEC7F7}"/>
              </a:ext>
            </a:extLst>
          </p:cNvPr>
          <p:cNvSpPr txBox="1"/>
          <p:nvPr/>
        </p:nvSpPr>
        <p:spPr>
          <a:xfrm>
            <a:off x="919942" y="6068291"/>
            <a:ext cx="619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DPA: deterministic Parity automaton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7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Attempt </a:t>
            </a:r>
            <a:r>
              <a:rPr lang="en-US" dirty="0">
                <a:solidFill>
                  <a:srgbClr val="FF0000"/>
                </a:solidFill>
              </a:rPr>
              <a:t>via LTL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8199" y="1319234"/>
                <a:ext cx="1109338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zh-CN" sz="3200" dirty="0"/>
                  <a:t> </a:t>
                </a:r>
              </a:p>
              <a:p>
                <a:pPr lvl="1" indent="-457200">
                  <a:buFont typeface="Wingdings" panose="05000000000000000000" pitchFamily="2" charset="2"/>
                  <a:buChar char="Ø"/>
                </a:pPr>
                <a:r>
                  <a:rPr lang="en-US" altLang="zh-CN" sz="3200" dirty="0"/>
                  <a:t>Translate </a:t>
                </a:r>
                <a:r>
                  <a:rPr lang="en-US" altLang="zh-CN" sz="3200" dirty="0" err="1"/>
                  <a:t>LTLf</a:t>
                </a:r>
                <a:r>
                  <a:rPr lang="en-US" altLang="zh-CN" sz="3200" dirty="0"/>
                  <a:t> formula </a:t>
                </a:r>
                <a14:m>
                  <m:oMath xmlns:m="http://schemas.openxmlformats.org/officeDocument/2006/math">
                    <m:r>
                      <a:rPr lang="zh-CN" altLang="en-US" sz="320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/>
                  <a:t> to LTL formula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dirty="0"/>
              </a:p>
              <a:p>
                <a:pPr marL="7429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Add extra </a:t>
                </a:r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</a:rPr>
                  <a:t>output</a:t>
                </a:r>
                <a:r>
                  <a:rPr lang="en-US" altLang="zh-CN" sz="3200" dirty="0"/>
                  <a:t> signal, e.g. </a:t>
                </a:r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</a:rPr>
                  <a:t>term</a:t>
                </a:r>
              </a:p>
              <a:p>
                <a:pPr marL="7429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Use </a:t>
                </a:r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</a:rPr>
                  <a:t>term </a:t>
                </a:r>
                <a:r>
                  <a:rPr lang="en-US" altLang="zh-CN" sz="3200" dirty="0"/>
                  <a:t>to indicate satisfaction of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20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sz="3200" dirty="0"/>
              </a:p>
              <a:p>
                <a:pPr marL="742950" lvl="2" indent="-285750">
                  <a:buFont typeface="Arial" panose="020B0604020202020204" pitchFamily="34" charset="0"/>
                  <a:buChar char="•"/>
                </a:pPr>
                <a:endParaRPr lang="en-US" altLang="zh-CN" sz="3200" dirty="0"/>
              </a:p>
              <a:p>
                <a:pPr marL="742950" lvl="2" indent="-285750">
                  <a:buFont typeface="Arial" panose="020B0604020202020204" pitchFamily="34" charset="0"/>
                  <a:buChar char="•"/>
                </a:pPr>
                <a:endParaRPr lang="en-US" altLang="zh-CN" sz="3200" dirty="0"/>
              </a:p>
              <a:p>
                <a:pPr marL="457200" lvl="2"/>
                <a:r>
                  <a:rPr lang="en-US" altLang="zh-CN" sz="3200" dirty="0"/>
                  <a:t>  </a:t>
                </a:r>
              </a:p>
              <a:p>
                <a:pPr lvl="1" indent="-457200">
                  <a:buFont typeface="Wingdings" panose="05000000000000000000" pitchFamily="2" charset="2"/>
                  <a:buChar char="Ø"/>
                </a:pPr>
                <a:r>
                  <a:rPr lang="en-US" altLang="zh-CN" sz="3200" dirty="0"/>
                  <a:t>Perform LTL synthesis for </a:t>
                </a:r>
                <a14:m>
                  <m:oMath xmlns:m="http://schemas.openxmlformats.org/officeDocument/2006/math">
                    <m:r>
                      <a:rPr lang="en-US" altLang="zh-CN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altLang="zh-CN" sz="3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output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)→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dirty="0"/>
              </a:p>
              <a:p>
                <a:pPr marL="7429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Involve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DPA</a:t>
                </a:r>
                <a:r>
                  <a:rPr lang="en-US" altLang="zh-CN" sz="3200" dirty="0"/>
                  <a:t> construction for </a:t>
                </a:r>
                <a14:m>
                  <m:oMath xmlns:m="http://schemas.openxmlformats.org/officeDocument/2006/math">
                    <m:r>
                      <a:rPr lang="en-US" altLang="zh-CN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altLang="zh-CN" sz="3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output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)→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19234"/>
                <a:ext cx="11093388" cy="4801314"/>
              </a:xfrm>
              <a:prstGeom prst="rect">
                <a:avLst/>
              </a:prstGeom>
              <a:blipFill>
                <a:blip r:embed="rId3"/>
                <a:stretch>
                  <a:fillRect l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大括号 28">
            <a:extLst>
              <a:ext uri="{FF2B5EF4-FFF2-40B4-BE49-F238E27FC236}">
                <a16:creationId xmlns:a16="http://schemas.microsoft.com/office/drawing/2014/main" id="{436DDC9A-66DF-4CCB-9D04-2DB8F1C7E6F9}"/>
              </a:ext>
            </a:extLst>
          </p:cNvPr>
          <p:cNvSpPr/>
          <p:nvPr/>
        </p:nvSpPr>
        <p:spPr>
          <a:xfrm rot="16200000">
            <a:off x="2857640" y="2875673"/>
            <a:ext cx="173103" cy="249711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C846B37-C00C-4694-8923-A839AEDAACDB}"/>
              </a:ext>
            </a:extLst>
          </p:cNvPr>
          <p:cNvGrpSpPr/>
          <p:nvPr/>
        </p:nvGrpSpPr>
        <p:grpSpPr>
          <a:xfrm>
            <a:off x="1627575" y="3445992"/>
            <a:ext cx="8597732" cy="1229016"/>
            <a:chOff x="1627575" y="3445992"/>
            <a:chExt cx="8597732" cy="122901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47B5678-AD1B-4665-A5DB-A8B38749F2FC}"/>
                </a:ext>
              </a:extLst>
            </p:cNvPr>
            <p:cNvGrpSpPr/>
            <p:nvPr/>
          </p:nvGrpSpPr>
          <p:grpSpPr>
            <a:xfrm>
              <a:off x="1627575" y="3610418"/>
              <a:ext cx="8596252" cy="1064590"/>
              <a:chOff x="1627575" y="3610418"/>
              <a:chExt cx="8596252" cy="1064590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18AC20-7A36-4C41-911E-108CD65ADF20}"/>
                  </a:ext>
                </a:extLst>
              </p:cNvPr>
              <p:cNvSpPr txBox="1"/>
              <p:nvPr/>
            </p:nvSpPr>
            <p:spPr>
              <a:xfrm>
                <a:off x="9065171" y="3844011"/>
                <a:ext cx="11586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/>
                  <a:t>…</a:t>
                </a:r>
                <a:endParaRPr lang="zh-CN" altLang="en-US" sz="4800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FA6E66C-B577-412A-9127-CB203F3158ED}"/>
                  </a:ext>
                </a:extLst>
              </p:cNvPr>
              <p:cNvGrpSpPr/>
              <p:nvPr/>
            </p:nvGrpSpPr>
            <p:grpSpPr>
              <a:xfrm>
                <a:off x="1627575" y="3610418"/>
                <a:ext cx="7399681" cy="836616"/>
                <a:chOff x="1618698" y="3326333"/>
                <a:chExt cx="7399681" cy="836616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8A4D3773-6691-4647-9357-653B2D274CBD}"/>
                    </a:ext>
                  </a:extLst>
                </p:cNvPr>
                <p:cNvCxnSpPr/>
                <p:nvPr/>
              </p:nvCxnSpPr>
              <p:spPr>
                <a:xfrm>
                  <a:off x="1686757" y="3989397"/>
                  <a:ext cx="724417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流程图: 接点 7">
                  <a:extLst>
                    <a:ext uri="{FF2B5EF4-FFF2-40B4-BE49-F238E27FC236}">
                      <a16:creationId xmlns:a16="http://schemas.microsoft.com/office/drawing/2014/main" id="{B9E3231D-E26E-48C8-A13B-EEB5F4444780}"/>
                    </a:ext>
                  </a:extLst>
                </p:cNvPr>
                <p:cNvSpPr/>
                <p:nvPr/>
              </p:nvSpPr>
              <p:spPr>
                <a:xfrm>
                  <a:off x="4243526" y="3817397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512D0B5-3E9B-48AD-BA29-ACBDCC071D31}"/>
                    </a:ext>
                  </a:extLst>
                </p:cNvPr>
                <p:cNvSpPr txBox="1"/>
                <p:nvPr/>
              </p:nvSpPr>
              <p:spPr>
                <a:xfrm>
                  <a:off x="4131025" y="3403316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流程图: 接点 9">
                  <a:extLst>
                    <a:ext uri="{FF2B5EF4-FFF2-40B4-BE49-F238E27FC236}">
                      <a16:creationId xmlns:a16="http://schemas.microsoft.com/office/drawing/2014/main" id="{B3CE649A-190D-4BA6-959C-FF997640C467}"/>
                    </a:ext>
                  </a:extLst>
                </p:cNvPr>
                <p:cNvSpPr/>
                <p:nvPr/>
              </p:nvSpPr>
              <p:spPr>
                <a:xfrm>
                  <a:off x="4934782" y="3806748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流程图: 接点 10">
                  <a:extLst>
                    <a:ext uri="{FF2B5EF4-FFF2-40B4-BE49-F238E27FC236}">
                      <a16:creationId xmlns:a16="http://schemas.microsoft.com/office/drawing/2014/main" id="{DD1B6BC6-25C3-4FE1-9F6E-2B53ECAB97B9}"/>
                    </a:ext>
                  </a:extLst>
                </p:cNvPr>
                <p:cNvSpPr/>
                <p:nvPr/>
              </p:nvSpPr>
              <p:spPr>
                <a:xfrm>
                  <a:off x="5626038" y="3803426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流程图: 接点 11">
                  <a:extLst>
                    <a:ext uri="{FF2B5EF4-FFF2-40B4-BE49-F238E27FC236}">
                      <a16:creationId xmlns:a16="http://schemas.microsoft.com/office/drawing/2014/main" id="{D79943FC-D92E-4589-A98C-D9FDBA601DA9}"/>
                    </a:ext>
                  </a:extLst>
                </p:cNvPr>
                <p:cNvSpPr/>
                <p:nvPr/>
              </p:nvSpPr>
              <p:spPr>
                <a:xfrm>
                  <a:off x="6321730" y="3815166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流程图: 接点 12">
                  <a:extLst>
                    <a:ext uri="{FF2B5EF4-FFF2-40B4-BE49-F238E27FC236}">
                      <a16:creationId xmlns:a16="http://schemas.microsoft.com/office/drawing/2014/main" id="{14AF3D8E-3FA4-430C-9D1C-F7BB3BDB80FF}"/>
                    </a:ext>
                  </a:extLst>
                </p:cNvPr>
                <p:cNvSpPr/>
                <p:nvPr/>
              </p:nvSpPr>
              <p:spPr>
                <a:xfrm>
                  <a:off x="7022323" y="3815166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流程图: 接点 13">
                  <a:extLst>
                    <a:ext uri="{FF2B5EF4-FFF2-40B4-BE49-F238E27FC236}">
                      <a16:creationId xmlns:a16="http://schemas.microsoft.com/office/drawing/2014/main" id="{0ECB03AF-C145-4942-8D8D-4A3A9755CC31}"/>
                    </a:ext>
                  </a:extLst>
                </p:cNvPr>
                <p:cNvSpPr/>
                <p:nvPr/>
              </p:nvSpPr>
              <p:spPr>
                <a:xfrm>
                  <a:off x="7722916" y="3817397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流程图: 接点 14">
                  <a:extLst>
                    <a:ext uri="{FF2B5EF4-FFF2-40B4-BE49-F238E27FC236}">
                      <a16:creationId xmlns:a16="http://schemas.microsoft.com/office/drawing/2014/main" id="{ADB103EE-14B0-4DFB-A541-F3AFE362231E}"/>
                    </a:ext>
                  </a:extLst>
                </p:cNvPr>
                <p:cNvSpPr/>
                <p:nvPr/>
              </p:nvSpPr>
              <p:spPr>
                <a:xfrm>
                  <a:off x="8414172" y="3818950"/>
                  <a:ext cx="337351" cy="343999"/>
                </a:xfrm>
                <a:prstGeom prst="flowChartConnec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3790A22-BF49-4C4A-A683-83A555393825}"/>
                    </a:ext>
                  </a:extLst>
                </p:cNvPr>
                <p:cNvSpPr txBox="1"/>
                <p:nvPr/>
              </p:nvSpPr>
              <p:spPr>
                <a:xfrm>
                  <a:off x="4745064" y="3395913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C90B8C4-B3F3-45F6-AC7F-8728C38625B6}"/>
                    </a:ext>
                  </a:extLst>
                </p:cNvPr>
                <p:cNvSpPr txBox="1"/>
                <p:nvPr/>
              </p:nvSpPr>
              <p:spPr>
                <a:xfrm>
                  <a:off x="5477255" y="3388510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9184FE7-71BF-4E2E-93E8-1DE7838F3B4C}"/>
                    </a:ext>
                  </a:extLst>
                </p:cNvPr>
                <p:cNvSpPr txBox="1"/>
                <p:nvPr/>
              </p:nvSpPr>
              <p:spPr>
                <a:xfrm>
                  <a:off x="6208735" y="3403316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CFEE566-81E6-44E6-BE96-0D06B511D982}"/>
                    </a:ext>
                  </a:extLst>
                </p:cNvPr>
                <p:cNvSpPr txBox="1"/>
                <p:nvPr/>
              </p:nvSpPr>
              <p:spPr>
                <a:xfrm>
                  <a:off x="6880671" y="3403316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662CA8A-52EE-48CF-86E9-9B29CC65CD71}"/>
                    </a:ext>
                  </a:extLst>
                </p:cNvPr>
                <p:cNvSpPr txBox="1"/>
                <p:nvPr/>
              </p:nvSpPr>
              <p:spPr>
                <a:xfrm>
                  <a:off x="7654719" y="3403316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849D76E-43F4-47DD-9248-3BC7C47F863D}"/>
                    </a:ext>
                  </a:extLst>
                </p:cNvPr>
                <p:cNvSpPr txBox="1"/>
                <p:nvPr/>
              </p:nvSpPr>
              <p:spPr>
                <a:xfrm>
                  <a:off x="8301868" y="3395913"/>
                  <a:ext cx="7165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term</a:t>
                  </a:r>
                  <a:endParaRPr lang="zh-CN" altLang="en-US" sz="3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F44E5EFC-22E8-45F0-BE57-117304E6D8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8698" y="3326333"/>
                      <a:ext cx="2527257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zh-CN" altLang="en-US" sz="180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oMath>
                        </m:oMathPara>
                      </a14:m>
                      <a:endParaRPr lang="en-US" altLang="zh-CN" sz="1800" dirty="0"/>
                    </a:p>
                    <a:p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F44E5EFC-22E8-45F0-BE57-117304E6D8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8698" y="3326333"/>
                      <a:ext cx="2527257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99FFD6B-1FAC-422E-8637-962FF4FAA854}"/>
                </a:ext>
              </a:extLst>
            </p:cNvPr>
            <p:cNvSpPr txBox="1"/>
            <p:nvPr/>
          </p:nvSpPr>
          <p:spPr>
            <a:xfrm>
              <a:off x="9066651" y="3445992"/>
              <a:ext cx="11586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…</a:t>
              </a:r>
              <a:endPara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E2DE7D1D-9DF0-4B16-8B82-43D4A301135A}"/>
              </a:ext>
            </a:extLst>
          </p:cNvPr>
          <p:cNvSpPr/>
          <p:nvPr/>
        </p:nvSpPr>
        <p:spPr>
          <a:xfrm>
            <a:off x="3014299" y="3254189"/>
            <a:ext cx="5739084" cy="1948125"/>
          </a:xfrm>
          <a:prstGeom prst="flowChartProcess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DOES NOT SCALE DUE TO DPA CONSTRUCTION!!!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9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B44A60A-BCA8-4231-9476-31ABAE1DEA9B}"/>
              </a:ext>
            </a:extLst>
          </p:cNvPr>
          <p:cNvSpPr/>
          <p:nvPr/>
        </p:nvSpPr>
        <p:spPr>
          <a:xfrm>
            <a:off x="5825836" y="2382982"/>
            <a:ext cx="2784764" cy="5611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Crucial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1562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DPAs are not needed; </a:t>
            </a:r>
            <a:r>
              <a:rPr lang="en-US" altLang="zh-CN" b="1" dirty="0"/>
              <a:t>DBAs</a:t>
            </a:r>
            <a:r>
              <a:rPr lang="en-US" altLang="zh-CN" dirty="0"/>
              <a:t> suffice</a:t>
            </a:r>
            <a:endParaRPr lang="en-US" altLang="zh-CN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751445-FC59-4E7F-811D-58DD65DCA5EA}"/>
                  </a:ext>
                </a:extLst>
              </p:cNvPr>
              <p:cNvSpPr/>
              <p:nvPr/>
            </p:nvSpPr>
            <p:spPr>
              <a:xfrm>
                <a:off x="1724891" y="2155282"/>
                <a:ext cx="8257309" cy="1032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output</m:t>
                    </m:r>
                  </m:oMath>
                </a14:m>
                <a:r>
                  <a:rPr lang="en-US" altLang="zh-CN" sz="2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output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 </m:t>
                    </m:r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751445-FC59-4E7F-811D-58DD65DCA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891" y="2155282"/>
                <a:ext cx="8257309" cy="1032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29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Crucial insights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1562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0207-58EE-4DE0-94CB-4B935A238D29}"/>
              </a:ext>
            </a:extLst>
          </p:cNvPr>
          <p:cNvGrpSpPr/>
          <p:nvPr/>
        </p:nvGrpSpPr>
        <p:grpSpPr>
          <a:xfrm>
            <a:off x="1724891" y="1436188"/>
            <a:ext cx="8257309" cy="1032164"/>
            <a:chOff x="1724891" y="2155282"/>
            <a:chExt cx="8257309" cy="1032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/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</m:oMath>
                  </a14:m>
                  <a:r>
                    <a:rPr lang="en-US" altLang="zh-CN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altLang="zh-CN" sz="2800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058ACC36-853D-4DC1-B4A0-1C29C4F2B658}"/>
                </a:ext>
              </a:extLst>
            </p:cNvPr>
            <p:cNvSpPr/>
            <p:nvPr/>
          </p:nvSpPr>
          <p:spPr>
            <a:xfrm>
              <a:off x="9034486" y="2442051"/>
              <a:ext cx="782989" cy="49109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74D420-5FB8-4D55-A98F-63DAFDCEDFA2}"/>
              </a:ext>
            </a:extLst>
          </p:cNvPr>
          <p:cNvCxnSpPr>
            <a:cxnSpLocks/>
          </p:cNvCxnSpPr>
          <p:nvPr/>
        </p:nvCxnSpPr>
        <p:spPr>
          <a:xfrm flipH="1">
            <a:off x="8776004" y="2224997"/>
            <a:ext cx="394461" cy="484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39623390-F97C-4C67-BAA8-E68AFB744037}"/>
              </a:ext>
            </a:extLst>
          </p:cNvPr>
          <p:cNvSpPr/>
          <p:nvPr/>
        </p:nvSpPr>
        <p:spPr>
          <a:xfrm>
            <a:off x="6354320" y="2786106"/>
            <a:ext cx="5056515" cy="147198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solidFill>
                  <a:srgbClr val="FF0000"/>
                </a:solidFill>
              </a:rPr>
              <a:t>Guarantee </a:t>
            </a:r>
            <a:r>
              <a:rPr lang="en-US" altLang="zh-CN" sz="3600" dirty="0">
                <a:solidFill>
                  <a:schemeClr val="tx1"/>
                </a:solidFill>
              </a:rPr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69333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Crucial insights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1562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0207-58EE-4DE0-94CB-4B935A238D29}"/>
              </a:ext>
            </a:extLst>
          </p:cNvPr>
          <p:cNvGrpSpPr/>
          <p:nvPr/>
        </p:nvGrpSpPr>
        <p:grpSpPr>
          <a:xfrm>
            <a:off x="1724891" y="1436188"/>
            <a:ext cx="8257309" cy="1032164"/>
            <a:chOff x="1724891" y="2155282"/>
            <a:chExt cx="8257309" cy="1032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/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</m:oMath>
                  </a14:m>
                  <a:r>
                    <a:rPr lang="en-US" altLang="zh-CN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altLang="zh-CN" sz="2800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058ACC36-853D-4DC1-B4A0-1C29C4F2B658}"/>
                </a:ext>
              </a:extLst>
            </p:cNvPr>
            <p:cNvSpPr/>
            <p:nvPr/>
          </p:nvSpPr>
          <p:spPr>
            <a:xfrm>
              <a:off x="9034486" y="2442051"/>
              <a:ext cx="782989" cy="49109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74D420-5FB8-4D55-A98F-63DAFDCEDFA2}"/>
              </a:ext>
            </a:extLst>
          </p:cNvPr>
          <p:cNvCxnSpPr>
            <a:cxnSpLocks/>
          </p:cNvCxnSpPr>
          <p:nvPr/>
        </p:nvCxnSpPr>
        <p:spPr>
          <a:xfrm flipH="1">
            <a:off x="8776004" y="2224997"/>
            <a:ext cx="394461" cy="484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39623390-F97C-4C67-BAA8-E68AFB744037}"/>
              </a:ext>
            </a:extLst>
          </p:cNvPr>
          <p:cNvSpPr/>
          <p:nvPr/>
        </p:nvSpPr>
        <p:spPr>
          <a:xfrm>
            <a:off x="6354320" y="2786106"/>
            <a:ext cx="5056515" cy="147198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solidFill>
                  <a:srgbClr val="FF0000"/>
                </a:solidFill>
              </a:rPr>
              <a:t>Guarantee </a:t>
            </a:r>
            <a:r>
              <a:rPr lang="en-US" altLang="zh-CN" sz="36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A3E219-D818-4435-BA1D-860247A238A8}"/>
              </a:ext>
            </a:extLst>
          </p:cNvPr>
          <p:cNvCxnSpPr>
            <a:cxnSpLocks/>
          </p:cNvCxnSpPr>
          <p:nvPr/>
        </p:nvCxnSpPr>
        <p:spPr>
          <a:xfrm flipH="1">
            <a:off x="3949400" y="2246897"/>
            <a:ext cx="2461670" cy="476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5539423E-CE60-48E1-8D8D-519118D060E1}"/>
              </a:ext>
            </a:extLst>
          </p:cNvPr>
          <p:cNvSpPr/>
          <p:nvPr/>
        </p:nvSpPr>
        <p:spPr>
          <a:xfrm>
            <a:off x="689223" y="2786105"/>
            <a:ext cx="5453548" cy="1471983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0000"/>
                </a:solidFill>
              </a:rPr>
              <a:t>Safety</a:t>
            </a:r>
            <a:r>
              <a:rPr lang="en-US" altLang="zh-CN" sz="440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38D77942-5613-426D-992C-2BC7091D9DE9}"/>
              </a:ext>
            </a:extLst>
          </p:cNvPr>
          <p:cNvSpPr/>
          <p:nvPr/>
        </p:nvSpPr>
        <p:spPr>
          <a:xfrm>
            <a:off x="5990135" y="1725030"/>
            <a:ext cx="2704872" cy="49109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4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Crucial insights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1562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0207-58EE-4DE0-94CB-4B935A238D29}"/>
              </a:ext>
            </a:extLst>
          </p:cNvPr>
          <p:cNvGrpSpPr/>
          <p:nvPr/>
        </p:nvGrpSpPr>
        <p:grpSpPr>
          <a:xfrm>
            <a:off x="1724891" y="1436188"/>
            <a:ext cx="8257309" cy="1032164"/>
            <a:chOff x="1724891" y="2155282"/>
            <a:chExt cx="8257309" cy="1032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/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</m:oMath>
                  </a14:m>
                  <a:r>
                    <a:rPr lang="en-US" altLang="zh-CN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altLang="zh-CN" sz="2800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058ACC36-853D-4DC1-B4A0-1C29C4F2B658}"/>
                </a:ext>
              </a:extLst>
            </p:cNvPr>
            <p:cNvSpPr/>
            <p:nvPr/>
          </p:nvSpPr>
          <p:spPr>
            <a:xfrm>
              <a:off x="9034486" y="2442051"/>
              <a:ext cx="782989" cy="49109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74D420-5FB8-4D55-A98F-63DAFDCEDFA2}"/>
              </a:ext>
            </a:extLst>
          </p:cNvPr>
          <p:cNvCxnSpPr>
            <a:cxnSpLocks/>
          </p:cNvCxnSpPr>
          <p:nvPr/>
        </p:nvCxnSpPr>
        <p:spPr>
          <a:xfrm flipH="1">
            <a:off x="8776004" y="2224997"/>
            <a:ext cx="394461" cy="484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39623390-F97C-4C67-BAA8-E68AFB744037}"/>
              </a:ext>
            </a:extLst>
          </p:cNvPr>
          <p:cNvSpPr/>
          <p:nvPr/>
        </p:nvSpPr>
        <p:spPr>
          <a:xfrm>
            <a:off x="6354320" y="2786106"/>
            <a:ext cx="5056515" cy="147198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solidFill>
                  <a:srgbClr val="FF0000"/>
                </a:solidFill>
              </a:rPr>
              <a:t>Guarantee </a:t>
            </a:r>
            <a:r>
              <a:rPr lang="en-US" altLang="zh-CN" sz="36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A3E219-D818-4435-BA1D-860247A238A8}"/>
              </a:ext>
            </a:extLst>
          </p:cNvPr>
          <p:cNvCxnSpPr>
            <a:cxnSpLocks/>
          </p:cNvCxnSpPr>
          <p:nvPr/>
        </p:nvCxnSpPr>
        <p:spPr>
          <a:xfrm flipH="1">
            <a:off x="3949400" y="2246897"/>
            <a:ext cx="2461670" cy="476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5539423E-CE60-48E1-8D8D-519118D060E1}"/>
              </a:ext>
            </a:extLst>
          </p:cNvPr>
          <p:cNvSpPr/>
          <p:nvPr/>
        </p:nvSpPr>
        <p:spPr>
          <a:xfrm>
            <a:off x="689223" y="2786105"/>
            <a:ext cx="5453548" cy="1471983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0000"/>
                </a:solidFill>
              </a:rPr>
              <a:t>Safety</a:t>
            </a:r>
            <a:r>
              <a:rPr lang="en-US" altLang="zh-CN" sz="440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38D77942-5613-426D-992C-2BC7091D9DE9}"/>
              </a:ext>
            </a:extLst>
          </p:cNvPr>
          <p:cNvSpPr/>
          <p:nvPr/>
        </p:nvSpPr>
        <p:spPr>
          <a:xfrm>
            <a:off x="5990135" y="1725030"/>
            <a:ext cx="2704872" cy="49109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0B9329-89FA-45FA-A29D-B48001C794CA}"/>
              </a:ext>
            </a:extLst>
          </p:cNvPr>
          <p:cNvCxnSpPr>
            <a:cxnSpLocks/>
          </p:cNvCxnSpPr>
          <p:nvPr/>
        </p:nvCxnSpPr>
        <p:spPr>
          <a:xfrm>
            <a:off x="3888729" y="4256766"/>
            <a:ext cx="1742106" cy="739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2C140A-B6B9-4696-A62D-29984B98B0A7}"/>
              </a:ext>
            </a:extLst>
          </p:cNvPr>
          <p:cNvCxnSpPr>
            <a:cxnSpLocks/>
          </p:cNvCxnSpPr>
          <p:nvPr/>
        </p:nvCxnSpPr>
        <p:spPr>
          <a:xfrm flipH="1">
            <a:off x="5855328" y="4265117"/>
            <a:ext cx="1082545" cy="714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F46FBFB2-C204-432E-B93A-D6770E5E31C2}"/>
              </a:ext>
            </a:extLst>
          </p:cNvPr>
          <p:cNvSpPr/>
          <p:nvPr/>
        </p:nvSpPr>
        <p:spPr>
          <a:xfrm>
            <a:off x="4141511" y="5034280"/>
            <a:ext cx="3635327" cy="143365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0000"/>
                </a:solidFill>
              </a:rPr>
              <a:t>Obligation</a:t>
            </a:r>
            <a:r>
              <a:rPr lang="en-US" altLang="zh-CN" sz="440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228937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Crucial insights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1562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0207-58EE-4DE0-94CB-4B935A238D29}"/>
              </a:ext>
            </a:extLst>
          </p:cNvPr>
          <p:cNvGrpSpPr/>
          <p:nvPr/>
        </p:nvGrpSpPr>
        <p:grpSpPr>
          <a:xfrm>
            <a:off x="1724891" y="1436188"/>
            <a:ext cx="8257309" cy="1032164"/>
            <a:chOff x="1724891" y="2155282"/>
            <a:chExt cx="8257309" cy="1032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/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</m:oMath>
                  </a14:m>
                  <a:r>
                    <a:rPr lang="en-US" altLang="zh-CN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altLang="zh-CN" sz="2800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058ACC36-853D-4DC1-B4A0-1C29C4F2B658}"/>
                </a:ext>
              </a:extLst>
            </p:cNvPr>
            <p:cNvSpPr/>
            <p:nvPr/>
          </p:nvSpPr>
          <p:spPr>
            <a:xfrm>
              <a:off x="9034486" y="2442051"/>
              <a:ext cx="782989" cy="49109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74D420-5FB8-4D55-A98F-63DAFDCEDFA2}"/>
              </a:ext>
            </a:extLst>
          </p:cNvPr>
          <p:cNvCxnSpPr>
            <a:cxnSpLocks/>
          </p:cNvCxnSpPr>
          <p:nvPr/>
        </p:nvCxnSpPr>
        <p:spPr>
          <a:xfrm flipH="1">
            <a:off x="8776004" y="2224997"/>
            <a:ext cx="394461" cy="484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39623390-F97C-4C67-BAA8-E68AFB744037}"/>
              </a:ext>
            </a:extLst>
          </p:cNvPr>
          <p:cNvSpPr/>
          <p:nvPr/>
        </p:nvSpPr>
        <p:spPr>
          <a:xfrm>
            <a:off x="6354320" y="2786106"/>
            <a:ext cx="5056515" cy="147198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solidFill>
                  <a:srgbClr val="FF0000"/>
                </a:solidFill>
              </a:rPr>
              <a:t>Guarantee </a:t>
            </a:r>
            <a:r>
              <a:rPr lang="en-US" altLang="zh-CN" sz="36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A3E219-D818-4435-BA1D-860247A238A8}"/>
              </a:ext>
            </a:extLst>
          </p:cNvPr>
          <p:cNvCxnSpPr>
            <a:cxnSpLocks/>
          </p:cNvCxnSpPr>
          <p:nvPr/>
        </p:nvCxnSpPr>
        <p:spPr>
          <a:xfrm flipH="1">
            <a:off x="3949400" y="2246897"/>
            <a:ext cx="2461670" cy="476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5539423E-CE60-48E1-8D8D-519118D060E1}"/>
              </a:ext>
            </a:extLst>
          </p:cNvPr>
          <p:cNvSpPr/>
          <p:nvPr/>
        </p:nvSpPr>
        <p:spPr>
          <a:xfrm>
            <a:off x="689223" y="2786105"/>
            <a:ext cx="5453548" cy="1471983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0000"/>
                </a:solidFill>
              </a:rPr>
              <a:t>Safety</a:t>
            </a:r>
            <a:r>
              <a:rPr lang="en-US" altLang="zh-CN" sz="440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38D77942-5613-426D-992C-2BC7091D9DE9}"/>
              </a:ext>
            </a:extLst>
          </p:cNvPr>
          <p:cNvSpPr/>
          <p:nvPr/>
        </p:nvSpPr>
        <p:spPr>
          <a:xfrm>
            <a:off x="5990135" y="1725030"/>
            <a:ext cx="2704872" cy="49109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0B9329-89FA-45FA-A29D-B48001C794CA}"/>
              </a:ext>
            </a:extLst>
          </p:cNvPr>
          <p:cNvCxnSpPr>
            <a:cxnSpLocks/>
          </p:cNvCxnSpPr>
          <p:nvPr/>
        </p:nvCxnSpPr>
        <p:spPr>
          <a:xfrm>
            <a:off x="3888729" y="4256766"/>
            <a:ext cx="1742106" cy="739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2C140A-B6B9-4696-A62D-29984B98B0A7}"/>
              </a:ext>
            </a:extLst>
          </p:cNvPr>
          <p:cNvCxnSpPr>
            <a:cxnSpLocks/>
          </p:cNvCxnSpPr>
          <p:nvPr/>
        </p:nvCxnSpPr>
        <p:spPr>
          <a:xfrm flipH="1">
            <a:off x="5855328" y="4265117"/>
            <a:ext cx="1082545" cy="714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F46FBFB2-C204-432E-B93A-D6770E5E31C2}"/>
              </a:ext>
            </a:extLst>
          </p:cNvPr>
          <p:cNvSpPr/>
          <p:nvPr/>
        </p:nvSpPr>
        <p:spPr>
          <a:xfrm>
            <a:off x="4141511" y="5034280"/>
            <a:ext cx="3635327" cy="143365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0000"/>
                </a:solidFill>
              </a:rPr>
              <a:t>Obligation</a:t>
            </a:r>
            <a:r>
              <a:rPr lang="en-US" altLang="zh-CN" sz="440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35E0E4BE-5EE8-4D4C-B32A-5F9225BE59E7}"/>
              </a:ext>
            </a:extLst>
          </p:cNvPr>
          <p:cNvSpPr/>
          <p:nvPr/>
        </p:nvSpPr>
        <p:spPr>
          <a:xfrm>
            <a:off x="2288750" y="2348963"/>
            <a:ext cx="7309724" cy="2549106"/>
          </a:xfrm>
          <a:prstGeom prst="flowChartProcess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Obligation is known to be representable with </a:t>
            </a:r>
            <a:r>
              <a:rPr lang="en-US" altLang="zh-CN" sz="4800" b="1" dirty="0">
                <a:solidFill>
                  <a:srgbClr val="FF0000"/>
                </a:solidFill>
              </a:rPr>
              <a:t>DBAs</a:t>
            </a:r>
            <a:r>
              <a:rPr lang="en-US" altLang="zh-CN" sz="4000" b="1" dirty="0">
                <a:solidFill>
                  <a:srgbClr val="FF0000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48065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1562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0207-58EE-4DE0-94CB-4B935A238D29}"/>
              </a:ext>
            </a:extLst>
          </p:cNvPr>
          <p:cNvGrpSpPr/>
          <p:nvPr/>
        </p:nvGrpSpPr>
        <p:grpSpPr>
          <a:xfrm>
            <a:off x="1724891" y="1436188"/>
            <a:ext cx="8257309" cy="1032164"/>
            <a:chOff x="1724891" y="2155282"/>
            <a:chExt cx="8257309" cy="1032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/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</m:oMath>
                  </a14:m>
                  <a:r>
                    <a:rPr lang="en-US" altLang="zh-CN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altLang="zh-CN" sz="2800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058ACC36-853D-4DC1-B4A0-1C29C4F2B658}"/>
                </a:ext>
              </a:extLst>
            </p:cNvPr>
            <p:cNvSpPr/>
            <p:nvPr/>
          </p:nvSpPr>
          <p:spPr>
            <a:xfrm>
              <a:off x="9034486" y="2442051"/>
              <a:ext cx="782989" cy="49109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74D420-5FB8-4D55-A98F-63DAFDCEDFA2}"/>
              </a:ext>
            </a:extLst>
          </p:cNvPr>
          <p:cNvCxnSpPr>
            <a:cxnSpLocks/>
          </p:cNvCxnSpPr>
          <p:nvPr/>
        </p:nvCxnSpPr>
        <p:spPr>
          <a:xfrm flipH="1">
            <a:off x="8776004" y="2224997"/>
            <a:ext cx="394461" cy="484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流程图: 过程 16">
                <a:extLst>
                  <a:ext uri="{FF2B5EF4-FFF2-40B4-BE49-F238E27FC236}">
                    <a16:creationId xmlns:a16="http://schemas.microsoft.com/office/drawing/2014/main" id="{39623390-F97C-4C67-BAA8-E68AFB744037}"/>
                  </a:ext>
                </a:extLst>
              </p:cNvPr>
              <p:cNvSpPr/>
              <p:nvPr/>
            </p:nvSpPr>
            <p:spPr>
              <a:xfrm>
                <a:off x="6354320" y="2786106"/>
                <a:ext cx="5056515" cy="1471982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DBA built from </a:t>
                </a:r>
                <a:r>
                  <a:rPr lang="en-US" altLang="zh-CN" sz="3600" b="1" dirty="0">
                    <a:solidFill>
                      <a:srgbClr val="FF0000"/>
                    </a:solidFill>
                  </a:rPr>
                  <a:t>DFA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of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36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流程图: 过程 16">
                <a:extLst>
                  <a:ext uri="{FF2B5EF4-FFF2-40B4-BE49-F238E27FC236}">
                    <a16:creationId xmlns:a16="http://schemas.microsoft.com/office/drawing/2014/main" id="{39623390-F97C-4C67-BAA8-E68AFB744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20" y="2786106"/>
                <a:ext cx="5056515" cy="1471982"/>
              </a:xfrm>
              <a:prstGeom prst="flowChartProcess">
                <a:avLst/>
              </a:prstGeom>
              <a:blipFill>
                <a:blip r:embed="rId4"/>
                <a:stretch>
                  <a:fillRect l="-275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A3E219-D818-4435-BA1D-860247A238A8}"/>
              </a:ext>
            </a:extLst>
          </p:cNvPr>
          <p:cNvCxnSpPr>
            <a:cxnSpLocks/>
          </p:cNvCxnSpPr>
          <p:nvPr/>
        </p:nvCxnSpPr>
        <p:spPr>
          <a:xfrm flipH="1">
            <a:off x="3949400" y="2246897"/>
            <a:ext cx="2461670" cy="476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5539423E-CE60-48E1-8D8D-519118D060E1}"/>
                  </a:ext>
                </a:extLst>
              </p:cNvPr>
              <p:cNvSpPr/>
              <p:nvPr/>
            </p:nvSpPr>
            <p:spPr>
              <a:xfrm>
                <a:off x="689223" y="2786105"/>
                <a:ext cx="5453548" cy="1471983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DBA built from </a:t>
                </a:r>
                <a:r>
                  <a:rPr lang="en-US" altLang="zh-CN" sz="3600" b="1" dirty="0">
                    <a:solidFill>
                      <a:srgbClr val="FF0000"/>
                    </a:solidFill>
                  </a:rPr>
                  <a:t>NFA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of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5539423E-CE60-48E1-8D8D-519118D06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3" y="2786105"/>
                <a:ext cx="5453548" cy="1471983"/>
              </a:xfrm>
              <a:prstGeom prst="flowChartProcess">
                <a:avLst/>
              </a:prstGeom>
              <a:blipFill>
                <a:blip r:embed="rId5"/>
                <a:stretch>
                  <a:fillRect l="-25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38D77942-5613-426D-992C-2BC7091D9DE9}"/>
              </a:ext>
            </a:extLst>
          </p:cNvPr>
          <p:cNvSpPr/>
          <p:nvPr/>
        </p:nvSpPr>
        <p:spPr>
          <a:xfrm>
            <a:off x="5990135" y="1725030"/>
            <a:ext cx="2704872" cy="49109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0B9329-89FA-45FA-A29D-B48001C794CA}"/>
              </a:ext>
            </a:extLst>
          </p:cNvPr>
          <p:cNvCxnSpPr>
            <a:cxnSpLocks/>
          </p:cNvCxnSpPr>
          <p:nvPr/>
        </p:nvCxnSpPr>
        <p:spPr>
          <a:xfrm>
            <a:off x="3888729" y="4256766"/>
            <a:ext cx="1742106" cy="739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2C140A-B6B9-4696-A62D-29984B98B0A7}"/>
              </a:ext>
            </a:extLst>
          </p:cNvPr>
          <p:cNvCxnSpPr>
            <a:cxnSpLocks/>
          </p:cNvCxnSpPr>
          <p:nvPr/>
        </p:nvCxnSpPr>
        <p:spPr>
          <a:xfrm flipH="1">
            <a:off x="5855328" y="4265117"/>
            <a:ext cx="1082545" cy="714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879E4645-4BF9-4834-8EF6-2C146A0456C7}"/>
              </a:ext>
            </a:extLst>
          </p:cNvPr>
          <p:cNvSpPr/>
          <p:nvPr/>
        </p:nvSpPr>
        <p:spPr>
          <a:xfrm>
            <a:off x="3227105" y="5017855"/>
            <a:ext cx="5020076" cy="143365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tx1"/>
                </a:solidFill>
              </a:rPr>
              <a:t>Union </a:t>
            </a:r>
            <a:r>
              <a:rPr lang="en-US" altLang="zh-CN" sz="3200" b="1" dirty="0">
                <a:solidFill>
                  <a:srgbClr val="FF0000"/>
                </a:solidFill>
              </a:rPr>
              <a:t>product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B;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Solve </a:t>
            </a:r>
            <a:r>
              <a:rPr lang="en-US" altLang="zh-CN" sz="3200" dirty="0">
                <a:solidFill>
                  <a:srgbClr val="FF0000"/>
                </a:solidFill>
              </a:rPr>
              <a:t>DBA game </a:t>
            </a:r>
            <a:r>
              <a:rPr lang="en-US" altLang="zh-CN" sz="3200" dirty="0">
                <a:solidFill>
                  <a:schemeClr val="tx1"/>
                </a:solidFill>
              </a:rPr>
              <a:t>on B</a:t>
            </a:r>
          </a:p>
        </p:txBody>
      </p:sp>
    </p:spTree>
    <p:extLst>
      <p:ext uri="{BB962C8B-B14F-4D97-AF65-F5344CB8AC3E}">
        <p14:creationId xmlns:p14="http://schemas.microsoft.com/office/powerpoint/2010/main" val="220244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C0A3ADF-2B6D-9543-860D-C29B3C70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59" y="16682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Reactive systems/Strategies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B5117-7F38-4C19-9706-641AC1A7AF60}"/>
                  </a:ext>
                </a:extLst>
              </p:cNvPr>
              <p:cNvSpPr txBox="1"/>
              <p:nvPr/>
            </p:nvSpPr>
            <p:spPr>
              <a:xfrm>
                <a:off x="2148845" y="1493162"/>
                <a:ext cx="748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l-GR" sz="2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:(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𝑜𝑢𝑡𝑝𝑢𝑡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B5117-7F38-4C19-9706-641AC1A7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45" y="1493162"/>
                <a:ext cx="7485017" cy="523220"/>
              </a:xfrm>
              <a:prstGeom prst="rect">
                <a:avLst/>
              </a:prstGeom>
              <a:blipFill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6175909-ADC1-45BE-A591-9F4654A0CE7E}"/>
              </a:ext>
            </a:extLst>
          </p:cNvPr>
          <p:cNvSpPr txBox="1"/>
          <p:nvPr/>
        </p:nvSpPr>
        <p:spPr>
          <a:xfrm>
            <a:off x="2530136" y="2318465"/>
            <a:ext cx="1953087" cy="2531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Physical </a:t>
            </a:r>
          </a:p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Environment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E74F470-64BD-4D96-B531-5E2160B54913}"/>
              </a:ext>
            </a:extLst>
          </p:cNvPr>
          <p:cNvGrpSpPr/>
          <p:nvPr/>
        </p:nvGrpSpPr>
        <p:grpSpPr>
          <a:xfrm>
            <a:off x="7288567" y="2318465"/>
            <a:ext cx="2053039" cy="2531750"/>
            <a:chOff x="24728" y="186054"/>
            <a:chExt cx="1887324" cy="77639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026EC47-A1E6-41E8-933E-3A46EA7C9934}"/>
                </a:ext>
              </a:extLst>
            </p:cNvPr>
            <p:cNvSpPr/>
            <p:nvPr/>
          </p:nvSpPr>
          <p:spPr>
            <a:xfrm>
              <a:off x="24728" y="186054"/>
              <a:ext cx="1887324" cy="77639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37A8CE-D6E8-4DFD-AC70-65FA96AB2614}"/>
                </a:ext>
              </a:extLst>
            </p:cNvPr>
            <p:cNvSpPr txBox="1"/>
            <p:nvPr/>
          </p:nvSpPr>
          <p:spPr>
            <a:xfrm>
              <a:off x="24728" y="186054"/>
              <a:ext cx="1887324" cy="7763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/>
                <a:t>Reactive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System</a:t>
              </a:r>
            </a:p>
          </p:txBody>
        </p:sp>
      </p:grp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978462B-F585-4F06-BC11-EA9180FA2AB4}"/>
              </a:ext>
            </a:extLst>
          </p:cNvPr>
          <p:cNvSpPr/>
          <p:nvPr/>
        </p:nvSpPr>
        <p:spPr>
          <a:xfrm>
            <a:off x="4642105" y="2769449"/>
            <a:ext cx="2516258" cy="36576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74EB312-D434-47F8-895B-35AAD5AD9670}"/>
              </a:ext>
            </a:extLst>
          </p:cNvPr>
          <p:cNvSpPr/>
          <p:nvPr/>
        </p:nvSpPr>
        <p:spPr>
          <a:xfrm rot="10800000">
            <a:off x="4633226" y="4106328"/>
            <a:ext cx="2516257" cy="36576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BE2C20-810C-4E6A-A102-193A1CF7C9DE}"/>
              </a:ext>
            </a:extLst>
          </p:cNvPr>
          <p:cNvSpPr txBox="1"/>
          <p:nvPr/>
        </p:nvSpPr>
        <p:spPr>
          <a:xfrm>
            <a:off x="4867922" y="2379525"/>
            <a:ext cx="2193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Sends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inputs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89E6C3-AFFD-4BE1-81F3-5F65E5F60787}"/>
              </a:ext>
            </a:extLst>
          </p:cNvPr>
          <p:cNvSpPr txBox="1"/>
          <p:nvPr/>
        </p:nvSpPr>
        <p:spPr>
          <a:xfrm>
            <a:off x="4882715" y="3719141"/>
            <a:ext cx="236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Replies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outputs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CACF75-E636-488A-B82A-7144FC9B2F34}"/>
              </a:ext>
            </a:extLst>
          </p:cNvPr>
          <p:cNvSpPr txBox="1"/>
          <p:nvPr/>
        </p:nvSpPr>
        <p:spPr>
          <a:xfrm>
            <a:off x="2714343" y="520720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Ongoing interaction</a:t>
            </a:r>
          </a:p>
        </p:txBody>
      </p:sp>
    </p:spTree>
    <p:extLst>
      <p:ext uri="{BB962C8B-B14F-4D97-AF65-F5344CB8AC3E}">
        <p14:creationId xmlns:p14="http://schemas.microsoft.com/office/powerpoint/2010/main" val="1162357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1562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0207-58EE-4DE0-94CB-4B935A238D29}"/>
              </a:ext>
            </a:extLst>
          </p:cNvPr>
          <p:cNvGrpSpPr/>
          <p:nvPr/>
        </p:nvGrpSpPr>
        <p:grpSpPr>
          <a:xfrm>
            <a:off x="1724891" y="1436188"/>
            <a:ext cx="8257309" cy="1032164"/>
            <a:chOff x="1724891" y="2155282"/>
            <a:chExt cx="8257309" cy="1032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/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</m:oMath>
                  </a14:m>
                  <a:r>
                    <a:rPr lang="en-US" altLang="zh-CN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output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altLang="zh-CN" sz="2800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5751445-FC59-4E7F-811D-58DD65DCA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91" y="2155282"/>
                  <a:ext cx="8257309" cy="10321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058ACC36-853D-4DC1-B4A0-1C29C4F2B658}"/>
                </a:ext>
              </a:extLst>
            </p:cNvPr>
            <p:cNvSpPr/>
            <p:nvPr/>
          </p:nvSpPr>
          <p:spPr>
            <a:xfrm>
              <a:off x="9034486" y="2442051"/>
              <a:ext cx="782989" cy="49109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74D420-5FB8-4D55-A98F-63DAFDCEDFA2}"/>
              </a:ext>
            </a:extLst>
          </p:cNvPr>
          <p:cNvCxnSpPr>
            <a:cxnSpLocks/>
          </p:cNvCxnSpPr>
          <p:nvPr/>
        </p:nvCxnSpPr>
        <p:spPr>
          <a:xfrm flipH="1">
            <a:off x="8776004" y="2224997"/>
            <a:ext cx="394461" cy="484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流程图: 过程 16">
                <a:extLst>
                  <a:ext uri="{FF2B5EF4-FFF2-40B4-BE49-F238E27FC236}">
                    <a16:creationId xmlns:a16="http://schemas.microsoft.com/office/drawing/2014/main" id="{39623390-F97C-4C67-BAA8-E68AFB744037}"/>
                  </a:ext>
                </a:extLst>
              </p:cNvPr>
              <p:cNvSpPr/>
              <p:nvPr/>
            </p:nvSpPr>
            <p:spPr>
              <a:xfrm>
                <a:off x="6354320" y="2786106"/>
                <a:ext cx="5056515" cy="1471982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DBA built from </a:t>
                </a:r>
                <a:r>
                  <a:rPr lang="en-US" altLang="zh-CN" sz="3600" b="1" dirty="0">
                    <a:solidFill>
                      <a:srgbClr val="FF0000"/>
                    </a:solidFill>
                  </a:rPr>
                  <a:t>DFA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of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36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流程图: 过程 16">
                <a:extLst>
                  <a:ext uri="{FF2B5EF4-FFF2-40B4-BE49-F238E27FC236}">
                    <a16:creationId xmlns:a16="http://schemas.microsoft.com/office/drawing/2014/main" id="{39623390-F97C-4C67-BAA8-E68AFB744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20" y="2786106"/>
                <a:ext cx="5056515" cy="1471982"/>
              </a:xfrm>
              <a:prstGeom prst="flowChartProcess">
                <a:avLst/>
              </a:prstGeom>
              <a:blipFill>
                <a:blip r:embed="rId4"/>
                <a:stretch>
                  <a:fillRect l="-275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A3E219-D818-4435-BA1D-860247A238A8}"/>
              </a:ext>
            </a:extLst>
          </p:cNvPr>
          <p:cNvCxnSpPr>
            <a:cxnSpLocks/>
          </p:cNvCxnSpPr>
          <p:nvPr/>
        </p:nvCxnSpPr>
        <p:spPr>
          <a:xfrm flipH="1">
            <a:off x="3949400" y="2246897"/>
            <a:ext cx="2461670" cy="476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5539423E-CE60-48E1-8D8D-519118D060E1}"/>
                  </a:ext>
                </a:extLst>
              </p:cNvPr>
              <p:cNvSpPr/>
              <p:nvPr/>
            </p:nvSpPr>
            <p:spPr>
              <a:xfrm>
                <a:off x="689223" y="2786105"/>
                <a:ext cx="5453548" cy="1471983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DBA built from </a:t>
                </a:r>
                <a:r>
                  <a:rPr lang="en-US" altLang="zh-CN" sz="3600" b="1" dirty="0">
                    <a:solidFill>
                      <a:srgbClr val="FF0000"/>
                    </a:solidFill>
                  </a:rPr>
                  <a:t>NFA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of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5539423E-CE60-48E1-8D8D-519118D06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3" y="2786105"/>
                <a:ext cx="5453548" cy="1471983"/>
              </a:xfrm>
              <a:prstGeom prst="flowChartProcess">
                <a:avLst/>
              </a:prstGeom>
              <a:blipFill>
                <a:blip r:embed="rId5"/>
                <a:stretch>
                  <a:fillRect l="-25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38D77942-5613-426D-992C-2BC7091D9DE9}"/>
              </a:ext>
            </a:extLst>
          </p:cNvPr>
          <p:cNvSpPr/>
          <p:nvPr/>
        </p:nvSpPr>
        <p:spPr>
          <a:xfrm>
            <a:off x="5990135" y="1725030"/>
            <a:ext cx="2704872" cy="49109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0B9329-89FA-45FA-A29D-B48001C794CA}"/>
              </a:ext>
            </a:extLst>
          </p:cNvPr>
          <p:cNvCxnSpPr>
            <a:cxnSpLocks/>
          </p:cNvCxnSpPr>
          <p:nvPr/>
        </p:nvCxnSpPr>
        <p:spPr>
          <a:xfrm>
            <a:off x="3888729" y="4256766"/>
            <a:ext cx="1742106" cy="739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2C140A-B6B9-4696-A62D-29984B98B0A7}"/>
              </a:ext>
            </a:extLst>
          </p:cNvPr>
          <p:cNvCxnSpPr>
            <a:cxnSpLocks/>
          </p:cNvCxnSpPr>
          <p:nvPr/>
        </p:nvCxnSpPr>
        <p:spPr>
          <a:xfrm flipH="1">
            <a:off x="5855328" y="4265117"/>
            <a:ext cx="1082545" cy="714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879E4645-4BF9-4834-8EF6-2C146A0456C7}"/>
              </a:ext>
            </a:extLst>
          </p:cNvPr>
          <p:cNvSpPr/>
          <p:nvPr/>
        </p:nvSpPr>
        <p:spPr>
          <a:xfrm>
            <a:off x="3227105" y="5017855"/>
            <a:ext cx="5020076" cy="143365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tx1"/>
                </a:solidFill>
              </a:rPr>
              <a:t>Union </a:t>
            </a:r>
            <a:r>
              <a:rPr lang="en-US" altLang="zh-CN" sz="3200" b="1" dirty="0">
                <a:solidFill>
                  <a:srgbClr val="FF0000"/>
                </a:solidFill>
              </a:rPr>
              <a:t>product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B;</a:t>
            </a:r>
          </a:p>
          <a:p>
            <a:r>
              <a:rPr lang="en-US" altLang="zh-CN" sz="3200" dirty="0">
                <a:solidFill>
                  <a:schemeClr val="tx1"/>
                </a:solidFill>
              </a:rPr>
              <a:t>Solve </a:t>
            </a:r>
            <a:r>
              <a:rPr lang="en-US" altLang="zh-CN" sz="3200" dirty="0">
                <a:solidFill>
                  <a:srgbClr val="FF0000"/>
                </a:solidFill>
              </a:rPr>
              <a:t>DBA game </a:t>
            </a:r>
            <a:r>
              <a:rPr lang="en-US" altLang="zh-CN" sz="3200" dirty="0">
                <a:solidFill>
                  <a:schemeClr val="tx1"/>
                </a:solidFill>
              </a:rPr>
              <a:t>on B</a:t>
            </a: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8375F272-2DBD-4D75-BB5C-48446B7104B4}"/>
              </a:ext>
            </a:extLst>
          </p:cNvPr>
          <p:cNvSpPr/>
          <p:nvPr/>
        </p:nvSpPr>
        <p:spPr>
          <a:xfrm>
            <a:off x="3039190" y="3429000"/>
            <a:ext cx="5995541" cy="2252937"/>
          </a:xfrm>
          <a:prstGeom prst="flowChartProcess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2EXPTIME !!!</a:t>
            </a:r>
          </a:p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Efficient in practice with DFAs/NFAs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8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0154"/>
            <a:ext cx="10742375" cy="41562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/>
              <a:t>Synthesizing good-enough strategies for </a:t>
            </a:r>
            <a:r>
              <a:rPr lang="en-US" sz="4400" dirty="0" err="1"/>
              <a:t>LTLf</a:t>
            </a:r>
            <a:r>
              <a:rPr lang="en-US" sz="4400" dirty="0"/>
              <a:t> specifications is </a:t>
            </a:r>
            <a:r>
              <a:rPr lang="en-US" sz="4400" dirty="0">
                <a:solidFill>
                  <a:srgbClr val="FF0000"/>
                </a:solidFill>
              </a:rPr>
              <a:t>2EXPTIME-complete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Hardness proved by a polynomial reduction from 2EXPTIME Turing machines</a:t>
            </a: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Experimental evaluation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11600" dirty="0"/>
              <a:t>Reduction to DBA games</a:t>
            </a:r>
          </a:p>
          <a:p>
            <a:pPr lvl="1"/>
            <a:r>
              <a:rPr lang="en-US" altLang="zh-CN" sz="10800" dirty="0">
                <a:solidFill>
                  <a:srgbClr val="FF0000"/>
                </a:solidFill>
              </a:rPr>
              <a:t>Lisa </a:t>
            </a:r>
            <a:r>
              <a:rPr lang="en-US" altLang="zh-CN" sz="10800" dirty="0"/>
              <a:t>(Bansal et al, 2020)</a:t>
            </a:r>
            <a:endParaRPr lang="en-US" altLang="zh-CN" sz="10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200" dirty="0"/>
              <a:t>Reduction to LTL synthesis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lvl="1"/>
            <a:r>
              <a:rPr lang="en-US" altLang="zh-CN" sz="10800" dirty="0" err="1">
                <a:solidFill>
                  <a:srgbClr val="FF0000"/>
                </a:solidFill>
              </a:rPr>
              <a:t>BoSy</a:t>
            </a:r>
            <a:r>
              <a:rPr lang="en-US" altLang="zh-CN" sz="10800" dirty="0"/>
              <a:t> (</a:t>
            </a:r>
            <a:r>
              <a:rPr lang="en-US" altLang="zh-CN" sz="10800" dirty="0" err="1"/>
              <a:t>Faymonville</a:t>
            </a:r>
            <a:r>
              <a:rPr lang="en-US" altLang="zh-CN" sz="10800" dirty="0"/>
              <a:t> et al., 2017)</a:t>
            </a:r>
          </a:p>
          <a:p>
            <a:pPr lvl="1"/>
            <a:r>
              <a:rPr lang="en-US" altLang="zh-CN" sz="10800" dirty="0">
                <a:solidFill>
                  <a:srgbClr val="FF0000"/>
                </a:solidFill>
              </a:rPr>
              <a:t>LTLSYNT</a:t>
            </a:r>
            <a:r>
              <a:rPr lang="en-US" altLang="zh-CN" sz="10800" dirty="0"/>
              <a:t> (</a:t>
            </a:r>
            <a:r>
              <a:rPr lang="en-US" altLang="zh-CN" sz="10800" dirty="0" err="1"/>
              <a:t>Duret</a:t>
            </a:r>
            <a:r>
              <a:rPr lang="en-US" altLang="zh-CN" sz="10800" dirty="0"/>
              <a:t>-Lutz et al., 2016)</a:t>
            </a:r>
          </a:p>
          <a:p>
            <a:pPr lvl="1"/>
            <a:endParaRPr lang="en-US" altLang="zh-CN" sz="11200" dirty="0"/>
          </a:p>
          <a:p>
            <a:pPr marL="0" indent="0">
              <a:buNone/>
            </a:pPr>
            <a:r>
              <a:rPr lang="en-US" altLang="zh-CN" sz="11200" dirty="0"/>
              <a:t>Benchmarks </a:t>
            </a:r>
          </a:p>
          <a:p>
            <a:pPr lvl="1"/>
            <a:r>
              <a:rPr lang="en-US" altLang="zh-CN" sz="10800" dirty="0"/>
              <a:t>1911 formulas from SYNTCOMP and existing literature</a:t>
            </a:r>
          </a:p>
          <a:p>
            <a:pPr lvl="1"/>
            <a:endParaRPr lang="en-US" altLang="zh-CN" sz="10800" dirty="0"/>
          </a:p>
          <a:p>
            <a:pPr marL="0" indent="0">
              <a:buNone/>
            </a:pPr>
            <a:r>
              <a:rPr lang="en-US" altLang="zh-CN" sz="11200" dirty="0"/>
              <a:t>Evaluation: the number of solved cases and runtime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7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Lisa solves more cases than </a:t>
            </a:r>
            <a:r>
              <a:rPr lang="en-US" altLang="zh-CN" sz="3600" dirty="0" err="1">
                <a:solidFill>
                  <a:srgbClr val="FF0000"/>
                </a:solidFill>
              </a:rPr>
              <a:t>BoSy</a:t>
            </a:r>
            <a:r>
              <a:rPr lang="en-US" altLang="zh-CN" sz="3600" dirty="0">
                <a:solidFill>
                  <a:srgbClr val="FF0000"/>
                </a:solidFill>
              </a:rPr>
              <a:t> and LTLSYNT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1D9557-A68E-4C01-BDBF-9CFC2E24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37" y="1827115"/>
            <a:ext cx="8255565" cy="39479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7364091-0CAE-4072-BFFE-7DF0EE097797}"/>
              </a:ext>
            </a:extLst>
          </p:cNvPr>
          <p:cNvSpPr/>
          <p:nvPr/>
        </p:nvSpPr>
        <p:spPr>
          <a:xfrm>
            <a:off x="6054572" y="2796465"/>
            <a:ext cx="994299" cy="994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96C607-1E64-4D4F-A7F7-794764572CC7}"/>
              </a:ext>
            </a:extLst>
          </p:cNvPr>
          <p:cNvSpPr/>
          <p:nvPr/>
        </p:nvSpPr>
        <p:spPr>
          <a:xfrm>
            <a:off x="7591889" y="2806821"/>
            <a:ext cx="994299" cy="994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53D0F4-671B-46A8-A851-D5BA2DC88395}"/>
              </a:ext>
            </a:extLst>
          </p:cNvPr>
          <p:cNvSpPr txBox="1"/>
          <p:nvPr/>
        </p:nvSpPr>
        <p:spPr>
          <a:xfrm>
            <a:off x="661305" y="2767280"/>
            <a:ext cx="2254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1k</a:t>
            </a:r>
            <a:r>
              <a:rPr lang="en-US" altLang="zh-CN" sz="3200" dirty="0">
                <a:solidFill>
                  <a:srgbClr val="FF0000"/>
                </a:solidFill>
              </a:rPr>
              <a:t> more </a:t>
            </a:r>
            <a:r>
              <a:rPr lang="en-US" altLang="zh-CN" sz="3200" dirty="0"/>
              <a:t>than </a:t>
            </a:r>
            <a:r>
              <a:rPr lang="en-US" altLang="zh-CN" sz="3200" dirty="0" err="1"/>
              <a:t>BoSy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892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Lisa solves more cases than </a:t>
            </a:r>
            <a:r>
              <a:rPr lang="en-US" altLang="zh-CN" sz="3600" dirty="0" err="1">
                <a:solidFill>
                  <a:srgbClr val="FF0000"/>
                </a:solidFill>
              </a:rPr>
              <a:t>BoSy</a:t>
            </a:r>
            <a:r>
              <a:rPr lang="en-US" altLang="zh-CN" sz="3600" dirty="0">
                <a:solidFill>
                  <a:srgbClr val="FF0000"/>
                </a:solidFill>
              </a:rPr>
              <a:t> and LTLSYNT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1D9557-A68E-4C01-BDBF-9CFC2E24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37" y="1827115"/>
            <a:ext cx="8255565" cy="39479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7364091-0CAE-4072-BFFE-7DF0EE097797}"/>
              </a:ext>
            </a:extLst>
          </p:cNvPr>
          <p:cNvSpPr/>
          <p:nvPr/>
        </p:nvSpPr>
        <p:spPr>
          <a:xfrm>
            <a:off x="6054572" y="2796465"/>
            <a:ext cx="994299" cy="994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96C607-1E64-4D4F-A7F7-794764572CC7}"/>
              </a:ext>
            </a:extLst>
          </p:cNvPr>
          <p:cNvSpPr/>
          <p:nvPr/>
        </p:nvSpPr>
        <p:spPr>
          <a:xfrm>
            <a:off x="9682903" y="2790366"/>
            <a:ext cx="994299" cy="994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3A81C5-5DD2-414D-BAAD-85285B71EB3B}"/>
              </a:ext>
            </a:extLst>
          </p:cNvPr>
          <p:cNvSpPr txBox="1"/>
          <p:nvPr/>
        </p:nvSpPr>
        <p:spPr>
          <a:xfrm>
            <a:off x="661305" y="2767280"/>
            <a:ext cx="2254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700</a:t>
            </a:r>
            <a:r>
              <a:rPr lang="en-US" altLang="zh-CN" sz="3200" dirty="0">
                <a:solidFill>
                  <a:srgbClr val="FF0000"/>
                </a:solidFill>
              </a:rPr>
              <a:t> more </a:t>
            </a:r>
            <a:r>
              <a:rPr lang="en-US" altLang="zh-CN" sz="3200" dirty="0"/>
              <a:t>than LTLSYNT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826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Lisa outperforms LTLSYNT on the benchmarks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25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A835B0-5C32-415F-9A94-89360AFEA224}"/>
              </a:ext>
            </a:extLst>
          </p:cNvPr>
          <p:cNvSpPr txBox="1"/>
          <p:nvPr/>
        </p:nvSpPr>
        <p:spPr>
          <a:xfrm>
            <a:off x="381740" y="2827882"/>
            <a:ext cx="3710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Working with </a:t>
            </a:r>
          </a:p>
          <a:p>
            <a:r>
              <a:rPr lang="en-US" altLang="zh-CN" sz="3200" dirty="0"/>
              <a:t>DFA/NFA is </a:t>
            </a:r>
            <a:r>
              <a:rPr lang="en-US" altLang="zh-CN" sz="3200" dirty="0">
                <a:solidFill>
                  <a:srgbClr val="FF0000"/>
                </a:solidFill>
              </a:rPr>
              <a:t>better </a:t>
            </a:r>
            <a:r>
              <a:rPr lang="en-US" altLang="zh-CN" sz="3200" dirty="0"/>
              <a:t>than with DPA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0C7B4A-589F-42EC-979E-117ECAA4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53" y="1494303"/>
            <a:ext cx="4974902" cy="461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66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Conclusion and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uture work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26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8715A4-D905-4CC2-87A7-E706B217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9002"/>
            <a:ext cx="10772552" cy="248449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Summary 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Synthesizing GE-Strategies for </a:t>
            </a:r>
            <a:r>
              <a:rPr lang="en-US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LTLf</a:t>
            </a:r>
            <a:r>
              <a:rPr 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is </a:t>
            </a:r>
            <a:r>
              <a:rPr 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2EXPTIME-complete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Algorithms based on LTL synthesis and on DBA games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Specialized algorithm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via </a:t>
            </a:r>
            <a:r>
              <a:rPr 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DBA games is more </a:t>
            </a:r>
            <a:r>
              <a:rPr 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efficient</a:t>
            </a:r>
            <a:r>
              <a:rPr 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than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going through</a:t>
            </a:r>
            <a:r>
              <a:rPr 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LTL synthesis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838199" y="4509691"/>
            <a:ext cx="10772552" cy="19389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>
              <a:buFont typeface="Arial" panose="020B0604020202020204" pitchFamily="34" charset="0"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Future work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Better DBA construction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Add LTL assumptions for good-enough synthesis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03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C0A3ADF-2B6D-9543-860D-C29B3C70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59" y="166828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Application to robot navigation </a:t>
            </a:r>
            <a:r>
              <a:rPr lang="en-US" altLang="zh-CN" sz="2000" dirty="0">
                <a:solidFill>
                  <a:srgbClr val="FF0000"/>
                </a:solidFill>
              </a:rPr>
              <a:t>[He et .al. ICRA 2019]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3</a:t>
            </a:fld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2FE0D2-8628-4716-87C0-9D731718801B}"/>
              </a:ext>
            </a:extLst>
          </p:cNvPr>
          <p:cNvSpPr txBox="1"/>
          <p:nvPr/>
        </p:nvSpPr>
        <p:spPr>
          <a:xfrm>
            <a:off x="746148" y="1550124"/>
            <a:ext cx="518919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7030A0"/>
                </a:solidFill>
              </a:rPr>
              <a:t>Fixed grid 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7030A0"/>
                </a:solidFill>
              </a:rPr>
              <a:t>    + 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7030A0"/>
                </a:solidFill>
              </a:rPr>
              <a:t>Moving obstacles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Find </a:t>
            </a:r>
            <a:r>
              <a:rPr lang="en-US" altLang="zh-CN" sz="4000" b="1" dirty="0"/>
              <a:t>strategy</a:t>
            </a:r>
          </a:p>
          <a:p>
            <a:pPr marL="0" indent="0">
              <a:buNone/>
            </a:pPr>
            <a:endParaRPr lang="en-US" altLang="zh-CN" sz="4000" b="1" dirty="0"/>
          </a:p>
          <a:p>
            <a:pPr marL="0" indent="0">
              <a:buNone/>
            </a:pPr>
            <a:r>
              <a:rPr lang="en-US" altLang="zh-CN" sz="4000" b="1" dirty="0"/>
              <a:t>Reactive synthesis</a:t>
            </a:r>
          </a:p>
          <a:p>
            <a:pPr marL="0" indent="0">
              <a:buNone/>
            </a:pPr>
            <a:r>
              <a:rPr lang="en-US" altLang="zh-CN" sz="3600" dirty="0"/>
              <a:t>for designing strategies</a:t>
            </a:r>
          </a:p>
        </p:txBody>
      </p:sp>
      <p:pic>
        <p:nvPicPr>
          <p:cNvPr id="8" name="Picture 2" descr="Image result for maze">
            <a:extLst>
              <a:ext uri="{FF2B5EF4-FFF2-40B4-BE49-F238E27FC236}">
                <a16:creationId xmlns:a16="http://schemas.microsoft.com/office/drawing/2014/main" id="{F25FAC16-0D45-46CC-A741-2F005AA6E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40"/>
          <a:stretch/>
        </p:blipFill>
        <p:spPr bwMode="auto">
          <a:xfrm>
            <a:off x="6278304" y="1762382"/>
            <a:ext cx="5460236" cy="422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213712EA-62EC-4260-9212-9811D125D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10" y="5296201"/>
            <a:ext cx="1295587" cy="1295587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B293CE5D-8437-4F23-AC4D-4C65C8659D16}"/>
              </a:ext>
            </a:extLst>
          </p:cNvPr>
          <p:cNvSpPr/>
          <p:nvPr/>
        </p:nvSpPr>
        <p:spPr>
          <a:xfrm>
            <a:off x="6096000" y="2870522"/>
            <a:ext cx="5825923" cy="1666754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Image result for devil">
            <a:extLst>
              <a:ext uri="{FF2B5EF4-FFF2-40B4-BE49-F238E27FC236}">
                <a16:creationId xmlns:a16="http://schemas.microsoft.com/office/drawing/2014/main" id="{5E9D3A27-CD70-4ED8-BA1B-F8EEE7EA3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6796"/>
          <a:stretch/>
        </p:blipFill>
        <p:spPr bwMode="auto">
          <a:xfrm>
            <a:off x="7231703" y="3570790"/>
            <a:ext cx="109537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devil">
            <a:extLst>
              <a:ext uri="{FF2B5EF4-FFF2-40B4-BE49-F238E27FC236}">
                <a16:creationId xmlns:a16="http://schemas.microsoft.com/office/drawing/2014/main" id="{76194EEC-DCF2-4DE4-8659-019355DCD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6796"/>
          <a:stretch/>
        </p:blipFill>
        <p:spPr bwMode="auto">
          <a:xfrm>
            <a:off x="8610600" y="2656390"/>
            <a:ext cx="109537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 result for devil">
            <a:extLst>
              <a:ext uri="{FF2B5EF4-FFF2-40B4-BE49-F238E27FC236}">
                <a16:creationId xmlns:a16="http://schemas.microsoft.com/office/drawing/2014/main" id="{C1160017-356C-40FA-82DD-DA3DE2F2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6796"/>
          <a:stretch/>
        </p:blipFill>
        <p:spPr bwMode="auto">
          <a:xfrm>
            <a:off x="10111687" y="3190269"/>
            <a:ext cx="109537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C0A3ADF-2B6D-9543-860D-C29B3C70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59" y="166828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Reactive synthesis 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</a:rPr>
              <a:t>Pnueli</a:t>
            </a:r>
            <a:r>
              <a:rPr lang="en-US" altLang="zh-CN" sz="2000" dirty="0">
                <a:solidFill>
                  <a:srgbClr val="FF0000"/>
                </a:solidFill>
              </a:rPr>
              <a:t> and Rosner; POPL 1989]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BCE531-966C-4893-9250-BB0852A9590E}"/>
              </a:ext>
            </a:extLst>
          </p:cNvPr>
          <p:cNvSpPr txBox="1"/>
          <p:nvPr/>
        </p:nvSpPr>
        <p:spPr>
          <a:xfrm>
            <a:off x="1311659" y="1448768"/>
            <a:ext cx="1021113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Automatically generate a correct </a:t>
            </a:r>
            <a:r>
              <a:rPr lang="en-US" altLang="zh-CN" sz="3600" dirty="0">
                <a:solidFill>
                  <a:srgbClr val="FF0000"/>
                </a:solidFill>
              </a:rPr>
              <a:t>strategy </a:t>
            </a:r>
            <a:r>
              <a:rPr lang="en-US" altLang="zh-CN" sz="3600" dirty="0"/>
              <a:t>from a </a:t>
            </a:r>
            <a:r>
              <a:rPr lang="en-US" altLang="zh-CN" sz="3600" dirty="0">
                <a:solidFill>
                  <a:srgbClr val="FF0000"/>
                </a:solidFill>
              </a:rPr>
              <a:t>logical specification</a:t>
            </a:r>
          </a:p>
          <a:p>
            <a:endParaRPr lang="en-US" altLang="zh-CN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357CB6-9465-4D9D-9113-F620484A1E87}"/>
                  </a:ext>
                </a:extLst>
              </p:cNvPr>
              <p:cNvSpPr txBox="1"/>
              <p:nvPr/>
            </p:nvSpPr>
            <p:spPr>
              <a:xfrm>
                <a:off x="1258809" y="4156066"/>
                <a:ext cx="10723382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3600" dirty="0"/>
                  <a:t>Specification </a:t>
                </a:r>
                <a14:m>
                  <m:oMath xmlns:m="http://schemas.openxmlformats.org/officeDocument/2006/math">
                    <m:r>
                      <a:rPr lang="zh-CN" altLang="en-US" sz="3600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altLang="zh-CN" sz="3600" b="1" dirty="0"/>
                  <a:t> </a:t>
                </a:r>
                <a:r>
                  <a:rPr lang="en-US" altLang="zh-CN" sz="3600" dirty="0"/>
                  <a:t>over </a:t>
                </a:r>
                <a:r>
                  <a:rPr lang="en-US" altLang="zh-CN" sz="3600" dirty="0">
                    <a:solidFill>
                      <a:schemeClr val="accent6">
                        <a:lumMod val="75000"/>
                      </a:schemeClr>
                    </a:solidFill>
                  </a:rPr>
                  <a:t>input</a:t>
                </a:r>
                <a:r>
                  <a:rPr lang="en-US" altLang="zh-CN" sz="3600" dirty="0"/>
                  <a:t> and </a:t>
                </a:r>
                <a:r>
                  <a:rPr lang="en-US" altLang="zh-CN" sz="3600" dirty="0">
                    <a:solidFill>
                      <a:schemeClr val="accent1">
                        <a:lumMod val="75000"/>
                      </a:schemeClr>
                    </a:solidFill>
                  </a:rPr>
                  <a:t>output</a:t>
                </a:r>
                <a:r>
                  <a:rPr lang="en-US" altLang="zh-CN" sz="3600" dirty="0"/>
                  <a:t> variables</a:t>
                </a: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Construct a strategy/system </a:t>
                </a:r>
                <a14:m>
                  <m:oMath xmlns:m="http://schemas.openxmlformats.org/officeDocument/2006/math">
                    <m:r>
                      <a:rPr lang="zh-CN" altLang="el-GR" sz="32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3200" dirty="0"/>
                  <a:t> that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realizes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200" b="1" i="1" dirty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en-US" altLang="zh-CN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For each </a:t>
                </a:r>
                <a:r>
                  <a:rPr lang="en-US" altLang="zh-CN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n-US" altLang="zh-CN" sz="3200" dirty="0"/>
                  <a:t>, </a:t>
                </a:r>
                <a14:m>
                  <m:oMath xmlns:m="http://schemas.openxmlformats.org/officeDocument/2006/math">
                    <m:r>
                      <a:rPr lang="zh-CN" altLang="el-GR" sz="32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3200" dirty="0"/>
                  <a:t> generates </a:t>
                </a:r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3200" b="1" dirty="0"/>
                  <a:t> </a:t>
                </a:r>
                <a:r>
                  <a:rPr lang="en-US" altLang="zh-CN" sz="3200" dirty="0"/>
                  <a:t>such that</a:t>
                </a:r>
                <a:r>
                  <a:rPr lang="en-US" altLang="zh-CN" sz="3200" b="1" dirty="0"/>
                  <a:t> (</a:t>
                </a:r>
                <a:r>
                  <a:rPr lang="en-US" altLang="zh-CN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n-US" altLang="zh-CN" sz="3200" b="1" dirty="0"/>
                  <a:t>,</a:t>
                </a:r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3200" b="1" dirty="0"/>
                  <a:t>) </a:t>
                </a:r>
                <a:r>
                  <a:rPr lang="en-US" altLang="zh-CN" sz="3200" dirty="0"/>
                  <a:t>satisfies</a:t>
                </a:r>
                <a14:m>
                  <m:oMath xmlns:m="http://schemas.openxmlformats.org/officeDocument/2006/math">
                    <m:r>
                      <a:rPr lang="en-US" altLang="zh-CN" sz="32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200" b="1" i="1" dirty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357CB6-9465-4D9D-9113-F620484A1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09" y="4156066"/>
                <a:ext cx="10723382" cy="1631216"/>
              </a:xfrm>
              <a:prstGeom prst="rect">
                <a:avLst/>
              </a:prstGeom>
              <a:blipFill>
                <a:blip r:embed="rId3"/>
                <a:stretch>
                  <a:fillRect l="-1705" t="-5993" b="-11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云形 1">
            <a:extLst>
              <a:ext uri="{FF2B5EF4-FFF2-40B4-BE49-F238E27FC236}">
                <a16:creationId xmlns:a16="http://schemas.microsoft.com/office/drawing/2014/main" id="{F587995B-5114-4542-B3BC-C4D02202A866}"/>
              </a:ext>
            </a:extLst>
          </p:cNvPr>
          <p:cNvSpPr/>
          <p:nvPr/>
        </p:nvSpPr>
        <p:spPr>
          <a:xfrm>
            <a:off x="4391993" y="2859699"/>
            <a:ext cx="2228507" cy="1160795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Reactive synthesis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8902E93-91B3-4FDF-8E92-4233B9183CC2}"/>
                  </a:ext>
                </a:extLst>
              </p:cNvPr>
              <p:cNvSpPr txBox="1"/>
              <p:nvPr/>
            </p:nvSpPr>
            <p:spPr>
              <a:xfrm>
                <a:off x="2710347" y="2958254"/>
                <a:ext cx="4722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i="1" dirty="0" smtClean="0"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8902E93-91B3-4FDF-8E92-4233B9183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347" y="2958254"/>
                <a:ext cx="47225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133C01A3-68AA-4236-9AB1-8FEB15FD78A1}"/>
              </a:ext>
            </a:extLst>
          </p:cNvPr>
          <p:cNvSpPr/>
          <p:nvPr/>
        </p:nvSpPr>
        <p:spPr>
          <a:xfrm>
            <a:off x="3465958" y="3213642"/>
            <a:ext cx="651578" cy="27971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1BA7E07-77F6-4F8A-A918-3D4654C19F72}"/>
              </a:ext>
            </a:extLst>
          </p:cNvPr>
          <p:cNvSpPr/>
          <p:nvPr/>
        </p:nvSpPr>
        <p:spPr>
          <a:xfrm>
            <a:off x="6898125" y="3212734"/>
            <a:ext cx="651578" cy="27971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B37DA4-6966-4615-92CB-A8B4BF7A8238}"/>
                  </a:ext>
                </a:extLst>
              </p:cNvPr>
              <p:cNvSpPr txBox="1"/>
              <p:nvPr/>
            </p:nvSpPr>
            <p:spPr>
              <a:xfrm>
                <a:off x="7780613" y="2996466"/>
                <a:ext cx="4346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l-GR" sz="36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B37DA4-6966-4615-92CB-A8B4BF7A8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13" y="2996466"/>
                <a:ext cx="43461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16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C0A3ADF-2B6D-9543-860D-C29B3C70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59" y="166828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Classical synthesis is too strong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357CB6-9465-4D9D-9113-F620484A1E87}"/>
                  </a:ext>
                </a:extLst>
              </p:cNvPr>
              <p:cNvSpPr txBox="1"/>
              <p:nvPr/>
            </p:nvSpPr>
            <p:spPr>
              <a:xfrm>
                <a:off x="712406" y="1813173"/>
                <a:ext cx="11578461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3600" dirty="0"/>
                  <a:t>Specification may be unrealizable due to environment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3200" b="1" dirty="0"/>
                  <a:t>Spec</a:t>
                </a:r>
                <a:r>
                  <a:rPr lang="en-US" altLang="zh-CN" sz="3200" dirty="0"/>
                  <a:t>: The </a:t>
                </a:r>
                <a:r>
                  <a:rPr lang="en-US" altLang="zh-CN" sz="3200" dirty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r>
                  <a:rPr lang="en-US" altLang="zh-CN" sz="3200" dirty="0"/>
                  <a:t> and </a:t>
                </a:r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</a:rPr>
                  <a:t>grant </a:t>
                </a:r>
                <a:r>
                  <a:rPr lang="en-US" altLang="zh-CN" sz="3200" dirty="0"/>
                  <a:t>will appear repeatedly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Cannot force environment to </a:t>
                </a:r>
                <a:r>
                  <a:rPr lang="en-US" altLang="zh-CN" sz="3200" dirty="0">
                    <a:solidFill>
                      <a:schemeClr val="accent6">
                        <a:lumMod val="75000"/>
                      </a:schemeClr>
                    </a:solidFill>
                  </a:rPr>
                  <a:t>request </a:t>
                </a:r>
                <a:r>
                  <a:rPr lang="en-US" altLang="zh-CN" sz="3200" dirty="0"/>
                  <a:t>repeatedly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en-US" altLang="zh-CN" sz="32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3600" dirty="0"/>
                  <a:t>Good-enough (GE) synthesis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[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Almagor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and 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Kupferman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; CAV 2020]</a:t>
                </a:r>
                <a:endParaRPr lang="en-US" altLang="zh-CN" sz="2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altLang="zh-CN" sz="3600" dirty="0"/>
                  <a:t>Restrict to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hopeful</a:t>
                </a:r>
                <a:r>
                  <a:rPr lang="en-US" altLang="zh-CN" sz="3600" dirty="0"/>
                  <a:t> </a:t>
                </a:r>
                <a:r>
                  <a:rPr lang="en-US" altLang="zh-CN" sz="3600" dirty="0">
                    <a:solidFill>
                      <a:schemeClr val="accent6">
                        <a:lumMod val="75000"/>
                      </a:schemeClr>
                    </a:solidFill>
                  </a:rPr>
                  <a:t>inputs</a:t>
                </a:r>
                <a:r>
                  <a:rPr lang="en-US" altLang="zh-CN" sz="3600" dirty="0"/>
                  <a:t> that can be extended to satisfy the specification </a:t>
                </a:r>
                <a14:m>
                  <m:oMath xmlns:m="http://schemas.openxmlformats.org/officeDocument/2006/math">
                    <m:r>
                      <a:rPr lang="zh-CN" altLang="en-US" sz="3600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en-US" altLang="zh-CN" sz="3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357CB6-9465-4D9D-9113-F620484A1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06" y="1813173"/>
                <a:ext cx="11578461" cy="3785652"/>
              </a:xfrm>
              <a:prstGeom prst="rect">
                <a:avLst/>
              </a:prstGeom>
              <a:blipFill>
                <a:blip r:embed="rId3"/>
                <a:stretch>
                  <a:fillRect l="-1422" t="-2415" b="-5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34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0EBBEC9-DC8F-4031-BE31-0D1622BF3232}"/>
              </a:ext>
            </a:extLst>
          </p:cNvPr>
          <p:cNvGrpSpPr/>
          <p:nvPr/>
        </p:nvGrpSpPr>
        <p:grpSpPr>
          <a:xfrm>
            <a:off x="3241965" y="1401664"/>
            <a:ext cx="6561507" cy="4048053"/>
            <a:chOff x="3402679" y="1604645"/>
            <a:chExt cx="5498232" cy="355886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19AE08-0AE6-4EA3-888D-2AA6AC40F868}"/>
                </a:ext>
              </a:extLst>
            </p:cNvPr>
            <p:cNvSpPr/>
            <p:nvPr/>
          </p:nvSpPr>
          <p:spPr>
            <a:xfrm>
              <a:off x="3402680" y="1604645"/>
              <a:ext cx="2595570" cy="16899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LTL synthesis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[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Pnueli</a:t>
              </a:r>
              <a:r>
                <a:rPr lang="en-US" altLang="zh-CN" sz="1200" dirty="0">
                  <a:solidFill>
                    <a:schemeClr val="tx1"/>
                  </a:solidFill>
                </a:rPr>
                <a:t> and Rosner; POPL 1989]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2EXPTIME-complete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7ADE914-0F34-43D9-AF86-C3D2CCEAEB91}"/>
                </a:ext>
              </a:extLst>
            </p:cNvPr>
            <p:cNvSpPr/>
            <p:nvPr/>
          </p:nvSpPr>
          <p:spPr>
            <a:xfrm>
              <a:off x="5998250" y="1604645"/>
              <a:ext cx="2902661" cy="16957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</a:rPr>
                <a:t>LTLf</a:t>
              </a:r>
              <a:r>
                <a:rPr lang="en-US" altLang="zh-CN" sz="2400" dirty="0">
                  <a:solidFill>
                    <a:schemeClr val="tx1"/>
                  </a:solidFill>
                </a:rPr>
                <a:t> synthesis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[</a:t>
              </a:r>
              <a:r>
                <a:rPr lang="en-US" altLang="zh-CN" sz="1200" dirty="0">
                  <a:solidFill>
                    <a:schemeClr val="tx1"/>
                  </a:solidFill>
                </a:rPr>
                <a:t>De Giacomo and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Vardi</a:t>
              </a:r>
              <a:r>
                <a:rPr lang="en-US" altLang="zh-CN" sz="1200" dirty="0">
                  <a:solidFill>
                    <a:schemeClr val="tx1"/>
                  </a:solidFill>
                </a:rPr>
                <a:t>; IJCAI 2015]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2EXPTIME-complete</a:t>
              </a:r>
              <a:endParaRPr lang="en-US" altLang="zh-CN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AC2B7BF-EFEA-44DF-8833-5F90D14C2C64}"/>
                </a:ext>
              </a:extLst>
            </p:cNvPr>
            <p:cNvSpPr/>
            <p:nvPr/>
          </p:nvSpPr>
          <p:spPr>
            <a:xfrm>
              <a:off x="3402679" y="3294592"/>
              <a:ext cx="2595571" cy="18689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LTL good-enough synthesis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[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Almagor</a:t>
              </a:r>
              <a:r>
                <a:rPr lang="en-US" altLang="zh-CN" sz="1200" dirty="0">
                  <a:solidFill>
                    <a:schemeClr val="tx1"/>
                  </a:solidFill>
                </a:rPr>
                <a:t> and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Kupferman</a:t>
              </a:r>
              <a:r>
                <a:rPr lang="en-US" altLang="zh-CN" sz="1200" dirty="0">
                  <a:solidFill>
                    <a:schemeClr val="tx1"/>
                  </a:solidFill>
                </a:rPr>
                <a:t>; CAV 2020]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2EXPTIME-complete</a:t>
              </a:r>
              <a:endParaRPr lang="en-US" altLang="zh-CN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9FCFF70-F5EA-4FDE-80A5-72B0242CE34E}"/>
              </a:ext>
            </a:extLst>
          </p:cNvPr>
          <p:cNvSpPr txBox="1"/>
          <p:nvPr/>
        </p:nvSpPr>
        <p:spPr>
          <a:xfrm>
            <a:off x="3531054" y="5541510"/>
            <a:ext cx="569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LTL</a:t>
            </a:r>
            <a:r>
              <a:rPr lang="en-US" altLang="zh-CN" dirty="0"/>
              <a:t>: Linear Temporal Logic     </a:t>
            </a:r>
            <a:r>
              <a:rPr lang="en-US" altLang="zh-CN" b="1" dirty="0" err="1"/>
              <a:t>LTLf</a:t>
            </a:r>
            <a:r>
              <a:rPr lang="en-US" altLang="zh-CN" dirty="0"/>
              <a:t>: LTL on finite traces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5706AE-22D7-4E62-9C3C-0685D153A116}"/>
              </a:ext>
            </a:extLst>
          </p:cNvPr>
          <p:cNvSpPr txBox="1"/>
          <p:nvPr/>
        </p:nvSpPr>
        <p:spPr>
          <a:xfrm>
            <a:off x="683581" y="302492"/>
            <a:ext cx="1181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Overview: Classical vs. Good-enough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3B61BC-D480-4110-B1FC-D26CDA0AB20A}"/>
              </a:ext>
            </a:extLst>
          </p:cNvPr>
          <p:cNvSpPr txBox="1"/>
          <p:nvPr/>
        </p:nvSpPr>
        <p:spPr>
          <a:xfrm>
            <a:off x="615141" y="1796905"/>
            <a:ext cx="2044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Synthesis for all inputs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320130-6FC4-4982-B885-2D40B064FA1B}"/>
              </a:ext>
            </a:extLst>
          </p:cNvPr>
          <p:cNvSpPr txBox="1"/>
          <p:nvPr/>
        </p:nvSpPr>
        <p:spPr>
          <a:xfrm>
            <a:off x="615141" y="3938784"/>
            <a:ext cx="2044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Synthesis for all </a:t>
            </a:r>
            <a:r>
              <a:rPr lang="en-US" altLang="zh-CN" sz="2400" dirty="0">
                <a:solidFill>
                  <a:srgbClr val="FF0000"/>
                </a:solidFill>
              </a:rPr>
              <a:t>hopeful</a:t>
            </a:r>
            <a:r>
              <a:rPr lang="en-US" altLang="zh-CN" sz="2400" dirty="0"/>
              <a:t> inputs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29416C-E6AE-425F-8492-E781F6589B31}"/>
              </a:ext>
            </a:extLst>
          </p:cNvPr>
          <p:cNvCxnSpPr>
            <a:cxnSpLocks/>
          </p:cNvCxnSpPr>
          <p:nvPr/>
        </p:nvCxnSpPr>
        <p:spPr>
          <a:xfrm>
            <a:off x="2854037" y="2137785"/>
            <a:ext cx="0" cy="28472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1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0EBBEC9-DC8F-4031-BE31-0D1622BF3232}"/>
              </a:ext>
            </a:extLst>
          </p:cNvPr>
          <p:cNvGrpSpPr/>
          <p:nvPr/>
        </p:nvGrpSpPr>
        <p:grpSpPr>
          <a:xfrm>
            <a:off x="3241965" y="1401664"/>
            <a:ext cx="6561507" cy="4054672"/>
            <a:chOff x="3402679" y="1604645"/>
            <a:chExt cx="5498232" cy="356468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19AE08-0AE6-4EA3-888D-2AA6AC40F868}"/>
                </a:ext>
              </a:extLst>
            </p:cNvPr>
            <p:cNvSpPr/>
            <p:nvPr/>
          </p:nvSpPr>
          <p:spPr>
            <a:xfrm>
              <a:off x="3402680" y="1604645"/>
              <a:ext cx="2595570" cy="16899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LTL synthesis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[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Pnueli</a:t>
              </a:r>
              <a:r>
                <a:rPr lang="en-US" altLang="zh-CN" sz="1200" dirty="0">
                  <a:solidFill>
                    <a:schemeClr val="tx1"/>
                  </a:solidFill>
                </a:rPr>
                <a:t> and Rosner; POPL 1989]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2EXPTIME-complete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7ADE914-0F34-43D9-AF86-C3D2CCEAEB91}"/>
                </a:ext>
              </a:extLst>
            </p:cNvPr>
            <p:cNvSpPr/>
            <p:nvPr/>
          </p:nvSpPr>
          <p:spPr>
            <a:xfrm>
              <a:off x="5998250" y="1604645"/>
              <a:ext cx="2902661" cy="16957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</a:rPr>
                <a:t>LTLf</a:t>
              </a:r>
              <a:r>
                <a:rPr lang="en-US" altLang="zh-CN" sz="2400" dirty="0">
                  <a:solidFill>
                    <a:schemeClr val="tx1"/>
                  </a:solidFill>
                </a:rPr>
                <a:t> synthesis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[</a:t>
              </a:r>
              <a:r>
                <a:rPr lang="en-US" altLang="zh-CN" sz="1200" dirty="0">
                  <a:solidFill>
                    <a:schemeClr val="tx1"/>
                  </a:solidFill>
                </a:rPr>
                <a:t>De Giacomo and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Vardi</a:t>
              </a:r>
              <a:r>
                <a:rPr lang="en-US" altLang="zh-CN" sz="1200" dirty="0">
                  <a:solidFill>
                    <a:schemeClr val="tx1"/>
                  </a:solidFill>
                </a:rPr>
                <a:t>; IJCAI 2015]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2EXPTIME-complete</a:t>
              </a:r>
              <a:endParaRPr lang="en-US" altLang="zh-CN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AC2B7BF-EFEA-44DF-8833-5F90D14C2C64}"/>
                </a:ext>
              </a:extLst>
            </p:cNvPr>
            <p:cNvSpPr/>
            <p:nvPr/>
          </p:nvSpPr>
          <p:spPr>
            <a:xfrm>
              <a:off x="3402679" y="3294592"/>
              <a:ext cx="2595571" cy="18689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LTL good-enough synthesis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[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Almagor</a:t>
              </a:r>
              <a:r>
                <a:rPr lang="en-US" altLang="zh-CN" sz="1200" dirty="0">
                  <a:solidFill>
                    <a:schemeClr val="tx1"/>
                  </a:solidFill>
                </a:rPr>
                <a:t> and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Kupferman</a:t>
              </a:r>
              <a:r>
                <a:rPr lang="en-US" altLang="zh-CN" sz="1200" dirty="0">
                  <a:solidFill>
                    <a:schemeClr val="tx1"/>
                  </a:solidFill>
                </a:rPr>
                <a:t>; CAV 2020]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2EXPTIME-complete</a:t>
              </a:r>
              <a:endParaRPr lang="en-US" altLang="zh-CN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470099-F370-4E9C-8F60-5262381A5CA5}"/>
                </a:ext>
              </a:extLst>
            </p:cNvPr>
            <p:cNvSpPr/>
            <p:nvPr/>
          </p:nvSpPr>
          <p:spPr>
            <a:xfrm>
              <a:off x="5998250" y="3300411"/>
              <a:ext cx="2902661" cy="18689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rgbClr val="FF0000"/>
                  </a:solidFill>
                </a:rPr>
                <a:t>LTLf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 good-enough synthesis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Our work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9FCFF70-F5EA-4FDE-80A5-72B0242CE34E}"/>
              </a:ext>
            </a:extLst>
          </p:cNvPr>
          <p:cNvSpPr txBox="1"/>
          <p:nvPr/>
        </p:nvSpPr>
        <p:spPr>
          <a:xfrm>
            <a:off x="3531054" y="5541510"/>
            <a:ext cx="569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LTL</a:t>
            </a:r>
            <a:r>
              <a:rPr lang="en-US" altLang="zh-CN" dirty="0"/>
              <a:t>: Linear Temporal Logic     </a:t>
            </a:r>
            <a:r>
              <a:rPr lang="en-US" altLang="zh-CN" b="1" dirty="0" err="1"/>
              <a:t>LTLf</a:t>
            </a:r>
            <a:r>
              <a:rPr lang="en-US" altLang="zh-CN" dirty="0"/>
              <a:t>: LTL on finite traces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5706AE-22D7-4E62-9C3C-0685D153A116}"/>
              </a:ext>
            </a:extLst>
          </p:cNvPr>
          <p:cNvSpPr txBox="1"/>
          <p:nvPr/>
        </p:nvSpPr>
        <p:spPr>
          <a:xfrm>
            <a:off x="683581" y="302492"/>
            <a:ext cx="1181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Overview: Classical vs. Good-enough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3B61BC-D480-4110-B1FC-D26CDA0AB20A}"/>
              </a:ext>
            </a:extLst>
          </p:cNvPr>
          <p:cNvSpPr txBox="1"/>
          <p:nvPr/>
        </p:nvSpPr>
        <p:spPr>
          <a:xfrm>
            <a:off x="615141" y="1796905"/>
            <a:ext cx="2044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Synthesis for all inputs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320130-6FC4-4982-B885-2D40B064FA1B}"/>
              </a:ext>
            </a:extLst>
          </p:cNvPr>
          <p:cNvSpPr txBox="1"/>
          <p:nvPr/>
        </p:nvSpPr>
        <p:spPr>
          <a:xfrm>
            <a:off x="615141" y="3938784"/>
            <a:ext cx="2044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Synthesis for all </a:t>
            </a:r>
            <a:r>
              <a:rPr lang="en-US" altLang="zh-CN" sz="2400" dirty="0">
                <a:solidFill>
                  <a:srgbClr val="FF0000"/>
                </a:solidFill>
              </a:rPr>
              <a:t>hopeful</a:t>
            </a:r>
            <a:r>
              <a:rPr lang="en-US" altLang="zh-CN" sz="2400" dirty="0"/>
              <a:t> inputs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29416C-E6AE-425F-8492-E781F6589B31}"/>
              </a:ext>
            </a:extLst>
          </p:cNvPr>
          <p:cNvCxnSpPr>
            <a:cxnSpLocks/>
          </p:cNvCxnSpPr>
          <p:nvPr/>
        </p:nvCxnSpPr>
        <p:spPr>
          <a:xfrm>
            <a:off x="2854037" y="2137785"/>
            <a:ext cx="0" cy="28472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6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360044-38D2-4CF6-8E86-3B395FC8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Our contributions</a:t>
            </a:r>
            <a:endParaRPr lang="en-US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C4FC16-5C7A-4FF9-9DD3-45B5CFDD2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517" cy="27198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/>
              <a:t>Define and solve </a:t>
            </a:r>
            <a:r>
              <a:rPr lang="en-US" sz="12800" dirty="0">
                <a:solidFill>
                  <a:srgbClr val="FF0000"/>
                </a:solidFill>
              </a:rPr>
              <a:t>good-enough</a:t>
            </a:r>
            <a:r>
              <a:rPr lang="en-US" sz="12800" dirty="0"/>
              <a:t> synthesis for </a:t>
            </a:r>
            <a:r>
              <a:rPr lang="en-US" altLang="zh-CN" sz="12800" dirty="0" err="1">
                <a:solidFill>
                  <a:srgbClr val="FF0000"/>
                </a:solidFill>
              </a:rPr>
              <a:t>LTLf</a:t>
            </a:r>
            <a:r>
              <a:rPr lang="en-US" altLang="zh-CN" sz="12800" dirty="0"/>
              <a:t> formulas</a:t>
            </a:r>
          </a:p>
          <a:p>
            <a:pPr marL="0" indent="0">
              <a:buNone/>
            </a:pPr>
            <a:endParaRPr lang="en-US" altLang="zh-CN" sz="55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1200" dirty="0"/>
              <a:t>Synthesize good-enough (GE)-strategies </a:t>
            </a:r>
          </a:p>
          <a:p>
            <a:pPr marL="0" indent="0">
              <a:buNone/>
            </a:pPr>
            <a:endParaRPr lang="en-US" sz="9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1200" dirty="0"/>
              <a:t>Algorithm: Reduction to solving </a:t>
            </a:r>
            <a:r>
              <a:rPr lang="en-US" altLang="zh-CN" sz="11200" dirty="0">
                <a:solidFill>
                  <a:srgbClr val="FF0000"/>
                </a:solidFill>
              </a:rPr>
              <a:t>DBA games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12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1200" dirty="0"/>
              <a:t>Complexity: </a:t>
            </a:r>
            <a:r>
              <a:rPr lang="en-US" sz="11200" dirty="0">
                <a:solidFill>
                  <a:srgbClr val="FF0000"/>
                </a:solidFill>
              </a:rPr>
              <a:t>2EXPTIME-</a:t>
            </a:r>
            <a:r>
              <a:rPr lang="en-US" altLang="zh-CN" sz="11200" dirty="0">
                <a:solidFill>
                  <a:srgbClr val="FF0000"/>
                </a:solidFill>
              </a:rPr>
              <a:t>complete</a:t>
            </a:r>
            <a:endParaRPr lang="en-US" sz="11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23BF-7E98-4367-AC63-A665AF77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8</a:t>
            </a:fld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B08DA0-9266-454E-AA21-4BFD25F65925}"/>
              </a:ext>
            </a:extLst>
          </p:cNvPr>
          <p:cNvSpPr txBox="1"/>
          <p:nvPr/>
        </p:nvSpPr>
        <p:spPr>
          <a:xfrm>
            <a:off x="838199" y="5688183"/>
            <a:ext cx="849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DBA: deterministic </a:t>
            </a:r>
            <a:r>
              <a:rPr lang="en-US" altLang="zh-CN" sz="2800" b="1" dirty="0" err="1"/>
              <a:t>Büchi</a:t>
            </a:r>
            <a:r>
              <a:rPr lang="en-US" altLang="zh-CN" sz="2800" dirty="0"/>
              <a:t> automaton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060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360044-38D2-4CF6-8E86-3B395FC8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LTLf</a:t>
            </a:r>
            <a:r>
              <a:rPr lang="en-US" dirty="0">
                <a:solidFill>
                  <a:srgbClr val="FF0000"/>
                </a:solidFill>
              </a:rPr>
              <a:t> good-enough synthesis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3C4FC16-5C7A-4FF9-9DD3-45B5CFDD2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701"/>
                <a:ext cx="11152517" cy="5032375"/>
              </a:xfrm>
            </p:spPr>
            <p:txBody>
              <a:bodyPr>
                <a:normAutofit fontScale="40000" lnSpcReduction="20000"/>
              </a:bodyPr>
              <a:lstStyle/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9800" dirty="0" err="1"/>
                  <a:t>LTLf</a:t>
                </a:r>
                <a:r>
                  <a:rPr lang="en-US" altLang="zh-CN" sz="9800" dirty="0"/>
                  <a:t> formulas: </a:t>
                </a:r>
              </a:p>
              <a:p>
                <a:pPr lvl="1"/>
                <a:r>
                  <a:rPr lang="en-US" altLang="zh-CN" sz="9300" dirty="0"/>
                  <a:t>Boolean logic augmented with temporal operators</a:t>
                </a:r>
              </a:p>
              <a:p>
                <a:pPr marL="0" indent="0">
                  <a:buNone/>
                </a:pPr>
                <a:endParaRPr lang="en-US" altLang="zh-CN" sz="9600" dirty="0"/>
              </a:p>
              <a:p>
                <a:pPr marL="0" indent="0">
                  <a:buNone/>
                </a:pPr>
                <a:r>
                  <a:rPr lang="en-US" altLang="zh-CN" sz="9600" dirty="0"/>
                  <a:t>Problem: </a:t>
                </a:r>
              </a:p>
              <a:p>
                <a:pPr lvl="1"/>
                <a:r>
                  <a:rPr lang="en-US" altLang="zh-CN" sz="9200" dirty="0" err="1"/>
                  <a:t>LTLf</a:t>
                </a:r>
                <a:r>
                  <a:rPr lang="en-US" altLang="zh-CN" sz="9200" dirty="0"/>
                  <a:t> formula</a:t>
                </a:r>
                <a:r>
                  <a:rPr lang="en-US" altLang="zh-CN" sz="9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9200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altLang="zh-CN" sz="9200" dirty="0"/>
                  <a:t> over </a:t>
                </a:r>
                <a:r>
                  <a:rPr lang="en-US" altLang="zh-CN" sz="9200" dirty="0">
                    <a:solidFill>
                      <a:schemeClr val="accent6">
                        <a:lumMod val="75000"/>
                      </a:schemeClr>
                    </a:solidFill>
                  </a:rPr>
                  <a:t>input</a:t>
                </a:r>
                <a:r>
                  <a:rPr lang="en-US" altLang="zh-CN" sz="9200" dirty="0"/>
                  <a:t> and </a:t>
                </a:r>
                <a:r>
                  <a:rPr lang="en-US" altLang="zh-CN" sz="9200" dirty="0">
                    <a:solidFill>
                      <a:schemeClr val="accent1">
                        <a:lumMod val="75000"/>
                      </a:schemeClr>
                    </a:solidFill>
                  </a:rPr>
                  <a:t>output</a:t>
                </a:r>
                <a:r>
                  <a:rPr lang="en-US" altLang="zh-CN" sz="9200" dirty="0"/>
                  <a:t> variables</a:t>
                </a:r>
              </a:p>
              <a:p>
                <a:pPr marL="0" indent="0">
                  <a:buNone/>
                </a:pPr>
                <a:endParaRPr lang="en-US" altLang="zh-CN" sz="9600" dirty="0"/>
              </a:p>
              <a:p>
                <a:pPr lvl="1"/>
                <a:r>
                  <a:rPr lang="en-US" altLang="zh-CN" sz="9200" dirty="0"/>
                  <a:t>Find a </a:t>
                </a:r>
                <a:r>
                  <a:rPr lang="en-US" altLang="zh-CN" sz="9200" dirty="0">
                    <a:solidFill>
                      <a:srgbClr val="FF0000"/>
                    </a:solidFill>
                  </a:rPr>
                  <a:t>good-enough</a:t>
                </a:r>
                <a:r>
                  <a:rPr lang="en-US" altLang="zh-CN" sz="9200" dirty="0"/>
                  <a:t> strategy producing </a:t>
                </a:r>
                <a:r>
                  <a:rPr lang="en-US" altLang="zh-CN" sz="9600" b="1" dirty="0">
                    <a:solidFill>
                      <a:schemeClr val="accent1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9200" dirty="0"/>
                  <a:t> for each </a:t>
                </a:r>
                <a:r>
                  <a:rPr lang="en-US" altLang="zh-CN" sz="9200" dirty="0">
                    <a:solidFill>
                      <a:srgbClr val="FF0000"/>
                    </a:solidFill>
                  </a:rPr>
                  <a:t>hopeful</a:t>
                </a:r>
                <a:r>
                  <a:rPr lang="en-US" altLang="zh-CN" sz="9200" dirty="0"/>
                  <a:t> </a:t>
                </a:r>
                <a:r>
                  <a:rPr lang="en-US" altLang="zh-CN" sz="9600" b="1" dirty="0">
                    <a:solidFill>
                      <a:schemeClr val="accent6">
                        <a:lumMod val="75000"/>
                      </a:schemeClr>
                    </a:solidFill>
                  </a:rPr>
                  <a:t>I </a:t>
                </a:r>
                <a:r>
                  <a:rPr lang="en-US" altLang="zh-CN" sz="9200" dirty="0"/>
                  <a:t>such that there is a </a:t>
                </a:r>
                <a:r>
                  <a:rPr lang="en-US" altLang="zh-CN" sz="9200" dirty="0">
                    <a:solidFill>
                      <a:srgbClr val="FF0000"/>
                    </a:solidFill>
                  </a:rPr>
                  <a:t>finite</a:t>
                </a:r>
                <a:r>
                  <a:rPr lang="en-US" altLang="zh-CN" sz="9200" dirty="0"/>
                  <a:t> prefix of </a:t>
                </a:r>
                <a:r>
                  <a:rPr lang="en-US" altLang="zh-CN" sz="9600" b="1" dirty="0"/>
                  <a:t>(</a:t>
                </a:r>
                <a:r>
                  <a:rPr lang="en-US" altLang="zh-CN" sz="9600" b="1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n-US" altLang="zh-CN" sz="9600" b="1" dirty="0"/>
                  <a:t>,</a:t>
                </a:r>
                <a:r>
                  <a:rPr lang="en-US" altLang="zh-CN" sz="9600" b="1" dirty="0">
                    <a:solidFill>
                      <a:schemeClr val="accent1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9600" b="1" dirty="0"/>
                  <a:t>)</a:t>
                </a:r>
                <a:r>
                  <a:rPr lang="en-US" altLang="zh-CN" sz="9200" dirty="0"/>
                  <a:t> satisfying </a:t>
                </a:r>
                <a14:m>
                  <m:oMath xmlns:m="http://schemas.openxmlformats.org/officeDocument/2006/math">
                    <m:r>
                      <a:rPr lang="zh-CN" altLang="en-US" sz="9200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en-US" altLang="zh-CN" sz="9200" dirty="0"/>
              </a:p>
              <a:p>
                <a:pPr marL="0" indent="0">
                  <a:buNone/>
                </a:pPr>
                <a:endParaRPr lang="en-US" altLang="zh-CN" sz="9600" dirty="0"/>
              </a:p>
              <a:p>
                <a:pPr marL="0" indent="0">
                  <a:buNone/>
                </a:pPr>
                <a:endParaRPr lang="en-US" sz="12800" dirty="0"/>
              </a:p>
              <a:p>
                <a:pPr marL="0" indent="0">
                  <a:buNone/>
                </a:pPr>
                <a:endParaRPr lang="en-US" sz="1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endParaRPr lang="en-US" sz="2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3C4FC16-5C7A-4FF9-9DD3-45B5CFDD2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701"/>
                <a:ext cx="11152517" cy="5032375"/>
              </a:xfrm>
              <a:blipFill>
                <a:blip r:embed="rId3"/>
                <a:stretch>
                  <a:fillRect l="-1859" t="-4121" r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23BF-7E98-4367-AC63-A665AF77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</TotalTime>
  <Words>1139</Words>
  <Application>Microsoft Office PowerPoint</Application>
  <PresentationFormat>宽屏</PresentationFormat>
  <Paragraphs>301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Wingdings</vt:lpstr>
      <vt:lpstr>Office 主题​​</vt:lpstr>
      <vt:lpstr>Synthesizing Good-Enough Strategies  for LTLf Specifications</vt:lpstr>
      <vt:lpstr>Reactive systems/Strategies</vt:lpstr>
      <vt:lpstr>Application to robot navigation [He et .al. ICRA 2019]</vt:lpstr>
      <vt:lpstr>Reactive synthesis [Pnueli and Rosner; POPL 1989]</vt:lpstr>
      <vt:lpstr>Classical synthesis is too strong</vt:lpstr>
      <vt:lpstr>PowerPoint 演示文稿</vt:lpstr>
      <vt:lpstr>PowerPoint 演示文稿</vt:lpstr>
      <vt:lpstr>Our contributions</vt:lpstr>
      <vt:lpstr>LTLf good-enough synthesis</vt:lpstr>
      <vt:lpstr>Solving LTL good-enough synthesis [Almagor and Kupferman; CAV 2020]</vt:lpstr>
      <vt:lpstr>∃output.φ in LTLf cannot be an assumption for environment</vt:lpstr>
      <vt:lpstr>Attempt via LTL synthesis</vt:lpstr>
      <vt:lpstr>Attempt via LTL synthesis</vt:lpstr>
      <vt:lpstr>Crucial insights</vt:lpstr>
      <vt:lpstr>Crucial insights</vt:lpstr>
      <vt:lpstr>Crucial insights</vt:lpstr>
      <vt:lpstr>Crucial insights</vt:lpstr>
      <vt:lpstr>Crucial insights</vt:lpstr>
      <vt:lpstr>The algorithm</vt:lpstr>
      <vt:lpstr>The algorithm</vt:lpstr>
      <vt:lpstr>Main theorem</vt:lpstr>
      <vt:lpstr>Experimental evaluation</vt:lpstr>
      <vt:lpstr>Lisa solves more cases than BoSy and LTLSYNT</vt:lpstr>
      <vt:lpstr>Lisa solves more cases than BoSy and LTLSYNT</vt:lpstr>
      <vt:lpstr>Lisa outperforms LTLSYNT on the benchmarks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on Novel Learning and Complementation Algorithms for Buchi Automata</dc:title>
  <dc:creator>liyong</dc:creator>
  <cp:lastModifiedBy>李 勇</cp:lastModifiedBy>
  <cp:revision>1340</cp:revision>
  <dcterms:created xsi:type="dcterms:W3CDTF">2019-10-21T08:42:21Z</dcterms:created>
  <dcterms:modified xsi:type="dcterms:W3CDTF">2021-07-24T13:54:08Z</dcterms:modified>
</cp:coreProperties>
</file>