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095" r:id="rId2"/>
    <p:sldId id="1433" r:id="rId3"/>
    <p:sldId id="1218" r:id="rId4"/>
    <p:sldId id="1229" r:id="rId5"/>
    <p:sldId id="1230" r:id="rId6"/>
    <p:sldId id="1247" r:id="rId7"/>
    <p:sldId id="1265" r:id="rId8"/>
    <p:sldId id="1250" r:id="rId9"/>
    <p:sldId id="1256" r:id="rId10"/>
    <p:sldId id="1257" r:id="rId11"/>
    <p:sldId id="1275" r:id="rId12"/>
    <p:sldId id="1295" r:id="rId13"/>
    <p:sldId id="1290" r:id="rId14"/>
    <p:sldId id="1307" r:id="rId15"/>
    <p:sldId id="1308" r:id="rId16"/>
    <p:sldId id="1312" r:id="rId17"/>
    <p:sldId id="1338" r:id="rId18"/>
    <p:sldId id="1339" r:id="rId19"/>
    <p:sldId id="1340" r:id="rId20"/>
    <p:sldId id="1348" r:id="rId21"/>
    <p:sldId id="1349" r:id="rId22"/>
    <p:sldId id="1346" r:id="rId23"/>
    <p:sldId id="1351" r:id="rId24"/>
    <p:sldId id="1350" r:id="rId25"/>
    <p:sldId id="1368" r:id="rId26"/>
    <p:sldId id="1392" r:id="rId27"/>
    <p:sldId id="1373" r:id="rId28"/>
    <p:sldId id="1431" r:id="rId29"/>
    <p:sldId id="1432" r:id="rId30"/>
  </p:sldIdLst>
  <p:sldSz cx="9144000" cy="5143500" type="screen16x9"/>
  <p:notesSz cx="6805613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D60C1FB-1830-4177-8DB5-5AF902881655}">
          <p14:sldIdLst>
            <p14:sldId id="1095"/>
            <p14:sldId id="1433"/>
            <p14:sldId id="1218"/>
            <p14:sldId id="1229"/>
            <p14:sldId id="1230"/>
            <p14:sldId id="1247"/>
            <p14:sldId id="1265"/>
            <p14:sldId id="1250"/>
            <p14:sldId id="1256"/>
            <p14:sldId id="1257"/>
            <p14:sldId id="1275"/>
            <p14:sldId id="1295"/>
            <p14:sldId id="1290"/>
            <p14:sldId id="1307"/>
            <p14:sldId id="1308"/>
            <p14:sldId id="1312"/>
            <p14:sldId id="1338"/>
            <p14:sldId id="1339"/>
            <p14:sldId id="1340"/>
            <p14:sldId id="1348"/>
            <p14:sldId id="1349"/>
            <p14:sldId id="1346"/>
            <p14:sldId id="1351"/>
            <p14:sldId id="1350"/>
            <p14:sldId id="1368"/>
            <p14:sldId id="1392"/>
            <p14:sldId id="1373"/>
            <p14:sldId id="1431"/>
            <p14:sldId id="1432"/>
          </p14:sldIdLst>
        </p14:section>
        <p14:section name="无标题节" id="{1D96BD8B-D8C6-4A12-9E63-138BBE2642C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F25"/>
    <a:srgbClr val="EE8716"/>
    <a:srgbClr val="376092"/>
    <a:srgbClr val="8B7053"/>
    <a:srgbClr val="8E7432"/>
    <a:srgbClr val="5C5C5C"/>
    <a:srgbClr val="3F3F3F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38590" autoAdjust="0"/>
  </p:normalViewPr>
  <p:slideViewPr>
    <p:cSldViewPr>
      <p:cViewPr varScale="1">
        <p:scale>
          <a:sx n="90" d="100"/>
          <a:sy n="90" d="100"/>
        </p:scale>
        <p:origin x="-80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428"/>
    </p:cViewPr>
  </p:sorterViewPr>
  <p:notesViewPr>
    <p:cSldViewPr>
      <p:cViewPr varScale="1">
        <p:scale>
          <a:sx n="47" d="100"/>
          <a:sy n="47" d="100"/>
        </p:scale>
        <p:origin x="-3012" y="-102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wrap="square" lIns="91522" tIns="45761" rIns="91522" bIns="4576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1"/>
            <a:ext cx="2949099" cy="496967"/>
          </a:xfrm>
          <a:prstGeom prst="rect">
            <a:avLst/>
          </a:prstGeom>
        </p:spPr>
        <p:txBody>
          <a:bodyPr vert="horz" wrap="square" lIns="91522" tIns="45761" rIns="91522" bIns="4576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D06662-B36A-4DA4-9738-84683CD296F7}" type="datetime1">
              <a:rPr lang="en-US"/>
              <a:pPr/>
              <a:t>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wrap="square" lIns="91522" tIns="45761" rIns="91522" bIns="4576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6967"/>
          </a:xfrm>
          <a:prstGeom prst="rect">
            <a:avLst/>
          </a:prstGeom>
        </p:spPr>
        <p:txBody>
          <a:bodyPr vert="horz" wrap="square" lIns="91522" tIns="45761" rIns="91522" bIns="4576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6829EE-FB4A-495A-B00C-DF711F62D4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89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wrap="square" lIns="91522" tIns="45761" rIns="91522" bIns="4576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1"/>
            <a:ext cx="2949099" cy="496967"/>
          </a:xfrm>
          <a:prstGeom prst="rect">
            <a:avLst/>
          </a:prstGeom>
        </p:spPr>
        <p:txBody>
          <a:bodyPr vert="horz" wrap="square" lIns="91522" tIns="45761" rIns="91522" bIns="4576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C182A4-C1A7-4BED-A591-919376F9A0CF}" type="datetime1">
              <a:rPr lang="en-US"/>
              <a:pPr/>
              <a:t>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522" tIns="45761" rIns="91522" bIns="4576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5"/>
            <a:ext cx="5444490" cy="4472702"/>
          </a:xfrm>
          <a:prstGeom prst="rect">
            <a:avLst/>
          </a:prstGeom>
        </p:spPr>
        <p:txBody>
          <a:bodyPr vert="horz" wrap="square" lIns="91522" tIns="45761" rIns="91522" bIns="457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wrap="square" lIns="91522" tIns="45761" rIns="91522" bIns="4576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6967"/>
          </a:xfrm>
          <a:prstGeom prst="rect">
            <a:avLst/>
          </a:prstGeom>
        </p:spPr>
        <p:txBody>
          <a:bodyPr vert="horz" wrap="square" lIns="91522" tIns="45761" rIns="91522" bIns="4576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416ED0-35BA-4069-BC26-8E19B8362F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47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27813" cy="37290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16ED0-35BA-4069-BC26-8E19B8362F3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27813" cy="3729037"/>
          </a:xfrm>
          <a:ln/>
        </p:spPr>
      </p:sp>
      <p:sp>
        <p:nvSpPr>
          <p:cNvPr id="457730" name="Notes Placeholder 2"/>
          <p:cNvSpPr>
            <a:spLocks noGrp="1"/>
          </p:cNvSpPr>
          <p:nvPr>
            <p:ph type="body" idx="1"/>
          </p:nvPr>
        </p:nvSpPr>
        <p:spPr>
          <a:xfrm>
            <a:off x="681178" y="4721865"/>
            <a:ext cx="5443258" cy="4472363"/>
          </a:xfrm>
          <a:noFill/>
          <a:ln/>
        </p:spPr>
        <p:txBody>
          <a:bodyPr/>
          <a:lstStyle/>
          <a:p>
            <a:pPr defTabSz="449054">
              <a:spcBef>
                <a:spcPct val="0"/>
              </a:spcBef>
              <a:buFontTx/>
              <a:buChar char="•"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457731" name="Slide Number Placeholder 3"/>
          <p:cNvSpPr txBox="1">
            <a:spLocks noGrp="1"/>
          </p:cNvSpPr>
          <p:nvPr/>
        </p:nvSpPr>
        <p:spPr bwMode="auto">
          <a:xfrm>
            <a:off x="3854359" y="9440335"/>
            <a:ext cx="2949715" cy="49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17" tIns="45759" rIns="91517" bIns="45759" anchor="b"/>
          <a:lstStyle/>
          <a:p>
            <a:pPr algn="r" defTabSz="456851"/>
            <a:fld id="{8CCF61B5-A5F6-438B-A523-5CAE52015210}" type="slidenum">
              <a:rPr lang="en-US" altLang="zh-CN">
                <a:latin typeface="Calibri" pitchFamily="34" charset="0"/>
              </a:rPr>
              <a:pPr algn="r" defTabSz="456851"/>
              <a:t>23</a:t>
            </a:fld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7730" name="Notes Placeholder 2"/>
          <p:cNvSpPr>
            <a:spLocks noGrp="1"/>
          </p:cNvSpPr>
          <p:nvPr>
            <p:ph type="body" idx="1"/>
          </p:nvPr>
        </p:nvSpPr>
        <p:spPr>
          <a:xfrm>
            <a:off x="681178" y="4721865"/>
            <a:ext cx="5443258" cy="4472363"/>
          </a:xfrm>
          <a:noFill/>
          <a:ln/>
        </p:spPr>
        <p:txBody>
          <a:bodyPr/>
          <a:lstStyle/>
          <a:p>
            <a:pPr defTabSz="449054">
              <a:spcBef>
                <a:spcPct val="0"/>
              </a:spcBef>
              <a:buFontTx/>
              <a:buChar char="•"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457731" name="Slide Number Placeholder 3"/>
          <p:cNvSpPr txBox="1">
            <a:spLocks noGrp="1"/>
          </p:cNvSpPr>
          <p:nvPr/>
        </p:nvSpPr>
        <p:spPr bwMode="auto">
          <a:xfrm>
            <a:off x="3854359" y="9440335"/>
            <a:ext cx="2949715" cy="49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17" tIns="45759" rIns="91517" bIns="45759" anchor="b"/>
          <a:lstStyle/>
          <a:p>
            <a:pPr algn="r" defTabSz="456851"/>
            <a:fld id="{5B9BC48A-23E2-415B-B6A1-EA02502C6654}" type="slidenum">
              <a:rPr lang="en-US" altLang="zh-CN">
                <a:latin typeface="Calibri" pitchFamily="34" charset="0"/>
              </a:rPr>
              <a:pPr algn="r" defTabSz="456851"/>
              <a:t>24</a:t>
            </a:fld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27813" cy="37290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16ED0-35BA-4069-BC26-8E19B8362F3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27813" cy="37290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16ED0-35BA-4069-BC26-8E19B8362F3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27813" cy="37290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16ED0-35BA-4069-BC26-8E19B8362F3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27813" cy="3729037"/>
          </a:xfrm>
          <a:ln/>
        </p:spPr>
      </p:sp>
      <p:sp>
        <p:nvSpPr>
          <p:cNvPr id="439298" name="Notes Placeholder 2"/>
          <p:cNvSpPr>
            <a:spLocks noGrp="1"/>
          </p:cNvSpPr>
          <p:nvPr>
            <p:ph type="body" idx="1"/>
          </p:nvPr>
        </p:nvSpPr>
        <p:spPr>
          <a:xfrm>
            <a:off x="681178" y="4721865"/>
            <a:ext cx="5443258" cy="4472363"/>
          </a:xfrm>
          <a:noFill/>
          <a:ln/>
        </p:spPr>
        <p:txBody>
          <a:bodyPr/>
          <a:lstStyle/>
          <a:p>
            <a:pPr defTabSz="449054">
              <a:spcBef>
                <a:spcPct val="0"/>
              </a:spcBef>
              <a:buFontTx/>
              <a:buChar char="•"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439299" name="Slide Number Placeholder 3"/>
          <p:cNvSpPr txBox="1">
            <a:spLocks noGrp="1"/>
          </p:cNvSpPr>
          <p:nvPr/>
        </p:nvSpPr>
        <p:spPr bwMode="auto">
          <a:xfrm>
            <a:off x="3854359" y="9440335"/>
            <a:ext cx="2949715" cy="49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17" tIns="45759" rIns="91517" bIns="45759" anchor="b"/>
          <a:lstStyle/>
          <a:p>
            <a:pPr algn="r" defTabSz="456851"/>
            <a:fld id="{420F07A1-97E7-4A59-8CBF-AF0E5C1A40CB}" type="slidenum">
              <a:rPr lang="en-US" altLang="zh-CN">
                <a:latin typeface="Calibri" pitchFamily="34" charset="0"/>
              </a:rPr>
              <a:pPr algn="r" defTabSz="456851"/>
              <a:t>6</a:t>
            </a:fld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27813" cy="3729037"/>
          </a:xfrm>
          <a:ln/>
        </p:spPr>
      </p:sp>
      <p:sp>
        <p:nvSpPr>
          <p:cNvPr id="439298" name="Notes Placeholder 2"/>
          <p:cNvSpPr>
            <a:spLocks noGrp="1"/>
          </p:cNvSpPr>
          <p:nvPr>
            <p:ph type="body" idx="1"/>
          </p:nvPr>
        </p:nvSpPr>
        <p:spPr>
          <a:xfrm>
            <a:off x="681178" y="4721865"/>
            <a:ext cx="5443258" cy="4472363"/>
          </a:xfrm>
          <a:noFill/>
          <a:ln/>
        </p:spPr>
        <p:txBody>
          <a:bodyPr/>
          <a:lstStyle/>
          <a:p>
            <a:pPr defTabSz="449054">
              <a:spcBef>
                <a:spcPct val="0"/>
              </a:spcBef>
              <a:buFontTx/>
              <a:buChar char="•"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439299" name="Slide Number Placeholder 3"/>
          <p:cNvSpPr txBox="1">
            <a:spLocks noGrp="1"/>
          </p:cNvSpPr>
          <p:nvPr/>
        </p:nvSpPr>
        <p:spPr bwMode="auto">
          <a:xfrm>
            <a:off x="3854359" y="9440335"/>
            <a:ext cx="2949715" cy="49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17" tIns="45759" rIns="91517" bIns="45759" anchor="b"/>
          <a:lstStyle/>
          <a:p>
            <a:pPr algn="r" defTabSz="456851"/>
            <a:fld id="{420F07A1-97E7-4A59-8CBF-AF0E5C1A40CB}" type="slidenum">
              <a:rPr lang="en-US" altLang="zh-CN">
                <a:latin typeface="Calibri" pitchFamily="34" charset="0"/>
              </a:rPr>
              <a:pPr algn="r" defTabSz="456851"/>
              <a:t>7</a:t>
            </a:fld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27813" cy="3729037"/>
          </a:xfrm>
          <a:ln/>
        </p:spPr>
      </p:sp>
      <p:sp>
        <p:nvSpPr>
          <p:cNvPr id="457730" name="Notes Placeholder 2"/>
          <p:cNvSpPr>
            <a:spLocks noGrp="1"/>
          </p:cNvSpPr>
          <p:nvPr>
            <p:ph type="body" idx="1"/>
          </p:nvPr>
        </p:nvSpPr>
        <p:spPr>
          <a:xfrm>
            <a:off x="681178" y="4721865"/>
            <a:ext cx="5443258" cy="4472363"/>
          </a:xfrm>
          <a:noFill/>
          <a:ln/>
        </p:spPr>
        <p:txBody>
          <a:bodyPr/>
          <a:lstStyle/>
          <a:p>
            <a:pPr defTabSz="449054">
              <a:spcBef>
                <a:spcPct val="0"/>
              </a:spcBef>
              <a:buFontTx/>
              <a:buChar char="•"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457731" name="Slide Number Placeholder 3"/>
          <p:cNvSpPr txBox="1">
            <a:spLocks noGrp="1"/>
          </p:cNvSpPr>
          <p:nvPr/>
        </p:nvSpPr>
        <p:spPr bwMode="auto">
          <a:xfrm>
            <a:off x="3854359" y="9440335"/>
            <a:ext cx="2949715" cy="49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17" tIns="45759" rIns="91517" bIns="45759" anchor="b"/>
          <a:lstStyle/>
          <a:p>
            <a:pPr algn="r" defTabSz="456851"/>
            <a:fld id="{8CCF61B5-A5F6-438B-A523-5CAE52015210}" type="slidenum">
              <a:rPr lang="en-US" altLang="zh-CN">
                <a:latin typeface="Calibri" pitchFamily="34" charset="0"/>
              </a:rPr>
              <a:pPr algn="r" defTabSz="456851"/>
              <a:t>17</a:t>
            </a:fld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27813" cy="3729037"/>
          </a:xfrm>
          <a:ln/>
        </p:spPr>
      </p:sp>
      <p:sp>
        <p:nvSpPr>
          <p:cNvPr id="457730" name="Notes Placeholder 2"/>
          <p:cNvSpPr>
            <a:spLocks noGrp="1"/>
          </p:cNvSpPr>
          <p:nvPr>
            <p:ph type="body" idx="1"/>
          </p:nvPr>
        </p:nvSpPr>
        <p:spPr>
          <a:xfrm>
            <a:off x="681178" y="4721865"/>
            <a:ext cx="5443258" cy="4472363"/>
          </a:xfrm>
          <a:noFill/>
          <a:ln/>
        </p:spPr>
        <p:txBody>
          <a:bodyPr/>
          <a:lstStyle/>
          <a:p>
            <a:pPr defTabSz="449054">
              <a:spcBef>
                <a:spcPct val="0"/>
              </a:spcBef>
              <a:buFontTx/>
              <a:buChar char="•"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457731" name="Slide Number Placeholder 3"/>
          <p:cNvSpPr txBox="1">
            <a:spLocks noGrp="1"/>
          </p:cNvSpPr>
          <p:nvPr/>
        </p:nvSpPr>
        <p:spPr bwMode="auto">
          <a:xfrm>
            <a:off x="3854359" y="9440335"/>
            <a:ext cx="2949715" cy="49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17" tIns="45759" rIns="91517" bIns="45759" anchor="b"/>
          <a:lstStyle/>
          <a:p>
            <a:pPr algn="r" defTabSz="456851"/>
            <a:fld id="{8CCF61B5-A5F6-438B-A523-5CAE52015210}" type="slidenum">
              <a:rPr lang="en-US" altLang="zh-CN">
                <a:latin typeface="Calibri" pitchFamily="34" charset="0"/>
              </a:rPr>
              <a:pPr algn="r" defTabSz="456851"/>
              <a:t>18</a:t>
            </a:fld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27813" cy="3729037"/>
          </a:xfrm>
          <a:ln/>
        </p:spPr>
      </p:sp>
      <p:sp>
        <p:nvSpPr>
          <p:cNvPr id="457730" name="Notes Placeholder 2"/>
          <p:cNvSpPr>
            <a:spLocks noGrp="1"/>
          </p:cNvSpPr>
          <p:nvPr>
            <p:ph type="body" idx="1"/>
          </p:nvPr>
        </p:nvSpPr>
        <p:spPr>
          <a:xfrm>
            <a:off x="681178" y="4721865"/>
            <a:ext cx="5443258" cy="4472363"/>
          </a:xfrm>
          <a:noFill/>
          <a:ln/>
        </p:spPr>
        <p:txBody>
          <a:bodyPr/>
          <a:lstStyle/>
          <a:p>
            <a:pPr defTabSz="449054">
              <a:spcBef>
                <a:spcPct val="0"/>
              </a:spcBef>
              <a:buFontTx/>
              <a:buChar char="•"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457731" name="Slide Number Placeholder 3"/>
          <p:cNvSpPr txBox="1">
            <a:spLocks noGrp="1"/>
          </p:cNvSpPr>
          <p:nvPr/>
        </p:nvSpPr>
        <p:spPr bwMode="auto">
          <a:xfrm>
            <a:off x="3854359" y="9440335"/>
            <a:ext cx="2949715" cy="49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17" tIns="45759" rIns="91517" bIns="45759" anchor="b"/>
          <a:lstStyle/>
          <a:p>
            <a:pPr algn="r" defTabSz="456851"/>
            <a:fld id="{8CCF61B5-A5F6-438B-A523-5CAE52015210}" type="slidenum">
              <a:rPr lang="en-US" altLang="zh-CN">
                <a:latin typeface="Calibri" pitchFamily="34" charset="0"/>
              </a:rPr>
              <a:pPr algn="r" defTabSz="456851"/>
              <a:t>19</a:t>
            </a:fld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27813" cy="3729037"/>
          </a:xfrm>
          <a:ln/>
        </p:spPr>
      </p:sp>
      <p:sp>
        <p:nvSpPr>
          <p:cNvPr id="457730" name="Notes Placeholder 2"/>
          <p:cNvSpPr>
            <a:spLocks noGrp="1"/>
          </p:cNvSpPr>
          <p:nvPr>
            <p:ph type="body" idx="1"/>
          </p:nvPr>
        </p:nvSpPr>
        <p:spPr>
          <a:xfrm>
            <a:off x="681178" y="4721865"/>
            <a:ext cx="5443258" cy="4472363"/>
          </a:xfrm>
          <a:noFill/>
          <a:ln/>
        </p:spPr>
        <p:txBody>
          <a:bodyPr/>
          <a:lstStyle/>
          <a:p>
            <a:pPr defTabSz="449054">
              <a:spcBef>
                <a:spcPct val="0"/>
              </a:spcBef>
              <a:buFontTx/>
              <a:buChar char="•"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457731" name="Slide Number Placeholder 3"/>
          <p:cNvSpPr txBox="1">
            <a:spLocks noGrp="1"/>
          </p:cNvSpPr>
          <p:nvPr/>
        </p:nvSpPr>
        <p:spPr bwMode="auto">
          <a:xfrm>
            <a:off x="3854359" y="9440335"/>
            <a:ext cx="2949715" cy="49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17" tIns="45759" rIns="91517" bIns="45759" anchor="b"/>
          <a:lstStyle/>
          <a:p>
            <a:pPr algn="r" defTabSz="456851"/>
            <a:fld id="{8CCF61B5-A5F6-438B-A523-5CAE52015210}" type="slidenum">
              <a:rPr lang="en-US" altLang="zh-CN">
                <a:latin typeface="Calibri" pitchFamily="34" charset="0"/>
              </a:rPr>
              <a:pPr algn="r" defTabSz="456851"/>
              <a:t>20</a:t>
            </a:fld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B1F97B-A6D0-4C4E-9D8C-D420905EB98C}" type="datetime1">
              <a:rPr lang="zh-CN" altLang="en-US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482AD-71AD-4E13-8FE6-BFB4FC390C7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93B68-184F-4546-9556-02D24FDD132A}" type="datetime1">
              <a:rPr lang="zh-CN" altLang="en-US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4322A-15FF-4E37-98DA-F2033BF1314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41116D-A6B0-4D44-AC7B-8ACCF5A358A1}" type="datetime1">
              <a:rPr lang="zh-CN" altLang="en-US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A054C-8A64-4C48-B878-D52172FC508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810B4D-EB09-4969-8D0C-09DB1A978021}" type="datetime1">
              <a:rPr lang="zh-CN" altLang="en-US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2E254-B699-4AA1-BAD8-C1A6B9C8CEF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9EE6B-CE06-4192-9B29-712BE7B32437}" type="datetime1">
              <a:rPr lang="zh-CN" altLang="en-US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5F6D4-25AC-4F43-BA86-C9C7AC719F9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68B3ED-EF53-4330-A2A2-59EDECCD95DE}" type="datetime1">
              <a:rPr lang="zh-CN" altLang="en-US"/>
              <a:pPr/>
              <a:t>2015/1/17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F8B2D-377B-46AE-A84F-9318B57E7A6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434D37-6487-48F3-9FC6-3418B89B30F2}" type="datetime1">
              <a:rPr lang="zh-CN" altLang="en-US"/>
              <a:pPr/>
              <a:t>2015/1/17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2BCB4-5D32-420A-A21B-9226BFDC489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22219C-7709-4135-BD22-47B20BB9D56C}" type="datetime1">
              <a:rPr lang="zh-CN" altLang="en-US"/>
              <a:pPr/>
              <a:t>2015/1/17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35354-D192-4F09-A61A-6B059BE86F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915E46-FCA2-4D9C-9FD8-E661DC879508}" type="datetime1">
              <a:rPr lang="zh-CN" altLang="en-US"/>
              <a:pPr/>
              <a:t>2015/1/17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E6F2F-A024-47F7-ABAE-62CF1E01123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677955-28E0-4D6B-B69F-324A90CD6ECC}" type="datetime1">
              <a:rPr lang="zh-CN" altLang="en-US"/>
              <a:pPr/>
              <a:t>2015/1/17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596E0-6E76-4A79-B778-1C08EBBE269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FDD404-0DD1-48FC-A9C9-F9209C9A1546}" type="datetime1">
              <a:rPr lang="zh-CN" altLang="en-US"/>
              <a:pPr/>
              <a:t>2015/1/17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03BCF-EE3F-4679-B0AE-D90E5943970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9527AC0-0FA5-4A43-9D4F-6DACB26C437D}" type="datetime1">
              <a:rPr lang="zh-CN" altLang="en-US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8545B72-0675-4D4D-8987-AE5D11B820CB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8" name="Picture 2" descr="C:\Documents and Settings\Administrator\桌面\北航\标.jpg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</a:blip>
          <a:srcRect/>
          <a:stretch>
            <a:fillRect/>
          </a:stretch>
        </p:blipFill>
        <p:spPr bwMode="auto">
          <a:xfrm>
            <a:off x="5072066" y="1059582"/>
            <a:ext cx="4071934" cy="4071934"/>
          </a:xfrm>
          <a:prstGeom prst="rect">
            <a:avLst/>
          </a:prstGeom>
          <a:noFill/>
        </p:spPr>
      </p:pic>
      <p:pic>
        <p:nvPicPr>
          <p:cNvPr id="9" name="Picture 3" descr="E:\教学部\logo\logo -北航软院.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1"/>
            <a:ext cx="3143240" cy="771466"/>
          </a:xfrm>
          <a:prstGeom prst="rect">
            <a:avLst/>
          </a:prstGeom>
          <a:noFill/>
        </p:spPr>
      </p:pic>
      <p:pic>
        <p:nvPicPr>
          <p:cNvPr id="10" name="Picture 4" descr="C:\Documents and Settings\Administrator\桌面\北航.jp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4195758" y="0"/>
            <a:ext cx="4948242" cy="72468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1.wmf"/><Relationship Id="rId1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683568" y="1232288"/>
            <a:ext cx="7772400" cy="1607355"/>
          </a:xfrm>
        </p:spPr>
        <p:txBody>
          <a:bodyPr/>
          <a:lstStyle/>
          <a:p>
            <a:pPr eaLnBrk="1" hangingPunct="1"/>
            <a:r>
              <a:rPr lang="zh-CN" altLang="en-US" sz="60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在线广告中</a:t>
            </a:r>
            <a:r>
              <a:rPr lang="en-US" altLang="zh-CN" sz="60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60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60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6000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计算问题</a:t>
            </a:r>
            <a:endParaRPr lang="zh-CN" altLang="en-US" sz="6000" dirty="0" smtClean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574685"/>
            <a:ext cx="6400800" cy="581241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63252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360</a:t>
            </a:r>
            <a:r>
              <a:rPr lang="zh-CN" altLang="en-US" sz="2400" dirty="0" smtClean="0">
                <a:solidFill>
                  <a:srgbClr val="63252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商业产品首席架构师</a:t>
            </a:r>
            <a:r>
              <a:rPr lang="en-US" altLang="zh-CN" sz="2400" dirty="0" smtClean="0">
                <a:solidFill>
                  <a:srgbClr val="63252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63252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刘鹏</a:t>
            </a:r>
            <a:endParaRPr lang="en-US" altLang="zh-CN" sz="2400" dirty="0" smtClean="0">
              <a:solidFill>
                <a:srgbClr val="63252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63252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微博：</a:t>
            </a:r>
            <a:r>
              <a:rPr lang="en-US" altLang="zh-CN" sz="2400" dirty="0" smtClean="0">
                <a:solidFill>
                  <a:srgbClr val="63252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2400" dirty="0" smtClean="0">
                <a:solidFill>
                  <a:srgbClr val="63252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北冥乘海生</a:t>
            </a:r>
          </a:p>
        </p:txBody>
      </p:sp>
    </p:spTree>
    <p:extLst>
      <p:ext uri="{BB962C8B-B14F-4D97-AF65-F5344CB8AC3E}">
        <p14:creationId xmlns:p14="http://schemas.microsoft.com/office/powerpoint/2010/main" val="1340687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14784"/>
            <a:ext cx="8064896" cy="704838"/>
          </a:xfrm>
        </p:spPr>
        <p:txBody>
          <a:bodyPr/>
          <a:lstStyle/>
          <a:p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在线</a:t>
            </a:r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分配典型问题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7724" y="1739592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4932040" y="1707654"/>
            <a:ext cx="1895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Adwords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  <a:endParaRPr lang="zh-CN" altLang="en-US" sz="2000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4499992" y="1563638"/>
            <a:ext cx="1" cy="273630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2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51373"/>
            <a:ext cx="35337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2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84698"/>
            <a:ext cx="39052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0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14784"/>
            <a:ext cx="8064896" cy="704838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基于对偶算法的紧凑分配方案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9622"/>
            <a:ext cx="8229600" cy="3278121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紧凑分配方案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(Compact Allocation plan)</a:t>
            </a: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变量数正比于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，而非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分配策略最好是无状态的，这样可以避免服务器之间的同步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恢复</a:t>
            </a:r>
            <a:r>
              <a:rPr lang="el-GR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和分配变量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由历史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数据求解上述问题规模太大，需要对数据作一些采样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以便更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高效地得到分配方案。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72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03798"/>
            <a:ext cx="4098801" cy="88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5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5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468" y="3689612"/>
            <a:ext cx="1971275" cy="66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45" y="2014734"/>
            <a:ext cx="2466776" cy="7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2372"/>
            <a:ext cx="8229600" cy="857250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行为定向建模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587669" y="1819732"/>
            <a:ext cx="0" cy="57606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982375" y="14196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定向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标签</a:t>
            </a: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387869" y="2548196"/>
            <a:ext cx="906874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304835" y="2190444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该标签广告的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归一化点击数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443801" y="2334421"/>
            <a:ext cx="0" cy="138731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838359" y="37217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频繁性参数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箭头连接符 24"/>
          <p:cNvCxnSpPr>
            <a:endCxn id="1595395" idx="1"/>
          </p:cNvCxnSpPr>
          <p:nvPr/>
        </p:nvCxnSpPr>
        <p:spPr>
          <a:xfrm>
            <a:off x="2478319" y="2368906"/>
            <a:ext cx="893326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67731" y="214808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泊松分布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6054692" y="4073252"/>
            <a:ext cx="7964" cy="40264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470910" y="447589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原始行为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673386" y="3516950"/>
            <a:ext cx="0" cy="3108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881298" y="3113548"/>
            <a:ext cx="2165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个特征选择函数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41138" y="446768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待优化系数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4809290" y="4073252"/>
            <a:ext cx="578579" cy="442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900" y="786792"/>
            <a:ext cx="8229600" cy="704838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行为定向特征选择过程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90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6" y="1616719"/>
            <a:ext cx="8640960" cy="311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7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567" y="627534"/>
            <a:ext cx="8229600" cy="857250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位置拍卖市场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347614"/>
            <a:ext cx="8229600" cy="3456004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位置拍卖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(Position auctions)</a:t>
            </a: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将对象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a=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{1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2, …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排放到位置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s=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{1, 2, …,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的出价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(bid)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而其对位置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的计价为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&gt;x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&gt;…&gt;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视为点击价值，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视为点击率，该模型可近似描述广告系统竞价问题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对显示广告，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1)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对称纳什均衡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(Symmetric Nash equilibrium)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ps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xs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&gt;= (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pt)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xt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pt = bs+1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寻找收入最大化且稳定的纳什均衡状态是竞价系统设计的关键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3747"/>
            <a:ext cx="8229600" cy="857250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机制设计</a:t>
            </a:r>
            <a:r>
              <a:rPr lang="en-US" altLang="zh-CN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定价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3528392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广义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第二高价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(Generalized second pricing)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机制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VCG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机制相比，会收取广告主更多的费用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整体市场不是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truth-telling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简单易行，为在线广告系统广泛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情形下：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</a:t>
            </a:r>
            <a:r>
              <a:rPr lang="el-GR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s+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CPC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情形下：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s+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 </a:t>
            </a:r>
            <a:r>
              <a:rPr lang="el-GR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1=</a:t>
            </a:r>
            <a:r>
              <a:rPr lang="el-GR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μ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s+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s+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 </a:t>
            </a:r>
            <a:r>
              <a:rPr lang="el-GR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VCG(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Vickrey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–Clarke–Groves)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机制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某对象的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收费等于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给他人带来的价值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损害：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整体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市场是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truth-telling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>
              <a:buNone/>
            </a:pP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50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55859"/>
              </p:ext>
            </p:extLst>
          </p:nvPr>
        </p:nvGraphicFramePr>
        <p:xfrm>
          <a:off x="6071112" y="4100257"/>
          <a:ext cx="2389320" cy="46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210" name="Equation" r:id="rId3" imgW="1384200" imgH="266400" progId="Equation.3">
                  <p:embed/>
                </p:oleObj>
              </mc:Choice>
              <mc:Fallback>
                <p:oleObj name="Equation" r:id="rId3" imgW="13842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112" y="4100257"/>
                        <a:ext cx="2389320" cy="4688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00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9" name="Title 1"/>
          <p:cNvSpPr>
            <a:spLocks noGrp="1"/>
          </p:cNvSpPr>
          <p:nvPr>
            <p:ph type="title" idx="4294967295"/>
          </p:nvPr>
        </p:nvSpPr>
        <p:spPr>
          <a:xfrm>
            <a:off x="457200" y="562372"/>
            <a:ext cx="8229600" cy="857250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Weight-And (WAND) </a:t>
            </a:r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检索算法</a:t>
            </a:r>
            <a:endParaRPr lang="en-US" altLang="zh-CN" sz="36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3" name="Content Placeholder 2"/>
          <p:cNvSpPr txBox="1">
            <a:spLocks/>
          </p:cNvSpPr>
          <p:nvPr/>
        </p:nvSpPr>
        <p:spPr bwMode="auto">
          <a:xfrm>
            <a:off x="582613" y="1275606"/>
            <a:ext cx="8061353" cy="251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文档和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Query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相似度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Term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贡献上界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，文档相关性上界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000" baseline="-25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算法概要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step-1: 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doclist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最前面的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docID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terms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lang="en-US" altLang="zh-CN" sz="1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step-2: 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迭代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terms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，并累加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UB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直至大于堆顶，设此时到达第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term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，如果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terms[0].doc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terms[n-1].doc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一样，逼出一个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至最小堆；如果不一样，在前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term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挑选一个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skip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terms[n-1].doc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，跳转至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step-1.</a:t>
            </a:r>
          </a:p>
        </p:txBody>
      </p:sp>
      <p:pic>
        <p:nvPicPr>
          <p:cNvPr id="7843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313" y="3493298"/>
            <a:ext cx="6661055" cy="155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087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646" y="1350952"/>
            <a:ext cx="2952328" cy="35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584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Title 1"/>
          <p:cNvSpPr>
            <a:spLocks noGrp="1"/>
          </p:cNvSpPr>
          <p:nvPr>
            <p:ph type="title" idx="4294967295"/>
          </p:nvPr>
        </p:nvSpPr>
        <p:spPr>
          <a:xfrm>
            <a:off x="457200" y="490364"/>
            <a:ext cx="8229600" cy="857250"/>
          </a:xfrm>
        </p:spPr>
        <p:txBody>
          <a:bodyPr anchor="b"/>
          <a:lstStyle/>
          <a:p>
            <a:pPr eaLnBrk="1" hangingPunct="1"/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点击率预测问题</a:t>
            </a:r>
            <a:endParaRPr lang="en-US" altLang="zh-CN" sz="3600" dirty="0" smtClean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1366" name="Content Placeholder 2"/>
          <p:cNvSpPr>
            <a:spLocks noGrp="1"/>
          </p:cNvSpPr>
          <p:nvPr>
            <p:ph idx="4294967295"/>
          </p:nvPr>
        </p:nvSpPr>
        <p:spPr>
          <a:xfrm>
            <a:off x="533401" y="1315252"/>
            <a:ext cx="8074025" cy="3560754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点击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率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预测，在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a, u, c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组合与点击间建立关系：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Regression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Ranking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合适一些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广告的实际排序是根据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eCPM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，因此需要尽可能准确估计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CTR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，而不仅仅是各候选的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CTR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排序正确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新广告的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cold-start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捕获点击率的动态特性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38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51670"/>
            <a:ext cx="319453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5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/>
          <p:cNvCxnSpPr>
            <a:stCxn id="21" idx="0"/>
          </p:cNvCxnSpPr>
          <p:nvPr/>
        </p:nvCxnSpPr>
        <p:spPr>
          <a:xfrm flipV="1">
            <a:off x="3341331" y="2561031"/>
            <a:ext cx="150549" cy="26913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4" idx="1"/>
          </p:cNvCxnSpPr>
          <p:nvPr/>
        </p:nvCxnSpPr>
        <p:spPr>
          <a:xfrm flipH="1" flipV="1">
            <a:off x="3923928" y="2561031"/>
            <a:ext cx="360040" cy="4279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365" name="Title 1"/>
          <p:cNvSpPr>
            <a:spLocks noGrp="1"/>
          </p:cNvSpPr>
          <p:nvPr>
            <p:ph type="title" idx="4294967295"/>
          </p:nvPr>
        </p:nvSpPr>
        <p:spPr>
          <a:xfrm>
            <a:off x="457200" y="490364"/>
            <a:ext cx="8229600" cy="857250"/>
          </a:xfrm>
        </p:spPr>
        <p:txBody>
          <a:bodyPr anchor="b"/>
          <a:lstStyle/>
          <a:p>
            <a:pPr eaLnBrk="1" hangingPunct="1"/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逻辑回归</a:t>
            </a:r>
            <a:r>
              <a:rPr lang="en-US" altLang="zh-C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(Logistic Regression)</a:t>
            </a:r>
          </a:p>
        </p:txBody>
      </p:sp>
      <p:cxnSp>
        <p:nvCxnSpPr>
          <p:cNvPr id="5" name="直接箭头连接符 4"/>
          <p:cNvCxnSpPr>
            <a:stCxn id="1632264" idx="3"/>
          </p:cNvCxnSpPr>
          <p:nvPr/>
        </p:nvCxnSpPr>
        <p:spPr>
          <a:xfrm>
            <a:off x="4929190" y="2351481"/>
            <a:ext cx="106359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4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933585"/>
              </p:ext>
            </p:extLst>
          </p:nvPr>
        </p:nvGraphicFramePr>
        <p:xfrm>
          <a:off x="6091703" y="1821651"/>
          <a:ext cx="1648649" cy="58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651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703" y="1821651"/>
                        <a:ext cx="1648649" cy="589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4052" name="Picture 4" descr="C:\Users\pengliubj8588\Desktop\600px-Logistic-curve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2165" y="1675012"/>
            <a:ext cx="3075916" cy="1982405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2902749" y="2830165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 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3226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90" y="2141931"/>
            <a:ext cx="3924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4283968" y="275815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283367" y="1435708"/>
            <a:ext cx="8074025" cy="336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Arial" pitchFamily="34" charset="0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buFont typeface="Arial" pitchFamily="34" charset="0"/>
              <a:buNone/>
            </a:pPr>
            <a:endParaRPr lang="en-US" altLang="zh-CN" sz="1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Arial" pitchFamily="34" charset="0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 eaLnBrk="1" hangingPunct="1"/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视角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Generalized linear model </a:t>
            </a:r>
          </a:p>
          <a:p>
            <a:pPr marL="457200" lvl="1" indent="0" eaLnBrk="1" hangingPunct="1">
              <a:buFont typeface="Arial" pitchFamily="34" charset="0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Binomial error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情形的特例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视角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Maximum entropy model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在类数目为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时的特例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Arial" pitchFamily="34" charset="0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Arial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1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9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Title 1"/>
          <p:cNvSpPr>
            <a:spLocks noGrp="1"/>
          </p:cNvSpPr>
          <p:nvPr>
            <p:ph type="title" idx="4294967295"/>
          </p:nvPr>
        </p:nvSpPr>
        <p:spPr>
          <a:xfrm>
            <a:off x="214282" y="483518"/>
            <a:ext cx="8572560" cy="857250"/>
          </a:xfrm>
        </p:spPr>
        <p:txBody>
          <a:bodyPr anchor="b"/>
          <a:lstStyle/>
          <a:p>
            <a:pPr eaLnBrk="1" hangingPunct="1"/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优化方法 </a:t>
            </a:r>
            <a:r>
              <a:rPr lang="en-US" altLang="zh-C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 L-BFGS</a:t>
            </a:r>
          </a:p>
        </p:txBody>
      </p:sp>
      <p:sp>
        <p:nvSpPr>
          <p:cNvPr id="271366" name="Content Placeholder 2"/>
          <p:cNvSpPr>
            <a:spLocks noGrp="1"/>
          </p:cNvSpPr>
          <p:nvPr>
            <p:ph idx="4294967295"/>
          </p:nvPr>
        </p:nvSpPr>
        <p:spPr>
          <a:xfrm>
            <a:off x="533401" y="1347614"/>
            <a:ext cx="8074025" cy="3616042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BFGS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Broyden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Fletcher, Goldfarb, and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Shanno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Quasi-Newton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方法的一种，思路为用函数值和特征的变化量来近似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Hession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矩阵，以保证正定性，并减少计算量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BFGS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Hession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计算公式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空间复杂度为</a:t>
            </a:r>
            <a:r>
              <a:rPr lang="en-US" altLang="zh-CN" sz="2000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)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imited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memory)-BFGS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Hession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逆用右图方式加以近似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空间复杂度降为将</a:t>
            </a:r>
            <a:r>
              <a:rPr lang="en-US" altLang="zh-CN" sz="2000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ⅹ</a:t>
            </a:r>
            <a:r>
              <a:rPr lang="en-US" altLang="zh-CN" sz="2000" i="1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70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758064"/>
              </p:ext>
            </p:extLst>
          </p:nvPr>
        </p:nvGraphicFramePr>
        <p:xfrm>
          <a:off x="1361281" y="2931790"/>
          <a:ext cx="522694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671" name="Equation" r:id="rId4" imgW="3720960" imgH="457200" progId="Equation.3">
                  <p:embed/>
                </p:oleObj>
              </mc:Choice>
              <mc:Fallback>
                <p:oleObj name="Equation" r:id="rId4" imgW="3720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281" y="2931790"/>
                        <a:ext cx="5226943" cy="700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037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8144" y="3441200"/>
            <a:ext cx="2344344" cy="1578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71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457200" y="70638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大数据与计算广告的关系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18810"/>
            <a:ext cx="3456384" cy="304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427984" y="1721346"/>
            <a:ext cx="4395793" cy="293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：典型大数据问题，解决问题的效果随着采样率降低显著降低，例如</a:t>
            </a:r>
            <a:r>
              <a:rPr lang="zh-CN" altLang="en-US" sz="1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计算广告</a:t>
            </a:r>
            <a:r>
              <a:rPr lang="zh-CN" altLang="en-US" sz="1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、个性化推荐等</a:t>
            </a:r>
            <a:endParaRPr lang="en-US" altLang="zh-CN" sz="18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en-US" altLang="zh-CN" sz="8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1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：一般数据分析，非大数据问题，解决问题的效果在采样率降低时变化很小，例如各种洞察、单维度统计等</a:t>
            </a:r>
            <a:endParaRPr lang="en-US" altLang="zh-CN" sz="18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en-US" altLang="zh-CN" sz="8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：过渡类型问题，解决问题的效果随采样率降低温和下降，例如文本主题分析等</a:t>
            </a:r>
            <a:endParaRPr lang="en-US" altLang="zh-CN" sz="1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6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Title 1"/>
          <p:cNvSpPr>
            <a:spLocks noGrp="1"/>
          </p:cNvSpPr>
          <p:nvPr>
            <p:ph type="title" idx="4294967295"/>
          </p:nvPr>
        </p:nvSpPr>
        <p:spPr>
          <a:xfrm>
            <a:off x="214282" y="483518"/>
            <a:ext cx="8572560" cy="857250"/>
          </a:xfrm>
        </p:spPr>
        <p:txBody>
          <a:bodyPr anchor="b"/>
          <a:lstStyle/>
          <a:p>
            <a:pPr eaLnBrk="1" hangingPunct="1"/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优化方法 </a:t>
            </a:r>
            <a:r>
              <a:rPr lang="en-US" altLang="zh-C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 Trust-Region</a:t>
            </a:r>
          </a:p>
        </p:txBody>
      </p:sp>
      <p:sp>
        <p:nvSpPr>
          <p:cNvPr id="271366" name="Content Placeholder 2"/>
          <p:cNvSpPr>
            <a:spLocks noGrp="1"/>
          </p:cNvSpPr>
          <p:nvPr>
            <p:ph idx="4294967295"/>
          </p:nvPr>
        </p:nvSpPr>
        <p:spPr>
          <a:xfrm>
            <a:off x="533401" y="1347614"/>
            <a:ext cx="8074025" cy="3616042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BFGS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Broyden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Fletcher, Goldfarb, and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Shanno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Quasi-Newton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方法的一种，思路为用函数值和特征的变化量来近似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Hession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矩阵，以保证正定性，并减少计算量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BFGS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Hession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计算公式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空间复杂度为</a:t>
            </a:r>
            <a:r>
              <a:rPr lang="en-US" altLang="zh-CN" sz="2000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)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imited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memory)-BFGS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Hession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逆用右图方式加以近似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空间复杂度降为将</a:t>
            </a:r>
            <a:r>
              <a:rPr lang="en-US" altLang="zh-CN" sz="2000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ⅹ</a:t>
            </a:r>
            <a:r>
              <a:rPr lang="en-US" altLang="zh-CN" sz="2000" i="1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70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493744"/>
              </p:ext>
            </p:extLst>
          </p:nvPr>
        </p:nvGraphicFramePr>
        <p:xfrm>
          <a:off x="1361281" y="2931790"/>
          <a:ext cx="522694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67" name="Equation" r:id="rId4" imgW="3720960" imgH="457200" progId="Equation.3">
                  <p:embed/>
                </p:oleObj>
              </mc:Choice>
              <mc:Fallback>
                <p:oleObj name="Equation" r:id="rId4" imgW="3720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281" y="2931790"/>
                        <a:ext cx="5226943" cy="700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037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8144" y="3441200"/>
            <a:ext cx="2344344" cy="1578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8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2372"/>
            <a:ext cx="8229600" cy="857250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点击反馈的平滑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75606"/>
            <a:ext cx="8229600" cy="3456384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在数据稀疏的情况下较稳健地估计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CTR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COEC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经验贝叶斯方案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点击产生概率模型：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视</a:t>
            </a:r>
            <a:r>
              <a:rPr lang="el-GR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为随机变量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Beta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分布共轭先验进行正则化：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/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/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/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/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00050" lvl="2" indent="0">
              <a:buNone/>
            </a:pP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589422"/>
              </p:ext>
            </p:extLst>
          </p:nvPr>
        </p:nvGraphicFramePr>
        <p:xfrm>
          <a:off x="3617465" y="2182234"/>
          <a:ext cx="2034655" cy="301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66" name="Equation" r:id="rId3" imgW="1371600" imgH="228600" progId="Equation.3">
                  <p:embed/>
                </p:oleObj>
              </mc:Choice>
              <mc:Fallback>
                <p:oleObj name="Equation" r:id="rId3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465" y="2182234"/>
                        <a:ext cx="2034655" cy="3012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00884"/>
              </p:ext>
            </p:extLst>
          </p:nvPr>
        </p:nvGraphicFramePr>
        <p:xfrm>
          <a:off x="1043608" y="3027412"/>
          <a:ext cx="525353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67" name="公式" r:id="rId5" imgW="3403440" imgH="419040" progId="Equation.3">
                  <p:embed/>
                </p:oleObj>
              </mc:Choice>
              <mc:Fallback>
                <p:oleObj name="公式" r:id="rId5" imgW="3403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027412"/>
                        <a:ext cx="5253533" cy="552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390950" y="3007737"/>
            <a:ext cx="2368284" cy="612234"/>
            <a:chOff x="3571868" y="3911212"/>
            <a:chExt cx="3929090" cy="803678"/>
          </a:xfrm>
        </p:grpSpPr>
        <p:sp>
          <p:nvSpPr>
            <p:cNvPr id="24" name="椭圆 23"/>
            <p:cNvSpPr/>
            <p:nvPr/>
          </p:nvSpPr>
          <p:spPr>
            <a:xfrm>
              <a:off x="3571868" y="4102656"/>
              <a:ext cx="428628" cy="3214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29190" y="4102656"/>
              <a:ext cx="428628" cy="3214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286512" y="4102656"/>
              <a:ext cx="428628" cy="3214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stCxn id="24" idx="6"/>
              <a:endCxn id="25" idx="2"/>
            </p:cNvCxnSpPr>
            <p:nvPr/>
          </p:nvCxnSpPr>
          <p:spPr>
            <a:xfrm>
              <a:off x="4000496" y="4263392"/>
              <a:ext cx="928694" cy="1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5" idx="6"/>
              <a:endCxn id="26" idx="2"/>
            </p:cNvCxnSpPr>
            <p:nvPr/>
          </p:nvCxnSpPr>
          <p:spPr>
            <a:xfrm>
              <a:off x="5357818" y="4263392"/>
              <a:ext cx="928694" cy="1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0907949"/>
                </p:ext>
              </p:extLst>
            </p:nvPr>
          </p:nvGraphicFramePr>
          <p:xfrm>
            <a:off x="3657609" y="4126710"/>
            <a:ext cx="2825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368" name="Equation" r:id="rId7" imgW="126720" imgH="177480" progId="Equation.3">
                    <p:embed/>
                  </p:oleObj>
                </mc:Choice>
                <mc:Fallback>
                  <p:oleObj name="Equation" r:id="rId7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609" y="4126710"/>
                          <a:ext cx="282575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2435653"/>
                </p:ext>
              </p:extLst>
            </p:nvPr>
          </p:nvGraphicFramePr>
          <p:xfrm>
            <a:off x="4929191" y="4069560"/>
            <a:ext cx="423863" cy="369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369" name="Equation" r:id="rId9" imgW="190440" imgH="228600" progId="Equation.3">
                    <p:embed/>
                  </p:oleObj>
                </mc:Choice>
                <mc:Fallback>
                  <p:oleObj name="Equation" r:id="rId9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191" y="4069560"/>
                          <a:ext cx="423863" cy="3690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6643846"/>
                </p:ext>
              </p:extLst>
            </p:nvPr>
          </p:nvGraphicFramePr>
          <p:xfrm>
            <a:off x="6265875" y="4068369"/>
            <a:ext cx="479425" cy="369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370" name="Equation" r:id="rId11" imgW="215640" imgH="228600" progId="Equation.3">
                    <p:embed/>
                  </p:oleObj>
                </mc:Choice>
                <mc:Fallback>
                  <p:oleObj name="Equation" r:id="rId11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5875" y="4068369"/>
                          <a:ext cx="479425" cy="3690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矩形 34"/>
            <p:cNvSpPr/>
            <p:nvPr/>
          </p:nvSpPr>
          <p:spPr>
            <a:xfrm>
              <a:off x="6000760" y="3995499"/>
              <a:ext cx="1071570" cy="61223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9974648"/>
                </p:ext>
              </p:extLst>
            </p:nvPr>
          </p:nvGraphicFramePr>
          <p:xfrm>
            <a:off x="6600837" y="4280301"/>
            <a:ext cx="482600" cy="369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371" name="Equation" r:id="rId13" imgW="215640" imgH="228600" progId="Equation.3">
                    <p:embed/>
                  </p:oleObj>
                </mc:Choice>
                <mc:Fallback>
                  <p:oleObj name="Equation" r:id="rId13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837" y="4280301"/>
                          <a:ext cx="482600" cy="3690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矩形 36"/>
            <p:cNvSpPr/>
            <p:nvPr/>
          </p:nvSpPr>
          <p:spPr>
            <a:xfrm>
              <a:off x="4429124" y="3911212"/>
              <a:ext cx="3071834" cy="8036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858906"/>
                </p:ext>
              </p:extLst>
            </p:nvPr>
          </p:nvGraphicFramePr>
          <p:xfrm>
            <a:off x="7072330" y="4448190"/>
            <a:ext cx="3683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372" name="Equation" r:id="rId15" imgW="164880" imgH="164880" progId="Equation.3">
                    <p:embed/>
                  </p:oleObj>
                </mc:Choice>
                <mc:Fallback>
                  <p:oleObj name="Equation" r:id="rId15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2330" y="4448190"/>
                          <a:ext cx="3683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42037" name="Picture 21" descr="E:\My Papers\Drafts\Tutorial 2009.6.22\beta.JP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203626" y="3795886"/>
            <a:ext cx="7112790" cy="1017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36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562372"/>
            <a:ext cx="8229600" cy="857250"/>
          </a:xfrm>
        </p:spPr>
        <p:txBody>
          <a:bodyPr/>
          <a:lstStyle/>
          <a:p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点击率平滑的</a:t>
            </a:r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经验贝叶斯解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46856" y="1413543"/>
            <a:ext cx="8229600" cy="3390455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E-step:</a:t>
            </a:r>
          </a:p>
          <a:p>
            <a:pPr marL="342900" lvl="1" indent="-342900">
              <a:buFont typeface="Arial" charset="0"/>
              <a:buChar char="•"/>
            </a:pPr>
            <a:endParaRPr lang="en-US" altLang="zh-CN" sz="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M-step:</a:t>
            </a:r>
          </a:p>
          <a:p>
            <a:pPr marL="342900" lvl="1" indent="-342900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点击率的平滑通常在每个维度组合上分别进行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物理意义：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>
              <a:buFont typeface="Arial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数据不足时，更依赖于相应维度组合的点击率先验值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>
              <a:buFont typeface="Arial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维度组合内的点击率分散程度对先验值的作用有影响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37441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99" y="1347614"/>
            <a:ext cx="4248472" cy="59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7442" name="Picture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30710"/>
            <a:ext cx="4968552" cy="115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6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Title 1"/>
          <p:cNvSpPr>
            <a:spLocks noGrp="1"/>
          </p:cNvSpPr>
          <p:nvPr>
            <p:ph type="title" idx="4294967295"/>
          </p:nvPr>
        </p:nvSpPr>
        <p:spPr>
          <a:xfrm>
            <a:off x="214282" y="483518"/>
            <a:ext cx="8572560" cy="857250"/>
          </a:xfrm>
        </p:spPr>
        <p:txBody>
          <a:bodyPr anchor="b"/>
          <a:lstStyle/>
          <a:p>
            <a:pPr eaLnBrk="1" hangingPunct="1"/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点击率模型的校准</a:t>
            </a:r>
            <a:endParaRPr lang="en-US" altLang="zh-CN" sz="36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366" name="Content Placeholder 2"/>
          <p:cNvSpPr>
            <a:spLocks noGrp="1"/>
          </p:cNvSpPr>
          <p:nvPr>
            <p:ph idx="4294967295"/>
          </p:nvPr>
        </p:nvSpPr>
        <p:spPr>
          <a:xfrm>
            <a:off x="533401" y="1347614"/>
            <a:ext cx="8074025" cy="3616042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正负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样本不均衡带来的估计误差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5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5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5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5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的校准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455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51670"/>
            <a:ext cx="6408712" cy="183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55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25" y="4227934"/>
            <a:ext cx="3495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8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Title 1"/>
          <p:cNvSpPr>
            <a:spLocks noGrp="1"/>
          </p:cNvSpPr>
          <p:nvPr>
            <p:ph type="title" idx="4294967295"/>
          </p:nvPr>
        </p:nvSpPr>
        <p:spPr>
          <a:xfrm>
            <a:off x="457200" y="570768"/>
            <a:ext cx="8229600" cy="704838"/>
          </a:xfrm>
        </p:spPr>
        <p:txBody>
          <a:bodyPr anchor="b"/>
          <a:lstStyle/>
          <a:p>
            <a:r>
              <a:rPr lang="en-US" altLang="zh-TW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E&amp;E </a:t>
            </a:r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 Contextual Bandit</a:t>
            </a:r>
          </a:p>
        </p:txBody>
      </p:sp>
      <p:sp>
        <p:nvSpPr>
          <p:cNvPr id="271366" name="Content Placeholder 2"/>
          <p:cNvSpPr>
            <a:spLocks noGrp="1"/>
          </p:cNvSpPr>
          <p:nvPr>
            <p:ph idx="4294967295"/>
          </p:nvPr>
        </p:nvSpPr>
        <p:spPr>
          <a:xfrm>
            <a:off x="357158" y="1308998"/>
            <a:ext cx="8358246" cy="34950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问题描述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对每次展示，每个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arm(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广告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有一个对应的特征矢量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u,a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用此特征矢量代替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本身进行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Bandit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LinUCB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Disjoint linear model:</a:t>
            </a:r>
          </a:p>
          <a:p>
            <a:pPr lvl="1" eaLnBrk="1" hangingPunct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参数的岭回归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(Ridge regression)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lvl="2" eaLnBrk="1" hangingPunct="1"/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2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特征维度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ⅹ#</a:t>
            </a:r>
            <a:r>
              <a:rPr lang="zh-CN" altLang="en-US" sz="2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样本数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为观测样本，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为回报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广告中是点击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矢量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特征空间内的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UCB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824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84268"/>
              </p:ext>
            </p:extLst>
          </p:nvPr>
        </p:nvGraphicFramePr>
        <p:xfrm>
          <a:off x="3491880" y="2859782"/>
          <a:ext cx="187220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100" name="Equation" r:id="rId4" imgW="1104840" imgH="279360" progId="Equation.3">
                  <p:embed/>
                </p:oleObj>
              </mc:Choice>
              <mc:Fallback>
                <p:oleObj name="Equation" r:id="rId4" imgW="11048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859782"/>
                        <a:ext cx="1872208" cy="4286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49049"/>
              </p:ext>
            </p:extLst>
          </p:nvPr>
        </p:nvGraphicFramePr>
        <p:xfrm>
          <a:off x="2555776" y="3579862"/>
          <a:ext cx="3016250" cy="42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101" name="Equation" r:id="rId6" imgW="1473120" imgH="279360" progId="Equation.3">
                  <p:embed/>
                </p:oleObj>
              </mc:Choice>
              <mc:Fallback>
                <p:oleObj name="Equation" r:id="rId6" imgW="14731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579862"/>
                        <a:ext cx="3016250" cy="4274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390208"/>
              </p:ext>
            </p:extLst>
          </p:nvPr>
        </p:nvGraphicFramePr>
        <p:xfrm>
          <a:off x="3995936" y="4325317"/>
          <a:ext cx="4392488" cy="622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102" name="Equation" r:id="rId8" imgW="2984400" imgH="406080" progId="Equation.3">
                  <p:embed/>
                </p:oleObj>
              </mc:Choice>
              <mc:Fallback>
                <p:oleObj name="Equation" r:id="rId8" imgW="2984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325317"/>
                        <a:ext cx="4392488" cy="6226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7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9542"/>
            <a:ext cx="8229600" cy="857250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询价优化</a:t>
            </a:r>
            <a:r>
              <a:rPr lang="en-US" altLang="zh-C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(Call Out Optimization)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7200" y="1491888"/>
            <a:ext cx="8229600" cy="331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带宽和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服务成本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的约束下获得更高的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eCPM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在线分配框架：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52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75806"/>
            <a:ext cx="304491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343801" y="3971840"/>
            <a:ext cx="4392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DSP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为供给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的一次展示出价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概率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059832" y="4155926"/>
            <a:ext cx="1296144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983543" y="3308236"/>
            <a:ext cx="136025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55976" y="3075806"/>
            <a:ext cx="4392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DSP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以出价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赢得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供给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的展示的概率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771801" y="3779917"/>
            <a:ext cx="15720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326500" y="3579862"/>
            <a:ext cx="4392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给予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DSP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的流量的上限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4380"/>
            <a:ext cx="8229600" cy="857250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新客推荐问题建模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5606"/>
            <a:ext cx="8229600" cy="3588050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不再是点击行为，而是表示用户能否成为广告主用户的二元变量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模型评估的是用户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属性，因此与上下文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无关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训练集构建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：根据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广告主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提供的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种子用户集，凡是出现在该种子用户集中的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，其对应的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，否则标为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方法二：根据广告投放的记录，将点击过该广告主广告一定次数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一般设为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以上的用户，其对应的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，否则标为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  <p:pic>
        <p:nvPicPr>
          <p:cNvPr id="1667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2" y="1707654"/>
            <a:ext cx="1857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4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7010"/>
            <a:ext cx="8229600" cy="857250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出价策略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1657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79662"/>
            <a:ext cx="511256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78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502" y="2606586"/>
            <a:ext cx="3180978" cy="169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584755" y="195851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问题框架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4380"/>
            <a:ext cx="8229600" cy="857250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分层实验框架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09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9622"/>
            <a:ext cx="636878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3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683568" y="1540459"/>
            <a:ext cx="7772400" cy="1607355"/>
          </a:xfrm>
        </p:spPr>
        <p:txBody>
          <a:bodyPr/>
          <a:lstStyle/>
          <a:p>
            <a:pPr eaLnBrk="1" hangingPunct="1"/>
            <a:r>
              <a:rPr lang="en-US" altLang="zh-CN" sz="6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 &amp; A</a:t>
            </a:r>
            <a:endParaRPr lang="zh-CN" altLang="en-US" sz="66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26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242" y="915566"/>
            <a:ext cx="8086724" cy="704838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中美主要广告市场变化趋势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1528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51670"/>
            <a:ext cx="622650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1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6388"/>
            <a:ext cx="8229600" cy="857250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计算广告核心挑战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457200" y="1509632"/>
            <a:ext cx="8147248" cy="1782198"/>
          </a:xfrm>
        </p:spPr>
        <p:txBody>
          <a:bodyPr/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计算广告的核心问题，是为一系列用户与环境的组合，找到最合适的广告投放策略以优化整体广告活动的利润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优化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问题描述：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5339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379" y="3220318"/>
            <a:ext cx="38449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4142735" y="28092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广告</a:t>
            </a:r>
            <a:endParaRPr lang="zh-CN" altLang="en-US" sz="1800" dirty="0"/>
          </a:p>
        </p:txBody>
      </p:sp>
      <p:sp>
        <p:nvSpPr>
          <p:cNvPr id="31" name="矩形 30"/>
          <p:cNvSpPr/>
          <p:nvPr/>
        </p:nvSpPr>
        <p:spPr>
          <a:xfrm>
            <a:off x="4790807" y="28092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endParaRPr lang="zh-CN" altLang="en-US" sz="1800" dirty="0"/>
          </a:p>
        </p:txBody>
      </p:sp>
      <p:sp>
        <p:nvSpPr>
          <p:cNvPr id="32" name="矩形 31"/>
          <p:cNvSpPr/>
          <p:nvPr/>
        </p:nvSpPr>
        <p:spPr>
          <a:xfrm>
            <a:off x="5385842" y="281747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上下文</a:t>
            </a:r>
            <a:endParaRPr lang="zh-CN" altLang="en-US" sz="1800" dirty="0"/>
          </a:p>
        </p:txBody>
      </p:sp>
      <p:cxnSp>
        <p:nvCxnSpPr>
          <p:cNvPr id="33" name="直接箭头连接符 32"/>
          <p:cNvCxnSpPr>
            <a:stCxn id="30" idx="2"/>
          </p:cNvCxnSpPr>
          <p:nvPr/>
        </p:nvCxnSpPr>
        <p:spPr>
          <a:xfrm>
            <a:off x="4465901" y="3178592"/>
            <a:ext cx="415885" cy="32926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2"/>
          </p:cNvCxnSpPr>
          <p:nvPr/>
        </p:nvCxnSpPr>
        <p:spPr>
          <a:xfrm>
            <a:off x="5113973" y="3178592"/>
            <a:ext cx="55845" cy="32926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2"/>
          </p:cNvCxnSpPr>
          <p:nvPr/>
        </p:nvCxnSpPr>
        <p:spPr>
          <a:xfrm flipH="1">
            <a:off x="5529858" y="3186802"/>
            <a:ext cx="294566" cy="32105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355976" y="42598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收入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eCPM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800" dirty="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4679142" y="3745144"/>
            <a:ext cx="0" cy="52554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6063390" y="3745144"/>
            <a:ext cx="0" cy="52554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798919" y="423856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成本</a:t>
            </a:r>
            <a:endParaRPr lang="zh-CN" altLang="en-US" sz="1800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3081586" y="3975796"/>
            <a:ext cx="648072" cy="26277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259632" y="42279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决策对象：一组广告展示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807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55906"/>
            <a:ext cx="7416824" cy="2857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857250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广告收入的分解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5360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03" y="4155926"/>
            <a:ext cx="41354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4531891" y="472269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点击率</a:t>
            </a:r>
            <a:endParaRPr lang="zh-CN" altLang="en-US" sz="18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966132" y="4515966"/>
            <a:ext cx="0" cy="26277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033426" y="4489563"/>
            <a:ext cx="0" cy="2891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652120" y="47319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点击价值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160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3" name="Title 1"/>
          <p:cNvSpPr>
            <a:spLocks noGrp="1"/>
          </p:cNvSpPr>
          <p:nvPr>
            <p:ph type="title" idx="4294967295"/>
          </p:nvPr>
        </p:nvSpPr>
        <p:spPr>
          <a:xfrm>
            <a:off x="457200" y="555526"/>
            <a:ext cx="8229600" cy="857250"/>
          </a:xfrm>
        </p:spPr>
        <p:txBody>
          <a:bodyPr anchor="b"/>
          <a:lstStyle/>
          <a:p>
            <a:pPr eaLnBrk="1" hangingPunct="1"/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计算广告中的技术问题</a:t>
            </a:r>
            <a:endParaRPr lang="en-US" altLang="zh-CN" sz="3600" dirty="0" smtClean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8274" name="Content Placeholder 2"/>
          <p:cNvSpPr>
            <a:spLocks noGrp="1"/>
          </p:cNvSpPr>
          <p:nvPr>
            <p:ph idx="4294967295"/>
          </p:nvPr>
        </p:nvSpPr>
        <p:spPr>
          <a:xfrm>
            <a:off x="467544" y="2148805"/>
            <a:ext cx="3916809" cy="2799209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从优化角度来看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特征提取：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受众定向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微观优化：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eCPM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估计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宏观优化：机制设计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受限优化：在线分配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强化学习：探索与利用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个性化重定向：推荐技术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94122" y="2139702"/>
            <a:ext cx="3970366" cy="285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从系统角度来看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整体框架：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广告服务器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候选查询：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实时索引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特征存储：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No-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技术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离线学习：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Hadoop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在线学习：流计算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交易市场：实时竞价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stCxn id="8" idx="1"/>
            <a:endCxn id="438274" idx="0"/>
          </p:cNvCxnSpPr>
          <p:nvPr/>
        </p:nvCxnSpPr>
        <p:spPr>
          <a:xfrm flipH="1">
            <a:off x="2425949" y="1779414"/>
            <a:ext cx="273843" cy="36939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3"/>
            <a:endCxn id="4" idx="0"/>
          </p:cNvCxnSpPr>
          <p:nvPr/>
        </p:nvCxnSpPr>
        <p:spPr>
          <a:xfrm>
            <a:off x="6544717" y="1779414"/>
            <a:ext cx="434588" cy="3602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47614"/>
            <a:ext cx="38449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4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3" name="Title 1"/>
          <p:cNvSpPr>
            <a:spLocks noGrp="1"/>
          </p:cNvSpPr>
          <p:nvPr>
            <p:ph type="title" idx="4294967295"/>
          </p:nvPr>
        </p:nvSpPr>
        <p:spPr>
          <a:xfrm>
            <a:off x="457200" y="627534"/>
            <a:ext cx="8229600" cy="857250"/>
          </a:xfrm>
        </p:spPr>
        <p:txBody>
          <a:bodyPr anchor="b"/>
          <a:lstStyle/>
          <a:p>
            <a:pPr eaLnBrk="1" hangingPunct="1"/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主要广告产品优化目标分解</a:t>
            </a:r>
            <a:endParaRPr lang="en-US" altLang="zh-CN" sz="3600" dirty="0" smtClean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596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1" y="1718287"/>
            <a:ext cx="8558435" cy="288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1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14784"/>
            <a:ext cx="8064896" cy="704838"/>
          </a:xfrm>
        </p:spPr>
        <p:txBody>
          <a:bodyPr/>
          <a:lstStyle/>
          <a:p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广告</a:t>
            </a:r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合约</a:t>
            </a:r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</a:t>
            </a:r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流量分配模型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1215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009365"/>
            <a:ext cx="8104985" cy="17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799661" y="3797047"/>
            <a:ext cx="57727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供给节点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(Supply Nodes, 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定向标签的最细组合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1443957" y="1471894"/>
            <a:ext cx="65325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需求节点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(Demand Nodes,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订单要求的定向标签组合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714348" y="4311555"/>
            <a:ext cx="55194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假设：节点内部的流量差异可以忽略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1350" y="307580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966069"/>
            <a:ext cx="457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8400" y="2459633"/>
            <a:ext cx="457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259115" y="2499742"/>
            <a:ext cx="8643998" cy="10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0800000">
            <a:off x="251521" y="2877541"/>
            <a:ext cx="8643998" cy="10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14784"/>
            <a:ext cx="8064896" cy="704838"/>
          </a:xfrm>
        </p:spPr>
        <p:txBody>
          <a:bodyPr/>
          <a:lstStyle/>
          <a:p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在线</a:t>
            </a:r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分配问题框架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1551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03" y="1987302"/>
            <a:ext cx="36322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4362141" y="2203326"/>
            <a:ext cx="115212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730293" y="2004743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目标函数</a:t>
            </a: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372774" y="2635374"/>
            <a:ext cx="115212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691784" y="247251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供给约束</a:t>
            </a:r>
            <a:endParaRPr lang="zh-CN" altLang="en-US" sz="2000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650173" y="3107531"/>
            <a:ext cx="864096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690184" y="293403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需求约束</a:t>
            </a:r>
            <a:endParaRPr lang="zh-CN" altLang="en-US" sz="2000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4218125" y="3571478"/>
            <a:ext cx="1296144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709027" y="336608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分配比例非负约束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1496922" y="1451560"/>
            <a:ext cx="2050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供给节点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的总量</a:t>
            </a:r>
            <a:endParaRPr lang="zh-CN" altLang="en-US" sz="2000" dirty="0"/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2522202" y="1851670"/>
            <a:ext cx="1" cy="118406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83568" y="4024104"/>
            <a:ext cx="23070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将供给节点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连接到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需求节点</a:t>
            </a:r>
            <a:r>
              <a:rPr lang="en-US" altLang="zh-CN" sz="2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的收益</a:t>
            </a:r>
            <a:endParaRPr lang="zh-CN" altLang="en-US" sz="2000" dirty="0"/>
          </a:p>
        </p:txBody>
      </p:sp>
      <p:cxnSp>
        <p:nvCxnSpPr>
          <p:cNvPr id="27" name="直接箭头连接符 26"/>
          <p:cNvCxnSpPr>
            <a:stCxn id="26" idx="0"/>
          </p:cNvCxnSpPr>
          <p:nvPr/>
        </p:nvCxnSpPr>
        <p:spPr>
          <a:xfrm flipV="1">
            <a:off x="1837089" y="3283446"/>
            <a:ext cx="934711" cy="74065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17086" y="4024104"/>
            <a:ext cx="3132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优化变量</a:t>
            </a:r>
            <a:r>
              <a:rPr lang="en-US" altLang="zh-CN" sz="2000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：将供给节点</a:t>
            </a:r>
            <a:r>
              <a:rPr lang="en-US" altLang="zh-CN" sz="2000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分配给需求节点</a:t>
            </a:r>
            <a:r>
              <a:rPr lang="en-US" altLang="zh-CN" sz="2000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的比例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4" name="直接箭头连接符 33"/>
          <p:cNvCxnSpPr>
            <a:stCxn id="31" idx="0"/>
          </p:cNvCxnSpPr>
          <p:nvPr/>
        </p:nvCxnSpPr>
        <p:spPr>
          <a:xfrm flipH="1" flipV="1">
            <a:off x="3059860" y="3283446"/>
            <a:ext cx="1923521" cy="74065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3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43938</TotalTime>
  <Words>1378</Words>
  <Application>Microsoft Office PowerPoint</Application>
  <PresentationFormat>全屏显示(16:9)</PresentationFormat>
  <Paragraphs>209</Paragraphs>
  <Slides>29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Office 主题</vt:lpstr>
      <vt:lpstr>Equation</vt:lpstr>
      <vt:lpstr>公式</vt:lpstr>
      <vt:lpstr>在线广告中 的计算问题</vt:lpstr>
      <vt:lpstr>PowerPoint 演示文稿</vt:lpstr>
      <vt:lpstr>中美主要广告市场变化趋势</vt:lpstr>
      <vt:lpstr>计算广告核心挑战</vt:lpstr>
      <vt:lpstr>广告收入的分解</vt:lpstr>
      <vt:lpstr>计算广告中的技术问题</vt:lpstr>
      <vt:lpstr>主要广告产品优化目标分解</vt:lpstr>
      <vt:lpstr>广告合约的流量分配模型</vt:lpstr>
      <vt:lpstr>在线分配问题框架</vt:lpstr>
      <vt:lpstr>在线分配典型问题</vt:lpstr>
      <vt:lpstr>基于对偶算法的紧凑分配方案</vt:lpstr>
      <vt:lpstr>行为定向建模</vt:lpstr>
      <vt:lpstr>行为定向特征选择过程</vt:lpstr>
      <vt:lpstr>位置拍卖市场</vt:lpstr>
      <vt:lpstr>机制设计-定价</vt:lpstr>
      <vt:lpstr>Weight-And (WAND) 检索算法</vt:lpstr>
      <vt:lpstr>点击率预测问题</vt:lpstr>
      <vt:lpstr>逻辑回归(Logistic Regression)</vt:lpstr>
      <vt:lpstr>优化方法 – L-BFGS</vt:lpstr>
      <vt:lpstr>优化方法 – Trust-Region</vt:lpstr>
      <vt:lpstr>点击反馈的平滑</vt:lpstr>
      <vt:lpstr>点击率平滑的经验贝叶斯解</vt:lpstr>
      <vt:lpstr>点击率模型的校准</vt:lpstr>
      <vt:lpstr>E&amp;E 算法 – Contextual Bandit</vt:lpstr>
      <vt:lpstr>询价优化(Call Out Optimization)</vt:lpstr>
      <vt:lpstr>新客推荐问题建模</vt:lpstr>
      <vt:lpstr>出价策略</vt:lpstr>
      <vt:lpstr>分层实验框架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互联网精准广告投放技术研发与应用示范</dc:title>
  <dc:creator>周崧弢 Tony Zhou</dc:creator>
  <cp:lastModifiedBy>刘鹏</cp:lastModifiedBy>
  <cp:revision>5523</cp:revision>
  <cp:lastPrinted>2014-03-10T07:29:39Z</cp:lastPrinted>
  <dcterms:created xsi:type="dcterms:W3CDTF">2012-05-03T06:46:24Z</dcterms:created>
  <dcterms:modified xsi:type="dcterms:W3CDTF">2015-01-17T01:25:36Z</dcterms:modified>
</cp:coreProperties>
</file>