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3" r:id="rId3"/>
    <p:sldId id="284" r:id="rId4"/>
    <p:sldId id="287" r:id="rId5"/>
    <p:sldId id="285" r:id="rId6"/>
    <p:sldId id="286" r:id="rId7"/>
    <p:sldId id="288" r:id="rId8"/>
    <p:sldId id="289" r:id="rId9"/>
    <p:sldId id="290" r:id="rId10"/>
    <p:sldId id="291" r:id="rId11"/>
    <p:sldId id="298" r:id="rId12"/>
    <p:sldId id="299" r:id="rId13"/>
    <p:sldId id="301" r:id="rId14"/>
    <p:sldId id="306" r:id="rId15"/>
    <p:sldId id="300" r:id="rId16"/>
    <p:sldId id="302" r:id="rId17"/>
    <p:sldId id="303" r:id="rId18"/>
    <p:sldId id="304" r:id="rId19"/>
    <p:sldId id="305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3"/>
            <p14:sldId id="284"/>
            <p14:sldId id="287"/>
            <p14:sldId id="285"/>
            <p14:sldId id="286"/>
            <p14:sldId id="288"/>
            <p14:sldId id="289"/>
            <p14:sldId id="290"/>
            <p14:sldId id="291"/>
            <p14:sldId id="298"/>
            <p14:sldId id="299"/>
            <p14:sldId id="301"/>
            <p14:sldId id="306"/>
            <p14:sldId id="300"/>
            <p14:sldId id="302"/>
            <p14:sldId id="303"/>
            <p14:sldId id="304"/>
            <p14:sldId id="30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CBCBCB"/>
    <a:srgbClr val="DD462F"/>
    <a:srgbClr val="5B9BD5"/>
    <a:srgbClr val="DD6043"/>
    <a:srgbClr val="D24726"/>
    <a:srgbClr val="404040"/>
    <a:srgbClr val="FF9B45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214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is that with residual connection between different layers, our model fits target transformation in a Taylor-expansion way: the starting terms account most as low ordering ones, while the </a:t>
            </a:r>
            <a:r>
              <a:rPr lang="en-US" dirty="0" err="1"/>
              <a:t>subsequential</a:t>
            </a:r>
            <a:r>
              <a:rPr lang="en-US" dirty="0"/>
              <a:t> ones can refine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3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hyperlink" Target="https://neuraltts.github.io/transformertts/" TargetMode="External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162189-8172-4856-9E3C-CABC06B83AE5}"/>
              </a:ext>
            </a:extLst>
          </p:cNvPr>
          <p:cNvSpPr/>
          <p:nvPr/>
        </p:nvSpPr>
        <p:spPr>
          <a:xfrm>
            <a:off x="0" y="4470400"/>
            <a:ext cx="12192000" cy="238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Neural Speech Synthesis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   with Transformer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764783" y="3847505"/>
            <a:ext cx="7359066" cy="1708481"/>
          </a:xfr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+mj-lt"/>
              </a:rPr>
              <a:t>Naihan Li,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Shujie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Liu, Yanqing Liu, Sheng Zhao, Ming Liu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1600" dirty="0">
                <a:latin typeface="+mj-lt"/>
              </a:rPr>
              <a:t>University of Electronic Science and Technology of China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Microsoft Research Asia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Microsoft STC Asia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Neural TTS with Transformer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3667966" y="1453443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E9DAA14-EEA4-448C-9F51-20A52A0287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9" y="1524708"/>
            <a:ext cx="2624286" cy="44287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99C2ABC-AC23-4700-986C-5ECDB8991360}"/>
              </a:ext>
            </a:extLst>
          </p:cNvPr>
          <p:cNvSpPr txBox="1">
            <a:spLocks/>
          </p:cNvSpPr>
          <p:nvPr/>
        </p:nvSpPr>
        <p:spPr>
          <a:xfrm>
            <a:off x="3959765" y="1821970"/>
            <a:ext cx="7690625" cy="2457083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cs typeface="Calibri Light" panose="020F0302020204030204" pitchFamily="34" charset="0"/>
              </a:rPr>
              <a:t>Stop linear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Predicts whether should inference stop at current frame.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Unstoppable inference may occur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Calibri Light" panose="020F0302020204030204" pitchFamily="34" charset="0"/>
              </a:rPr>
              <a:t>During training, each sequence has only one "stop" while hundreds of “continue”. 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Calibri Light" panose="020F0302020204030204" pitchFamily="34" charset="0"/>
              </a:rPr>
              <a:t>Imbalance positive/negative samples result in biased stop linear. 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Calibri Light" panose="020F0302020204030204" pitchFamily="34" charset="0"/>
              </a:rPr>
              <a:t>Solution: impose a weight (5.0 ∼ 8.0) on the "stop" token when calculating binary cross entropy loss during training.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A59680-88F0-48BD-BE1B-58CE360C7AA2}"/>
              </a:ext>
            </a:extLst>
          </p:cNvPr>
          <p:cNvSpPr/>
          <p:nvPr/>
        </p:nvSpPr>
        <p:spPr>
          <a:xfrm>
            <a:off x="2498725" y="2368550"/>
            <a:ext cx="667169" cy="323850"/>
          </a:xfrm>
          <a:prstGeom prst="roundRect">
            <a:avLst>
              <a:gd name="adj" fmla="val 6720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/>
              <a:t>Experiment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99C2ABC-AC23-4700-986C-5ECDB8991360}"/>
              </a:ext>
            </a:extLst>
          </p:cNvPr>
          <p:cNvSpPr txBox="1">
            <a:spLocks/>
          </p:cNvSpPr>
          <p:nvPr/>
        </p:nvSpPr>
        <p:spPr>
          <a:xfrm>
            <a:off x="860267" y="1819656"/>
            <a:ext cx="3464082" cy="286745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600" b="1" dirty="0">
                <a:cs typeface="Calibri Light" panose="020F0302020204030204" pitchFamily="34" charset="0"/>
              </a:rPr>
              <a:t>Training Setup</a:t>
            </a:r>
            <a:br>
              <a:rPr lang="en-US" sz="1600" b="1" dirty="0">
                <a:cs typeface="Calibri Light" panose="020F0302020204030204" pitchFamily="34" charset="0"/>
              </a:rPr>
            </a:br>
            <a:endParaRPr lang="en-US" sz="1600" b="1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4 Nvidia Tesla P100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Internal US English female dataset 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25-hour professional speech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17584 text-wave pairs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Dynamic batch size 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Various sample number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Fixed </a:t>
            </a:r>
            <a:r>
              <a:rPr lang="en-US" dirty="0" err="1">
                <a:cs typeface="Calibri Light" panose="020F0302020204030204" pitchFamily="34" charset="0"/>
              </a:rPr>
              <a:t>mel</a:t>
            </a:r>
            <a:r>
              <a:rPr lang="en-US" dirty="0">
                <a:cs typeface="Calibri Light" panose="020F0302020204030204" pitchFamily="34" charset="0"/>
              </a:rPr>
              <a:t> spectrogram frame number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A432E398-9878-4547-9A95-E233E551FB58}"/>
              </a:ext>
            </a:extLst>
          </p:cNvPr>
          <p:cNvSpPr txBox="1">
            <a:spLocks/>
          </p:cNvSpPr>
          <p:nvPr/>
        </p:nvSpPr>
        <p:spPr>
          <a:xfrm>
            <a:off x="4529137" y="1819656"/>
            <a:ext cx="3090858" cy="38985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600" b="1" dirty="0">
                <a:cs typeface="Calibri Light" panose="020F0302020204030204" pitchFamily="34" charset="0"/>
              </a:rPr>
              <a:t>Text-to-Phoneme Conversion </a:t>
            </a:r>
            <a:br>
              <a:rPr lang="en-US" sz="1600" b="1" dirty="0">
                <a:cs typeface="Calibri Light" panose="020F0302020204030204" pitchFamily="34" charset="0"/>
              </a:rPr>
            </a:br>
            <a:r>
              <a:rPr lang="en-US" sz="1600" b="1" dirty="0">
                <a:cs typeface="Calibri Light" panose="020F0302020204030204" pitchFamily="34" charset="0"/>
              </a:rPr>
              <a:t>and Pre-process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Phoneme type: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Normal phonemes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Word boundaries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Syllable boundaries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Punctuations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Process pipeline: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Sentence separation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Text normalization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Word segmentation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cs typeface="Calibri Light" panose="020F0302020204030204" pitchFamily="34" charset="0"/>
              </a:rPr>
              <a:t>Obtaining pronunciation</a:t>
            </a:r>
          </a:p>
        </p:txBody>
      </p:sp>
      <p:cxnSp>
        <p:nvCxnSpPr>
          <p:cNvPr id="10" name="Straight Connector 9" descr="Light grey line separating Morph text and images">
            <a:extLst>
              <a:ext uri="{FF2B5EF4-FFF2-40B4-BE49-F238E27FC236}">
                <a16:creationId xmlns:a16="http://schemas.microsoft.com/office/drawing/2014/main" id="{E5609573-4B54-4E06-A424-FA10A6028560}"/>
              </a:ext>
            </a:extLst>
          </p:cNvPr>
          <p:cNvCxnSpPr>
            <a:cxnSpLocks/>
          </p:cNvCxnSpPr>
          <p:nvPr/>
        </p:nvCxnSpPr>
        <p:spPr>
          <a:xfrm>
            <a:off x="4324349" y="1821970"/>
            <a:ext cx="0" cy="4086225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31FC43ED-888A-447C-B9EC-6A50FCC03FD1}"/>
              </a:ext>
            </a:extLst>
          </p:cNvPr>
          <p:cNvSpPr txBox="1">
            <a:spLocks/>
          </p:cNvSpPr>
          <p:nvPr/>
        </p:nvSpPr>
        <p:spPr>
          <a:xfrm>
            <a:off x="7788431" y="1819656"/>
            <a:ext cx="3449804" cy="230319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600" b="1" dirty="0"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cs typeface="Calibri Light" panose="020F0302020204030204" pitchFamily="34" charset="0"/>
              </a:rPr>
              <a:t>WaveNet</a:t>
            </a:r>
            <a:r>
              <a:rPr lang="en-US" sz="1600" b="1" dirty="0">
                <a:cs typeface="Calibri Light" panose="020F0302020204030204" pitchFamily="34" charset="0"/>
              </a:rPr>
              <a:t> Settings</a:t>
            </a:r>
            <a:br>
              <a:rPr lang="en-US" sz="1600" b="1" dirty="0">
                <a:cs typeface="Calibri Light" panose="020F0302020204030204" pitchFamily="34" charset="0"/>
              </a:rPr>
            </a:br>
            <a:endParaRPr lang="en-US" sz="1600" b="1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Sample rate: 16000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Frame rate (frames per second): 80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2 QRNN layers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20 dilated layers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Residual and dilation channel size: 256</a:t>
            </a:r>
            <a:endParaRPr lang="en-US" dirty="0">
              <a:cs typeface="Calibri Light" panose="020F0302020204030204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:a16="http://schemas.microsoft.com/office/drawing/2014/main" id="{6317AFB6-3F4D-4808-8965-49B2F2245B35}"/>
              </a:ext>
            </a:extLst>
          </p:cNvPr>
          <p:cNvCxnSpPr>
            <a:cxnSpLocks/>
          </p:cNvCxnSpPr>
          <p:nvPr/>
        </p:nvCxnSpPr>
        <p:spPr>
          <a:xfrm>
            <a:off x="7630025" y="1819656"/>
            <a:ext cx="0" cy="4086225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50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Experiment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1AD711-2AD0-40F6-84C7-B01938FC294E}"/>
              </a:ext>
            </a:extLst>
          </p:cNvPr>
          <p:cNvGrpSpPr/>
          <p:nvPr/>
        </p:nvGrpSpPr>
        <p:grpSpPr>
          <a:xfrm>
            <a:off x="2379345" y="1726210"/>
            <a:ext cx="4678680" cy="4080355"/>
            <a:chOff x="4347211" y="1288060"/>
            <a:chExt cx="4678680" cy="4080355"/>
          </a:xfrm>
        </p:grpSpPr>
        <p:sp>
          <p:nvSpPr>
            <p:cNvPr id="9" name="Content Placeholder 17">
              <a:extLst>
                <a:ext uri="{FF2B5EF4-FFF2-40B4-BE49-F238E27FC236}">
                  <a16:creationId xmlns:a16="http://schemas.microsoft.com/office/drawing/2014/main" id="{A432E398-9878-4547-9A95-E233E551FB58}"/>
                </a:ext>
              </a:extLst>
            </p:cNvPr>
            <p:cNvSpPr txBox="1">
              <a:spLocks/>
            </p:cNvSpPr>
            <p:nvPr/>
          </p:nvSpPr>
          <p:spPr>
            <a:xfrm>
              <a:off x="4347211" y="1288060"/>
              <a:ext cx="3421380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None/>
                <a:defRPr/>
              </a:pPr>
              <a:r>
                <a:rPr lang="en-US" sz="2000" b="1" dirty="0">
                  <a:cs typeface="Calibri Light" panose="020F0302020204030204" pitchFamily="34" charset="0"/>
                </a:rPr>
                <a:t>Training Time Comparison</a:t>
              </a:r>
            </a:p>
          </p:txBody>
        </p:sp>
        <p:graphicFrame>
          <p:nvGraphicFramePr>
            <p:cNvPr id="6" name="Content Placeholder 10">
              <a:extLst>
                <a:ext uri="{FF2B5EF4-FFF2-40B4-BE49-F238E27FC236}">
                  <a16:creationId xmlns:a16="http://schemas.microsoft.com/office/drawing/2014/main" id="{015FE615-AB17-4D91-9B87-7092C44AF3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01240040"/>
                </p:ext>
              </p:extLst>
            </p:nvPr>
          </p:nvGraphicFramePr>
          <p:xfrm>
            <a:off x="4347211" y="1783870"/>
            <a:ext cx="4678680" cy="1737360"/>
          </p:xfrm>
          <a:graphic>
            <a:graphicData uri="http://schemas.openxmlformats.org/drawingml/2006/table">
              <a:tbl>
                <a:tblPr firstRow="1" bandRow="1">
                  <a:tableStyleId>{073A0DAA-6AF3-43AB-8588-CEC1D06C72B9}</a:tableStyleId>
                </a:tblPr>
                <a:tblGrid>
                  <a:gridCol w="1825898">
                    <a:extLst>
                      <a:ext uri="{9D8B030D-6E8A-4147-A177-3AD203B41FA5}">
                        <a16:colId xmlns:a16="http://schemas.microsoft.com/office/drawing/2014/main" val="197129463"/>
                      </a:ext>
                    </a:extLst>
                  </a:gridCol>
                  <a:gridCol w="1426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2639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79120">
                  <a:tc>
                    <a:txBody>
                      <a:bodyPr/>
                      <a:lstStyle/>
                      <a:p>
                        <a:pPr algn="ctr"/>
                        <a:endParaRPr 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Tacotron2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Transformer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912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Single step</a:t>
                        </a:r>
                      </a:p>
                      <a:p>
                        <a:pPr algn="ctr"/>
                        <a:r>
                          <a:rPr lang="en-US" sz="1600" dirty="0"/>
                          <a:t>(batch size=~16)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∼1.7s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∼0.4s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912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Total time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~4.5 days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~3 days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454391"/>
                    </a:ext>
                  </a:extLst>
                </a:tr>
              </a:tbl>
            </a:graphicData>
          </a:graphic>
        </p:graphicFrame>
        <p:sp>
          <p:nvSpPr>
            <p:cNvPr id="7" name="Content Placeholder 17">
              <a:extLst>
                <a:ext uri="{FF2B5EF4-FFF2-40B4-BE49-F238E27FC236}">
                  <a16:creationId xmlns:a16="http://schemas.microsoft.com/office/drawing/2014/main" id="{66111460-76AA-4C94-ACB6-05F87E7B1EFF}"/>
                </a:ext>
              </a:extLst>
            </p:cNvPr>
            <p:cNvSpPr txBox="1">
              <a:spLocks/>
            </p:cNvSpPr>
            <p:nvPr/>
          </p:nvSpPr>
          <p:spPr>
            <a:xfrm>
              <a:off x="4347212" y="3722797"/>
              <a:ext cx="354520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None/>
                <a:defRPr/>
              </a:pPr>
              <a:r>
                <a:rPr lang="en-US" sz="2000" b="1" dirty="0">
                  <a:cs typeface="Calibri Light" panose="020F0302020204030204" pitchFamily="34" charset="0"/>
                </a:rPr>
                <a:t>Inference Time Comparison</a:t>
              </a:r>
            </a:p>
          </p:txBody>
        </p:sp>
        <p:graphicFrame>
          <p:nvGraphicFramePr>
            <p:cNvPr id="12" name="Content Placeholder 10">
              <a:extLst>
                <a:ext uri="{FF2B5EF4-FFF2-40B4-BE49-F238E27FC236}">
                  <a16:creationId xmlns:a16="http://schemas.microsoft.com/office/drawing/2014/main" id="{585E8FE0-4551-4B60-98F7-7ADED6679BB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0603768"/>
                </p:ext>
              </p:extLst>
            </p:nvPr>
          </p:nvGraphicFramePr>
          <p:xfrm>
            <a:off x="4347211" y="4210175"/>
            <a:ext cx="4678680" cy="1158240"/>
          </p:xfrm>
          <a:graphic>
            <a:graphicData uri="http://schemas.openxmlformats.org/drawingml/2006/table">
              <a:tbl>
                <a:tblPr firstRow="1" bandRow="1">
                  <a:tableStyleId>{073A0DAA-6AF3-43AB-8588-CEC1D06C72B9}</a:tableStyleId>
                </a:tblPr>
                <a:tblGrid>
                  <a:gridCol w="1825898">
                    <a:extLst>
                      <a:ext uri="{9D8B030D-6E8A-4147-A177-3AD203B41FA5}">
                        <a16:colId xmlns:a16="http://schemas.microsoft.com/office/drawing/2014/main" val="197129463"/>
                      </a:ext>
                    </a:extLst>
                  </a:gridCol>
                  <a:gridCol w="1426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2639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79120">
                  <a:tc>
                    <a:txBody>
                      <a:bodyPr/>
                      <a:lstStyle/>
                      <a:p>
                        <a:pPr algn="ctr"/>
                        <a:endParaRPr 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Tacotron2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Transformer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912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Synthesize</a:t>
                        </a:r>
                      </a:p>
                      <a:p>
                        <a:pPr algn="ctr"/>
                        <a:r>
                          <a:rPr lang="en-US" sz="1600" dirty="0"/>
                          <a:t>1s spectrogram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∼0.13s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∼0.36s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65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E0471E04-3B94-4B1C-B320-45FD2F79672D}"/>
              </a:ext>
            </a:extLst>
          </p:cNvPr>
          <p:cNvSpPr txBox="1">
            <a:spLocks/>
          </p:cNvSpPr>
          <p:nvPr/>
        </p:nvSpPr>
        <p:spPr>
          <a:xfrm>
            <a:off x="1110997" y="1821970"/>
            <a:ext cx="4914900" cy="180049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cs typeface="Calibri Light" panose="020F0302020204030204" pitchFamily="34" charset="0"/>
              </a:rPr>
              <a:t>Evaluation setup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38 fixed examples with various lengths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>Each audio is listened to by at least 20 testers (8 testers Shen et al. (2017))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>Each tester listens less than 30 audios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Evaluation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99C2ABC-AC23-4700-986C-5ECDB8991360}"/>
              </a:ext>
            </a:extLst>
          </p:cNvPr>
          <p:cNvSpPr txBox="1">
            <a:spLocks/>
          </p:cNvSpPr>
          <p:nvPr/>
        </p:nvSpPr>
        <p:spPr>
          <a:xfrm>
            <a:off x="6619035" y="1821970"/>
            <a:ext cx="4337300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A432E398-9878-4547-9A95-E233E551FB58}"/>
              </a:ext>
            </a:extLst>
          </p:cNvPr>
          <p:cNvSpPr txBox="1">
            <a:spLocks/>
          </p:cNvSpPr>
          <p:nvPr/>
        </p:nvSpPr>
        <p:spPr>
          <a:xfrm>
            <a:off x="1110997" y="3813749"/>
            <a:ext cx="4914900" cy="15542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cs typeface="Calibri Light" panose="020F0302020204030204" pitchFamily="34" charset="0"/>
              </a:rPr>
              <a:t>Baseline model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Tacotron2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cs typeface="Calibri Light" panose="020F0302020204030204" pitchFamily="34" charset="0"/>
              </a:rPr>
              <a:t>Use phone sequence as inputs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cs typeface="Calibri Light" panose="020F0302020204030204" pitchFamily="34" charset="0"/>
              </a:rPr>
              <a:t>Other structure are same as Google’s version</a:t>
            </a:r>
          </a:p>
        </p:txBody>
      </p:sp>
      <p:cxnSp>
        <p:nvCxnSpPr>
          <p:cNvPr id="10" name="Straight Connector 9" descr="Light grey line separating Morph text and images">
            <a:extLst>
              <a:ext uri="{FF2B5EF4-FFF2-40B4-BE49-F238E27FC236}">
                <a16:creationId xmlns:a16="http://schemas.microsoft.com/office/drawing/2014/main" id="{E5609573-4B54-4E06-A424-FA10A6028560}"/>
              </a:ext>
            </a:extLst>
          </p:cNvPr>
          <p:cNvCxnSpPr>
            <a:cxnSpLocks/>
          </p:cNvCxnSpPr>
          <p:nvPr/>
        </p:nvCxnSpPr>
        <p:spPr>
          <a:xfrm>
            <a:off x="6105525" y="1821970"/>
            <a:ext cx="0" cy="362633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EE70CC6-B6E7-4DF9-B8C6-465A3292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035" y="2519363"/>
            <a:ext cx="4693030" cy="18145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B38C84B6-E711-474A-8EC2-4ABE57B15222}"/>
              </a:ext>
            </a:extLst>
          </p:cNvPr>
          <p:cNvSpPr txBox="1">
            <a:spLocks/>
          </p:cNvSpPr>
          <p:nvPr/>
        </p:nvSpPr>
        <p:spPr>
          <a:xfrm>
            <a:off x="6619033" y="4590885"/>
            <a:ext cx="4693031" cy="6001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100" i="1" dirty="0">
                <a:cs typeface="Calibri Light" panose="020F0302020204030204" pitchFamily="34" charset="0"/>
              </a:rPr>
              <a:t>CMOS: comparison mean option score. Testers listen to two audios each time and evaluates how the latter feels comparing to the former using a score in [−3, 3] with intervals of 1</a:t>
            </a:r>
          </a:p>
        </p:txBody>
      </p:sp>
    </p:spTree>
    <p:extLst>
      <p:ext uri="{BB962C8B-B14F-4D97-AF65-F5344CB8AC3E}">
        <p14:creationId xmlns:p14="http://schemas.microsoft.com/office/powerpoint/2010/main" val="407045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Evaluation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B5C2E4-5CD6-4A46-BEF4-9C6779699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11504"/>
              </p:ext>
            </p:extLst>
          </p:nvPr>
        </p:nvGraphicFramePr>
        <p:xfrm>
          <a:off x="2931582" y="3127164"/>
          <a:ext cx="4614336" cy="114320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53584">
                  <a:extLst>
                    <a:ext uri="{9D8B030D-6E8A-4147-A177-3AD203B41FA5}">
                      <a16:colId xmlns:a16="http://schemas.microsoft.com/office/drawing/2014/main" val="3200371407"/>
                    </a:ext>
                  </a:extLst>
                </a:gridCol>
                <a:gridCol w="1153584">
                  <a:extLst>
                    <a:ext uri="{9D8B030D-6E8A-4147-A177-3AD203B41FA5}">
                      <a16:colId xmlns:a16="http://schemas.microsoft.com/office/drawing/2014/main" val="2734388846"/>
                    </a:ext>
                  </a:extLst>
                </a:gridCol>
                <a:gridCol w="1153584">
                  <a:extLst>
                    <a:ext uri="{9D8B030D-6E8A-4147-A177-3AD203B41FA5}">
                      <a16:colId xmlns:a16="http://schemas.microsoft.com/office/drawing/2014/main" val="1740067383"/>
                    </a:ext>
                  </a:extLst>
                </a:gridCol>
                <a:gridCol w="1153584">
                  <a:extLst>
                    <a:ext uri="{9D8B030D-6E8A-4147-A177-3AD203B41FA5}">
                      <a16:colId xmlns:a16="http://schemas.microsoft.com/office/drawing/2014/main" val="252132148"/>
                    </a:ext>
                  </a:extLst>
                </a:gridCol>
              </a:tblGrid>
              <a:tr h="571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Our model</a:t>
                      </a:r>
                    </a:p>
                  </a:txBody>
                  <a:tcPr marL="62356" marR="62356" marT="31178" marB="3117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2356" marR="62356" marT="31178" marB="31178" anchor="ctr">
                    <a:gradFill>
                      <a:gsLst>
                        <a:gs pos="55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rgbClr val="CBCBCB"/>
                        </a:gs>
                        <a:gs pos="90000">
                          <a:srgbClr val="CBCBCB"/>
                        </a:gs>
                        <a:gs pos="100000">
                          <a:srgbClr val="CBCBCB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2356" marR="62356" marT="31178" marB="31178" anchor="ctr">
                    <a:gradFill>
                      <a:gsLst>
                        <a:gs pos="55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rgbClr val="CBCBCB"/>
                        </a:gs>
                        <a:gs pos="100000">
                          <a:srgbClr val="CBCBCB"/>
                        </a:gs>
                        <a:gs pos="90000">
                          <a:srgbClr val="CBCBCB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2356" marR="62356" marT="31178" marB="31178" anchor="ctr">
                    <a:gradFill>
                      <a:gsLst>
                        <a:gs pos="55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rgbClr val="CBCBCB"/>
                        </a:gs>
                        <a:gs pos="100000">
                          <a:srgbClr val="CBCBCB"/>
                        </a:gs>
                        <a:gs pos="90000">
                          <a:srgbClr val="CBCBCB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4590761"/>
                  </a:ext>
                </a:extLst>
              </a:tr>
              <a:tr h="571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Tacotron2</a:t>
                      </a:r>
                    </a:p>
                  </a:txBody>
                  <a:tcPr marL="62356" marR="62356" marT="31178" marB="3117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2356" marR="62356" marT="31178" marB="31178" anchor="ctr">
                    <a:gradFill>
                      <a:gsLst>
                        <a:gs pos="55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rgbClr val="E7E7E7"/>
                        </a:gs>
                        <a:gs pos="100000">
                          <a:srgbClr val="E7E7E7"/>
                        </a:gs>
                        <a:gs pos="90000">
                          <a:srgbClr val="E7E7E7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2356" marR="62356" marT="31178" marB="31178" anchor="ctr">
                    <a:gradFill>
                      <a:gsLst>
                        <a:gs pos="55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rgbClr val="E7E7E7"/>
                        </a:gs>
                        <a:gs pos="100000">
                          <a:srgbClr val="E7E7E7"/>
                        </a:gs>
                        <a:gs pos="90000">
                          <a:srgbClr val="E7E7E7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2356" marR="62356" marT="31178" marB="31178" anchor="ctr">
                    <a:gradFill>
                      <a:gsLst>
                        <a:gs pos="55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rgbClr val="E7E7E7"/>
                        </a:gs>
                        <a:gs pos="100000">
                          <a:srgbClr val="E7E7E7"/>
                        </a:gs>
                        <a:gs pos="90000">
                          <a:srgbClr val="E7E7E7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49763030"/>
                  </a:ext>
                </a:extLst>
              </a:tr>
            </a:tbl>
          </a:graphicData>
        </a:graphic>
      </p:graphicFrame>
      <p:pic>
        <p:nvPicPr>
          <p:cNvPr id="15" name="TTS-Wave.transformer-GeneralSentence-0000000007">
            <a:hlinkClick r:id="" action="ppaction://media"/>
            <a:extLst>
              <a:ext uri="{FF2B5EF4-FFF2-40B4-BE49-F238E27FC236}">
                <a16:creationId xmlns:a16="http://schemas.microsoft.com/office/drawing/2014/main" id="{603D07F4-FE88-4120-A8E0-3197F93AB8D8}"/>
              </a:ext>
            </a:extLst>
          </p:cNvPr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06" y="3304287"/>
            <a:ext cx="436494" cy="249425"/>
          </a:xfrm>
          <a:prstGeom prst="rect">
            <a:avLst/>
          </a:prstGeom>
        </p:spPr>
      </p:pic>
      <p:pic>
        <p:nvPicPr>
          <p:cNvPr id="16" name="TTS-Wave.transformer-GeneralSentence-0000000009">
            <a:hlinkClick r:id="" action="ppaction://media"/>
            <a:extLst>
              <a:ext uri="{FF2B5EF4-FFF2-40B4-BE49-F238E27FC236}">
                <a16:creationId xmlns:a16="http://schemas.microsoft.com/office/drawing/2014/main" id="{8B12FDB5-A989-4B65-9C93-CE0375505823}"/>
              </a:ext>
            </a:extLst>
          </p:cNvPr>
          <p:cNvPicPr>
            <a:picLocks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03" y="3304287"/>
            <a:ext cx="436494" cy="249425"/>
          </a:xfrm>
          <a:prstGeom prst="rect">
            <a:avLst/>
          </a:prstGeom>
        </p:spPr>
      </p:pic>
      <p:pic>
        <p:nvPicPr>
          <p:cNvPr id="17" name="TTS-Wave.transformer-GeneralSentence-0000000021">
            <a:hlinkClick r:id="" action="ppaction://media"/>
            <a:extLst>
              <a:ext uri="{FF2B5EF4-FFF2-40B4-BE49-F238E27FC236}">
                <a16:creationId xmlns:a16="http://schemas.microsoft.com/office/drawing/2014/main" id="{A23E9CA9-595A-486E-B2C8-52A9C73F9B6A}"/>
              </a:ext>
            </a:extLst>
          </p:cNvPr>
          <p:cNvPicPr>
            <a:picLocks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13" y="3304286"/>
            <a:ext cx="436494" cy="249425"/>
          </a:xfrm>
          <a:prstGeom prst="rect">
            <a:avLst/>
          </a:prstGeom>
        </p:spPr>
      </p:pic>
      <p:pic>
        <p:nvPicPr>
          <p:cNvPr id="19" name="TTS-Wave.tacotron2-GeneralSentence-0000000009">
            <a:hlinkClick r:id="" action="ppaction://media"/>
            <a:extLst>
              <a:ext uri="{FF2B5EF4-FFF2-40B4-BE49-F238E27FC236}">
                <a16:creationId xmlns:a16="http://schemas.microsoft.com/office/drawing/2014/main" id="{EF9149ED-6EDD-4353-A386-D9C562858DF9}"/>
              </a:ext>
            </a:extLst>
          </p:cNvPr>
          <p:cNvPicPr>
            <a:picLocks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03" y="3854515"/>
            <a:ext cx="436494" cy="249425"/>
          </a:xfrm>
          <a:prstGeom prst="rect">
            <a:avLst/>
          </a:prstGeom>
        </p:spPr>
      </p:pic>
      <p:pic>
        <p:nvPicPr>
          <p:cNvPr id="20" name="TTS-Wave.tacotron2-GeneralSentence-0000000021">
            <a:hlinkClick r:id="" action="ppaction://media"/>
            <a:extLst>
              <a:ext uri="{FF2B5EF4-FFF2-40B4-BE49-F238E27FC236}">
                <a16:creationId xmlns:a16="http://schemas.microsoft.com/office/drawing/2014/main" id="{6BFFD6CA-2CB1-443D-8217-6CCAA964719D}"/>
              </a:ext>
            </a:extLst>
          </p:cNvPr>
          <p:cNvPicPr>
            <a:picLocks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13" y="3850112"/>
            <a:ext cx="436494" cy="249425"/>
          </a:xfrm>
          <a:prstGeom prst="rect">
            <a:avLst/>
          </a:prstGeom>
        </p:spPr>
      </p:pic>
      <p:pic>
        <p:nvPicPr>
          <p:cNvPr id="21" name="TTS-Wave.tacotron2-GeneralSentence-0000000007">
            <a:hlinkClick r:id="" action="ppaction://media"/>
            <a:extLst>
              <a:ext uri="{FF2B5EF4-FFF2-40B4-BE49-F238E27FC236}">
                <a16:creationId xmlns:a16="http://schemas.microsoft.com/office/drawing/2014/main" id="{1CB0E6D8-0947-4D0E-B0A9-306E5234440C}"/>
              </a:ext>
            </a:extLst>
          </p:cNvPr>
          <p:cNvPicPr>
            <a:picLocks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06" y="3850112"/>
            <a:ext cx="436494" cy="249425"/>
          </a:xfrm>
          <a:prstGeom prst="rect">
            <a:avLst/>
          </a:prstGeom>
        </p:spPr>
      </p:pic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46AF0949-824B-49B0-BE69-916A220952FC}"/>
              </a:ext>
            </a:extLst>
          </p:cNvPr>
          <p:cNvSpPr txBox="1">
            <a:spLocks/>
          </p:cNvSpPr>
          <p:nvPr/>
        </p:nvSpPr>
        <p:spPr>
          <a:xfrm>
            <a:off x="6243886" y="4703467"/>
            <a:ext cx="3776996" cy="2616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100" i="1" dirty="0">
                <a:cs typeface="Calibri Light" panose="020F0302020204030204" pitchFamily="34" charset="0"/>
              </a:rPr>
              <a:t>More samples at </a:t>
            </a:r>
            <a:r>
              <a:rPr lang="en-US" sz="1100" i="1" dirty="0">
                <a:cs typeface="Calibri Light" panose="020F0302020204030204" pitchFamily="34" charset="0"/>
                <a:hlinkClick r:id="rId15"/>
              </a:rPr>
              <a:t>https://neuraltts.github.io/transformertts/</a:t>
            </a:r>
            <a:r>
              <a:rPr lang="en-US" sz="1100" i="1" dirty="0">
                <a:cs typeface="Calibri Light" panose="020F0302020204030204" pitchFamily="34" charset="0"/>
              </a:rPr>
              <a:t> </a:t>
            </a:r>
            <a:endParaRPr lang="en-US" sz="1000" i="1" dirty="0">
              <a:cs typeface="Calibri Light" panose="020F0302020204030204" pitchFamily="34" charset="0"/>
            </a:endParaRP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E9F989CD-5E5A-4EF6-B5B0-F96B73176C3F}"/>
              </a:ext>
            </a:extLst>
          </p:cNvPr>
          <p:cNvSpPr txBox="1">
            <a:spLocks/>
          </p:cNvSpPr>
          <p:nvPr/>
        </p:nvSpPr>
        <p:spPr>
          <a:xfrm>
            <a:off x="1110997" y="2479195"/>
            <a:ext cx="4127753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cs typeface="Calibri Light" panose="020F0302020204030204" pitchFamily="34" charset="0"/>
              </a:rPr>
              <a:t>Generated sample comparison</a:t>
            </a:r>
          </a:p>
        </p:txBody>
      </p:sp>
    </p:spTree>
    <p:extLst>
      <p:ext uri="{BB962C8B-B14F-4D97-AF65-F5344CB8AC3E}">
        <p14:creationId xmlns:p14="http://schemas.microsoft.com/office/powerpoint/2010/main" val="19797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Evaluation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A432E398-9878-4547-9A95-E233E551FB58}"/>
              </a:ext>
            </a:extLst>
          </p:cNvPr>
          <p:cNvSpPr txBox="1">
            <a:spLocks/>
          </p:cNvSpPr>
          <p:nvPr/>
        </p:nvSpPr>
        <p:spPr>
          <a:xfrm>
            <a:off x="1110997" y="2479195"/>
            <a:ext cx="4127753" cy="108234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cs typeface="Calibri Light" panose="020F0302020204030204" pitchFamily="34" charset="0"/>
              </a:rPr>
              <a:t>Mel spectrogram details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Our model does better in reproducing high frequency region</a:t>
            </a:r>
            <a:endParaRPr lang="en-US" sz="1600" dirty="0">
              <a:cs typeface="Calibri Light" panose="020F0302020204030204" pitchFamily="34" charset="0"/>
            </a:endParaRPr>
          </a:p>
        </p:txBody>
      </p:sp>
      <p:cxnSp>
        <p:nvCxnSpPr>
          <p:cNvPr id="10" name="Straight Connector 9" descr="Light grey line separating Morph text and images">
            <a:extLst>
              <a:ext uri="{FF2B5EF4-FFF2-40B4-BE49-F238E27FC236}">
                <a16:creationId xmlns:a16="http://schemas.microsoft.com/office/drawing/2014/main" id="{E5609573-4B54-4E06-A424-FA10A6028560}"/>
              </a:ext>
            </a:extLst>
          </p:cNvPr>
          <p:cNvCxnSpPr>
            <a:cxnSpLocks/>
          </p:cNvCxnSpPr>
          <p:nvPr/>
        </p:nvCxnSpPr>
        <p:spPr>
          <a:xfrm>
            <a:off x="5324475" y="1609725"/>
            <a:ext cx="0" cy="4800219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9B9CC91-D1A5-4AEA-8719-B0ACD9B586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6"/>
          <a:stretch/>
        </p:blipFill>
        <p:spPr>
          <a:xfrm>
            <a:off x="5705481" y="1724199"/>
            <a:ext cx="5375522" cy="46857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1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E0471E04-3B94-4B1C-B320-45FD2F79672D}"/>
              </a:ext>
            </a:extLst>
          </p:cNvPr>
          <p:cNvSpPr txBox="1">
            <a:spLocks/>
          </p:cNvSpPr>
          <p:nvPr/>
        </p:nvSpPr>
        <p:spPr>
          <a:xfrm>
            <a:off x="1110997" y="2479195"/>
            <a:ext cx="4718301" cy="14568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cs typeface="Calibri Light" panose="020F0302020204030204" pitchFamily="34" charset="0"/>
              </a:rPr>
              <a:t>Re-centering Pre-net’s Output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Re-project pre-nets’ outputs for consistent center with positional embeddings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>Center-consistent PE performs slightly better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Ablation Studies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 descr="Light grey line separating Morph text and images">
            <a:extLst>
              <a:ext uri="{FF2B5EF4-FFF2-40B4-BE49-F238E27FC236}">
                <a16:creationId xmlns:a16="http://schemas.microsoft.com/office/drawing/2014/main" id="{E5609573-4B54-4E06-A424-FA10A6028560}"/>
              </a:ext>
            </a:extLst>
          </p:cNvPr>
          <p:cNvCxnSpPr>
            <a:cxnSpLocks/>
          </p:cNvCxnSpPr>
          <p:nvPr/>
        </p:nvCxnSpPr>
        <p:spPr>
          <a:xfrm>
            <a:off x="6473952" y="2286000"/>
            <a:ext cx="0" cy="2790825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D43733E-DEDC-4299-BBB2-3F5CC050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608" y="2904681"/>
            <a:ext cx="3920666" cy="198541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5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E0471E04-3B94-4B1C-B320-45FD2F79672D}"/>
              </a:ext>
            </a:extLst>
          </p:cNvPr>
          <p:cNvSpPr txBox="1">
            <a:spLocks/>
          </p:cNvSpPr>
          <p:nvPr/>
        </p:nvSpPr>
        <p:spPr>
          <a:xfrm>
            <a:off x="1110997" y="2427601"/>
            <a:ext cx="4914900" cy="313419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cs typeface="Calibri Light" panose="020F0302020204030204" pitchFamily="34" charset="0"/>
              </a:rPr>
              <a:t>Different Positional Encoding Methods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Final positional embedding scales of encoder and decoder are different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Trainable scale performs slightly better. 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Reason: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cs typeface="Calibri Light" panose="020F0302020204030204" pitchFamily="34" charset="0"/>
              </a:rPr>
              <a:t>Constraint on encoder and decoder pre-nets are relaxes 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cs typeface="Calibri Light" panose="020F0302020204030204" pitchFamily="34" charset="0"/>
              </a:rPr>
              <a:t>Positional information are more adaptive for different embedding spaces</a:t>
            </a:r>
            <a:endParaRPr lang="en-US" sz="1400" dirty="0">
              <a:cs typeface="Calibri Light" panose="020F03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Ablation Studies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 descr="Light grey line separating Morph text and images">
            <a:extLst>
              <a:ext uri="{FF2B5EF4-FFF2-40B4-BE49-F238E27FC236}">
                <a16:creationId xmlns:a16="http://schemas.microsoft.com/office/drawing/2014/main" id="{E5609573-4B54-4E06-A424-FA10A6028560}"/>
              </a:ext>
            </a:extLst>
          </p:cNvPr>
          <p:cNvCxnSpPr>
            <a:cxnSpLocks/>
          </p:cNvCxnSpPr>
          <p:nvPr/>
        </p:nvCxnSpPr>
        <p:spPr>
          <a:xfrm>
            <a:off x="6477000" y="1666875"/>
            <a:ext cx="0" cy="425494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7BABEA3-0BA5-4F66-8029-7D0BD9C51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1685925"/>
            <a:ext cx="3887376" cy="230877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FBE97-7258-465C-A6FA-EE031A1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83" y="4190999"/>
            <a:ext cx="3489709" cy="16831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4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E0471E04-3B94-4B1C-B320-45FD2F79672D}"/>
              </a:ext>
            </a:extLst>
          </p:cNvPr>
          <p:cNvSpPr txBox="1">
            <a:spLocks/>
          </p:cNvSpPr>
          <p:nvPr/>
        </p:nvSpPr>
        <p:spPr>
          <a:xfrm>
            <a:off x="1110997" y="1675126"/>
            <a:ext cx="4914900" cy="15132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cs typeface="Calibri Light" panose="020F0302020204030204" pitchFamily="34" charset="0"/>
              </a:rPr>
              <a:t>Different Hyper-Parameter: </a:t>
            </a:r>
            <a:br>
              <a:rPr lang="en-US" sz="1800" b="1" dirty="0">
                <a:cs typeface="Calibri Light" panose="020F0302020204030204" pitchFamily="34" charset="0"/>
              </a:rPr>
            </a:br>
            <a:r>
              <a:rPr lang="en-US" sz="1800" b="1" dirty="0">
                <a:cs typeface="Calibri Light" panose="020F0302020204030204" pitchFamily="34" charset="0"/>
              </a:rPr>
              <a:t>layer number impact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>For encoder-decoder attention, only alignments from certain heads of the beginning 2 layers’ are interpretable diagonal lines</a:t>
            </a:r>
            <a:endParaRPr lang="en-US" dirty="0">
              <a:cs typeface="Calibri Light" panose="020F03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Ablation Studies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 descr="Light grey line separating Morph text and images">
            <a:extLst>
              <a:ext uri="{FF2B5EF4-FFF2-40B4-BE49-F238E27FC236}">
                <a16:creationId xmlns:a16="http://schemas.microsoft.com/office/drawing/2014/main" id="{E5609573-4B54-4E06-A424-FA10A6028560}"/>
              </a:ext>
            </a:extLst>
          </p:cNvPr>
          <p:cNvCxnSpPr>
            <a:cxnSpLocks/>
          </p:cNvCxnSpPr>
          <p:nvPr/>
        </p:nvCxnSpPr>
        <p:spPr>
          <a:xfrm>
            <a:off x="6286500" y="1562100"/>
            <a:ext cx="0" cy="443948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C6AECD6-4A63-4BA3-B97A-B3C41F19B0AA}"/>
              </a:ext>
            </a:extLst>
          </p:cNvPr>
          <p:cNvGrpSpPr/>
          <p:nvPr/>
        </p:nvGrpSpPr>
        <p:grpSpPr>
          <a:xfrm>
            <a:off x="1110994" y="3838969"/>
            <a:ext cx="4914901" cy="1595168"/>
            <a:chOff x="4777772" y="4684379"/>
            <a:chExt cx="6345840" cy="205959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D004EA-2971-4977-99A7-58E557853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065712" y="4684380"/>
              <a:ext cx="6057900" cy="1771650"/>
            </a:xfrm>
            <a:prstGeom prst="rect">
              <a:avLst/>
            </a:prstGeom>
          </p:spPr>
        </p:pic>
        <p:sp>
          <p:nvSpPr>
            <p:cNvPr id="11" name="Content Placeholder 5">
              <a:extLst>
                <a:ext uri="{FF2B5EF4-FFF2-40B4-BE49-F238E27FC236}">
                  <a16:creationId xmlns:a16="http://schemas.microsoft.com/office/drawing/2014/main" id="{6A6F144E-5CB0-49DF-A7C5-342A9BE04799}"/>
                </a:ext>
              </a:extLst>
            </p:cNvPr>
            <p:cNvSpPr txBox="1">
              <a:spLocks/>
            </p:cNvSpPr>
            <p:nvPr/>
          </p:nvSpPr>
          <p:spPr>
            <a:xfrm>
              <a:off x="7182036" y="6456030"/>
              <a:ext cx="1825249" cy="28793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>
              <a:lvl1pPr marL="246888" indent="-246888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Font typeface="Euphemia" pitchFamily="34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264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840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›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4416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992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›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568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4144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›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20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7296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›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Decoder input time step</a:t>
              </a:r>
            </a:p>
          </p:txBody>
        </p:sp>
        <p:sp>
          <p:nvSpPr>
            <p:cNvPr id="13" name="Content Placeholder 5">
              <a:extLst>
                <a:ext uri="{FF2B5EF4-FFF2-40B4-BE49-F238E27FC236}">
                  <a16:creationId xmlns:a16="http://schemas.microsoft.com/office/drawing/2014/main" id="{E189A197-FD16-4E13-BD6D-05E24E29D32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016884" y="5445267"/>
              <a:ext cx="1809715" cy="28793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>
              <a:lvl1pPr marL="246888" indent="-246888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Font typeface="Euphemia" pitchFamily="34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264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840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›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4416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992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›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568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4144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›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20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72968" indent="-2468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Euphemia" pitchFamily="34" charset="0"/>
                <a:buChar char="›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Encoder input time step</a:t>
              </a:r>
            </a:p>
          </p:txBody>
        </p:sp>
      </p:grp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59367C72-5312-4414-B031-CF0FB8349C94}"/>
              </a:ext>
            </a:extLst>
          </p:cNvPr>
          <p:cNvSpPr txBox="1">
            <a:spLocks/>
          </p:cNvSpPr>
          <p:nvPr/>
        </p:nvSpPr>
        <p:spPr>
          <a:xfrm>
            <a:off x="6557441" y="1675126"/>
            <a:ext cx="4914900" cy="1267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br>
              <a:rPr lang="en-US" sz="1800" b="1" dirty="0">
                <a:cs typeface="Calibri Light" panose="020F0302020204030204" pitchFamily="34" charset="0"/>
              </a:rPr>
            </a:br>
            <a:endParaRPr lang="en-US" sz="1800" b="1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>More layers can still refine the synthesized </a:t>
            </a:r>
            <a:r>
              <a:rPr lang="en-US" sz="1600" dirty="0" err="1">
                <a:cs typeface="Calibri Light" panose="020F0302020204030204" pitchFamily="34" charset="0"/>
              </a:rPr>
              <a:t>mel</a:t>
            </a:r>
            <a:r>
              <a:rPr lang="en-US" sz="1600" dirty="0">
                <a:cs typeface="Calibri Light" panose="020F0302020204030204" pitchFamily="34" charset="0"/>
              </a:rPr>
              <a:t> spectrogram and improve audio quality</a:t>
            </a:r>
            <a:endParaRPr lang="en-US" dirty="0">
              <a:cs typeface="Calibri Light" panose="020F030202020403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1BD5F9-22BC-48BE-8E67-EF7582A1E6E3}"/>
              </a:ext>
            </a:extLst>
          </p:cNvPr>
          <p:cNvGrpSpPr/>
          <p:nvPr/>
        </p:nvGrpSpPr>
        <p:grpSpPr>
          <a:xfrm>
            <a:off x="6557441" y="3065250"/>
            <a:ext cx="4523562" cy="2697157"/>
            <a:chOff x="2989264" y="2495301"/>
            <a:chExt cx="6022970" cy="359117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B357F57-77C9-48DF-8C46-A6C0AA9DC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46" b="46945"/>
            <a:stretch/>
          </p:blipFill>
          <p:spPr>
            <a:xfrm>
              <a:off x="2989265" y="2857251"/>
              <a:ext cx="6022969" cy="166712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0265E2-E41E-470B-814B-C39B4E0D5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22"/>
            <a:stretch/>
          </p:blipFill>
          <p:spPr>
            <a:xfrm>
              <a:off x="2989264" y="4524375"/>
              <a:ext cx="6022969" cy="15621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B77BB5-1C63-4280-85C2-A42C8F9A2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722"/>
            <a:stretch/>
          </p:blipFill>
          <p:spPr>
            <a:xfrm>
              <a:off x="2989264" y="2495301"/>
              <a:ext cx="6022969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50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E0471E04-3B94-4B1C-B320-45FD2F79672D}"/>
              </a:ext>
            </a:extLst>
          </p:cNvPr>
          <p:cNvSpPr txBox="1">
            <a:spLocks/>
          </p:cNvSpPr>
          <p:nvPr/>
        </p:nvSpPr>
        <p:spPr>
          <a:xfrm>
            <a:off x="1110997" y="1675126"/>
            <a:ext cx="4914900" cy="10515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cs typeface="Calibri Light" panose="020F0302020204030204" pitchFamily="34" charset="0"/>
              </a:rPr>
              <a:t>Different Hyper-Parameter: </a:t>
            </a:r>
            <a:br>
              <a:rPr lang="en-US" sz="1800" b="1" dirty="0">
                <a:cs typeface="Calibri Light" panose="020F0302020204030204" pitchFamily="34" charset="0"/>
              </a:rPr>
            </a:br>
            <a:r>
              <a:rPr lang="en-US" sz="1800" b="1" dirty="0">
                <a:cs typeface="Calibri Light" panose="020F0302020204030204" pitchFamily="34" charset="0"/>
              </a:rPr>
              <a:t>head number impact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>Reducing head numbers harms performance</a:t>
            </a:r>
            <a:endParaRPr lang="en-US" dirty="0">
              <a:cs typeface="Calibri Light" panose="020F03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Ablation Studies</a:t>
            </a:r>
            <a:endParaRPr lang="en-US" dirty="0"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 descr="Light grey line separating Morph text and images">
            <a:extLst>
              <a:ext uri="{FF2B5EF4-FFF2-40B4-BE49-F238E27FC236}">
                <a16:creationId xmlns:a16="http://schemas.microsoft.com/office/drawing/2014/main" id="{E5609573-4B54-4E06-A424-FA10A6028560}"/>
              </a:ext>
            </a:extLst>
          </p:cNvPr>
          <p:cNvCxnSpPr>
            <a:cxnSpLocks/>
          </p:cNvCxnSpPr>
          <p:nvPr/>
        </p:nvCxnSpPr>
        <p:spPr>
          <a:xfrm>
            <a:off x="6286500" y="1562100"/>
            <a:ext cx="0" cy="443948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59367C72-5312-4414-B031-CF0FB8349C94}"/>
              </a:ext>
            </a:extLst>
          </p:cNvPr>
          <p:cNvSpPr txBox="1">
            <a:spLocks/>
          </p:cNvSpPr>
          <p:nvPr/>
        </p:nvSpPr>
        <p:spPr>
          <a:xfrm>
            <a:off x="6557441" y="1675126"/>
            <a:ext cx="4914900" cy="1267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br>
              <a:rPr lang="en-US" sz="1800" b="1" dirty="0">
                <a:cs typeface="Calibri Light" panose="020F0302020204030204" pitchFamily="34" charset="0"/>
              </a:rPr>
            </a:br>
            <a:endParaRPr lang="en-US" sz="1800" b="1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>Comparison of time consuming (in second) per training step of different layer and head numbers</a:t>
            </a:r>
            <a:endParaRPr lang="en-US" dirty="0"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731860-8EBC-41BD-9D62-18C8143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72" y="2880828"/>
            <a:ext cx="3627656" cy="180202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7B3149-8A79-4736-8F18-CDBABE2B1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72" y="3352324"/>
            <a:ext cx="3627656" cy="122098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EDF6430E-5069-4D17-BA76-5A797C7BE463}"/>
              </a:ext>
            </a:extLst>
          </p:cNvPr>
          <p:cNvSpPr txBox="1">
            <a:spLocks/>
          </p:cNvSpPr>
          <p:nvPr/>
        </p:nvSpPr>
        <p:spPr>
          <a:xfrm>
            <a:off x="8626369" y="4679404"/>
            <a:ext cx="2837636" cy="2616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100" i="1" dirty="0">
                <a:cs typeface="Calibri Light" panose="020F0302020204030204" pitchFamily="34" charset="0"/>
              </a:rPr>
              <a:t>(Tested on 4 GPUs with dynamic batch size)</a:t>
            </a:r>
            <a:endParaRPr lang="en-US" sz="1000" i="1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9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Tacotron2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664208"/>
            <a:ext cx="6876288" cy="4428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600" b="1" dirty="0">
                <a:cs typeface="Calibri Light" panose="020F0302020204030204" pitchFamily="34" charset="0"/>
              </a:rPr>
              <a:t>A neural network architecture for speech synthesis directly from text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3-layer CNN</a:t>
            </a:r>
            <a:r>
              <a:rPr lang="en-US" sz="1400" dirty="0">
                <a:cs typeface="Calibri Light" panose="020F0302020204030204" pitchFamily="34" charset="0"/>
              </a:rPr>
              <a:t>:</a:t>
            </a:r>
            <a:r>
              <a:rPr lang="en-US" sz="1400" b="1" dirty="0">
                <a:cs typeface="Calibri Light" panose="020F0302020204030204" pitchFamily="34" charset="0"/>
              </a:rPr>
              <a:t> </a:t>
            </a:r>
            <a:r>
              <a:rPr lang="en-US" sz="1400" dirty="0">
                <a:cs typeface="Calibri Light" panose="020F0302020204030204" pitchFamily="34" charset="0"/>
              </a:rPr>
              <a:t>extracts a longer-term text context.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Bi-directional LSTM</a:t>
            </a:r>
            <a:r>
              <a:rPr lang="en-US" sz="1400" dirty="0">
                <a:cs typeface="Calibri Light" panose="020F0302020204030204" pitchFamily="34" charset="0"/>
              </a:rPr>
              <a:t>: encoder.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Location sensitive attention</a:t>
            </a:r>
            <a:r>
              <a:rPr lang="en-US" sz="1400" dirty="0">
                <a:cs typeface="Calibri Light" panose="020F0302020204030204" pitchFamily="34" charset="0"/>
              </a:rPr>
              <a:t>: connects encoder and decoder.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Decoder pre-net</a:t>
            </a:r>
            <a:r>
              <a:rPr lang="en-US" sz="1400" dirty="0">
                <a:cs typeface="Calibri Light" panose="020F0302020204030204" pitchFamily="34" charset="0"/>
              </a:rPr>
              <a:t>: a 2-layer fully connected network.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2-layer LSTM</a:t>
            </a:r>
            <a:r>
              <a:rPr lang="en-US" sz="1400" dirty="0">
                <a:cs typeface="Calibri Light" panose="020F0302020204030204" pitchFamily="34" charset="0"/>
              </a:rPr>
              <a:t>: decoder.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Mel linear</a:t>
            </a:r>
            <a:r>
              <a:rPr lang="en-US" sz="1400" dirty="0">
                <a:cs typeface="Calibri Light" panose="020F0302020204030204" pitchFamily="34" charset="0"/>
              </a:rPr>
              <a:t>: a fully-connected layer, generates </a:t>
            </a:r>
            <a:r>
              <a:rPr lang="en-US" sz="1400" dirty="0" err="1">
                <a:cs typeface="Calibri Light" panose="020F0302020204030204" pitchFamily="34" charset="0"/>
              </a:rPr>
              <a:t>mel</a:t>
            </a:r>
            <a:r>
              <a:rPr lang="en-US" sz="1400" dirty="0">
                <a:cs typeface="Calibri Light" panose="020F0302020204030204" pitchFamily="34" charset="0"/>
              </a:rPr>
              <a:t> spectrogram frames.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Stop linear</a:t>
            </a:r>
            <a:r>
              <a:rPr lang="en-US" sz="1400" dirty="0">
                <a:cs typeface="Calibri Light" panose="020F0302020204030204" pitchFamily="34" charset="0"/>
              </a:rPr>
              <a:t>: a fully-connected layer, predicts the stop token for each frame.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Post-net</a:t>
            </a:r>
            <a:r>
              <a:rPr lang="en-US" sz="1400" dirty="0">
                <a:cs typeface="Calibri Light" panose="020F0302020204030204" pitchFamily="34" charset="0"/>
              </a:rPr>
              <a:t>: a 5-layer CNN with residual connections, refines the </a:t>
            </a:r>
            <a:r>
              <a:rPr lang="en-US" sz="1400" dirty="0" err="1">
                <a:cs typeface="Calibri Light" panose="020F0302020204030204" pitchFamily="34" charset="0"/>
              </a:rPr>
              <a:t>mel</a:t>
            </a:r>
            <a:r>
              <a:rPr lang="en-US" sz="1400" dirty="0">
                <a:cs typeface="Calibri Light" panose="020F0302020204030204" pitchFamily="34" charset="0"/>
              </a:rPr>
              <a:t> spectrogram.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DF44A32-2661-4D36-9C7F-2E4BE9F40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893" y="1664208"/>
            <a:ext cx="3200400" cy="44287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 descr="Light grey line separating Morph text and images">
            <a:extLst>
              <a:ext uri="{FF2B5EF4-FFF2-40B4-BE49-F238E27FC236}">
                <a16:creationId xmlns:a16="http://schemas.microsoft.com/office/drawing/2014/main" id="{A5D94918-90F9-4E78-94BD-C4A3F3B45D39}"/>
              </a:ext>
            </a:extLst>
          </p:cNvPr>
          <p:cNvCxnSpPr/>
          <p:nvPr/>
        </p:nvCxnSpPr>
        <p:spPr>
          <a:xfrm>
            <a:off x="7411291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5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779861" y="3429000"/>
            <a:ext cx="3915880" cy="612796"/>
          </a:xfr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6000" dirty="0">
                <a:cs typeface="Calibri Light" panose="020F03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Transformer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FE0C96E7-96DA-4DB1-A53D-D157F31CB21C}"/>
              </a:ext>
            </a:extLst>
          </p:cNvPr>
          <p:cNvSpPr txBox="1">
            <a:spLocks/>
          </p:cNvSpPr>
          <p:nvPr/>
        </p:nvSpPr>
        <p:spPr>
          <a:xfrm>
            <a:off x="541609" y="1667583"/>
            <a:ext cx="6877119" cy="4428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600" b="1" dirty="0">
                <a:cs typeface="Calibri Light" panose="020F0302020204030204" pitchFamily="34" charset="0"/>
              </a:rPr>
              <a:t>A sequence to sequence network based solely on attention mechanisms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Encoder: </a:t>
            </a:r>
            <a:r>
              <a:rPr lang="en-US" sz="1400" dirty="0">
                <a:cs typeface="Calibri Light" panose="020F0302020204030204" pitchFamily="34" charset="0"/>
              </a:rPr>
              <a:t>6 blocks.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Decoder</a:t>
            </a:r>
            <a:r>
              <a:rPr lang="en-US" sz="1400" dirty="0">
                <a:cs typeface="Calibri Light" panose="020F0302020204030204" pitchFamily="34" charset="0"/>
              </a:rPr>
              <a:t>: 6 blocks.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Positional embeddings</a:t>
            </a:r>
            <a:r>
              <a:rPr lang="en-US" sz="1400" dirty="0">
                <a:cs typeface="Calibri Light" panose="020F0302020204030204" pitchFamily="34" charset="0"/>
              </a:rPr>
              <a:t>: add positional information (PE) to input embeddings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400" dirty="0"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400" dirty="0">
              <a:cs typeface="Calibri Light" panose="020F030202020403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/>
            </a:pPr>
            <a:endParaRPr lang="en-US" sz="1400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(Masked) Multi-head attention</a:t>
            </a:r>
            <a:r>
              <a:rPr lang="en-US" sz="1400" dirty="0">
                <a:cs typeface="Calibri Light" panose="020F0302020204030204" pitchFamily="34" charset="0"/>
              </a:rPr>
              <a:t>: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Splits each Q, K and V into 8 heads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Calculates attention contexts respectively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dirty="0">
                <a:cs typeface="Calibri Light" panose="020F0302020204030204" pitchFamily="34" charset="0"/>
              </a:rPr>
              <a:t>Concatenates 8 context vectors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FFN</a:t>
            </a:r>
            <a:r>
              <a:rPr lang="en-US" sz="1400" dirty="0">
                <a:cs typeface="Calibri Light" panose="020F0302020204030204" pitchFamily="34" charset="0"/>
              </a:rPr>
              <a:t>: feed forward network, 2 fully connected layers.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cs typeface="Calibri Light" panose="020F0302020204030204" pitchFamily="34" charset="0"/>
              </a:rPr>
              <a:t>Add &amp; Norm</a:t>
            </a:r>
            <a:r>
              <a:rPr lang="en-US" sz="1400" dirty="0">
                <a:cs typeface="Calibri Light" panose="020F0302020204030204" pitchFamily="34" charset="0"/>
              </a:rPr>
              <a:t>: residual connection and layer normalization.</a:t>
            </a: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7411291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8F9D697-ED8D-45BF-AE12-02216582A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893" y="1733644"/>
            <a:ext cx="3200400" cy="428987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14CB103-52B0-489A-8EE6-75BDA948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138" y="3143345"/>
            <a:ext cx="2163175" cy="82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Neural TTS with Transformer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976258FC-496D-4CA9-9DF0-94424EBA4C00}"/>
              </a:ext>
            </a:extLst>
          </p:cNvPr>
          <p:cNvSpPr txBox="1">
            <a:spLocks/>
          </p:cNvSpPr>
          <p:nvPr/>
        </p:nvSpPr>
        <p:spPr>
          <a:xfrm>
            <a:off x="541610" y="1664208"/>
            <a:ext cx="5554390" cy="190821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cs typeface="Calibri Light" panose="020F0302020204030204" pitchFamily="34" charset="0"/>
              </a:rPr>
              <a:t>Why apply Transformer in TTS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b="1" dirty="0">
                <a:cs typeface="Calibri Light" panose="020F0302020204030204" pitchFamily="34" charset="0"/>
              </a:rPr>
              <a:t>Parallel training </a:t>
            </a:r>
            <a:br>
              <a:rPr lang="en-US" sz="1600" b="1" dirty="0">
                <a:cs typeface="Calibri Light" panose="020F0302020204030204" pitchFamily="34" charset="0"/>
              </a:rPr>
            </a:br>
            <a:r>
              <a:rPr lang="en-US" sz="1600" dirty="0">
                <a:cs typeface="Calibri Light" panose="020F0302020204030204" pitchFamily="34" charset="0"/>
              </a:rPr>
              <a:t>Frames of an input sequence can be provided in parallel.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b="1" dirty="0">
                <a:cs typeface="Calibri Light" panose="020F0302020204030204" pitchFamily="34" charset="0"/>
              </a:rPr>
              <a:t>Long range dependencies</a:t>
            </a:r>
            <a:r>
              <a:rPr lang="en-US" sz="1600" dirty="0">
                <a:cs typeface="Calibri Light" panose="020F0302020204030204" pitchFamily="34" charset="0"/>
              </a:rPr>
              <a:t> </a:t>
            </a:r>
            <a:br>
              <a:rPr lang="en-US" sz="1600" dirty="0">
                <a:cs typeface="Calibri Light" panose="020F0302020204030204" pitchFamily="34" charset="0"/>
              </a:rPr>
            </a:br>
            <a:r>
              <a:rPr lang="en-US" sz="1600" dirty="0">
                <a:cs typeface="Calibri Light" panose="020F0302020204030204" pitchFamily="34" charset="0"/>
              </a:rPr>
              <a:t>Self attention injects global context of the whole sequence into each input frame.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616B9D-F9B2-47D2-8A4A-1C469A95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3651202"/>
            <a:ext cx="5073516" cy="1281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:a16="http://schemas.microsoft.com/office/drawing/2014/main" id="{C5E7375F-909C-44C1-AD95-648FA41C5AFF}"/>
              </a:ext>
            </a:extLst>
          </p:cNvPr>
          <p:cNvCxnSpPr/>
          <p:nvPr/>
        </p:nvCxnSpPr>
        <p:spPr>
          <a:xfrm>
            <a:off x="6096000" y="1524708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9AE4FBF-21E7-4DA4-8E3D-EFE2BC262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814305"/>
            <a:ext cx="5073516" cy="11107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7988CB-8C59-4E31-ABC7-380CDC241338}"/>
              </a:ext>
            </a:extLst>
          </p:cNvPr>
          <p:cNvSpPr/>
          <p:nvPr/>
        </p:nvSpPr>
        <p:spPr>
          <a:xfrm rot="5400000">
            <a:off x="8644607" y="2847656"/>
            <a:ext cx="471602" cy="9017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0C7D71-C31A-44E4-B3B7-2ED31066E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98" y="1524709"/>
            <a:ext cx="3304004" cy="44287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Neural TTS with Transformer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73BC045-4D71-4939-B067-354A32E2B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6" y="1527048"/>
            <a:ext cx="3200400" cy="44287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5F471-E0FD-4985-9C4C-ECBA72D94A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428" y="1524709"/>
            <a:ext cx="2624286" cy="442874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C1846FD0-D4A4-46FD-B767-222A6A579CD6}"/>
              </a:ext>
            </a:extLst>
          </p:cNvPr>
          <p:cNvSpPr/>
          <p:nvPr/>
        </p:nvSpPr>
        <p:spPr>
          <a:xfrm>
            <a:off x="3929979" y="3492521"/>
            <a:ext cx="466725" cy="466725"/>
          </a:xfrm>
          <a:prstGeom prst="mathPlus">
            <a:avLst>
              <a:gd name="adj1" fmla="val 18794"/>
            </a:avLst>
          </a:prstGeom>
          <a:solidFill>
            <a:srgbClr val="DD604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9B3276A-7CC9-4C70-8515-D3B495BF4297}"/>
              </a:ext>
            </a:extLst>
          </p:cNvPr>
          <p:cNvSpPr/>
          <p:nvPr/>
        </p:nvSpPr>
        <p:spPr>
          <a:xfrm>
            <a:off x="7991475" y="3620045"/>
            <a:ext cx="647700" cy="238072"/>
          </a:xfrm>
          <a:prstGeom prst="rightArrow">
            <a:avLst>
              <a:gd name="adj1" fmla="val 36523"/>
              <a:gd name="adj2" fmla="val 50000"/>
            </a:avLst>
          </a:prstGeom>
          <a:solidFill>
            <a:srgbClr val="DD604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5EAA2A-FAD2-4917-9227-78D2A82B6E26}"/>
              </a:ext>
            </a:extLst>
          </p:cNvPr>
          <p:cNvSpPr/>
          <p:nvPr/>
        </p:nvSpPr>
        <p:spPr>
          <a:xfrm>
            <a:off x="634992" y="3286125"/>
            <a:ext cx="2860683" cy="1524000"/>
          </a:xfrm>
          <a:prstGeom prst="roundRect">
            <a:avLst>
              <a:gd name="adj" fmla="val 1104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99B744-0068-47E1-B925-F0F6BD5A2430}"/>
              </a:ext>
            </a:extLst>
          </p:cNvPr>
          <p:cNvSpPr/>
          <p:nvPr/>
        </p:nvSpPr>
        <p:spPr>
          <a:xfrm>
            <a:off x="4441219" y="2838449"/>
            <a:ext cx="3304004" cy="2714625"/>
          </a:xfrm>
          <a:prstGeom prst="roundRect">
            <a:avLst>
              <a:gd name="adj" fmla="val 894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Neural TTS with Transformer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3667966" y="1453443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E9DAA14-EEA4-448C-9F51-20A52A0287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9" y="1524708"/>
            <a:ext cx="2624286" cy="44287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99C2ABC-AC23-4700-986C-5ECDB8991360}"/>
              </a:ext>
            </a:extLst>
          </p:cNvPr>
          <p:cNvSpPr txBox="1">
            <a:spLocks/>
          </p:cNvSpPr>
          <p:nvPr/>
        </p:nvSpPr>
        <p:spPr>
          <a:xfrm>
            <a:off x="3959766" y="1821970"/>
            <a:ext cx="6877109" cy="149271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cs typeface="Calibri Light" panose="020F0302020204030204" pitchFamily="34" charset="0"/>
              </a:rPr>
              <a:t>Text-to-Phoneme Converter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>Difficult to learn all the regularities without sufficient training data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>Some exceptions have too few occurrences for neural networks to learn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>Convert text into phonemes by rule: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182DE-CBC5-4F47-9AF5-062B268DA509}"/>
              </a:ext>
            </a:extLst>
          </p:cNvPr>
          <p:cNvGrpSpPr/>
          <p:nvPr/>
        </p:nvGrpSpPr>
        <p:grpSpPr>
          <a:xfrm>
            <a:off x="4809698" y="3573153"/>
            <a:ext cx="4606756" cy="1548602"/>
            <a:chOff x="3792621" y="3162300"/>
            <a:chExt cx="4606756" cy="15486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5116D7-003B-4510-A584-0767992C38BF}"/>
                </a:ext>
              </a:extLst>
            </p:cNvPr>
            <p:cNvSpPr/>
            <p:nvPr/>
          </p:nvSpPr>
          <p:spPr>
            <a:xfrm>
              <a:off x="3792621" y="3162300"/>
              <a:ext cx="4606756" cy="15486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Content Placeholder 17">
              <a:extLst>
                <a:ext uri="{FF2B5EF4-FFF2-40B4-BE49-F238E27FC236}">
                  <a16:creationId xmlns:a16="http://schemas.microsoft.com/office/drawing/2014/main" id="{470AE095-E936-4842-886E-B75C3DF87A7D}"/>
                </a:ext>
              </a:extLst>
            </p:cNvPr>
            <p:cNvSpPr txBox="1">
              <a:spLocks/>
            </p:cNvSpPr>
            <p:nvPr/>
          </p:nvSpPr>
          <p:spPr>
            <a:xfrm>
              <a:off x="4984493" y="3261522"/>
              <a:ext cx="2223010" cy="307777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None/>
                <a:defRPr/>
              </a:pPr>
              <a:r>
                <a:rPr lang="en-US" sz="1400" i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This is the waistline .</a:t>
              </a:r>
            </a:p>
          </p:txBody>
        </p:sp>
        <p:sp>
          <p:nvSpPr>
            <p:cNvPr id="14" name="Content Placeholder 17">
              <a:extLst>
                <a:ext uri="{FF2B5EF4-FFF2-40B4-BE49-F238E27FC236}">
                  <a16:creationId xmlns:a16="http://schemas.microsoft.com/office/drawing/2014/main" id="{69454308-A6BA-448E-88EB-03437E64C06E}"/>
                </a:ext>
              </a:extLst>
            </p:cNvPr>
            <p:cNvSpPr txBox="1">
              <a:spLocks/>
            </p:cNvSpPr>
            <p:nvPr/>
          </p:nvSpPr>
          <p:spPr>
            <a:xfrm>
              <a:off x="3902599" y="4298476"/>
              <a:ext cx="4386798" cy="307777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None/>
                <a:defRPr/>
              </a:pPr>
              <a:r>
                <a:rPr lang="en-US" sz="1400" i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dh . </a:t>
              </a:r>
              <a:r>
                <a:rPr lang="en-US" sz="1400" i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ih</a:t>
              </a:r>
              <a:r>
                <a:rPr lang="en-US" sz="1400" i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. s / </a:t>
              </a:r>
              <a:r>
                <a:rPr lang="en-US" sz="1400" i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ih</a:t>
              </a:r>
              <a:r>
                <a:rPr lang="en-US" sz="1400" i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. z / dh . ax / w . </a:t>
              </a:r>
              <a:r>
                <a:rPr lang="en-US" sz="1400" i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ey</a:t>
              </a:r>
              <a:r>
                <a:rPr lang="en-US" sz="1400" i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. s . t - l . ay . n / </a:t>
              </a:r>
              <a:r>
                <a:rPr lang="en-US" sz="1400" i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punc</a:t>
              </a:r>
              <a:r>
                <a:rPr lang="en-US" sz="1400" i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</a:p>
          </p:txBody>
        </p: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71BC2B15-4823-4B82-94E9-E522B66EE1C3}"/>
                </a:ext>
              </a:extLst>
            </p:cNvPr>
            <p:cNvSpPr/>
            <p:nvPr/>
          </p:nvSpPr>
          <p:spPr>
            <a:xfrm>
              <a:off x="5934645" y="3658996"/>
              <a:ext cx="322707" cy="549783"/>
            </a:xfrm>
            <a:prstGeom prst="downArrow">
              <a:avLst/>
            </a:prstGeom>
            <a:solidFill>
              <a:srgbClr val="5B9B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A59680-88F0-48BD-BE1B-58CE360C7AA2}"/>
              </a:ext>
            </a:extLst>
          </p:cNvPr>
          <p:cNvSpPr/>
          <p:nvPr/>
        </p:nvSpPr>
        <p:spPr>
          <a:xfrm>
            <a:off x="975859" y="5356225"/>
            <a:ext cx="716415" cy="323850"/>
          </a:xfrm>
          <a:prstGeom prst="roundRect">
            <a:avLst>
              <a:gd name="adj" fmla="val 11042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7">
                <a:extLst>
                  <a:ext uri="{FF2B5EF4-FFF2-40B4-BE49-F238E27FC236}">
                    <a16:creationId xmlns:a16="http://schemas.microsoft.com/office/drawing/2014/main" id="{299C2ABC-AC23-4700-986C-5ECDB89913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9766" y="1821970"/>
                <a:ext cx="6784427" cy="316753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  <a:defRPr/>
                </a:pPr>
                <a:r>
                  <a:rPr lang="en-US" sz="1800" b="1" dirty="0">
                    <a:cs typeface="Calibri Light" panose="020F0302020204030204" pitchFamily="34" charset="0"/>
                  </a:rPr>
                  <a:t>Scaled Positional Encoding</a:t>
                </a:r>
              </a:p>
              <a:p>
                <a:pPr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defRPr/>
                </a:pPr>
                <a:r>
                  <a:rPr lang="en-US" sz="1600" dirty="0">
                    <a:cs typeface="Calibri Light" panose="020F0302020204030204" pitchFamily="34" charset="0"/>
                  </a:rPr>
                  <a:t>Transformer adds information about the relative or absolute position by adding a positional embedding (PE) to input embeddings</a:t>
                </a:r>
              </a:p>
              <a:p>
                <a:pPr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defRPr/>
                </a:pPr>
                <a:r>
                  <a:rPr lang="en-US" sz="1600" dirty="0">
                    <a:cs typeface="Calibri Light" panose="020F0302020204030204" pitchFamily="34" charset="0"/>
                  </a:rPr>
                  <a:t>In TTS scenario, texts and </a:t>
                </a:r>
                <a:r>
                  <a:rPr lang="en-US" sz="1600" dirty="0" err="1">
                    <a:cs typeface="Calibri Light" panose="020F0302020204030204" pitchFamily="34" charset="0"/>
                  </a:rPr>
                  <a:t>mel</a:t>
                </a:r>
                <a:r>
                  <a:rPr lang="en-US" sz="1600" dirty="0">
                    <a:cs typeface="Calibri Light" panose="020F0302020204030204" pitchFamily="34" charset="0"/>
                  </a:rPr>
                  <a:t> spectrograms may have different scales</a:t>
                </a:r>
              </a:p>
              <a:p>
                <a:pPr lvl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1400" dirty="0">
                    <a:cs typeface="Calibri Light" panose="020F0302020204030204" pitchFamily="34" charset="0"/>
                  </a:rPr>
                  <a:t>Scale-fixed positional embeddings may impose heavy constraints on both the encoder and decoder pre-nets</a:t>
                </a:r>
              </a:p>
              <a:p>
                <a:pPr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defRPr/>
                </a:pPr>
                <a:r>
                  <a:rPr lang="en-US" sz="1600" dirty="0">
                    <a:cs typeface="Calibri Light" panose="020F0302020204030204" pitchFamily="34" charset="0"/>
                  </a:rPr>
                  <a:t>Add a trainable weight to positional embeddings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𝑝𝑟𝑒𝑛𝑒𝑡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𝑝h𝑜𝑛𝑒𝑚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⋅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1400" dirty="0">
                    <a:cs typeface="Calibri Light" panose="020F0302020204030204" pitchFamily="34" charset="0"/>
                  </a:rPr>
                  <a:t>Positional embeddings can adaptively fit the scales of both encoder and decoder pre-nets’ output</a:t>
                </a:r>
              </a:p>
            </p:txBody>
          </p:sp>
        </mc:Choice>
        <mc:Fallback>
          <p:sp>
            <p:nvSpPr>
              <p:cNvPr id="11" name="Content Placeholder 17">
                <a:extLst>
                  <a:ext uri="{FF2B5EF4-FFF2-40B4-BE49-F238E27FC236}">
                    <a16:creationId xmlns:a16="http://schemas.microsoft.com/office/drawing/2014/main" id="{299C2ABC-AC23-4700-986C-5ECDB8991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766" y="1821970"/>
                <a:ext cx="6784427" cy="3167534"/>
              </a:xfrm>
              <a:prstGeom prst="rect">
                <a:avLst/>
              </a:prstGeom>
              <a:blipFill>
                <a:blip r:embed="rId2"/>
                <a:stretch>
                  <a:fillRect l="-809" t="-963" b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Neural TTS with Transformer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3667966" y="1453443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E9DAA14-EEA4-448C-9F51-20A52A028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9" y="1524708"/>
            <a:ext cx="2624286" cy="44287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A59680-88F0-48BD-BE1B-58CE360C7AA2}"/>
              </a:ext>
            </a:extLst>
          </p:cNvPr>
          <p:cNvSpPr/>
          <p:nvPr/>
        </p:nvSpPr>
        <p:spPr>
          <a:xfrm>
            <a:off x="1680710" y="4788694"/>
            <a:ext cx="383834" cy="544598"/>
          </a:xfrm>
          <a:prstGeom prst="roundRect">
            <a:avLst>
              <a:gd name="adj" fmla="val 11042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Neural TTS with Transformer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3667966" y="1453443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E9DAA14-EEA4-448C-9F51-20A52A0287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9" y="1524708"/>
            <a:ext cx="2624286" cy="44287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99C2ABC-AC23-4700-986C-5ECDB8991360}"/>
              </a:ext>
            </a:extLst>
          </p:cNvPr>
          <p:cNvSpPr txBox="1">
            <a:spLocks/>
          </p:cNvSpPr>
          <p:nvPr/>
        </p:nvSpPr>
        <p:spPr>
          <a:xfrm>
            <a:off x="3959766" y="1821970"/>
            <a:ext cx="6784427" cy="2333972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cs typeface="Calibri Light" panose="020F0302020204030204" pitchFamily="34" charset="0"/>
              </a:rPr>
              <a:t>Pre-nets of Encoder and decoder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Similar structure and function as in Tacotron2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An additional linear projection is appended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cs typeface="Calibri Light" panose="020F0302020204030204" pitchFamily="34" charset="0"/>
              </a:rPr>
              <a:t>Positional embeddings are  in [−1, 1]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cs typeface="Calibri Light" panose="020F0302020204030204" pitchFamily="34" charset="0"/>
              </a:rPr>
              <a:t>After </a:t>
            </a:r>
            <a:r>
              <a:rPr lang="en-US" sz="1600" i="1" dirty="0" err="1">
                <a:cs typeface="Calibri Light" panose="020F0302020204030204" pitchFamily="34" charset="0"/>
              </a:rPr>
              <a:t>relu</a:t>
            </a:r>
            <a:r>
              <a:rPr lang="en-US" sz="1600" dirty="0">
                <a:cs typeface="Calibri Light" panose="020F0302020204030204" pitchFamily="34" charset="0"/>
              </a:rPr>
              <a:t>, the outputs of pre-nets are in [0, +∞)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cs typeface="Calibri Light" panose="020F0302020204030204" pitchFamily="34" charset="0"/>
              </a:rPr>
              <a:t>Re-center to have a 0-centered range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A59680-88F0-48BD-BE1B-58CE360C7AA2}"/>
              </a:ext>
            </a:extLst>
          </p:cNvPr>
          <p:cNvSpPr/>
          <p:nvPr/>
        </p:nvSpPr>
        <p:spPr>
          <a:xfrm>
            <a:off x="1004888" y="4945856"/>
            <a:ext cx="1726406" cy="311943"/>
          </a:xfrm>
          <a:prstGeom prst="roundRect">
            <a:avLst>
              <a:gd name="adj" fmla="val 6720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Neural TTS with Transformer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3667966" y="1453443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E9DAA14-EEA4-448C-9F51-20A52A0287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9" y="1524708"/>
            <a:ext cx="2624286" cy="44287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99C2ABC-AC23-4700-986C-5ECDB8991360}"/>
              </a:ext>
            </a:extLst>
          </p:cNvPr>
          <p:cNvSpPr txBox="1">
            <a:spLocks/>
          </p:cNvSpPr>
          <p:nvPr/>
        </p:nvSpPr>
        <p:spPr>
          <a:xfrm>
            <a:off x="3959766" y="1821970"/>
            <a:ext cx="7061154" cy="20369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cs typeface="Calibri Light" panose="020F0302020204030204" pitchFamily="34" charset="0"/>
              </a:rPr>
              <a:t>Encoder and decoder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Model the frame relationship in multiple different aspects.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Inject the global context of the whole sequence into each frames.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cs typeface="Calibri Light" panose="020F0302020204030204" pitchFamily="34" charset="0"/>
              </a:rPr>
              <a:t>Enable parallel computing to improve training speed.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A59680-88F0-48BD-BE1B-58CE360C7AA2}"/>
              </a:ext>
            </a:extLst>
          </p:cNvPr>
          <p:cNvSpPr/>
          <p:nvPr/>
        </p:nvSpPr>
        <p:spPr>
          <a:xfrm>
            <a:off x="541609" y="2817018"/>
            <a:ext cx="2624285" cy="1983581"/>
          </a:xfrm>
          <a:prstGeom prst="roundRect">
            <a:avLst>
              <a:gd name="adj" fmla="val 6720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872</TotalTime>
  <Words>818</Words>
  <Application>Microsoft Office PowerPoint</Application>
  <PresentationFormat>Widescreen</PresentationFormat>
  <Paragraphs>158</Paragraphs>
  <Slides>20</Slides>
  <Notes>4</Notes>
  <HiddenSlides>0</HiddenSlides>
  <MMClips>6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Euphemia</vt:lpstr>
      <vt:lpstr>Segoe UI</vt:lpstr>
      <vt:lpstr>Segoe UI Light</vt:lpstr>
      <vt:lpstr>Wingdings</vt:lpstr>
      <vt:lpstr>WelcomeDoc</vt:lpstr>
      <vt:lpstr>Neural Speech Synthesis      with Transformer Network</vt:lpstr>
      <vt:lpstr> Tacotron2</vt:lpstr>
      <vt:lpstr>Transformer</vt:lpstr>
      <vt:lpstr>Neural TTS with Transformer</vt:lpstr>
      <vt:lpstr>Neural TTS with Transformer</vt:lpstr>
      <vt:lpstr>Neural TTS with Transformer</vt:lpstr>
      <vt:lpstr>Neural TTS with Transformer</vt:lpstr>
      <vt:lpstr>Neural TTS with Transformer</vt:lpstr>
      <vt:lpstr>Neural TTS with Transformer</vt:lpstr>
      <vt:lpstr>Neural TTS with Transformer</vt:lpstr>
      <vt:lpstr>Experiment</vt:lpstr>
      <vt:lpstr>Experiment</vt:lpstr>
      <vt:lpstr>Evaluation</vt:lpstr>
      <vt:lpstr>Evaluation</vt:lpstr>
      <vt:lpstr>Evaluation</vt:lpstr>
      <vt:lpstr>Ablation Studies</vt:lpstr>
      <vt:lpstr>Ablation Studies</vt:lpstr>
      <vt:lpstr>Ablation Studies</vt:lpstr>
      <vt:lpstr>Ablation Studies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Naihan Li (FA TALENT)</dc:creator>
  <cp:keywords/>
  <cp:lastModifiedBy>Naihan Li (FA TALENT)</cp:lastModifiedBy>
  <cp:revision>250</cp:revision>
  <dcterms:created xsi:type="dcterms:W3CDTF">2018-11-12T03:19:40Z</dcterms:created>
  <dcterms:modified xsi:type="dcterms:W3CDTF">2018-11-13T07:02:36Z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t-naili@microsoft.com</vt:lpwstr>
  </property>
  <property fmtid="{D5CDD505-2E9C-101B-9397-08002B2CF9AE}" pid="5" name="MSIP_Label_f42aa342-8706-4288-bd11-ebb85995028c_SetDate">
    <vt:lpwstr>2018-11-12T03:37:31.0950399Z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