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5" r:id="rId3"/>
    <p:sldId id="3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395"/>
    <a:srgbClr val="043944"/>
    <a:srgbClr val="18636A"/>
    <a:srgbClr val="1F444D"/>
    <a:srgbClr val="1B404B"/>
    <a:srgbClr val="174F57"/>
    <a:srgbClr val="112C31"/>
    <a:srgbClr val="0E2532"/>
    <a:srgbClr val="1C5659"/>
    <a:srgbClr val="74A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2" autoAdjust="0"/>
    <p:restoredTop sz="86360" autoAdjust="0"/>
  </p:normalViewPr>
  <p:slideViewPr>
    <p:cSldViewPr snapToGrid="0">
      <p:cViewPr varScale="1">
        <p:scale>
          <a:sx n="80" d="100"/>
          <a:sy n="80" d="100"/>
        </p:scale>
        <p:origin x="8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6B35F-9EA7-4DE6-A309-A10665A30B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D0312-32FB-436F-BB4D-B9162EC2BF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D0312-32FB-436F-BB4D-B9162EC2B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D0312-32FB-436F-BB4D-B9162EC2BF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algn="ctr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ctr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ctr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ctr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ctr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ctr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ctr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ctr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2135"/>
              </a:spcBef>
              <a:spcAft>
                <a:spcPts val="2135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5"/>
            </a:lvl1pPr>
            <a:lvl2pPr marL="1219200" lvl="1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2135"/>
              </a:spcBef>
              <a:spcAft>
                <a:spcPts val="2135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200" lvl="1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ts val="2135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ts val="2135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ts val="2135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ts val="2135"/>
              </a:spcBef>
              <a:spcAft>
                <a:spcPts val="2135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5">
                <a:solidFill>
                  <a:schemeClr val="dk2"/>
                </a:solidFill>
              </a:defRPr>
            </a:lvl1pPr>
            <a:lvl2pPr lvl="1" algn="r">
              <a:buNone/>
              <a:defRPr sz="1335">
                <a:solidFill>
                  <a:schemeClr val="dk2"/>
                </a:solidFill>
              </a:defRPr>
            </a:lvl2pPr>
            <a:lvl3pPr lvl="2" algn="r">
              <a:buNone/>
              <a:defRPr sz="1335">
                <a:solidFill>
                  <a:schemeClr val="dk2"/>
                </a:solidFill>
              </a:defRPr>
            </a:lvl3pPr>
            <a:lvl4pPr lvl="3" algn="r">
              <a:buNone/>
              <a:defRPr sz="1335">
                <a:solidFill>
                  <a:schemeClr val="dk2"/>
                </a:solidFill>
              </a:defRPr>
            </a:lvl4pPr>
            <a:lvl5pPr lvl="4" algn="r">
              <a:buNone/>
              <a:defRPr sz="1335">
                <a:solidFill>
                  <a:schemeClr val="dk2"/>
                </a:solidFill>
              </a:defRPr>
            </a:lvl5pPr>
            <a:lvl6pPr lvl="5" algn="r">
              <a:buNone/>
              <a:defRPr sz="1335">
                <a:solidFill>
                  <a:schemeClr val="dk2"/>
                </a:solidFill>
              </a:defRPr>
            </a:lvl6pPr>
            <a:lvl7pPr lvl="6" algn="r">
              <a:buNone/>
              <a:defRPr sz="1335">
                <a:solidFill>
                  <a:schemeClr val="dk2"/>
                </a:solidFill>
              </a:defRPr>
            </a:lvl7pPr>
            <a:lvl8pPr lvl="7" algn="r">
              <a:buNone/>
              <a:defRPr sz="1335">
                <a:solidFill>
                  <a:schemeClr val="dk2"/>
                </a:solidFill>
              </a:defRPr>
            </a:lvl8pPr>
            <a:lvl9pPr lvl="8" algn="r">
              <a:buNone/>
              <a:defRPr sz="1335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62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2865" y="3364432"/>
            <a:ext cx="119462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078484" y="121251"/>
            <a:ext cx="2553600" cy="27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buClr>
                <a:srgbClr val="000000"/>
              </a:buClr>
            </a:pPr>
            <a:r>
              <a:rPr lang="zh-CN" altLang="en-US" sz="1865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Arial" panose="020B0604020202020204"/>
              </a:rPr>
              <a:t>工况异常</a:t>
            </a:r>
            <a:r>
              <a:rPr lang="zh-CN" altLang="en-US" sz="1865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Arial" panose="020B0604020202020204"/>
              </a:rPr>
              <a:t>检测</a:t>
            </a:r>
            <a:endParaRPr lang="zh-CN" altLang="en-US" sz="1865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sym typeface="Arial" panose="020B0604020202020204"/>
            </a:endParaRPr>
          </a:p>
        </p:txBody>
      </p:sp>
      <p:sp>
        <p:nvSpPr>
          <p:cNvPr id="43" name="流程图: 手动操作 42"/>
          <p:cNvSpPr/>
          <p:nvPr/>
        </p:nvSpPr>
        <p:spPr>
          <a:xfrm>
            <a:off x="357607" y="746506"/>
            <a:ext cx="5498812" cy="525782"/>
          </a:xfrm>
          <a:prstGeom prst="flowChartManualOperation">
            <a:avLst/>
          </a:prstGeom>
          <a:solidFill>
            <a:srgbClr val="014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结泥饼</a:t>
            </a:r>
            <a:r>
              <a:rPr lang="zh-CN" altLang="en-US" dirty="0"/>
              <a:t>预警</a:t>
            </a:r>
            <a:endParaRPr lang="zh-CN" altLang="en-US" dirty="0"/>
          </a:p>
        </p:txBody>
      </p:sp>
      <p:sp>
        <p:nvSpPr>
          <p:cNvPr id="4" name="流程图: 手动操作 3"/>
          <p:cNvSpPr/>
          <p:nvPr/>
        </p:nvSpPr>
        <p:spPr>
          <a:xfrm>
            <a:off x="6465766" y="746533"/>
            <a:ext cx="5334535" cy="525782"/>
          </a:xfrm>
          <a:prstGeom prst="flowChartManualOperation">
            <a:avLst/>
          </a:prstGeom>
          <a:solidFill>
            <a:srgbClr val="014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滞排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87070" y="5067300"/>
          <a:ext cx="5335905" cy="109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685"/>
                <a:gridCol w="931545"/>
                <a:gridCol w="866775"/>
                <a:gridCol w="1315085"/>
                <a:gridCol w="1186815"/>
              </a:tblGrid>
              <a:tr h="489585"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风险类型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结泥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饼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滞排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主驱动密封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失效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盾尾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密封失效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</a:tr>
              <a:tr h="600710"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等级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低风险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Ⅱ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78915" y="1546225"/>
            <a:ext cx="3281045" cy="32473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21155" y="1661160"/>
            <a:ext cx="3035300" cy="1405255"/>
            <a:chOff x="652023" y="2604827"/>
            <a:chExt cx="2504335" cy="1405063"/>
          </a:xfrm>
        </p:grpSpPr>
        <p:sp>
          <p:nvSpPr>
            <p:cNvPr id="7" name="文本框 6"/>
            <p:cNvSpPr txBox="1"/>
            <p:nvPr/>
          </p:nvSpPr>
          <p:spPr>
            <a:xfrm>
              <a:off x="652023" y="2683296"/>
              <a:ext cx="1833718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当前安全状态得分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2023" y="3106185"/>
              <a:ext cx="1833718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安全状态分级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: 圆角 7"/>
            <p:cNvSpPr/>
            <p:nvPr/>
          </p:nvSpPr>
          <p:spPr>
            <a:xfrm>
              <a:off x="2125753" y="3070960"/>
              <a:ext cx="1030373" cy="406265"/>
            </a:xfrm>
            <a:prstGeom prst="roundRect">
              <a:avLst/>
            </a:prstGeom>
            <a:solidFill>
              <a:srgbClr val="0070C0"/>
            </a:solidFill>
            <a:ln w="38100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25858" y="3129972"/>
              <a:ext cx="1003300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低风险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Ⅱ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7034" y="3595982"/>
              <a:ext cx="1833718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潜在风险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5753" y="2604827"/>
              <a:ext cx="1030373" cy="406264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2304618" y="2674223"/>
              <a:ext cx="727870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3.4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036218" y="3546340"/>
              <a:ext cx="1120140" cy="463550"/>
              <a:chOff x="2015581" y="3680701"/>
              <a:chExt cx="1120140" cy="463550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581" y="3680701"/>
                <a:ext cx="1120140" cy="406400"/>
              </a:xfrm>
              <a:prstGeom prst="rect">
                <a:avLst/>
              </a:prstGeom>
            </p:spPr>
          </p:pic>
          <p:sp>
            <p:nvSpPr>
              <p:cNvPr id="25" name="文本框 24"/>
              <p:cNvSpPr txBox="1"/>
              <p:nvPr/>
            </p:nvSpPr>
            <p:spPr>
              <a:xfrm>
                <a:off x="2015581" y="3788651"/>
                <a:ext cx="1120140" cy="3556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结泥饼预警风险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aphicFrame>
        <p:nvGraphicFramePr>
          <p:cNvPr id="20" name="表格 2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478915" y="3048000"/>
          <a:ext cx="3281045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395"/>
                <a:gridCol w="1898650"/>
              </a:tblGrid>
              <a:tr h="43688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0-0.5</a:t>
                      </a:r>
                      <a:endParaRPr lang="zh-CN" altLang="en-US" sz="1100" b="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高风险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Ⅳ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3688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0.5-2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中风险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Ⅲ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3688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2-3.5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低风险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Ⅱ</a:t>
                      </a: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36880">
                <a:tc>
                  <a:txBody>
                    <a:bodyPr/>
                    <a:p>
                      <a:pPr algn="ctr"/>
                      <a:r>
                        <a:rPr lang="en-US" altLang="zh-CN" sz="11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3.5-4.0</a:t>
                      </a:r>
                      <a:endParaRPr lang="zh-CN" altLang="en-US" sz="11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Ⅰ</a:t>
                      </a: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 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7734935" y="1546225"/>
            <a:ext cx="2795270" cy="32473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875133" y="1667991"/>
            <a:ext cx="2504335" cy="1405063"/>
            <a:chOff x="652023" y="2604827"/>
            <a:chExt cx="2504335" cy="1405063"/>
          </a:xfrm>
        </p:grpSpPr>
        <p:sp>
          <p:nvSpPr>
            <p:cNvPr id="36" name="文本框 35"/>
            <p:cNvSpPr txBox="1"/>
            <p:nvPr/>
          </p:nvSpPr>
          <p:spPr>
            <a:xfrm>
              <a:off x="652023" y="2683296"/>
              <a:ext cx="18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当前安全状态得分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2023" y="3106185"/>
              <a:ext cx="18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安全状态分级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: 圆角 7"/>
            <p:cNvSpPr/>
            <p:nvPr/>
          </p:nvSpPr>
          <p:spPr>
            <a:xfrm>
              <a:off x="2125753" y="3070960"/>
              <a:ext cx="1030373" cy="406265"/>
            </a:xfrm>
            <a:prstGeom prst="roundRect">
              <a:avLst/>
            </a:prstGeom>
            <a:solidFill>
              <a:srgbClr val="0070C0"/>
            </a:solidFill>
            <a:ln w="38100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86183" y="3129972"/>
              <a:ext cx="94297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中风险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Ⅲ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07034" y="3595982"/>
              <a:ext cx="18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潜在风险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5753" y="2604827"/>
              <a:ext cx="1030373" cy="40626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2344933" y="2674042"/>
              <a:ext cx="68770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1.7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2036218" y="3546340"/>
              <a:ext cx="1120140" cy="463550"/>
              <a:chOff x="2015581" y="3680701"/>
              <a:chExt cx="1120140" cy="463550"/>
            </a:xfrm>
          </p:grpSpPr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581" y="3680701"/>
                <a:ext cx="1120140" cy="406400"/>
              </a:xfrm>
              <a:prstGeom prst="rect">
                <a:avLst/>
              </a:prstGeom>
            </p:spPr>
          </p:pic>
          <p:sp>
            <p:nvSpPr>
              <p:cNvPr id="57" name="文本框 56"/>
              <p:cNvSpPr txBox="1"/>
              <p:nvPr/>
            </p:nvSpPr>
            <p:spPr>
              <a:xfrm>
                <a:off x="2324191" y="3788651"/>
                <a:ext cx="811530" cy="3556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滞排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aphicFrame>
        <p:nvGraphicFramePr>
          <p:cNvPr id="61" name="表格 2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734935" y="3053080"/>
          <a:ext cx="2794635" cy="170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05"/>
                <a:gridCol w="1294130"/>
              </a:tblGrid>
              <a:tr h="42735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0-0.5</a:t>
                      </a:r>
                      <a:endParaRPr lang="zh-CN" altLang="en-US" sz="1100" b="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高风险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Ⅳ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0.5-2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中风险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Ⅲ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2-3.5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低风险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Ⅱ</a:t>
                      </a: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r>
                        <a:rPr lang="en-US" altLang="zh-CN" sz="11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3.5-4.0</a:t>
                      </a:r>
                      <a:endParaRPr lang="zh-CN" altLang="en-US" sz="11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Ⅰ</a:t>
                      </a: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 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261100" y="5067300"/>
          <a:ext cx="5626100" cy="107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981710"/>
                <a:gridCol w="914400"/>
                <a:gridCol w="1386205"/>
                <a:gridCol w="1251585"/>
              </a:tblGrid>
              <a:tr h="484505"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风险类型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结泥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饼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滞排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主驱动密封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失效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盾尾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密封失效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</a:tr>
              <a:tr h="593725"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等级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中风险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Ⅲ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62" y="0"/>
            <a:ext cx="12192000" cy="6858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22865" y="3364432"/>
            <a:ext cx="119462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078484" y="121251"/>
            <a:ext cx="2553600" cy="27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>
              <a:buClr>
                <a:srgbClr val="000000"/>
              </a:buClr>
            </a:pPr>
            <a:r>
              <a:rPr lang="zh-CN" altLang="en-US" sz="1865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Arial" panose="020B0604020202020204"/>
              </a:rPr>
              <a:t>工况异常</a:t>
            </a:r>
            <a:r>
              <a:rPr lang="zh-CN" altLang="en-US" sz="1865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  <a:sym typeface="Arial" panose="020B0604020202020204"/>
              </a:rPr>
              <a:t>检测</a:t>
            </a:r>
            <a:endParaRPr lang="zh-CN" altLang="en-US" sz="1865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  <a:sym typeface="Arial" panose="020B0604020202020204"/>
            </a:endParaRPr>
          </a:p>
        </p:txBody>
      </p:sp>
      <p:sp>
        <p:nvSpPr>
          <p:cNvPr id="43" name="流程图: 手动操作 42"/>
          <p:cNvSpPr/>
          <p:nvPr/>
        </p:nvSpPr>
        <p:spPr>
          <a:xfrm>
            <a:off x="357607" y="746506"/>
            <a:ext cx="5498812" cy="525782"/>
          </a:xfrm>
          <a:prstGeom prst="flowChartManualOperation">
            <a:avLst/>
          </a:prstGeom>
          <a:solidFill>
            <a:srgbClr val="014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主驱动密封</a:t>
            </a:r>
            <a:r>
              <a:rPr lang="zh-CN" altLang="en-US" dirty="0"/>
              <a:t>失效</a:t>
            </a:r>
            <a:endParaRPr lang="zh-CN" altLang="en-US" dirty="0"/>
          </a:p>
        </p:txBody>
      </p:sp>
      <p:sp>
        <p:nvSpPr>
          <p:cNvPr id="4" name="流程图: 手动操作 3"/>
          <p:cNvSpPr/>
          <p:nvPr/>
        </p:nvSpPr>
        <p:spPr>
          <a:xfrm>
            <a:off x="6465766" y="746533"/>
            <a:ext cx="5334535" cy="525782"/>
          </a:xfrm>
          <a:prstGeom prst="flowChartManualOperation">
            <a:avLst/>
          </a:prstGeom>
          <a:solidFill>
            <a:srgbClr val="014B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/>
              <a:t>盾尾密封</a:t>
            </a:r>
            <a:r>
              <a:rPr lang="zh-CN" altLang="en-US" dirty="0"/>
              <a:t>失效</a:t>
            </a:r>
            <a:endParaRPr lang="zh-CN" altLang="en-US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87070" y="5158105"/>
          <a:ext cx="5335905" cy="10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1022350"/>
                <a:gridCol w="866775"/>
                <a:gridCol w="1315085"/>
                <a:gridCol w="1186815"/>
              </a:tblGrid>
              <a:tr h="507365"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风险类型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结泥饼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预警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滞排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主驱动密封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失效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盾尾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密封失效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</a:tr>
              <a:tr h="553085"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等级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低风险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Ⅱ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499235" y="1546225"/>
            <a:ext cx="3291840" cy="32473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695450" y="1661160"/>
            <a:ext cx="2962910" cy="1405255"/>
            <a:chOff x="652023" y="2604827"/>
            <a:chExt cx="2504335" cy="1405063"/>
          </a:xfrm>
        </p:grpSpPr>
        <p:sp>
          <p:nvSpPr>
            <p:cNvPr id="7" name="文本框 6"/>
            <p:cNvSpPr txBox="1"/>
            <p:nvPr/>
          </p:nvSpPr>
          <p:spPr>
            <a:xfrm>
              <a:off x="652023" y="2683296"/>
              <a:ext cx="1833718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当前安全状态得分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2023" y="3106185"/>
              <a:ext cx="1833718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安全状态分级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: 圆角 7"/>
            <p:cNvSpPr/>
            <p:nvPr/>
          </p:nvSpPr>
          <p:spPr>
            <a:xfrm>
              <a:off x="2125753" y="3070960"/>
              <a:ext cx="1030373" cy="406265"/>
            </a:xfrm>
            <a:prstGeom prst="roundRect">
              <a:avLst/>
            </a:prstGeom>
            <a:solidFill>
              <a:srgbClr val="0070C0"/>
            </a:solidFill>
            <a:ln w="38100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25858" y="3129972"/>
              <a:ext cx="1003300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低风险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Ⅱ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07034" y="3595982"/>
              <a:ext cx="1833718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潜在风险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5753" y="2604827"/>
              <a:ext cx="1030373" cy="406264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2304618" y="2674223"/>
              <a:ext cx="727870" cy="2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3.3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036218" y="3546340"/>
              <a:ext cx="1120140" cy="463550"/>
              <a:chOff x="2015581" y="3680701"/>
              <a:chExt cx="1120140" cy="463550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581" y="3680701"/>
                <a:ext cx="1120140" cy="406400"/>
              </a:xfrm>
              <a:prstGeom prst="rect">
                <a:avLst/>
              </a:prstGeom>
            </p:spPr>
          </p:pic>
          <p:sp>
            <p:nvSpPr>
              <p:cNvPr id="25" name="文本框 24"/>
              <p:cNvSpPr txBox="1"/>
              <p:nvPr/>
            </p:nvSpPr>
            <p:spPr>
              <a:xfrm>
                <a:off x="2015581" y="3788651"/>
                <a:ext cx="1120140" cy="3556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结泥饼预警风险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aphicFrame>
        <p:nvGraphicFramePr>
          <p:cNvPr id="20" name="表格 2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499235" y="3048000"/>
          <a:ext cx="329184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10"/>
                <a:gridCol w="2106930"/>
              </a:tblGrid>
              <a:tr h="43688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0-0.5</a:t>
                      </a:r>
                      <a:endParaRPr lang="zh-CN" altLang="en-US" sz="1100" b="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高风险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Ⅳ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3688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0.5-2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中风险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Ⅲ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36880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2-3.5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低风险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Ⅱ</a:t>
                      </a: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36880">
                <a:tc>
                  <a:txBody>
                    <a:bodyPr/>
                    <a:p>
                      <a:pPr algn="ctr"/>
                      <a:r>
                        <a:rPr lang="en-US" altLang="zh-CN" sz="11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3.5-4.0</a:t>
                      </a:r>
                      <a:endParaRPr lang="zh-CN" altLang="en-US" sz="11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Ⅰ</a:t>
                      </a: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 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7734935" y="1546225"/>
            <a:ext cx="2795270" cy="32473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875133" y="1667991"/>
            <a:ext cx="2504335" cy="1405063"/>
            <a:chOff x="652023" y="2604827"/>
            <a:chExt cx="2504335" cy="1405063"/>
          </a:xfrm>
        </p:grpSpPr>
        <p:sp>
          <p:nvSpPr>
            <p:cNvPr id="36" name="文本框 35"/>
            <p:cNvSpPr txBox="1"/>
            <p:nvPr/>
          </p:nvSpPr>
          <p:spPr>
            <a:xfrm>
              <a:off x="652023" y="2683296"/>
              <a:ext cx="18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当前安全状态得分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2023" y="3106185"/>
              <a:ext cx="18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安全状态分级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: 圆角 7"/>
            <p:cNvSpPr/>
            <p:nvPr/>
          </p:nvSpPr>
          <p:spPr>
            <a:xfrm>
              <a:off x="2125753" y="3070960"/>
              <a:ext cx="1030373" cy="406265"/>
            </a:xfrm>
            <a:prstGeom prst="roundRect">
              <a:avLst/>
            </a:prstGeom>
            <a:solidFill>
              <a:srgbClr val="0070C0"/>
            </a:solidFill>
            <a:ln w="38100"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86183" y="3129972"/>
              <a:ext cx="94297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高风险</a:t>
              </a:r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Ⅳ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07034" y="3595982"/>
              <a:ext cx="1833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潜在风险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5753" y="2604827"/>
              <a:ext cx="1030373" cy="406264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2344933" y="2674042"/>
              <a:ext cx="68770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0.4</a:t>
              </a:r>
              <a:endPara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2036218" y="3546340"/>
              <a:ext cx="1120140" cy="463550"/>
              <a:chOff x="2015581" y="3680701"/>
              <a:chExt cx="1120140" cy="463550"/>
            </a:xfrm>
          </p:grpSpPr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5581" y="3680701"/>
                <a:ext cx="1120140" cy="406400"/>
              </a:xfrm>
              <a:prstGeom prst="rect">
                <a:avLst/>
              </a:prstGeom>
            </p:spPr>
          </p:pic>
          <p:sp>
            <p:nvSpPr>
              <p:cNvPr id="57" name="文本框 56"/>
              <p:cNvSpPr txBox="1"/>
              <p:nvPr/>
            </p:nvSpPr>
            <p:spPr>
              <a:xfrm>
                <a:off x="2164806" y="3788651"/>
                <a:ext cx="970915" cy="3556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盾尾密封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失效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aphicFrame>
        <p:nvGraphicFramePr>
          <p:cNvPr id="61" name="表格 2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7734935" y="3053080"/>
          <a:ext cx="2794635" cy="170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05"/>
                <a:gridCol w="1294130"/>
              </a:tblGrid>
              <a:tr h="42735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b="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0-0.5</a:t>
                      </a:r>
                      <a:endParaRPr lang="zh-CN" altLang="en-US" sz="1100" b="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高风险</a:t>
                      </a:r>
                      <a:r>
                        <a:rPr lang="en-US" altLang="zh-CN" sz="1200" b="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Ⅳ</a:t>
                      </a:r>
                      <a:endParaRPr lang="zh-CN" altLang="en-US" sz="1200" b="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0.5-2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中风险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Ⅲ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27355"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2-3.5</a:t>
                      </a:r>
                      <a:endParaRPr lang="zh-CN" altLang="en-US" sz="11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低风险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Ⅱ</a:t>
                      </a: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  <a:tr h="427355">
                <a:tc>
                  <a:txBody>
                    <a:bodyPr/>
                    <a:p>
                      <a:pPr algn="ctr"/>
                      <a:r>
                        <a:rPr lang="en-US" altLang="zh-CN" sz="11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3.5-4.0</a:t>
                      </a:r>
                      <a:endParaRPr lang="zh-CN" altLang="en-US" sz="11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>
                    <a:solidFill>
                      <a:srgbClr val="66FF99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无风险</a:t>
                      </a:r>
                      <a:r>
                        <a:rPr lang="en-US" altLang="zh-CN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Ⅰ</a:t>
                      </a:r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 </a:t>
                      </a:r>
                      <a:endParaRPr lang="zh-CN" altLang="en-US" sz="1200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261100" y="5158105"/>
          <a:ext cx="5626100" cy="106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981710"/>
                <a:gridCol w="914400"/>
                <a:gridCol w="1386205"/>
                <a:gridCol w="1251585"/>
              </a:tblGrid>
              <a:tr h="549275"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风险类型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结泥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饼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滞排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主驱动密封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失效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盾尾</a:t>
                      </a: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密封失效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0F7381"/>
                    </a:solidFill>
                  </a:tcPr>
                </a:tc>
              </a:tr>
              <a:tr h="520065"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风险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等级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低风险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Ⅲ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无风险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Ⅰ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高风险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Ⅳ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rgbClr val="141D2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20*177"/>
  <p:tag name="TABLE_ENDDRAG_RECT" val="54*399*420*177"/>
</p:tagLst>
</file>

<file path=ppt/tags/tag2.xml><?xml version="1.0" encoding="utf-8"?>
<p:tagLst xmlns:p="http://schemas.openxmlformats.org/presentationml/2006/main">
  <p:tag name="TABLE_ENDDRAG_ORIGIN_RECT" val="258*137"/>
  <p:tag name="TABLE_ENDDRAG_RECT" val="116*240*258*137"/>
</p:tagLst>
</file>

<file path=ppt/tags/tag3.xml><?xml version="1.0" encoding="utf-8"?>
<p:tagLst xmlns:p="http://schemas.openxmlformats.org/presentationml/2006/main">
  <p:tag name="TABLE_ENDDRAG_ORIGIN_RECT" val="220*134"/>
  <p:tag name="TABLE_ENDDRAG_RECT" val="609*240*220*134"/>
</p:tagLst>
</file>

<file path=ppt/tags/tag4.xml><?xml version="1.0" encoding="utf-8"?>
<p:tagLst xmlns:p="http://schemas.openxmlformats.org/presentationml/2006/main">
  <p:tag name="TABLE_ENDDRAG_ORIGIN_RECT" val="443*84"/>
  <p:tag name="TABLE_ENDDRAG_RECT" val="493*399*443*84"/>
</p:tagLst>
</file>

<file path=ppt/tags/tag5.xml><?xml version="1.0" encoding="utf-8"?>
<p:tagLst xmlns:p="http://schemas.openxmlformats.org/presentationml/2006/main">
  <p:tag name="TABLE_ENDDRAG_ORIGIN_RECT" val="420*83"/>
  <p:tag name="TABLE_ENDDRAG_RECT" val="54*406*420*83"/>
</p:tagLst>
</file>

<file path=ppt/tags/tag6.xml><?xml version="1.0" encoding="utf-8"?>
<p:tagLst xmlns:p="http://schemas.openxmlformats.org/presentationml/2006/main">
  <p:tag name="TABLE_ENDDRAG_ORIGIN_RECT" val="323*137"/>
  <p:tag name="TABLE_ENDDRAG_RECT" val="54*240*323*137"/>
</p:tagLst>
</file>

<file path=ppt/tags/tag7.xml><?xml version="1.0" encoding="utf-8"?>
<p:tagLst xmlns:p="http://schemas.openxmlformats.org/presentationml/2006/main">
  <p:tag name="TABLE_ENDDRAG_ORIGIN_RECT" val="220*134"/>
  <p:tag name="TABLE_ENDDRAG_RECT" val="609*240*220*134"/>
</p:tagLst>
</file>

<file path=ppt/tags/tag8.xml><?xml version="1.0" encoding="utf-8"?>
<p:tagLst xmlns:p="http://schemas.openxmlformats.org/presentationml/2006/main">
  <p:tag name="TABLE_ENDDRAG_ORIGIN_RECT" val="443*84"/>
  <p:tag name="TABLE_ENDDRAG_RECT" val="493*406*443*84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演示</Application>
  <PresentationFormat>宽屏</PresentationFormat>
  <Paragraphs>204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</vt:lpstr>
      <vt:lpstr>微软雅黑</vt:lpstr>
      <vt:lpstr>Arial Unicode MS</vt:lpstr>
      <vt:lpstr>等线</vt:lpstr>
      <vt:lpstr>Simple Light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烨斌 陈</dc:creator>
  <cp:lastModifiedBy>Clear   lovel</cp:lastModifiedBy>
  <cp:revision>95</cp:revision>
  <dcterms:created xsi:type="dcterms:W3CDTF">2024-05-06T08:33:00Z</dcterms:created>
  <dcterms:modified xsi:type="dcterms:W3CDTF">2025-06-20T07:50:58Z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15A1FB1F40BA4F2B8779F5270D41CE58_13</vt:lpwstr>
  </property>
  <property fmtid="{D5CDD505-2E9C-101B-9397-08002B2CF9AE}" pid="3" name="KSOProductBuildVer">
    <vt:lpwstr>2052-12.1.0.21541</vt:lpwstr>
  </property>
</Properties>
</file>